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2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/>
    <p:restoredTop sz="94701"/>
  </p:normalViewPr>
  <p:slideViewPr>
    <p:cSldViewPr snapToGrid="0">
      <p:cViewPr varScale="1">
        <p:scale>
          <a:sx n="64" d="100"/>
          <a:sy n="64" d="100"/>
        </p:scale>
        <p:origin x="176" y="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6B04B0-179E-4EB9-0519-BF6BD4E29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ABD19C-B5B4-052F-4ED0-5E37D70A1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F42004-EBA7-B1B1-5418-FB78F47D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07F3-40CA-C344-A4FF-EE71400069E6}" type="datetimeFigureOut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8AD77A-8331-7A89-CDC1-7383EAD8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A64789-3010-66E7-EDC0-6B9E1C67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504-2DA4-374F-8844-A0AA60703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85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A4DD8F-F342-63CD-8C74-1897E5E8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FC9B86-F6BB-1507-C647-7CD62044F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0625FB-66DB-80D7-4372-F0AF834C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07F3-40CA-C344-A4FF-EE71400069E6}" type="datetimeFigureOut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8E531A-01F9-C4CA-B176-1663EBA9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54A360-B912-4F10-96FB-F94597FC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504-2DA4-374F-8844-A0AA60703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5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571E40D-4535-46F8-260A-AE3E9430F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DE250D-EE43-C74E-D19A-F6DFEE4C7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B7DFB4-1446-0868-3F4A-3ADFD03E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07F3-40CA-C344-A4FF-EE71400069E6}" type="datetimeFigureOut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CBEAE4-8DCA-59AB-694A-19F0AD11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AA135C-DF34-CFFA-F9F6-1741D00E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504-2DA4-374F-8844-A0AA60703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20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F3FA5-BADC-594E-C2DB-4A46EA45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FF22D4-598B-6B29-0E8E-ABAEDF710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F515F1-F869-06FC-3F53-2170F51E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07F3-40CA-C344-A4FF-EE71400069E6}" type="datetimeFigureOut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7EEE13-337C-427D-8E89-3C003923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A54C99-2C64-25FC-EDBF-18487EA5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504-2DA4-374F-8844-A0AA60703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86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9D0FF-498D-F684-5195-B28B089D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384069-658E-330A-45CF-77D28F805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46F166-56AA-1966-556E-268C73D2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07F3-40CA-C344-A4FF-EE71400069E6}" type="datetimeFigureOut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9E9672-056A-A502-658B-FF8171DA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17B96F-FDD0-AD22-7F12-091ED794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504-2DA4-374F-8844-A0AA60703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33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5623A-3D76-E5E9-135C-F1321E3C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273CB5-2A68-4060-0087-C1D3E666B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C0D62C-3C62-980C-9546-EB7FF0D77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1593B6-87C3-2116-5A10-66814B58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07F3-40CA-C344-A4FF-EE71400069E6}" type="datetimeFigureOut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9D8338-5E97-E771-8364-E19B2990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E00F49-56BE-C44F-BC2F-3F19C022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504-2DA4-374F-8844-A0AA60703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46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C8E7F-5289-3511-FF39-0F60B2CD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33F971-F656-A14E-F31C-34C28BD0A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CB0023-E317-4675-E144-1D1F4D769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ECFDF7-569B-9A97-01C9-A5CE72413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8BC1F58-A4D8-507C-5CE4-6A26D7F45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9107ED0-B5F7-6713-5E54-F7B8E4CA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07F3-40CA-C344-A4FF-EE71400069E6}" type="datetimeFigureOut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DB65DC-B320-E1CD-250E-9D0E1FBC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6CF480-5AA6-46C5-905D-6B1D2CD4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504-2DA4-374F-8844-A0AA60703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1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60C11-B768-E974-6B91-99D0061A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697939-67C8-8282-30E2-27D6B388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07F3-40CA-C344-A4FF-EE71400069E6}" type="datetimeFigureOut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ED0314-CF57-1B5C-F04F-15391987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4AD7024-15A3-D5FD-2674-B8C89910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504-2DA4-374F-8844-A0AA60703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29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AC27995-3F21-B496-0BF4-5A047002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07F3-40CA-C344-A4FF-EE71400069E6}" type="datetimeFigureOut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18BCA7-1ED6-C235-766C-2CA536F4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9F4BA7-55D3-D846-B6E1-00F252AF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504-2DA4-374F-8844-A0AA60703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62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583A2-E0B4-85D3-6494-F02FDBD6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57E174-3B55-FBFD-45BA-C5C0B30A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65FFC8-BF1D-8B64-248B-ECB122F3A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CF4CD5-5159-C3E9-3476-A797E29B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07F3-40CA-C344-A4FF-EE71400069E6}" type="datetimeFigureOut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7A784E-77E0-52AA-7273-9974AA55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E734CA-BC76-37E6-936C-48CA3087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504-2DA4-374F-8844-A0AA60703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93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82CE91-697A-1629-B3F7-7239933C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AEE2BF-60A3-0A98-37CE-6A4B4C849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E6AB5C-8686-5957-1E01-63EC2B3BB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81CC1B-7B89-5FF7-166E-9F4C8563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07F3-40CA-C344-A4FF-EE71400069E6}" type="datetimeFigureOut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0A6AA3-DAE1-A762-CF48-6B0FF6D0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87A2DB-0A44-2A77-398D-87642974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B504-2DA4-374F-8844-A0AA60703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79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8CFB586-CF74-D015-BB27-0D5F2E4C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C33A9C-57B9-BCD4-365E-20DEF6F15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D4CEFA-1027-0BC7-0379-A0F056B82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207F3-40CA-C344-A4FF-EE71400069E6}" type="datetimeFigureOut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39D7DC-BF9A-2248-55AA-74F6250C7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21B04-431D-CBA6-F90F-6A4F6E163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B504-2DA4-374F-8844-A0AA60703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31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ydro.iis.u-tokyo.ac.jp/~yamadai/cama-flood/distribute/AllocGauge_1min_v405.tar.gz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24AD17-BE12-49CB-F216-9A5AAC0FBE14}"/>
              </a:ext>
            </a:extLst>
          </p:cNvPr>
          <p:cNvSpPr txBox="1"/>
          <p:nvPr/>
        </p:nvSpPr>
        <p:spPr>
          <a:xfrm>
            <a:off x="234778" y="234778"/>
            <a:ext cx="7047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Allocation of river gauges on </a:t>
            </a:r>
            <a:r>
              <a:rPr lang="en-US" altLang="ja-JP" sz="2800" dirty="0" err="1"/>
              <a:t>CaMa</a:t>
            </a:r>
            <a:r>
              <a:rPr lang="en-US" altLang="ja-JP" sz="2800" dirty="0"/>
              <a:t>-Flood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46994D-F597-8791-37A0-BCD2139EDD07}"/>
              </a:ext>
            </a:extLst>
          </p:cNvPr>
          <p:cNvSpPr txBox="1"/>
          <p:nvPr/>
        </p:nvSpPr>
        <p:spPr>
          <a:xfrm>
            <a:off x="234778" y="1466194"/>
            <a:ext cx="98860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&lt;Basic strategy&gt;</a:t>
            </a:r>
          </a:p>
          <a:p>
            <a:r>
              <a:rPr lang="en-US" altLang="ja-JP" dirty="0"/>
              <a:t>If possible, please allocate gauges on high-resolution river map (1min or 3sec),</a:t>
            </a:r>
          </a:p>
          <a:p>
            <a:r>
              <a:rPr lang="en-US" altLang="ja-JP" dirty="0"/>
              <a:t>rather than allocating directly to coarse-resolution (e.g. 6min or 15min) map.</a:t>
            </a:r>
          </a:p>
          <a:p>
            <a:r>
              <a:rPr lang="en-US" altLang="ja-JP" dirty="0"/>
              <a:t>  - In order to increase re-usability of the gauge allocation data. (e.g. when map is updated)</a:t>
            </a:r>
          </a:p>
          <a:p>
            <a:r>
              <a:rPr lang="en-US" altLang="ja-JP" dirty="0"/>
              <a:t>  - Also, sub-grid characteristics is important both for discharge and water level.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F7F70BA-5C82-660D-CC9F-C879A55247DA}"/>
              </a:ext>
            </a:extLst>
          </p:cNvPr>
          <p:cNvSpPr txBox="1"/>
          <p:nvPr/>
        </p:nvSpPr>
        <p:spPr>
          <a:xfrm>
            <a:off x="234778" y="3194517"/>
            <a:ext cx="907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Please share your work when you have a new observation data for </a:t>
            </a:r>
            <a:r>
              <a:rPr lang="en-US" altLang="ja-JP" dirty="0" err="1"/>
              <a:t>CaMa</a:t>
            </a:r>
            <a:r>
              <a:rPr lang="en-US" altLang="ja-JP" dirty="0"/>
              <a:t> validation.</a:t>
            </a:r>
          </a:p>
          <a:p>
            <a:r>
              <a:rPr lang="en-US" altLang="ja-JP" dirty="0"/>
              <a:t>  - We’d better to avoid overlap.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6EA08B-DE69-7E78-F09C-EDC324AF4ECF}"/>
              </a:ext>
            </a:extLst>
          </p:cNvPr>
          <p:cNvSpPr txBox="1"/>
          <p:nvPr/>
        </p:nvSpPr>
        <p:spPr>
          <a:xfrm>
            <a:off x="234778" y="4235670"/>
            <a:ext cx="100559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&lt;Existing Tools &amp; Ongoing works&gt;</a:t>
            </a:r>
          </a:p>
          <a:p>
            <a:r>
              <a:rPr lang="en-US" altLang="ja-JP" dirty="0"/>
              <a:t>A package to allocate river gauges (with </a:t>
            </a:r>
            <a:r>
              <a:rPr lang="en-US" altLang="ja-JP" dirty="0" err="1"/>
              <a:t>lat</a:t>
            </a:r>
            <a:r>
              <a:rPr lang="en-US" altLang="ja-JP" dirty="0"/>
              <a:t>, </a:t>
            </a:r>
            <a:r>
              <a:rPr lang="en-US" altLang="ja-JP" dirty="0" err="1"/>
              <a:t>lon</a:t>
            </a:r>
            <a:r>
              <a:rPr lang="en-US" altLang="ja-JP" dirty="0"/>
              <a:t>, </a:t>
            </a:r>
            <a:r>
              <a:rPr lang="en-US" altLang="ja-JP" dirty="0" err="1"/>
              <a:t>uparea</a:t>
            </a:r>
            <a:r>
              <a:rPr lang="en-US" altLang="ja-JP" dirty="0"/>
              <a:t> information) is prepared. [Yamazaki]</a:t>
            </a:r>
          </a:p>
          <a:p>
            <a:r>
              <a:rPr lang="en-US" altLang="ja-JP" dirty="0"/>
              <a:t>Now it can be downloaded from </a:t>
            </a:r>
            <a:r>
              <a:rPr lang="en-US" altLang="ja-JP" dirty="0" err="1"/>
              <a:t>CaMa</a:t>
            </a:r>
            <a:r>
              <a:rPr lang="en-US" altLang="ja-JP" dirty="0"/>
              <a:t>-Flood webpage.</a:t>
            </a:r>
          </a:p>
          <a:p>
            <a:endParaRPr lang="en-US" altLang="ja-JP" dirty="0"/>
          </a:p>
          <a:p>
            <a:r>
              <a:rPr lang="en-US" altLang="ja-JP" dirty="0"/>
              <a:t>A procedure to allocate satellite altimetry (with </a:t>
            </a:r>
            <a:r>
              <a:rPr lang="en-US" altLang="ja-JP" dirty="0" err="1"/>
              <a:t>lat</a:t>
            </a:r>
            <a:r>
              <a:rPr lang="en-US" altLang="ja-JP" dirty="0"/>
              <a:t>, </a:t>
            </a:r>
            <a:r>
              <a:rPr lang="en-US" altLang="ja-JP" dirty="0" err="1"/>
              <a:t>lon</a:t>
            </a:r>
            <a:r>
              <a:rPr lang="en-US" altLang="ja-JP" dirty="0"/>
              <a:t> info) is being developed by </a:t>
            </a:r>
            <a:r>
              <a:rPr lang="en-US" altLang="ja-JP" dirty="0" err="1"/>
              <a:t>Menaka</a:t>
            </a:r>
            <a:r>
              <a:rPr lang="en-US" altLang="ja-JP" dirty="0"/>
              <a:t>.</a:t>
            </a:r>
          </a:p>
          <a:p>
            <a:endParaRPr lang="en-US" altLang="ja-JP" dirty="0"/>
          </a:p>
          <a:p>
            <a:r>
              <a:rPr lang="en-US" altLang="ja-JP" dirty="0"/>
              <a:t>A system to evaluate/benchmark </a:t>
            </a:r>
            <a:r>
              <a:rPr lang="en-US" altLang="ja-JP" dirty="0" err="1"/>
              <a:t>CaMa</a:t>
            </a:r>
            <a:r>
              <a:rPr lang="en-US" altLang="ja-JP" dirty="0"/>
              <a:t>-Flood simulation is being developed by </a:t>
            </a:r>
            <a:r>
              <a:rPr lang="en-US" altLang="ja-JP" dirty="0" err="1"/>
              <a:t>Xudong</a:t>
            </a:r>
            <a:r>
              <a:rPr lang="en-US" altLang="ja-JP" dirty="0"/>
              <a:t>. 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C2BE5A-6216-7E2C-18B4-4E65D0C5F504}"/>
              </a:ext>
            </a:extLst>
          </p:cNvPr>
          <p:cNvSpPr txBox="1"/>
          <p:nvPr/>
        </p:nvSpPr>
        <p:spPr>
          <a:xfrm>
            <a:off x="407100" y="824327"/>
            <a:ext cx="986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GRDC gauge allocation data is include as default. </a:t>
            </a:r>
            <a:r>
              <a:rPr kumimoji="1" lang="en-US" altLang="ja-JP" b="1" dirty="0" err="1">
                <a:solidFill>
                  <a:srgbClr val="FF0000"/>
                </a:solidFill>
              </a:rPr>
              <a:t>GRDC_alloc.txt</a:t>
            </a:r>
            <a:r>
              <a:rPr kumimoji="1" lang="en-US" altLang="ja-JP" dirty="0">
                <a:solidFill>
                  <a:srgbClr val="FF0000"/>
                </a:solidFill>
              </a:rPr>
              <a:t> in </a:t>
            </a:r>
            <a:r>
              <a:rPr kumimoji="1" lang="en-US" altLang="ja-JP" dirty="0" err="1">
                <a:solidFill>
                  <a:srgbClr val="FF0000"/>
                </a:solidFill>
              </a:rPr>
              <a:t>CaMa</a:t>
            </a:r>
            <a:r>
              <a:rPr kumimoji="1" lang="en-US" altLang="ja-JP" dirty="0">
                <a:solidFill>
                  <a:srgbClr val="FF0000"/>
                </a:solidFill>
              </a:rPr>
              <a:t>-Flood package.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24AD17-BE12-49CB-F216-9A5AAC0FBE14}"/>
              </a:ext>
            </a:extLst>
          </p:cNvPr>
          <p:cNvSpPr txBox="1"/>
          <p:nvPr/>
        </p:nvSpPr>
        <p:spPr>
          <a:xfrm>
            <a:off x="234778" y="234778"/>
            <a:ext cx="7047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Allocation of river gauges on </a:t>
            </a:r>
            <a:r>
              <a:rPr lang="en-US" altLang="ja-JP" sz="2800" dirty="0" err="1"/>
              <a:t>CaMa</a:t>
            </a:r>
            <a:r>
              <a:rPr lang="en-US" altLang="ja-JP" sz="2800" dirty="0"/>
              <a:t>-Flood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46994D-F597-8791-37A0-BCD2139EDD07}"/>
              </a:ext>
            </a:extLst>
          </p:cNvPr>
          <p:cNvSpPr txBox="1"/>
          <p:nvPr/>
        </p:nvSpPr>
        <p:spPr>
          <a:xfrm>
            <a:off x="234778" y="1008993"/>
            <a:ext cx="118433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&lt;River gauge allocation&gt;</a:t>
            </a:r>
          </a:p>
          <a:p>
            <a:r>
              <a:rPr lang="en-US" altLang="ja-JP" dirty="0"/>
              <a:t>If you have gauge data (with </a:t>
            </a:r>
            <a:r>
              <a:rPr lang="en-US" altLang="ja-JP" dirty="0" err="1"/>
              <a:t>lat</a:t>
            </a:r>
            <a:r>
              <a:rPr lang="en-US" altLang="ja-JP" dirty="0"/>
              <a:t>, </a:t>
            </a:r>
            <a:r>
              <a:rPr lang="en-US" altLang="ja-JP" dirty="0" err="1"/>
              <a:t>lon</a:t>
            </a:r>
            <a:r>
              <a:rPr lang="en-US" altLang="ja-JP" dirty="0"/>
              <a:t>, </a:t>
            </a:r>
            <a:r>
              <a:rPr lang="en-US" altLang="ja-JP" dirty="0" err="1"/>
              <a:t>uparea</a:t>
            </a:r>
            <a:r>
              <a:rPr lang="en-US" altLang="ja-JP" dirty="0"/>
              <a:t> info),gauge allocation package can be used.</a:t>
            </a:r>
          </a:p>
          <a:p>
            <a:r>
              <a:rPr lang="en-US" altLang="ja-JP" dirty="0">
                <a:hlinkClick r:id="rId2"/>
              </a:rPr>
              <a:t>http://hydro.iis.u-tokyo.ac.jp/~yamadai/cama-flood/distribute/AllocGauge_1min_v405.tar.gz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Step-1: Allocate river gauge (with Lat, Lon, </a:t>
            </a:r>
            <a:r>
              <a:rPr lang="en-US" altLang="ja-JP" dirty="0" err="1"/>
              <a:t>Uparea</a:t>
            </a:r>
            <a:r>
              <a:rPr lang="en-US" altLang="ja-JP" dirty="0"/>
              <a:t>) onto 1minute river map.</a:t>
            </a:r>
          </a:p>
          <a:p>
            <a:r>
              <a:rPr lang="en-US" altLang="ja-JP" dirty="0"/>
              <a:t> </a:t>
            </a:r>
            <a:r>
              <a:rPr lang="en-US" altLang="ja-JP" dirty="0">
                <a:sym typeface="Wingdings" pitchFamily="2" charset="2"/>
              </a:rPr>
              <a:t> Codes for automatic allocation available in the package.</a:t>
            </a:r>
          </a:p>
          <a:p>
            <a:r>
              <a:rPr lang="en-US" altLang="ja-JP" dirty="0">
                <a:sym typeface="Wingdings" pitchFamily="2" charset="2"/>
              </a:rPr>
              <a:t>     Quality assessment is recommended after automatic allocation.</a:t>
            </a:r>
          </a:p>
          <a:p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Step-2: Allocate gauges on </a:t>
            </a:r>
            <a:r>
              <a:rPr lang="en-US" altLang="ja-JP" dirty="0" err="1">
                <a:sym typeface="Wingdings" pitchFamily="2" charset="2"/>
              </a:rPr>
              <a:t>CaMa</a:t>
            </a:r>
            <a:r>
              <a:rPr lang="en-US" altLang="ja-JP" dirty="0">
                <a:sym typeface="Wingdings" pitchFamily="2" charset="2"/>
              </a:rPr>
              <a:t>-Flood river map:</a:t>
            </a:r>
          </a:p>
          <a:p>
            <a:r>
              <a:rPr lang="en-US" altLang="ja-JP" dirty="0">
                <a:sym typeface="Wingdings" pitchFamily="2" charset="2"/>
              </a:rPr>
              <a:t>  Step-1 output is used to allocate gauges on </a:t>
            </a:r>
            <a:r>
              <a:rPr lang="en-US" altLang="ja-JP" dirty="0" err="1">
                <a:sym typeface="Wingdings" pitchFamily="2" charset="2"/>
              </a:rPr>
              <a:t>CaMa</a:t>
            </a:r>
            <a:r>
              <a:rPr lang="en-US" altLang="ja-JP" dirty="0">
                <a:sym typeface="Wingdings" pitchFamily="2" charset="2"/>
              </a:rPr>
              <a:t>-Flood river map. Sub-grid characteristics is considered. </a:t>
            </a:r>
            <a:endParaRPr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F0353F2-8F37-5456-8261-BE923CB0D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79" y="4122310"/>
            <a:ext cx="2301290" cy="133361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58560F-16B4-5C6A-C657-15702789F61D}"/>
              </a:ext>
            </a:extLst>
          </p:cNvPr>
          <p:cNvSpPr txBox="1"/>
          <p:nvPr/>
        </p:nvSpPr>
        <p:spPr>
          <a:xfrm>
            <a:off x="234778" y="5479673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Step-1 Input Data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91D2A83-409F-2F25-6480-75C39C8D8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280" y="4122309"/>
            <a:ext cx="9208941" cy="162346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02D126-7CE8-DAB1-0295-978E17B5FA40}"/>
              </a:ext>
            </a:extLst>
          </p:cNvPr>
          <p:cNvSpPr txBox="1"/>
          <p:nvPr/>
        </p:nvSpPr>
        <p:spPr>
          <a:xfrm>
            <a:off x="2709814" y="5866170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Step-1 Output Data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67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24AD17-BE12-49CB-F216-9A5AAC0FBE14}"/>
              </a:ext>
            </a:extLst>
          </p:cNvPr>
          <p:cNvSpPr txBox="1"/>
          <p:nvPr/>
        </p:nvSpPr>
        <p:spPr>
          <a:xfrm>
            <a:off x="234778" y="234778"/>
            <a:ext cx="7047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Allocation of river gauges on </a:t>
            </a:r>
            <a:r>
              <a:rPr lang="en-US" altLang="ja-JP" sz="2800" dirty="0" err="1"/>
              <a:t>CaMa</a:t>
            </a:r>
            <a:r>
              <a:rPr lang="en-US" altLang="ja-JP" sz="2800" dirty="0"/>
              <a:t>-Flood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46994D-F597-8791-37A0-BCD2139EDD07}"/>
              </a:ext>
            </a:extLst>
          </p:cNvPr>
          <p:cNvSpPr txBox="1"/>
          <p:nvPr/>
        </p:nvSpPr>
        <p:spPr>
          <a:xfrm>
            <a:off x="234778" y="1008993"/>
            <a:ext cx="6035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&lt;Sub-grid Characteristics for discharge evaluation&gt;</a:t>
            </a:r>
          </a:p>
          <a:p>
            <a:endParaRPr lang="en-US" altLang="ja-JP" b="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D09C970-400F-6567-1AB1-58366A61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8" y="1429657"/>
            <a:ext cx="10989258" cy="321519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74F997-0110-3F64-EF09-48A0E14593C6}"/>
              </a:ext>
            </a:extLst>
          </p:cNvPr>
          <p:cNvSpPr txBox="1"/>
          <p:nvPr/>
        </p:nvSpPr>
        <p:spPr>
          <a:xfrm>
            <a:off x="289028" y="4818018"/>
            <a:ext cx="106586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Corresponding grid(s) to a river discharge gauge depends on the sub-grid gauge location. It can be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Downstream of gauge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Direct upstream of gauge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Multiple upstream of gauges.</a:t>
            </a:r>
          </a:p>
          <a:p>
            <a:endParaRPr lang="en-US" altLang="ja-JP" dirty="0"/>
          </a:p>
          <a:p>
            <a:r>
              <a:rPr lang="en-US" altLang="ja-JP" dirty="0"/>
              <a:t>Allocation code (in map/</a:t>
            </a:r>
            <a:r>
              <a:rPr lang="en-US" altLang="ja-JP" dirty="0" err="1"/>
              <a:t>src</a:t>
            </a:r>
            <a:r>
              <a:rPr lang="en-US" altLang="ja-JP" dirty="0"/>
              <a:t>/</a:t>
            </a:r>
            <a:r>
              <a:rPr lang="en-US" altLang="ja-JP" dirty="0" err="1"/>
              <a:t>src_param</a:t>
            </a:r>
            <a:r>
              <a:rPr lang="en-US" altLang="ja-JP" dirty="0"/>
              <a:t>/) considers this sub-grid characteristics. </a:t>
            </a:r>
          </a:p>
        </p:txBody>
      </p:sp>
    </p:spTree>
    <p:extLst>
      <p:ext uri="{BB962C8B-B14F-4D97-AF65-F5344CB8AC3E}">
        <p14:creationId xmlns:p14="http://schemas.microsoft.com/office/powerpoint/2010/main" val="248077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C4C9B48-8B1A-E700-9E33-01558063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20" y="3729874"/>
            <a:ext cx="11514560" cy="167769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6A2D9F-8E8E-26E1-EE93-E5ACFFEFBE4D}"/>
              </a:ext>
            </a:extLst>
          </p:cNvPr>
          <p:cNvSpPr txBox="1"/>
          <p:nvPr/>
        </p:nvSpPr>
        <p:spPr>
          <a:xfrm>
            <a:off x="338720" y="5566626"/>
            <a:ext cx="9466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Step-2 Output Data (allocation on MERIT Hydro map)</a:t>
            </a:r>
          </a:p>
          <a:p>
            <a:r>
              <a:rPr lang="en-US" altLang="ja-JP" dirty="0"/>
              <a:t> - Multiple upstream grids can be corresponding.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 - Note: (</a:t>
            </a:r>
            <a:r>
              <a:rPr kumimoji="1" lang="en-US" altLang="ja-JP" dirty="0" err="1">
                <a:solidFill>
                  <a:srgbClr val="FF0000"/>
                </a:solidFill>
              </a:rPr>
              <a:t>ix,iy</a:t>
            </a:r>
            <a:r>
              <a:rPr kumimoji="1" lang="en-US" altLang="ja-JP" dirty="0">
                <a:solidFill>
                  <a:srgbClr val="FF0000"/>
                </a:solidFill>
              </a:rPr>
              <a:t>) coordinate is for Fortran grid id. For python grid id, you should extract -1. 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970D56C-CBA5-D2AE-E57B-EDF849179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20" y="213802"/>
            <a:ext cx="10989258" cy="32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7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430</Words>
  <Application>Microsoft Macintosh PowerPoint</Application>
  <PresentationFormat>ワイド画面</PresentationFormat>
  <Paragraphs>40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　大</dc:creator>
  <cp:lastModifiedBy>山崎　大</cp:lastModifiedBy>
  <cp:revision>9</cp:revision>
  <dcterms:created xsi:type="dcterms:W3CDTF">2022-08-26T03:14:16Z</dcterms:created>
  <dcterms:modified xsi:type="dcterms:W3CDTF">2022-10-22T22:44:10Z</dcterms:modified>
</cp:coreProperties>
</file>