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 snapToGrid="0">
      <p:cViewPr>
        <p:scale>
          <a:sx n="64" d="100"/>
          <a:sy n="64" d="100"/>
        </p:scale>
        <p:origin x="-156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250F-ABD7-47EF-8150-E2E099AEAE1B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3ED8-94C9-4C68-BC47-6C47B1D5408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99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E3ED8-94C9-4C68-BC47-6C47B1D5408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1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4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4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429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16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2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63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933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6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1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43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85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B057-BA12-4397-A40B-5A801AA2707E}" type="datetimeFigureOut">
              <a:rPr lang="es-CO" smtClean="0"/>
              <a:t>10/07/2013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8E78-0F7D-4F9D-88BE-41D1DDF09BD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5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1902" y="170963"/>
            <a:ext cx="4422098" cy="396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16774" y="4377130"/>
            <a:ext cx="4002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Colombia Eastern Andes</a:t>
            </a:r>
          </a:p>
          <a:p>
            <a:r>
              <a:rPr lang="en-US" dirty="0" smtClean="0"/>
              <a:t>Andean high agro ecosystems </a:t>
            </a:r>
          </a:p>
          <a:p>
            <a:r>
              <a:rPr lang="en-US" dirty="0" smtClean="0"/>
              <a:t> range altitude 2500-2900 m</a:t>
            </a:r>
          </a:p>
          <a:p>
            <a:r>
              <a:rPr lang="en-US" dirty="0" smtClean="0"/>
              <a:t>Pasture, Oak forest </a:t>
            </a:r>
            <a:r>
              <a:rPr lang="en-US" i="1" dirty="0" err="1" smtClean="0"/>
              <a:t>Quercus</a:t>
            </a:r>
            <a:r>
              <a:rPr lang="en-US" i="1" dirty="0" smtClean="0"/>
              <a:t> </a:t>
            </a:r>
            <a:r>
              <a:rPr lang="en-US" i="1" dirty="0" err="1" smtClean="0"/>
              <a:t>humboldtii</a:t>
            </a:r>
            <a:endParaRPr lang="en-US" i="1" dirty="0" smtClean="0"/>
          </a:p>
          <a:p>
            <a:r>
              <a:rPr lang="en-US" dirty="0" smtClean="0"/>
              <a:t>Precipitation 1105.7 mm</a:t>
            </a:r>
          </a:p>
          <a:p>
            <a:r>
              <a:rPr lang="en-US" dirty="0" smtClean="0"/>
              <a:t>Temperature 13°C</a:t>
            </a:r>
          </a:p>
          <a:p>
            <a:r>
              <a:rPr lang="en-US" dirty="0" smtClean="0"/>
              <a:t>Relative humidity 85%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4" y="0"/>
            <a:ext cx="4858522" cy="6839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4976" y="276442"/>
            <a:ext cx="2067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Study</a:t>
            </a:r>
            <a:r>
              <a:rPr lang="es-CO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CO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site</a:t>
            </a:r>
            <a:endParaRPr lang="es-CO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5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ictures\Registro fotográfico_Agraz\Guacheta Feb Marzo 2012\DSC0884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3594" y="1139220"/>
            <a:ext cx="2698230" cy="23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FERMIN J\Desktop\Fotos_Agraz\IMG_197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1823" y="1139220"/>
            <a:ext cx="4302177" cy="22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4841823" y="3429940"/>
            <a:ext cx="4302178" cy="345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 CuadroTexto"/>
          <p:cNvSpPr txBox="1"/>
          <p:nvPr/>
        </p:nvSpPr>
        <p:spPr>
          <a:xfrm>
            <a:off x="2143594" y="110163"/>
            <a:ext cx="6910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i="1" dirty="0" err="1" smtClean="0"/>
              <a:t>Vaccinium</a:t>
            </a:r>
            <a:r>
              <a:rPr lang="es-CO" sz="2800" i="1" dirty="0" smtClean="0"/>
              <a:t> </a:t>
            </a:r>
            <a:r>
              <a:rPr lang="es-CO" sz="2800" i="1" dirty="0" err="1" smtClean="0"/>
              <a:t>meridionale</a:t>
            </a:r>
            <a:r>
              <a:rPr lang="es-CO" sz="2800" dirty="0" smtClean="0"/>
              <a:t> (</a:t>
            </a:r>
            <a:r>
              <a:rPr lang="es-CO" sz="2800" dirty="0" err="1" smtClean="0"/>
              <a:t>Ericaceae</a:t>
            </a:r>
            <a:r>
              <a:rPr lang="es-CO" sz="2800" dirty="0" smtClean="0"/>
              <a:t>) </a:t>
            </a:r>
          </a:p>
          <a:p>
            <a:pPr algn="ctr"/>
            <a:r>
              <a:rPr lang="es-CO" sz="2800" dirty="0" err="1" smtClean="0"/>
              <a:t>Common</a:t>
            </a:r>
            <a:r>
              <a:rPr lang="es-CO" sz="2800" dirty="0" smtClean="0"/>
              <a:t> </a:t>
            </a:r>
            <a:r>
              <a:rPr lang="es-CO" sz="2800" dirty="0" err="1" smtClean="0"/>
              <a:t>name</a:t>
            </a:r>
            <a:r>
              <a:rPr lang="es-CO" sz="2800" dirty="0" smtClean="0"/>
              <a:t>: Agraz </a:t>
            </a:r>
            <a:r>
              <a:rPr lang="es-CO" sz="2800" dirty="0" err="1" smtClean="0"/>
              <a:t>or</a:t>
            </a:r>
            <a:r>
              <a:rPr lang="es-CO" sz="2800" dirty="0" smtClean="0"/>
              <a:t> Mortiño</a:t>
            </a:r>
          </a:p>
        </p:txBody>
      </p:sp>
      <p:pic>
        <p:nvPicPr>
          <p:cNvPr id="1026" name="Picture 2" descr="D:\Pictures\Registro fotográfico_Agraz\Nueva carpeta\DSC08768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29940"/>
            <a:ext cx="4841823" cy="35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ictures\Registro fotográfico_Agraz\Junio_2013\IMG_0516 - copia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139220"/>
            <a:ext cx="2286000" cy="22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034321" y="2443397"/>
            <a:ext cx="7120328" cy="3237875"/>
          </a:xfrm>
          <a:prstGeom prst="roundRect">
            <a:avLst>
              <a:gd name="adj" fmla="val 9723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plants grow naturally; they are generally not sown by the </a:t>
            </a:r>
            <a:r>
              <a:rPr lang="en-US" sz="2000" dirty="0" smtClean="0">
                <a:solidFill>
                  <a:schemeClr val="tx1"/>
                </a:solidFill>
              </a:rPr>
              <a:t>farmers.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Extremely </a:t>
            </a:r>
            <a:r>
              <a:rPr lang="en-US" sz="2000" dirty="0" err="1">
                <a:solidFill>
                  <a:schemeClr val="tx1"/>
                </a:solidFill>
              </a:rPr>
              <a:t>asynchronic</a:t>
            </a:r>
            <a:r>
              <a:rPr lang="en-US" sz="2000" dirty="0">
                <a:solidFill>
                  <a:schemeClr val="tx1"/>
                </a:solidFill>
              </a:rPr>
              <a:t> crop in terms of flowering. On the same plants "new" flowers and rape </a:t>
            </a:r>
            <a:r>
              <a:rPr lang="en-US" sz="2000" dirty="0" smtClean="0">
                <a:solidFill>
                  <a:schemeClr val="tx1"/>
                </a:solidFill>
              </a:rPr>
              <a:t>fruits.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only management practice consist in removing native "weeds" in some </a:t>
            </a:r>
            <a:r>
              <a:rPr lang="en-US" sz="2000" dirty="0" smtClean="0">
                <a:solidFill>
                  <a:schemeClr val="tx1"/>
                </a:solidFill>
              </a:rPr>
              <a:t>farms.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Small farms</a:t>
            </a:r>
          </a:p>
          <a:p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576" y="246462"/>
            <a:ext cx="108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Crop</a:t>
            </a:r>
            <a:endParaRPr lang="es-CO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09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ERMIN J\Desktop\DSC_042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0980" y="4623740"/>
            <a:ext cx="1805772" cy="224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23740"/>
            <a:ext cx="4809049" cy="2241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549" y="240881"/>
            <a:ext cx="86575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Treatments: </a:t>
            </a:r>
            <a:r>
              <a:rPr lang="en-US" dirty="0" smtClean="0"/>
              <a:t>High </a:t>
            </a:r>
            <a:r>
              <a:rPr lang="en-US" dirty="0"/>
              <a:t>vs. Low </a:t>
            </a:r>
            <a:r>
              <a:rPr lang="en-US" dirty="0" smtClean="0"/>
              <a:t>density of honey bees (</a:t>
            </a:r>
            <a:r>
              <a:rPr lang="en-US" i="1" dirty="0" err="1" smtClean="0"/>
              <a:t>Apis</a:t>
            </a:r>
            <a:r>
              <a:rPr lang="en-US" i="1" dirty="0" smtClean="0"/>
              <a:t> mellifera</a:t>
            </a:r>
            <a:r>
              <a:rPr lang="en-US" dirty="0" smtClean="0"/>
              <a:t>).  </a:t>
            </a:r>
          </a:p>
          <a:p>
            <a:endParaRPr lang="en-US" dirty="0"/>
          </a:p>
          <a:p>
            <a:r>
              <a:rPr lang="en-US" b="1" dirty="0"/>
              <a:t>Replication</a:t>
            </a:r>
            <a:r>
              <a:rPr lang="en-US" dirty="0"/>
              <a:t>: </a:t>
            </a:r>
            <a:r>
              <a:rPr lang="en-US" dirty="0" smtClean="0"/>
              <a:t>6-10 sites honey bees, 6-10 </a:t>
            </a:r>
            <a:r>
              <a:rPr lang="en-US" dirty="0"/>
              <a:t>sites without honey bees, 12-20 sites in </a:t>
            </a:r>
            <a:r>
              <a:rPr lang="en-US" dirty="0" smtClean="0"/>
              <a:t>total.</a:t>
            </a:r>
            <a:endParaRPr lang="es-CO" dirty="0"/>
          </a:p>
          <a:p>
            <a:endParaRPr lang="en-US" dirty="0" smtClean="0"/>
          </a:p>
          <a:p>
            <a:r>
              <a:rPr lang="en-US" b="1" dirty="0" smtClean="0"/>
              <a:t>Characterization and selection of sites:</a:t>
            </a:r>
            <a:r>
              <a:rPr lang="en-US" dirty="0" smtClean="0"/>
              <a:t> soil, </a:t>
            </a:r>
            <a:r>
              <a:rPr lang="en-US" dirty="0"/>
              <a:t>diversity of plants and the cover of these plants within the sampling plot. </a:t>
            </a:r>
            <a:endParaRPr lang="es-CO" dirty="0"/>
          </a:p>
          <a:p>
            <a:r>
              <a:rPr lang="en-US" b="1" dirty="0" smtClean="0"/>
              <a:t>Pollinator density: </a:t>
            </a:r>
            <a:r>
              <a:rPr lang="en-US" dirty="0" smtClean="0"/>
              <a:t>scan sampling, 50 </a:t>
            </a:r>
            <a:r>
              <a:rPr lang="en-US" dirty="0" err="1" smtClean="0"/>
              <a:t>racimes</a:t>
            </a:r>
            <a:r>
              <a:rPr lang="en-US" dirty="0" smtClean="0"/>
              <a:t> per plant, 8 plants per site,.</a:t>
            </a:r>
            <a:endParaRPr lang="es-CO" dirty="0"/>
          </a:p>
          <a:p>
            <a:r>
              <a:rPr lang="en-US" b="1" dirty="0"/>
              <a:t>Pollinator </a:t>
            </a:r>
            <a:r>
              <a:rPr lang="en-US" b="1" dirty="0" smtClean="0"/>
              <a:t>diversity</a:t>
            </a:r>
            <a:r>
              <a:rPr lang="en-US" dirty="0" smtClean="0"/>
              <a:t>: sweep net captures, 6 plants per site.</a:t>
            </a:r>
            <a:endParaRPr lang="es-CO" dirty="0"/>
          </a:p>
          <a:p>
            <a:r>
              <a:rPr lang="en-US" b="1" dirty="0"/>
              <a:t>Flower density and </a:t>
            </a:r>
            <a:r>
              <a:rPr lang="en-US" b="1" dirty="0" smtClean="0"/>
              <a:t>phenology*: </a:t>
            </a:r>
            <a:r>
              <a:rPr lang="en-US" dirty="0" smtClean="0"/>
              <a:t>50 </a:t>
            </a:r>
            <a:r>
              <a:rPr lang="en-US" dirty="0" err="1" smtClean="0"/>
              <a:t>racimes</a:t>
            </a:r>
            <a:r>
              <a:rPr lang="en-US" dirty="0" smtClean="0"/>
              <a:t> per plant, 8 plants per site.</a:t>
            </a:r>
          </a:p>
          <a:p>
            <a:r>
              <a:rPr lang="en-US" dirty="0"/>
              <a:t>The three aspects above are going to be measured 4 times for each of 12-20 fields, therefore, 48-80 </a:t>
            </a:r>
            <a:r>
              <a:rPr lang="en-US" dirty="0" err="1"/>
              <a:t>measurments</a:t>
            </a:r>
            <a:r>
              <a:rPr lang="en-US" dirty="0"/>
              <a:t> in total: one morning, two mid-days, one afternoon. Each field will be visited once per two weeks.</a:t>
            </a:r>
            <a:endParaRPr lang="es-CO" dirty="0"/>
          </a:p>
          <a:p>
            <a:r>
              <a:rPr lang="en-US" b="1" dirty="0" smtClean="0"/>
              <a:t>Crop </a:t>
            </a:r>
            <a:r>
              <a:rPr lang="en-US" b="1" dirty="0"/>
              <a:t>yield quantity and </a:t>
            </a:r>
            <a:r>
              <a:rPr lang="en-US" b="1" dirty="0" smtClean="0"/>
              <a:t>quality*: </a:t>
            </a:r>
            <a:r>
              <a:rPr lang="en-US" dirty="0" smtClean="0"/>
              <a:t> 8 plants per site, 4 plants with </a:t>
            </a:r>
            <a:r>
              <a:rPr lang="en-US" dirty="0" err="1" smtClean="0"/>
              <a:t>exclosures</a:t>
            </a:r>
            <a:r>
              <a:rPr lang="en-US" dirty="0" smtClean="0"/>
              <a:t>, 50 </a:t>
            </a:r>
            <a:r>
              <a:rPr lang="en-US" dirty="0" err="1" smtClean="0"/>
              <a:t>exclosures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s-CO" dirty="0"/>
          </a:p>
          <a:p>
            <a:r>
              <a:rPr lang="en-US" dirty="0" smtClean="0"/>
              <a:t>*the </a:t>
            </a:r>
            <a:r>
              <a:rPr lang="en-US" dirty="0"/>
              <a:t>sampling </a:t>
            </a:r>
            <a:r>
              <a:rPr lang="en-US" dirty="0" smtClean="0"/>
              <a:t>will be performed </a:t>
            </a:r>
            <a:r>
              <a:rPr lang="en-US" dirty="0"/>
              <a:t>by tagging the flowers and fruits to be observed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882" y="4669378"/>
            <a:ext cx="2081595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Floral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 </a:t>
            </a:r>
            <a:endParaRPr lang="es-CO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Left Bracket 8"/>
          <p:cNvSpPr/>
          <p:nvPr/>
        </p:nvSpPr>
        <p:spPr>
          <a:xfrm rot="5400000">
            <a:off x="3378974" y="3707730"/>
            <a:ext cx="73154" cy="258003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20882" y="6342272"/>
            <a:ext cx="3543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Racime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(10-20 flowers)</a:t>
            </a:r>
            <a:endParaRPr lang="es-CO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FERMIN J\Desktop\IMG_989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92613" y="4623740"/>
            <a:ext cx="2687582" cy="22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23284" y="105971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Sampling</a:t>
            </a:r>
            <a:endParaRPr lang="es-CO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2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Proyecto LABUN_COLCIENCIAS\IMG_321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61740"/>
              </p:ext>
            </p:extLst>
          </p:nvPr>
        </p:nvGraphicFramePr>
        <p:xfrm>
          <a:off x="623740" y="2464527"/>
          <a:ext cx="8031434" cy="1744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8502"/>
                <a:gridCol w="1350663"/>
                <a:gridCol w="1245598"/>
                <a:gridCol w="1405557"/>
                <a:gridCol w="1405557"/>
                <a:gridCol w="1405557"/>
              </a:tblGrid>
              <a:tr h="100275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Treatment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Replication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Range</a:t>
                      </a:r>
                      <a:r>
                        <a:rPr lang="en-US" baseline="0" noProof="0" dirty="0" smtClean="0"/>
                        <a:t> altitude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# Hives </a:t>
                      </a:r>
                      <a:r>
                        <a:rPr lang="en-US" baseline="0" noProof="0" dirty="0" smtClean="0"/>
                        <a:t>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Hives</a:t>
                      </a:r>
                      <a:r>
                        <a:rPr lang="en-US" baseline="0" noProof="0" dirty="0" smtClean="0"/>
                        <a:t> distance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Crop</a:t>
                      </a:r>
                      <a:r>
                        <a:rPr lang="en-US" baseline="0" noProof="0" dirty="0" smtClean="0"/>
                        <a:t> plant density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High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2500-2900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2-5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2-500 m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80-180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Low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2600-2800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0-1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&gt;1500</a:t>
                      </a:r>
                      <a:r>
                        <a:rPr lang="en-US" baseline="0" noProof="0" dirty="0" smtClean="0"/>
                        <a:t> m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70-300</a:t>
                      </a:r>
                      <a:endParaRPr lang="en-US" noProof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696" y="569626"/>
            <a:ext cx="8349522" cy="147732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 sites visited</a:t>
            </a:r>
          </a:p>
          <a:p>
            <a:r>
              <a:rPr lang="en-US" dirty="0"/>
              <a:t> </a:t>
            </a:r>
            <a:r>
              <a:rPr lang="en-US" dirty="0" smtClean="0"/>
              <a:t>  12 characterized (landscape, soil and sampling plot plant diversity)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10 selected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10 </a:t>
            </a:r>
            <a:r>
              <a:rPr lang="en-US" dirty="0"/>
              <a:t>eliminated (did not have the required </a:t>
            </a:r>
            <a:r>
              <a:rPr lang="en-US" dirty="0" smtClean="0"/>
              <a:t>distance </a:t>
            </a:r>
            <a:r>
              <a:rPr lang="en-US" dirty="0"/>
              <a:t>between </a:t>
            </a:r>
            <a:r>
              <a:rPr lang="en-US" dirty="0" smtClean="0"/>
              <a:t>sites </a:t>
            </a:r>
            <a:r>
              <a:rPr lang="en-US" dirty="0"/>
              <a:t>or low crop plants </a:t>
            </a:r>
            <a:r>
              <a:rPr lang="en-US" dirty="0" smtClean="0"/>
              <a:t>density.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8665"/>
              </p:ext>
            </p:extLst>
          </p:nvPr>
        </p:nvGraphicFramePr>
        <p:xfrm>
          <a:off x="757006" y="4626538"/>
          <a:ext cx="7764902" cy="1920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93972"/>
                <a:gridCol w="477093"/>
                <a:gridCol w="477093"/>
                <a:gridCol w="477093"/>
                <a:gridCol w="477093"/>
                <a:gridCol w="477093"/>
                <a:gridCol w="477093"/>
                <a:gridCol w="477093"/>
                <a:gridCol w="477093"/>
                <a:gridCol w="477093"/>
                <a:gridCol w="47709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 to measure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J-13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D-13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J-14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F-14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Calibri"/>
                          <a:ea typeface="Times New Roman"/>
                        </a:rPr>
                        <a:t>M-14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Calibri"/>
                          <a:ea typeface="Times New Roman"/>
                        </a:rPr>
                        <a:t>A-14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Pollinator density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Pollinator diversity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Flower density and phenology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Crop yield quantity and quality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Calibri"/>
                          <a:ea typeface="Times New Roman"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800" dirty="0" smtClean="0">
                          <a:effectLst/>
                          <a:latin typeface="Calibri"/>
                          <a:ea typeface="Times New Roman"/>
                        </a:rPr>
                        <a:t>X</a:t>
                      </a:r>
                      <a:endParaRPr lang="es-CO" sz="18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64576" y="201492"/>
            <a:ext cx="2248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Comments</a:t>
            </a:r>
            <a:endParaRPr lang="es-CO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5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378</Words>
  <Application>Microsoft Office PowerPoint</Application>
  <PresentationFormat>On-screen Show (4:3)</PresentationFormat>
  <Paragraphs>100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FERMIN J</dc:creator>
  <cp:lastModifiedBy>FERMIN J</cp:lastModifiedBy>
  <cp:revision>51</cp:revision>
  <dcterms:created xsi:type="dcterms:W3CDTF">2013-07-07T02:04:05Z</dcterms:created>
  <dcterms:modified xsi:type="dcterms:W3CDTF">2013-07-11T03:12:19Z</dcterms:modified>
</cp:coreProperties>
</file>