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06559f41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06559f41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06559f41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06559f41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06559f4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06559f4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06559f41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06559f41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06559f41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06559f41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06559f4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06559f4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06559f41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06559f41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420057c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420057c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06559f41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06559f41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06559f41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06559f41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06559f41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06559f41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umbeo.com/" TargetMode="External"/><Relationship Id="rId4" Type="http://schemas.openxmlformats.org/officeDocument/2006/relationships/hyperlink" Target="https://www.kaggle.com/datasets/mvieira101/global-cost-of-liv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18925" y="1847700"/>
            <a:ext cx="6804000" cy="14481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lang="en"/>
              <a:t>CAPSTONE III. </a:t>
            </a:r>
            <a:endParaRPr/>
          </a:p>
          <a:p>
            <a:pPr indent="0" lvl="0" marL="0" rtl="0" algn="l">
              <a:lnSpc>
                <a:spcPct val="115000"/>
              </a:lnSpc>
              <a:spcBef>
                <a:spcPts val="1200"/>
              </a:spcBef>
              <a:spcAft>
                <a:spcPts val="0"/>
              </a:spcAft>
              <a:buNone/>
            </a:pPr>
            <a:r>
              <a:rPr lang="en"/>
              <a:t>GLOBAL COST OF LIVING CLUSTERING. </a:t>
            </a:r>
            <a:endParaRPr/>
          </a:p>
          <a:p>
            <a:pPr indent="0" lvl="0" marL="0" rtl="0" algn="ctr">
              <a:spcBef>
                <a:spcPts val="120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55000"/>
          </a:bodyPr>
          <a:lstStyle/>
          <a:p>
            <a:pPr indent="0" lvl="0" marL="0" rtl="0" algn="l">
              <a:lnSpc>
                <a:spcPct val="115000"/>
              </a:lnSpc>
              <a:spcBef>
                <a:spcPts val="1200"/>
              </a:spcBef>
              <a:spcAft>
                <a:spcPts val="1200"/>
              </a:spcAft>
              <a:buNone/>
            </a:pPr>
            <a:r>
              <a:rPr lang="en" sz="3800">
                <a:latin typeface="Nunito"/>
                <a:ea typeface="Nunito"/>
                <a:cs typeface="Nunito"/>
                <a:sym typeface="Nunito"/>
              </a:rPr>
              <a:t>Created by Elena Blake Nov,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367600"/>
            <a:ext cx="7505700" cy="60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Evaluation</a:t>
            </a:r>
            <a:endParaRPr/>
          </a:p>
        </p:txBody>
      </p:sp>
      <p:sp>
        <p:nvSpPr>
          <p:cNvPr id="191" name="Google Shape;191;p22"/>
          <p:cNvSpPr txBox="1"/>
          <p:nvPr>
            <p:ph idx="1" type="body"/>
          </p:nvPr>
        </p:nvSpPr>
        <p:spPr>
          <a:xfrm>
            <a:off x="726750" y="1295975"/>
            <a:ext cx="6368100" cy="2743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b="1" lang="en">
                <a:solidFill>
                  <a:srgbClr val="302C41"/>
                </a:solidFill>
                <a:highlight>
                  <a:srgbClr val="FFFFFF"/>
                </a:highlight>
              </a:rPr>
              <a:t>PCA with 4 clusters: ARI - 0.1, silhouette score - 0.245 - best algorithm</a:t>
            </a:r>
            <a:endParaRPr b="1">
              <a:solidFill>
                <a:srgbClr val="302C41"/>
              </a:solidFill>
              <a:highlight>
                <a:srgbClr val="FFFFFF"/>
              </a:highlight>
            </a:endParaRPr>
          </a:p>
          <a:p>
            <a:pPr indent="0" lvl="0" marL="0" rtl="0" algn="l">
              <a:lnSpc>
                <a:spcPct val="95000"/>
              </a:lnSpc>
              <a:spcBef>
                <a:spcPts val="1200"/>
              </a:spcBef>
              <a:spcAft>
                <a:spcPts val="0"/>
              </a:spcAft>
              <a:buSzPts val="935"/>
              <a:buNone/>
            </a:pPr>
            <a:r>
              <a:rPr lang="en">
                <a:solidFill>
                  <a:srgbClr val="302C41"/>
                </a:solidFill>
                <a:highlight>
                  <a:srgbClr val="FFFFFF"/>
                </a:highlight>
              </a:rPr>
              <a:t>PCA with 5 clusters: </a:t>
            </a:r>
            <a:r>
              <a:rPr lang="en">
                <a:solidFill>
                  <a:srgbClr val="302C41"/>
                </a:solidFill>
                <a:highlight>
                  <a:schemeClr val="dk1"/>
                </a:highlight>
              </a:rPr>
              <a:t>ARI - 0.1, silhouette score - 0.147</a:t>
            </a:r>
            <a:endParaRPr>
              <a:solidFill>
                <a:srgbClr val="302C41"/>
              </a:solidFill>
              <a:highlight>
                <a:schemeClr val="dk1"/>
              </a:highlight>
            </a:endParaRPr>
          </a:p>
          <a:p>
            <a:pPr indent="0" lvl="0" marL="0" rtl="0" algn="l">
              <a:lnSpc>
                <a:spcPct val="95000"/>
              </a:lnSpc>
              <a:spcBef>
                <a:spcPts val="1200"/>
              </a:spcBef>
              <a:spcAft>
                <a:spcPts val="0"/>
              </a:spcAft>
              <a:buSzPts val="935"/>
              <a:buNone/>
            </a:pPr>
            <a:r>
              <a:rPr lang="en">
                <a:solidFill>
                  <a:srgbClr val="302C41"/>
                </a:solidFill>
                <a:highlight>
                  <a:schemeClr val="dk1"/>
                </a:highlight>
              </a:rPr>
              <a:t>Agglomerative clustering with 4 clusters, cosine: ARI - 0.11, silhouette score - 0.11</a:t>
            </a:r>
            <a:endParaRPr>
              <a:solidFill>
                <a:srgbClr val="302C41"/>
              </a:solidFill>
              <a:highlight>
                <a:schemeClr val="dk1"/>
              </a:highlight>
            </a:endParaRPr>
          </a:p>
          <a:p>
            <a:pPr indent="0" lvl="0" marL="0" rtl="0" algn="l">
              <a:lnSpc>
                <a:spcPct val="95000"/>
              </a:lnSpc>
              <a:spcBef>
                <a:spcPts val="1200"/>
              </a:spcBef>
              <a:spcAft>
                <a:spcPts val="0"/>
              </a:spcAft>
              <a:buSzPts val="935"/>
              <a:buNone/>
            </a:pPr>
            <a:r>
              <a:rPr lang="en">
                <a:solidFill>
                  <a:srgbClr val="302C41"/>
                </a:solidFill>
                <a:highlight>
                  <a:schemeClr val="dk1"/>
                </a:highlight>
              </a:rPr>
              <a:t>Agglomerative clustering with 4 clusters, ward: ARI - 0.11, silhouette score - 0.24</a:t>
            </a:r>
            <a:endParaRPr>
              <a:solidFill>
                <a:srgbClr val="302C41"/>
              </a:solidFill>
              <a:highlight>
                <a:schemeClr val="dk1"/>
              </a:highlight>
            </a:endParaRPr>
          </a:p>
          <a:p>
            <a:pPr indent="0" lvl="0" marL="0" rtl="0" algn="l">
              <a:lnSpc>
                <a:spcPct val="95000"/>
              </a:lnSpc>
              <a:spcBef>
                <a:spcPts val="1200"/>
              </a:spcBef>
              <a:spcAft>
                <a:spcPts val="0"/>
              </a:spcAft>
              <a:buSzPts val="935"/>
              <a:buNone/>
            </a:pPr>
            <a:r>
              <a:rPr lang="en">
                <a:solidFill>
                  <a:srgbClr val="302C41"/>
                </a:solidFill>
                <a:highlight>
                  <a:schemeClr val="dk1"/>
                </a:highlight>
              </a:rPr>
              <a:t>ARI score goes up with the increase of number of clusters.  </a:t>
            </a:r>
            <a:endParaRPr>
              <a:solidFill>
                <a:srgbClr val="302C41"/>
              </a:solidFill>
              <a:highlight>
                <a:schemeClr val="dk1"/>
              </a:highlight>
            </a:endParaRPr>
          </a:p>
          <a:p>
            <a:pPr indent="0" lvl="0" marL="0" rtl="0" algn="l">
              <a:lnSpc>
                <a:spcPct val="95000"/>
              </a:lnSpc>
              <a:spcBef>
                <a:spcPts val="1200"/>
              </a:spcBef>
              <a:spcAft>
                <a:spcPts val="0"/>
              </a:spcAft>
              <a:buSzPts val="935"/>
              <a:buNone/>
            </a:pPr>
            <a:r>
              <a:rPr b="1" lang="en" sz="1500">
                <a:solidFill>
                  <a:srgbClr val="302C41"/>
                </a:solidFill>
                <a:highlight>
                  <a:schemeClr val="dk1"/>
                </a:highlight>
              </a:rPr>
              <a:t>We don’t have predetermined categories to compare clusters to, and the goal is to summarize 144 countries into fewer groups, so silhouette score should be used in identifying the best clustering algorithm.</a:t>
            </a:r>
            <a:r>
              <a:rPr lang="en">
                <a:solidFill>
                  <a:srgbClr val="302C41"/>
                </a:solidFill>
                <a:highlight>
                  <a:schemeClr val="dk1"/>
                </a:highlight>
              </a:rPr>
              <a:t> </a:t>
            </a:r>
            <a:endParaRPr>
              <a:solidFill>
                <a:srgbClr val="302C41"/>
              </a:solidFill>
              <a:highlight>
                <a:schemeClr val="dk1"/>
              </a:highlight>
            </a:endParaRPr>
          </a:p>
          <a:p>
            <a:pPr indent="0" lvl="0" marL="0" rtl="0" algn="l">
              <a:lnSpc>
                <a:spcPct val="95000"/>
              </a:lnSpc>
              <a:spcBef>
                <a:spcPts val="1200"/>
              </a:spcBef>
              <a:spcAft>
                <a:spcPts val="0"/>
              </a:spcAft>
              <a:buSzPts val="935"/>
              <a:buNone/>
            </a:pPr>
            <a:r>
              <a:t/>
            </a:r>
            <a:endParaRPr>
              <a:solidFill>
                <a:srgbClr val="302C41"/>
              </a:solidFill>
              <a:highlight>
                <a:schemeClr val="dk1"/>
              </a:highlight>
            </a:endParaRPr>
          </a:p>
          <a:p>
            <a:pPr indent="0" lvl="0" marL="0" rtl="0" algn="l">
              <a:lnSpc>
                <a:spcPct val="95000"/>
              </a:lnSpc>
              <a:spcBef>
                <a:spcPts val="1200"/>
              </a:spcBef>
              <a:spcAft>
                <a:spcPts val="0"/>
              </a:spcAft>
              <a:buSzPts val="935"/>
              <a:buNone/>
            </a:pPr>
            <a:r>
              <a:t/>
            </a:r>
            <a:endParaRPr sz="1200">
              <a:solidFill>
                <a:srgbClr val="302C41"/>
              </a:solidFill>
              <a:highlight>
                <a:schemeClr val="dk1"/>
              </a:highlight>
            </a:endParaRPr>
          </a:p>
          <a:p>
            <a:pPr indent="0" lvl="0" marL="0" rtl="0" algn="l">
              <a:lnSpc>
                <a:spcPct val="95000"/>
              </a:lnSpc>
              <a:spcBef>
                <a:spcPts val="1200"/>
              </a:spcBef>
              <a:spcAft>
                <a:spcPts val="0"/>
              </a:spcAft>
              <a:buSzPts val="935"/>
              <a:buNone/>
            </a:pPr>
            <a:r>
              <a:t/>
            </a:r>
            <a:endParaRPr sz="1200">
              <a:solidFill>
                <a:srgbClr val="302C41"/>
              </a:solidFill>
              <a:highlight>
                <a:schemeClr val="dk1"/>
              </a:highlight>
            </a:endParaRPr>
          </a:p>
          <a:p>
            <a:pPr indent="0" lvl="0" marL="0" rtl="0" algn="l">
              <a:lnSpc>
                <a:spcPct val="95000"/>
              </a:lnSpc>
              <a:spcBef>
                <a:spcPts val="1200"/>
              </a:spcBef>
              <a:spcAft>
                <a:spcPts val="0"/>
              </a:spcAft>
              <a:buSzPts val="935"/>
              <a:buNone/>
            </a:pPr>
            <a:r>
              <a:t/>
            </a:r>
            <a:endParaRPr sz="1200">
              <a:solidFill>
                <a:srgbClr val="302C41"/>
              </a:solidFill>
              <a:highlight>
                <a:srgbClr val="FFFFFF"/>
              </a:highlight>
            </a:endParaRPr>
          </a:p>
          <a:p>
            <a:pPr indent="0" lvl="0" marL="0" rtl="0" algn="l">
              <a:lnSpc>
                <a:spcPct val="95000"/>
              </a:lnSpc>
              <a:spcBef>
                <a:spcPts val="1200"/>
              </a:spcBef>
              <a:spcAft>
                <a:spcPts val="0"/>
              </a:spcAft>
              <a:buSzPts val="935"/>
              <a:buNone/>
            </a:pPr>
            <a:r>
              <a:t/>
            </a:r>
            <a:endParaRPr sz="1200">
              <a:solidFill>
                <a:srgbClr val="302C41"/>
              </a:solidFill>
              <a:highlight>
                <a:srgbClr val="FFFFFF"/>
              </a:highlight>
            </a:endParaRPr>
          </a:p>
          <a:p>
            <a:pPr indent="0" lvl="0" marL="0" rtl="0" algn="l">
              <a:lnSpc>
                <a:spcPct val="95000"/>
              </a:lnSpc>
              <a:spcBef>
                <a:spcPts val="1200"/>
              </a:spcBef>
              <a:spcAft>
                <a:spcPts val="0"/>
              </a:spcAft>
              <a:buSzPts val="935"/>
              <a:buNone/>
            </a:pPr>
            <a:r>
              <a:t/>
            </a:r>
            <a:endParaRPr sz="1200">
              <a:solidFill>
                <a:srgbClr val="302C41"/>
              </a:solidFill>
              <a:highlight>
                <a:srgbClr val="FFFFFF"/>
              </a:highlight>
            </a:endParaRPr>
          </a:p>
          <a:p>
            <a:pPr indent="0" lvl="0" marL="0" rtl="0" algn="l">
              <a:lnSpc>
                <a:spcPct val="95000"/>
              </a:lnSpc>
              <a:spcBef>
                <a:spcPts val="1200"/>
              </a:spcBef>
              <a:spcAft>
                <a:spcPts val="0"/>
              </a:spcAft>
              <a:buSzPts val="935"/>
              <a:buNone/>
            </a:pPr>
            <a:r>
              <a:t/>
            </a:r>
            <a:endParaRPr sz="1200">
              <a:solidFill>
                <a:srgbClr val="000000"/>
              </a:solidFill>
            </a:endParaRPr>
          </a:p>
          <a:p>
            <a:pPr indent="0" lvl="0" marL="0" rtl="0" algn="l">
              <a:lnSpc>
                <a:spcPct val="95000"/>
              </a:lnSpc>
              <a:spcBef>
                <a:spcPts val="1200"/>
              </a:spcBef>
              <a:spcAft>
                <a:spcPts val="1200"/>
              </a:spcAft>
              <a:buSzPts val="935"/>
              <a:buNone/>
            </a:pPr>
            <a:r>
              <a:t/>
            </a:r>
            <a:endParaRPr sz="110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752225" y="434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Dendrogram</a:t>
            </a:r>
            <a:r>
              <a:rPr lang="en"/>
              <a:t> with method “Ward”</a:t>
            </a:r>
            <a:endParaRPr/>
          </a:p>
        </p:txBody>
      </p:sp>
      <p:pic>
        <p:nvPicPr>
          <p:cNvPr id="197" name="Google Shape;197;p23"/>
          <p:cNvPicPr preferRelativeResize="0"/>
          <p:nvPr/>
        </p:nvPicPr>
        <p:blipFill>
          <a:blip r:embed="rId3">
            <a:alphaModFix/>
          </a:blip>
          <a:stretch>
            <a:fillRect/>
          </a:stretch>
        </p:blipFill>
        <p:spPr>
          <a:xfrm>
            <a:off x="1210363" y="1389125"/>
            <a:ext cx="6589425" cy="330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Takeaways and Further Considerations</a:t>
            </a:r>
            <a:endParaRPr/>
          </a:p>
        </p:txBody>
      </p:sp>
      <p:sp>
        <p:nvSpPr>
          <p:cNvPr id="203" name="Google Shape;203;p24"/>
          <p:cNvSpPr txBox="1"/>
          <p:nvPr>
            <p:ph idx="1" type="body"/>
          </p:nvPr>
        </p:nvSpPr>
        <p:spPr>
          <a:xfrm>
            <a:off x="819150" y="1761300"/>
            <a:ext cx="6912000" cy="265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Best clustering algorithm </a:t>
            </a:r>
            <a:r>
              <a:rPr lang="en" sz="1800"/>
              <a:t>created</a:t>
            </a:r>
            <a:r>
              <a:rPr lang="en" sz="1800"/>
              <a:t> for global cost of living dataset is PCA. It’s segments all cities into 4 groups with a silhouette score of 0.245</a:t>
            </a:r>
            <a:endParaRPr sz="1800"/>
          </a:p>
          <a:p>
            <a:pPr indent="-342900" lvl="0" marL="457200" rtl="0" algn="l">
              <a:spcBef>
                <a:spcPts val="0"/>
              </a:spcBef>
              <a:spcAft>
                <a:spcPts val="0"/>
              </a:spcAft>
              <a:buSzPts val="1800"/>
              <a:buChar char="-"/>
            </a:pPr>
            <a:r>
              <a:rPr lang="en" sz="1800"/>
              <a:t>For an in-depth analysis we can look into monthly purchases of goods and services/vs one-time cost which would give features equal weight in the dataset. </a:t>
            </a:r>
            <a:endParaRPr sz="1800"/>
          </a:p>
          <a:p>
            <a:pPr indent="-342900" lvl="0" marL="457200" rtl="0" algn="l">
              <a:spcBef>
                <a:spcPts val="0"/>
              </a:spcBef>
              <a:spcAft>
                <a:spcPts val="0"/>
              </a:spcAft>
              <a:buSzPts val="1800"/>
              <a:buChar char="-"/>
            </a:pPr>
            <a:r>
              <a:rPr lang="en" sz="1800"/>
              <a:t>Also a separate analysis can be </a:t>
            </a:r>
            <a:r>
              <a:rPr lang="en" sz="1800"/>
              <a:t>created</a:t>
            </a:r>
            <a:r>
              <a:rPr lang="en" sz="1800"/>
              <a:t> for different groups of consumers: renters/owners, people with kids/without, living in the city/outside of the city, etc.</a:t>
            </a:r>
            <a:endParaRPr sz="1800"/>
          </a:p>
          <a:p>
            <a:pPr indent="0" lvl="0" marL="0" rtl="0" algn="l">
              <a:spcBef>
                <a:spcPts val="120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a:t>
            </a:r>
            <a:endParaRPr/>
          </a:p>
        </p:txBody>
      </p:sp>
      <p:sp>
        <p:nvSpPr>
          <p:cNvPr id="135" name="Google Shape;135;p14"/>
          <p:cNvSpPr txBox="1"/>
          <p:nvPr>
            <p:ph idx="1" type="body"/>
          </p:nvPr>
        </p:nvSpPr>
        <p:spPr>
          <a:xfrm>
            <a:off x="819150" y="17230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400"/>
              <a:t>Project Purpose </a:t>
            </a:r>
            <a:endParaRPr sz="1400"/>
          </a:p>
          <a:p>
            <a:pPr indent="0" lvl="0" marL="0" rtl="0" algn="l">
              <a:lnSpc>
                <a:spcPct val="95000"/>
              </a:lnSpc>
              <a:spcBef>
                <a:spcPts val="1200"/>
              </a:spcBef>
              <a:spcAft>
                <a:spcPts val="0"/>
              </a:spcAft>
              <a:buNone/>
            </a:pPr>
            <a:r>
              <a:rPr lang="en" sz="1400"/>
              <a:t>Dataset Exploration and Visualization </a:t>
            </a:r>
            <a:endParaRPr sz="1400"/>
          </a:p>
          <a:p>
            <a:pPr indent="0" lvl="0" marL="0" rtl="0" algn="l">
              <a:lnSpc>
                <a:spcPct val="95000"/>
              </a:lnSpc>
              <a:spcBef>
                <a:spcPts val="1200"/>
              </a:spcBef>
              <a:spcAft>
                <a:spcPts val="0"/>
              </a:spcAft>
              <a:buNone/>
            </a:pPr>
            <a:r>
              <a:rPr lang="en" sz="1400"/>
              <a:t>PCA Dimensionality Reduction</a:t>
            </a:r>
            <a:endParaRPr sz="1400"/>
          </a:p>
          <a:p>
            <a:pPr indent="0" lvl="0" marL="0" rtl="0" algn="l">
              <a:lnSpc>
                <a:spcPct val="95000"/>
              </a:lnSpc>
              <a:spcBef>
                <a:spcPts val="1200"/>
              </a:spcBef>
              <a:spcAft>
                <a:spcPts val="0"/>
              </a:spcAft>
              <a:buNone/>
            </a:pPr>
            <a:r>
              <a:rPr lang="en" sz="1400"/>
              <a:t>Clusters Visualization</a:t>
            </a:r>
            <a:endParaRPr sz="1400"/>
          </a:p>
          <a:p>
            <a:pPr indent="0" lvl="0" marL="0" rtl="0" algn="l">
              <a:lnSpc>
                <a:spcPct val="95000"/>
              </a:lnSpc>
              <a:spcBef>
                <a:spcPts val="1200"/>
              </a:spcBef>
              <a:spcAft>
                <a:spcPts val="0"/>
              </a:spcAft>
              <a:buNone/>
            </a:pPr>
            <a:r>
              <a:rPr lang="en" sz="1400"/>
              <a:t>Contingency Table</a:t>
            </a:r>
            <a:endParaRPr sz="1400"/>
          </a:p>
          <a:p>
            <a:pPr indent="0" lvl="0" marL="0" rtl="0" algn="l">
              <a:lnSpc>
                <a:spcPct val="95000"/>
              </a:lnSpc>
              <a:spcBef>
                <a:spcPts val="1200"/>
              </a:spcBef>
              <a:spcAft>
                <a:spcPts val="0"/>
              </a:spcAft>
              <a:buNone/>
            </a:pPr>
            <a:r>
              <a:rPr lang="en" sz="1400"/>
              <a:t>Takeaways and Further Considerations</a:t>
            </a:r>
            <a:endParaRPr sz="1400"/>
          </a:p>
          <a:p>
            <a:pPr indent="0" lvl="0" marL="0" rtl="0" algn="l">
              <a:lnSpc>
                <a:spcPct val="9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Purpose</a:t>
            </a:r>
            <a:endParaRPr/>
          </a:p>
        </p:txBody>
      </p:sp>
      <p:sp>
        <p:nvSpPr>
          <p:cNvPr id="141" name="Google Shape;141;p15"/>
          <p:cNvSpPr txBox="1"/>
          <p:nvPr>
            <p:ph idx="1" type="body"/>
          </p:nvPr>
        </p:nvSpPr>
        <p:spPr>
          <a:xfrm>
            <a:off x="819150" y="1579625"/>
            <a:ext cx="7505700" cy="2448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400">
                <a:solidFill>
                  <a:srgbClr val="3C4043"/>
                </a:solidFill>
                <a:highlight>
                  <a:srgbClr val="FFFFFF"/>
                </a:highlight>
              </a:rPr>
              <a:t>People across the world incur various expenses during their lifetime: food, shelter, education, entertainment, etc. Cost of living </a:t>
            </a:r>
            <a:r>
              <a:rPr lang="en" sz="1400">
                <a:solidFill>
                  <a:srgbClr val="3C4043"/>
                </a:solidFill>
                <a:highlight>
                  <a:srgbClr val="FFFFFF"/>
                </a:highlight>
              </a:rPr>
              <a:t>varies</a:t>
            </a:r>
            <a:r>
              <a:rPr lang="en" sz="1400">
                <a:solidFill>
                  <a:srgbClr val="3C4043"/>
                </a:solidFill>
                <a:highlight>
                  <a:srgbClr val="FFFFFF"/>
                </a:highlight>
              </a:rPr>
              <a:t> depending on geographic location and can be more or less affordable. For my project I’ve picked the dataset which contains information about the cost of living in almost 5000 cities across the world. The data were gathered initially by scraping Numbeo's website (</a:t>
            </a:r>
            <a:r>
              <a:rPr lang="en" sz="1400">
                <a:solidFill>
                  <a:srgbClr val="202124"/>
                </a:solidFill>
                <a:highlight>
                  <a:srgbClr val="FFFFFF"/>
                </a:highlight>
                <a:uFill>
                  <a:noFill/>
                </a:uFill>
                <a:hlinkClick r:id="rId3">
                  <a:extLst>
                    <a:ext uri="{A12FA001-AC4F-418D-AE19-62706E023703}">
                      <ahyp:hlinkClr val="tx"/>
                    </a:ext>
                  </a:extLst>
                </a:hlinkClick>
              </a:rPr>
              <a:t>https://www.numbeo.com</a:t>
            </a:r>
            <a:r>
              <a:rPr lang="en" sz="1400">
                <a:solidFill>
                  <a:srgbClr val="3C4043"/>
                </a:solidFill>
                <a:highlight>
                  <a:srgbClr val="FFFFFF"/>
                </a:highlight>
              </a:rPr>
              <a:t>). The dataset is located at </a:t>
            </a:r>
            <a:r>
              <a:rPr lang="en" sz="1400" u="sng">
                <a:solidFill>
                  <a:schemeClr val="hlink"/>
                </a:solidFill>
                <a:hlinkClick r:id="rId4"/>
              </a:rPr>
              <a:t>Global Cost of Living (kaggle.com)</a:t>
            </a:r>
            <a:r>
              <a:rPr lang="en" sz="1400"/>
              <a:t>.</a:t>
            </a:r>
            <a:endParaRPr sz="1400"/>
          </a:p>
          <a:p>
            <a:pPr indent="0" lvl="0" marL="0" rtl="0" algn="just">
              <a:spcBef>
                <a:spcPts val="1200"/>
              </a:spcBef>
              <a:spcAft>
                <a:spcPts val="0"/>
              </a:spcAft>
              <a:buNone/>
            </a:pPr>
            <a:r>
              <a:rPr lang="en" sz="1400"/>
              <a:t>The purpose of this project is to analyze global living costs, to identify different clusters within the dataset and to evaluate clusters based on metrics.</a:t>
            </a:r>
            <a:endParaRPr sz="1400"/>
          </a:p>
          <a:p>
            <a:pPr indent="0" lvl="0" marL="0" rtl="0" algn="just">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57400" y="635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47" name="Google Shape;147;p16"/>
          <p:cNvSpPr txBox="1"/>
          <p:nvPr>
            <p:ph idx="1" type="body"/>
          </p:nvPr>
        </p:nvSpPr>
        <p:spPr>
          <a:xfrm>
            <a:off x="666175" y="1531850"/>
            <a:ext cx="2872200" cy="2448000"/>
          </a:xfrm>
          <a:prstGeom prst="rect">
            <a:avLst/>
          </a:prstGeom>
        </p:spPr>
        <p:txBody>
          <a:bodyPr anchorCtr="0" anchor="t" bIns="91425" lIns="91425" spcFirstLastPara="1" rIns="91425" wrap="square" tIns="91425">
            <a:noAutofit/>
          </a:bodyPr>
          <a:lstStyle/>
          <a:p>
            <a:pPr indent="-305117" lvl="0" marL="457200" rtl="0" algn="l">
              <a:lnSpc>
                <a:spcPct val="105000"/>
              </a:lnSpc>
              <a:spcBef>
                <a:spcPts val="0"/>
              </a:spcBef>
              <a:spcAft>
                <a:spcPts val="0"/>
              </a:spcAft>
              <a:buSzPts val="1205"/>
              <a:buChar char="-"/>
            </a:pPr>
            <a:r>
              <a:rPr lang="en" sz="1205"/>
              <a:t>Data contains 59 columns with following expenses: food and drinks, restaurant meals, cigarettes, transport (public and taxis), car cost, utilities, mobile/internet, discretionary items(cinema, gym, tennis), school/daycare, clothes, rent/own real estate, income, mortgage interest rate. </a:t>
            </a:r>
            <a:endParaRPr sz="1205"/>
          </a:p>
          <a:p>
            <a:pPr indent="-305117" lvl="0" marL="457200" rtl="0" algn="l">
              <a:lnSpc>
                <a:spcPct val="105000"/>
              </a:lnSpc>
              <a:spcBef>
                <a:spcPts val="0"/>
              </a:spcBef>
              <a:spcAft>
                <a:spcPts val="0"/>
              </a:spcAft>
              <a:buSzPts val="1205"/>
              <a:buChar char="-"/>
            </a:pPr>
            <a:r>
              <a:rPr lang="en" sz="1205"/>
              <a:t>4,874 initial records, with 204 unique countries and 4816 unique cities</a:t>
            </a:r>
            <a:endParaRPr sz="1205"/>
          </a:p>
        </p:txBody>
      </p:sp>
      <p:pic>
        <p:nvPicPr>
          <p:cNvPr id="148" name="Google Shape;148;p16"/>
          <p:cNvPicPr preferRelativeResize="0"/>
          <p:nvPr/>
        </p:nvPicPr>
        <p:blipFill>
          <a:blip r:embed="rId3">
            <a:alphaModFix/>
          </a:blip>
          <a:stretch>
            <a:fillRect/>
          </a:stretch>
        </p:blipFill>
        <p:spPr>
          <a:xfrm>
            <a:off x="3500125" y="1484700"/>
            <a:ext cx="5265337" cy="324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0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pic>
        <p:nvPicPr>
          <p:cNvPr id="154" name="Google Shape;154;p17"/>
          <p:cNvPicPr preferRelativeResize="0"/>
          <p:nvPr/>
        </p:nvPicPr>
        <p:blipFill>
          <a:blip r:embed="rId3">
            <a:alphaModFix/>
          </a:blip>
          <a:stretch>
            <a:fillRect/>
          </a:stretch>
        </p:blipFill>
        <p:spPr>
          <a:xfrm>
            <a:off x="4438650" y="1012113"/>
            <a:ext cx="3886200" cy="3209925"/>
          </a:xfrm>
          <a:prstGeom prst="rect">
            <a:avLst/>
          </a:prstGeom>
          <a:noFill/>
          <a:ln>
            <a:noFill/>
          </a:ln>
        </p:spPr>
      </p:pic>
      <p:pic>
        <p:nvPicPr>
          <p:cNvPr id="155" name="Google Shape;155;p17"/>
          <p:cNvPicPr preferRelativeResize="0"/>
          <p:nvPr/>
        </p:nvPicPr>
        <p:blipFill>
          <a:blip r:embed="rId4">
            <a:alphaModFix/>
          </a:blip>
          <a:stretch>
            <a:fillRect/>
          </a:stretch>
        </p:blipFill>
        <p:spPr>
          <a:xfrm>
            <a:off x="534825" y="1197863"/>
            <a:ext cx="3581400"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40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pic>
        <p:nvPicPr>
          <p:cNvPr id="161" name="Google Shape;161;p18"/>
          <p:cNvPicPr preferRelativeResize="0"/>
          <p:nvPr/>
        </p:nvPicPr>
        <p:blipFill>
          <a:blip r:embed="rId3">
            <a:alphaModFix/>
          </a:blip>
          <a:stretch>
            <a:fillRect/>
          </a:stretch>
        </p:blipFill>
        <p:spPr>
          <a:xfrm>
            <a:off x="4572000" y="1360425"/>
            <a:ext cx="3981450" cy="3095625"/>
          </a:xfrm>
          <a:prstGeom prst="rect">
            <a:avLst/>
          </a:prstGeom>
          <a:noFill/>
          <a:ln>
            <a:noFill/>
          </a:ln>
        </p:spPr>
      </p:pic>
      <p:pic>
        <p:nvPicPr>
          <p:cNvPr id="162" name="Google Shape;162;p18"/>
          <p:cNvPicPr preferRelativeResize="0"/>
          <p:nvPr/>
        </p:nvPicPr>
        <p:blipFill>
          <a:blip r:embed="rId4">
            <a:alphaModFix/>
          </a:blip>
          <a:stretch>
            <a:fillRect/>
          </a:stretch>
        </p:blipFill>
        <p:spPr>
          <a:xfrm>
            <a:off x="649550" y="1417225"/>
            <a:ext cx="3571875" cy="286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966675" y="4244450"/>
            <a:ext cx="6845100" cy="58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5500"/>
              <a:t>PCA Dimensionality reduction resulted in summarizing data so new features aren’t related to each other.</a:t>
            </a:r>
            <a:r>
              <a:rPr lang="en"/>
              <a:t> </a:t>
            </a:r>
            <a:endParaRPr/>
          </a:p>
          <a:p>
            <a:pPr indent="0" lvl="0" marL="0" rtl="0" algn="l">
              <a:spcBef>
                <a:spcPts val="1200"/>
              </a:spcBef>
              <a:spcAft>
                <a:spcPts val="1200"/>
              </a:spcAft>
              <a:buNone/>
            </a:pPr>
            <a:r>
              <a:t/>
            </a:r>
            <a:endParaRPr/>
          </a:p>
        </p:txBody>
      </p:sp>
      <p:sp>
        <p:nvSpPr>
          <p:cNvPr id="168" name="Google Shape;168;p19"/>
          <p:cNvSpPr txBox="1"/>
          <p:nvPr/>
        </p:nvSpPr>
        <p:spPr>
          <a:xfrm>
            <a:off x="966675" y="470575"/>
            <a:ext cx="626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Nunito"/>
                <a:ea typeface="Nunito"/>
                <a:cs typeface="Nunito"/>
                <a:sym typeface="Nunito"/>
              </a:rPr>
              <a:t>PCA Dimensionality Reduction</a:t>
            </a:r>
            <a:endParaRPr sz="2600">
              <a:solidFill>
                <a:schemeClr val="lt1"/>
              </a:solidFill>
              <a:latin typeface="Nunito"/>
              <a:ea typeface="Nunito"/>
              <a:cs typeface="Nunito"/>
              <a:sym typeface="Nunito"/>
            </a:endParaRPr>
          </a:p>
        </p:txBody>
      </p:sp>
      <p:pic>
        <p:nvPicPr>
          <p:cNvPr id="169" name="Google Shape;169;p19"/>
          <p:cNvPicPr preferRelativeResize="0"/>
          <p:nvPr/>
        </p:nvPicPr>
        <p:blipFill>
          <a:blip r:embed="rId3">
            <a:alphaModFix/>
          </a:blip>
          <a:stretch>
            <a:fillRect/>
          </a:stretch>
        </p:blipFill>
        <p:spPr>
          <a:xfrm>
            <a:off x="448775" y="1175650"/>
            <a:ext cx="4351626" cy="2948725"/>
          </a:xfrm>
          <a:prstGeom prst="rect">
            <a:avLst/>
          </a:prstGeom>
          <a:noFill/>
          <a:ln>
            <a:noFill/>
          </a:ln>
        </p:spPr>
      </p:pic>
      <p:pic>
        <p:nvPicPr>
          <p:cNvPr id="170" name="Google Shape;170;p19"/>
          <p:cNvPicPr preferRelativeResize="0"/>
          <p:nvPr/>
        </p:nvPicPr>
        <p:blipFill>
          <a:blip r:embed="rId4">
            <a:alphaModFix/>
          </a:blip>
          <a:stretch>
            <a:fillRect/>
          </a:stretch>
        </p:blipFill>
        <p:spPr>
          <a:xfrm>
            <a:off x="5546075" y="1175650"/>
            <a:ext cx="3068983" cy="2976474"/>
          </a:xfrm>
          <a:prstGeom prst="rect">
            <a:avLst/>
          </a:prstGeom>
          <a:noFill/>
          <a:ln>
            <a:noFill/>
          </a:ln>
        </p:spPr>
      </p:pic>
      <p:sp>
        <p:nvSpPr>
          <p:cNvPr id="171" name="Google Shape;171;p19"/>
          <p:cNvSpPr/>
          <p:nvPr/>
        </p:nvSpPr>
        <p:spPr>
          <a:xfrm>
            <a:off x="4972475" y="2504825"/>
            <a:ext cx="573600" cy="45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708550" y="365425"/>
            <a:ext cx="7533600" cy="6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Nunito"/>
                <a:ea typeface="Nunito"/>
                <a:cs typeface="Nunito"/>
                <a:sym typeface="Nunito"/>
              </a:rPr>
              <a:t>PCA CLUSTERS. Examples with 3 and 4 clusters.</a:t>
            </a:r>
            <a:endParaRPr sz="2400">
              <a:solidFill>
                <a:schemeClr val="dk2"/>
              </a:solidFill>
              <a:latin typeface="Nunito"/>
              <a:ea typeface="Nunito"/>
              <a:cs typeface="Nunito"/>
              <a:sym typeface="Nunito"/>
            </a:endParaRPr>
          </a:p>
        </p:txBody>
      </p:sp>
      <p:pic>
        <p:nvPicPr>
          <p:cNvPr id="177" name="Google Shape;177;p20"/>
          <p:cNvPicPr preferRelativeResize="0"/>
          <p:nvPr/>
        </p:nvPicPr>
        <p:blipFill>
          <a:blip r:embed="rId3">
            <a:alphaModFix/>
          </a:blip>
          <a:stretch>
            <a:fillRect/>
          </a:stretch>
        </p:blipFill>
        <p:spPr>
          <a:xfrm>
            <a:off x="636691" y="1008025"/>
            <a:ext cx="6560735" cy="1744875"/>
          </a:xfrm>
          <a:prstGeom prst="rect">
            <a:avLst/>
          </a:prstGeom>
          <a:noFill/>
          <a:ln>
            <a:noFill/>
          </a:ln>
        </p:spPr>
      </p:pic>
      <p:pic>
        <p:nvPicPr>
          <p:cNvPr id="178" name="Google Shape;178;p20"/>
          <p:cNvPicPr preferRelativeResize="0"/>
          <p:nvPr/>
        </p:nvPicPr>
        <p:blipFill>
          <a:blip r:embed="rId4">
            <a:alphaModFix/>
          </a:blip>
          <a:stretch>
            <a:fillRect/>
          </a:stretch>
        </p:blipFill>
        <p:spPr>
          <a:xfrm>
            <a:off x="636700" y="2821850"/>
            <a:ext cx="6664540" cy="1825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328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Clusters/Countries Contingency Table</a:t>
            </a:r>
            <a:endParaRPr/>
          </a:p>
        </p:txBody>
      </p:sp>
      <p:sp>
        <p:nvSpPr>
          <p:cNvPr id="184" name="Google Shape;184;p21"/>
          <p:cNvSpPr txBox="1"/>
          <p:nvPr>
            <p:ph idx="1" type="body"/>
          </p:nvPr>
        </p:nvSpPr>
        <p:spPr>
          <a:xfrm>
            <a:off x="561025" y="1226025"/>
            <a:ext cx="4774800" cy="10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t>Cities within the </a:t>
            </a:r>
            <a:r>
              <a:rPr lang="en" sz="1400"/>
              <a:t>country can belong to different clusters</a:t>
            </a:r>
            <a:endParaRPr sz="1400"/>
          </a:p>
          <a:p>
            <a:pPr indent="-317500" lvl="0" marL="457200" rtl="0" algn="l">
              <a:spcBef>
                <a:spcPts val="0"/>
              </a:spcBef>
              <a:spcAft>
                <a:spcPts val="0"/>
              </a:spcAft>
              <a:buSzPts val="1400"/>
              <a:buChar char="-"/>
            </a:pPr>
            <a:r>
              <a:rPr b="1" lang="en" sz="1400"/>
              <a:t>1st cluster</a:t>
            </a:r>
            <a:r>
              <a:rPr lang="en" sz="1400"/>
              <a:t>: UK, Germany, Italy, Spain, France, Netherlands, Greece, Portugal, Sweden, Japan, etc</a:t>
            </a:r>
            <a:endParaRPr sz="1400"/>
          </a:p>
          <a:p>
            <a:pPr indent="-317500" lvl="0" marL="457200" rtl="0" algn="l">
              <a:spcBef>
                <a:spcPts val="0"/>
              </a:spcBef>
              <a:spcAft>
                <a:spcPts val="0"/>
              </a:spcAft>
              <a:buSzPts val="1400"/>
              <a:buChar char="-"/>
            </a:pPr>
            <a:r>
              <a:rPr b="1" lang="en" sz="1400"/>
              <a:t>2nd cluster</a:t>
            </a:r>
            <a:r>
              <a:rPr lang="en" sz="1400"/>
              <a:t>: India, Brazil, Mexico, Russia, China, Turkey, Romania, Ukraine, Poland, Hungary, etc</a:t>
            </a:r>
            <a:endParaRPr sz="1400"/>
          </a:p>
          <a:p>
            <a:pPr indent="-317500" lvl="0" marL="457200" rtl="0" algn="l">
              <a:spcBef>
                <a:spcPts val="0"/>
              </a:spcBef>
              <a:spcAft>
                <a:spcPts val="0"/>
              </a:spcAft>
              <a:buSzPts val="1400"/>
              <a:buChar char="-"/>
            </a:pPr>
            <a:r>
              <a:rPr b="1" lang="en" sz="1400"/>
              <a:t>3rd cluster</a:t>
            </a:r>
            <a:r>
              <a:rPr lang="en" sz="1400"/>
              <a:t>: United States, Canada, Australia, Japan, New Zealand, South Korea, UK, etc</a:t>
            </a:r>
            <a:endParaRPr sz="1400"/>
          </a:p>
          <a:p>
            <a:pPr indent="-317500" lvl="0" marL="457200" rtl="0" algn="l">
              <a:spcBef>
                <a:spcPts val="0"/>
              </a:spcBef>
              <a:spcAft>
                <a:spcPts val="0"/>
              </a:spcAft>
              <a:buSzPts val="1400"/>
              <a:buChar char="-"/>
            </a:pPr>
            <a:r>
              <a:rPr b="1" lang="en" sz="1400"/>
              <a:t>4th cluster</a:t>
            </a:r>
            <a:r>
              <a:rPr lang="en" sz="1400"/>
              <a:t>: Israel, Switzerland, Norway, Denmark, Iceland, France, Barbados, etc</a:t>
            </a:r>
            <a:endParaRPr sz="1400"/>
          </a:p>
          <a:p>
            <a:pPr indent="0" lvl="0" marL="0" rtl="0" algn="l">
              <a:spcBef>
                <a:spcPts val="1200"/>
              </a:spcBef>
              <a:spcAft>
                <a:spcPts val="1200"/>
              </a:spcAft>
              <a:buNone/>
            </a:pPr>
            <a:r>
              <a:t/>
            </a:r>
            <a:endParaRPr/>
          </a:p>
        </p:txBody>
      </p:sp>
      <p:pic>
        <p:nvPicPr>
          <p:cNvPr id="185" name="Google Shape;185;p21"/>
          <p:cNvPicPr preferRelativeResize="0"/>
          <p:nvPr/>
        </p:nvPicPr>
        <p:blipFill>
          <a:blip r:embed="rId3">
            <a:alphaModFix/>
          </a:blip>
          <a:stretch>
            <a:fillRect/>
          </a:stretch>
        </p:blipFill>
        <p:spPr>
          <a:xfrm>
            <a:off x="5764350" y="1295950"/>
            <a:ext cx="3075188" cy="255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