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95f4d3da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95f4d3da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666666"/>
                </a:solidFill>
                <a:highlight>
                  <a:srgbClr val="FFFFFF"/>
                </a:highlight>
              </a:rPr>
              <a:t>The node in black is a selected node from the training set, and we perform a breadth-first walk of the graph out to a maximum distance of 3 to uncover the local network. Nodes are sized according to their distance from the center, and colored according to a chosen metric (a personalized PageRank in this case; more on this later).</a:t>
            </a:r>
            <a:endParaRPr sz="1150">
              <a:solidFill>
                <a:srgbClr val="666666"/>
              </a:solidFill>
              <a:highlight>
                <a:srgbClr val="FFFFFF"/>
              </a:highlight>
            </a:endParaRPr>
          </a:p>
          <a:p>
            <a:pPr indent="0" lvl="0" marL="0" rtl="0" algn="l">
              <a:lnSpc>
                <a:spcPct val="115000"/>
              </a:lnSpc>
              <a:spcBef>
                <a:spcPts val="1300"/>
              </a:spcBef>
              <a:spcAft>
                <a:spcPts val="0"/>
              </a:spcAft>
              <a:buNone/>
            </a:pPr>
            <a:r>
              <a:rPr lang="en" sz="1150">
                <a:solidFill>
                  <a:srgbClr val="666666"/>
                </a:solidFill>
                <a:highlight>
                  <a:srgbClr val="FFFFFF"/>
                </a:highlight>
              </a:rPr>
              <a:t>We can see that the central node is friends with three other users (in red), two of whom have fairly large, disjoint networks.</a:t>
            </a:r>
            <a:endParaRPr sz="1150">
              <a:solidFill>
                <a:srgbClr val="666666"/>
              </a:solidFill>
              <a:highlight>
                <a:srgbClr val="FFFFFF"/>
              </a:highlight>
            </a:endParaRPr>
          </a:p>
          <a:p>
            <a:pPr indent="0" lvl="0" marL="0" rtl="0" algn="l">
              <a:spcBef>
                <a:spcPts val="13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573366a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73366a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95f4d3da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95f4d3da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95f4d3da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95f4d3da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95f4d3da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95f4d3da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colored each node according to the log ratio of its propagation score and personalized PageRank:</a:t>
            </a:r>
            <a:endParaRPr/>
          </a:p>
          <a:p>
            <a:pPr indent="0" lvl="0" marL="0" rtl="0" algn="l">
              <a:spcBef>
                <a:spcPts val="0"/>
              </a:spcBef>
              <a:spcAft>
                <a:spcPts val="0"/>
              </a:spcAft>
              <a:buNone/>
            </a:pPr>
            <a:r>
              <a:rPr lang="en" sz="1150">
                <a:solidFill>
                  <a:srgbClr val="666666"/>
                </a:solidFill>
                <a:highlight>
                  <a:srgbClr val="FFFFFF"/>
                </a:highlight>
              </a:rPr>
              <a:t>Comparing this coloring with the local follow/follower network: we can see that followed nodes (in teal) receive a higher propagation weight than friend nodes (in purple), while follower nodes (in orange) receive almost no propagation score at all.</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95f4d3da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95f4d3da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nodes are represented by the set of their followers: We can see that, while the PageRank and propagation metrics tended to favor nodes close to the central node, the Jaccard similarity feature helps us explore nodes that are further out. </a:t>
            </a:r>
            <a:endParaRPr/>
          </a:p>
          <a:p>
            <a:pPr indent="0" lvl="0" marL="0" rtl="0" algn="l">
              <a:spcBef>
                <a:spcPts val="0"/>
              </a:spcBef>
              <a:spcAft>
                <a:spcPts val="0"/>
              </a:spcAft>
              <a:buNone/>
            </a:pPr>
            <a:r>
              <a:rPr lang="en"/>
              <a:t>We can see that the outlier nodes are much more muted this time around.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if we look the high-scoring nodes more closely, we see that they often have only a single connection to the rest of the network: In other words, their high Jaccard similarity is due to the fact that they don’t have many connections to begin with. This suggests that some regularization or shrinking is in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here’s a regularized version of Jaccard similarity, where we downweight nodes with few connections: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95f4d3da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95f4d3da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666666"/>
                </a:solidFill>
                <a:highlight>
                  <a:srgbClr val="FFFFFF"/>
                </a:highlight>
              </a:rPr>
              <a:t>We can see that the most important variables are:</a:t>
            </a:r>
            <a:endParaRPr sz="1150">
              <a:solidFill>
                <a:srgbClr val="666666"/>
              </a:solidFill>
              <a:highlight>
                <a:srgbClr val="FFFFFF"/>
              </a:highlight>
            </a:endParaRPr>
          </a:p>
          <a:p>
            <a:pPr indent="-295275" lvl="0" marL="660400" rtl="0" algn="l">
              <a:lnSpc>
                <a:spcPct val="115000"/>
              </a:lnSpc>
              <a:spcBef>
                <a:spcPts val="2200"/>
              </a:spcBef>
              <a:spcAft>
                <a:spcPts val="0"/>
              </a:spcAft>
              <a:buClr>
                <a:srgbClr val="000305"/>
              </a:buClr>
              <a:buSzPts val="1050"/>
              <a:buChar char="●"/>
            </a:pPr>
            <a:r>
              <a:rPr lang="en" sz="1050">
                <a:solidFill>
                  <a:srgbClr val="000305"/>
                </a:solidFill>
                <a:highlight>
                  <a:srgbClr val="FFFFFF"/>
                </a:highlight>
              </a:rPr>
              <a:t>Personalized PageRank scores. </a:t>
            </a:r>
            <a:endParaRPr sz="1050">
              <a:solidFill>
                <a:srgbClr val="000305"/>
              </a:solidFill>
              <a:highlight>
                <a:srgbClr val="FFFFFF"/>
              </a:highlight>
            </a:endParaRPr>
          </a:p>
          <a:p>
            <a:pPr indent="-295275" lvl="0" marL="660400" rtl="0" algn="l">
              <a:lnSpc>
                <a:spcPct val="115000"/>
              </a:lnSpc>
              <a:spcBef>
                <a:spcPts val="0"/>
              </a:spcBef>
              <a:spcAft>
                <a:spcPts val="0"/>
              </a:spcAft>
              <a:buClr>
                <a:srgbClr val="000305"/>
              </a:buClr>
              <a:buSzPts val="1050"/>
              <a:buChar char="●"/>
            </a:pPr>
            <a:r>
              <a:rPr lang="en" sz="1050">
                <a:solidFill>
                  <a:srgbClr val="000305"/>
                </a:solidFill>
                <a:highlight>
                  <a:srgbClr val="FFFFFF"/>
                </a:highlight>
              </a:rPr>
              <a:t>Whether the destination node already follows the source.</a:t>
            </a:r>
            <a:endParaRPr sz="1050">
              <a:solidFill>
                <a:srgbClr val="000305"/>
              </a:solidFill>
              <a:highlight>
                <a:srgbClr val="FFFFFF"/>
              </a:highlight>
            </a:endParaRPr>
          </a:p>
          <a:p>
            <a:pPr indent="-295275" lvl="0" marL="660400" rtl="0" algn="l">
              <a:lnSpc>
                <a:spcPct val="115000"/>
              </a:lnSpc>
              <a:spcBef>
                <a:spcPts val="0"/>
              </a:spcBef>
              <a:spcAft>
                <a:spcPts val="0"/>
              </a:spcAft>
              <a:buClr>
                <a:srgbClr val="000305"/>
              </a:buClr>
              <a:buSzPts val="1050"/>
              <a:buChar char="●"/>
            </a:pPr>
            <a:r>
              <a:rPr lang="en" sz="1050">
                <a:solidFill>
                  <a:srgbClr val="000305"/>
                </a:solidFill>
                <a:highlight>
                  <a:srgbClr val="FFFFFF"/>
                </a:highlight>
              </a:rPr>
              <a:t>How similar the source node is to the people the destination node is following, when each node is represented as a set of followers. (Note that this is more or less measuring how likely the destination is to follow the source, which we already saw is a good predictor of whether the source is likely to follow the destination.) Plus several variations on this theme (e.g., how similar the destination node is to the source node’s followers, when each node is represented as a set of followees)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573366a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73366a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989c64c8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989c64c8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573366a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73366a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0affd9f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affd9f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0affd9f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0affd9f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666666"/>
                </a:solidFill>
                <a:highlight>
                  <a:srgbClr val="FFFFFF"/>
                </a:highlight>
              </a:rPr>
              <a:t>The node in black is a selected node from the training set, and we perform a breadth-first walk of the graph out to a maximum distance of 3 to uncover the local network. Nodes are sized according to their distance from the center, and colored according to a chosen metric (a personalized PageRank in this case; more on this later).</a:t>
            </a:r>
            <a:endParaRPr sz="1150">
              <a:solidFill>
                <a:srgbClr val="666666"/>
              </a:solidFill>
              <a:highlight>
                <a:srgbClr val="FFFFFF"/>
              </a:highlight>
            </a:endParaRPr>
          </a:p>
          <a:p>
            <a:pPr indent="0" lvl="0" marL="0" rtl="0" algn="l">
              <a:lnSpc>
                <a:spcPct val="115000"/>
              </a:lnSpc>
              <a:spcBef>
                <a:spcPts val="1300"/>
              </a:spcBef>
              <a:spcAft>
                <a:spcPts val="0"/>
              </a:spcAft>
              <a:buClr>
                <a:schemeClr val="dk1"/>
              </a:buClr>
              <a:buSzPts val="1100"/>
              <a:buFont typeface="Arial"/>
              <a:buNone/>
            </a:pPr>
            <a:r>
              <a:rPr lang="en" sz="1150">
                <a:solidFill>
                  <a:srgbClr val="666666"/>
                </a:solidFill>
                <a:highlight>
                  <a:srgbClr val="FFFFFF"/>
                </a:highlight>
              </a:rPr>
              <a:t>We can see that the central node is friends with three other users (in red), two of whom have fairly large, disjoint networks.</a:t>
            </a:r>
            <a:endParaRPr sz="1150">
              <a:solidFill>
                <a:srgbClr val="666666"/>
              </a:solidFill>
              <a:highlight>
                <a:srgbClr val="FFFFFF"/>
              </a:highlight>
            </a:endParaRPr>
          </a:p>
          <a:p>
            <a:pPr indent="0" lvl="0" marL="0" rtl="0" algn="l">
              <a:spcBef>
                <a:spcPts val="13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95f4d3d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95f4d3d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666666"/>
                </a:solidFill>
                <a:highlight>
                  <a:srgbClr val="FFFFFF"/>
                </a:highlight>
              </a:rPr>
              <a:t>The node in black is a selected node from the training set, and we perform a breadth-first walk of the graph out to a maximum distance of 3 to uncover the local network. Nodes are sized according to their distance from the center, and colored according to a chosen metric (a personalized PageRank in this case; more on this later).</a:t>
            </a:r>
            <a:endParaRPr sz="1150">
              <a:solidFill>
                <a:srgbClr val="666666"/>
              </a:solidFill>
              <a:highlight>
                <a:srgbClr val="FFFFFF"/>
              </a:highlight>
            </a:endParaRPr>
          </a:p>
          <a:p>
            <a:pPr indent="0" lvl="0" marL="0" rtl="0" algn="l">
              <a:lnSpc>
                <a:spcPct val="115000"/>
              </a:lnSpc>
              <a:spcBef>
                <a:spcPts val="1300"/>
              </a:spcBef>
              <a:spcAft>
                <a:spcPts val="0"/>
              </a:spcAft>
              <a:buNone/>
            </a:pPr>
            <a:r>
              <a:rPr lang="en" sz="1150">
                <a:solidFill>
                  <a:srgbClr val="666666"/>
                </a:solidFill>
                <a:highlight>
                  <a:srgbClr val="FFFFFF"/>
                </a:highlight>
              </a:rPr>
              <a:t>We can see that the central node is friends with three other users (in red), two of whom have fairly large, disjoint networks.</a:t>
            </a:r>
            <a:endParaRPr sz="1150">
              <a:solidFill>
                <a:srgbClr val="666666"/>
              </a:solidFill>
              <a:highlight>
                <a:srgbClr val="FFFFFF"/>
              </a:highlight>
            </a:endParaRPr>
          </a:p>
          <a:p>
            <a:pPr indent="0" lvl="0" marL="0" rtl="0" algn="l">
              <a:spcBef>
                <a:spcPts val="13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5f4d3da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5f4d3da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666666"/>
                </a:solidFill>
                <a:highlight>
                  <a:srgbClr val="FFFFFF"/>
                </a:highlight>
              </a:rPr>
              <a:t>The node in black is a selected node from the training set, and we perform a breadth-first walk of the graph out to a maximum distance of 3 to uncover the local network. Nodes are sized according to their distance from the center, and colored according to a chosen metric (a personalized PageRank in this case; more on this later).</a:t>
            </a:r>
            <a:endParaRPr sz="1150">
              <a:solidFill>
                <a:srgbClr val="666666"/>
              </a:solidFill>
              <a:highlight>
                <a:srgbClr val="FFFFFF"/>
              </a:highlight>
            </a:endParaRPr>
          </a:p>
          <a:p>
            <a:pPr indent="0" lvl="0" marL="0" rtl="0" algn="l">
              <a:lnSpc>
                <a:spcPct val="115000"/>
              </a:lnSpc>
              <a:spcBef>
                <a:spcPts val="1300"/>
              </a:spcBef>
              <a:spcAft>
                <a:spcPts val="0"/>
              </a:spcAft>
              <a:buNone/>
            </a:pPr>
            <a:r>
              <a:rPr lang="en" sz="1150">
                <a:solidFill>
                  <a:srgbClr val="666666"/>
                </a:solidFill>
                <a:highlight>
                  <a:srgbClr val="FFFFFF"/>
                </a:highlight>
              </a:rPr>
              <a:t>We can see that the central node is friends with three other users (in red), two of whom have fairly large, disjoint networks.</a:t>
            </a:r>
            <a:endParaRPr sz="1150">
              <a:solidFill>
                <a:srgbClr val="666666"/>
              </a:solidFill>
              <a:highlight>
                <a:srgbClr val="FFFFFF"/>
              </a:highlight>
            </a:endParaRPr>
          </a:p>
          <a:p>
            <a:pPr indent="0" lvl="0" marL="0" rtl="0" algn="l">
              <a:spcBef>
                <a:spcPts val="13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989c64c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989c64c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666666"/>
                </a:solidFill>
                <a:highlight>
                  <a:srgbClr val="FFFFFF"/>
                </a:highlight>
              </a:rPr>
              <a:t>The node in black is a selected node from the training set, and we perform a breadth-first walk of the graph out to a maximum distance of 3 to uncover the local network. Nodes are sized according to their distance from the center, and colored according to a chosen metric (a personalized PageRank in this case; more on this later).</a:t>
            </a:r>
            <a:endParaRPr sz="1150">
              <a:solidFill>
                <a:srgbClr val="666666"/>
              </a:solidFill>
              <a:highlight>
                <a:srgbClr val="FFFFFF"/>
              </a:highlight>
            </a:endParaRPr>
          </a:p>
          <a:p>
            <a:pPr indent="0" lvl="0" marL="0" rtl="0" algn="l">
              <a:lnSpc>
                <a:spcPct val="115000"/>
              </a:lnSpc>
              <a:spcBef>
                <a:spcPts val="1300"/>
              </a:spcBef>
              <a:spcAft>
                <a:spcPts val="0"/>
              </a:spcAft>
              <a:buNone/>
            </a:pPr>
            <a:r>
              <a:rPr lang="en" sz="1150">
                <a:solidFill>
                  <a:srgbClr val="666666"/>
                </a:solidFill>
                <a:highlight>
                  <a:srgbClr val="FFFFFF"/>
                </a:highlight>
              </a:rPr>
              <a:t>We can see that the central node is friends with three other users (in red), two of whom have fairly large, disjoint networks.</a:t>
            </a:r>
            <a:endParaRPr sz="1150">
              <a:solidFill>
                <a:srgbClr val="666666"/>
              </a:solidFill>
              <a:highlight>
                <a:srgbClr val="FFFFFF"/>
              </a:highlight>
            </a:endParaRPr>
          </a:p>
          <a:p>
            <a:pPr indent="0" lvl="0" marL="0" rtl="0" algn="l">
              <a:spcBef>
                <a:spcPts val="13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95f4d3da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95f4d3da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666666"/>
                </a:solidFill>
                <a:highlight>
                  <a:srgbClr val="FFFFFF"/>
                </a:highlight>
              </a:rPr>
              <a:t>Diameter: 16</a:t>
            </a:r>
            <a:endParaRPr sz="1150">
              <a:solidFill>
                <a:srgbClr val="666666"/>
              </a:solidFill>
              <a:highlight>
                <a:srgbClr val="FFFFFF"/>
              </a:highlight>
            </a:endParaRPr>
          </a:p>
          <a:p>
            <a:pPr indent="0" lvl="0" marL="0" rtl="0" algn="l">
              <a:spcBef>
                <a:spcPts val="0"/>
              </a:spcBef>
              <a:spcAft>
                <a:spcPts val="0"/>
              </a:spcAft>
              <a:buNone/>
            </a:pPr>
            <a:r>
              <a:rPr lang="en" sz="1150">
                <a:solidFill>
                  <a:srgbClr val="666666"/>
                </a:solidFill>
                <a:highlight>
                  <a:srgbClr val="FFFFFF"/>
                </a:highlight>
              </a:rPr>
              <a:t>Average Path length: 3.7351540917066326</a:t>
            </a:r>
            <a:endParaRPr sz="1150">
              <a:solidFill>
                <a:srgbClr val="666666"/>
              </a:solidFill>
              <a:highlight>
                <a:srgbClr val="FFFFFF"/>
              </a:highlight>
            </a:endParaRPr>
          </a:p>
          <a:p>
            <a:pPr indent="0" lvl="0" marL="0" rtl="0" algn="l">
              <a:spcBef>
                <a:spcPts val="0"/>
              </a:spcBef>
              <a:spcAft>
                <a:spcPts val="0"/>
              </a:spcAft>
              <a:buNone/>
            </a:pPr>
            <a:r>
              <a:t/>
            </a:r>
            <a:endParaRPr sz="1150">
              <a:solidFill>
                <a:srgbClr val="666666"/>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666666"/>
                </a:solidFill>
                <a:highlight>
                  <a:srgbClr val="FFFFFF"/>
                </a:highlight>
              </a:rPr>
              <a:t>Number of Weakly Connected Components: 1</a:t>
            </a:r>
            <a:endParaRPr sz="1150">
              <a:solidFill>
                <a:srgbClr val="666666"/>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666666"/>
                </a:solidFill>
                <a:highlight>
                  <a:srgbClr val="FFFFFF"/>
                </a:highlight>
              </a:rPr>
              <a:t>Number of Strongly Connected Components: 37700</a:t>
            </a:r>
            <a:endParaRPr sz="1150">
              <a:solidFill>
                <a:srgbClr val="666666"/>
              </a:solidFill>
              <a:highlight>
                <a:srgbClr val="FFFFFF"/>
              </a:highlight>
            </a:endParaRPr>
          </a:p>
          <a:p>
            <a:pPr indent="0" lvl="0" marL="0" rtl="0" algn="l">
              <a:spcBef>
                <a:spcPts val="0"/>
              </a:spcBef>
              <a:spcAft>
                <a:spcPts val="0"/>
              </a:spcAft>
              <a:buNone/>
            </a:pPr>
            <a:r>
              <a:t/>
            </a:r>
            <a:endParaRPr sz="1150">
              <a:solidFill>
                <a:srgbClr val="666666"/>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95f4d3da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5f4d3da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50">
                <a:solidFill>
                  <a:srgbClr val="666666"/>
                </a:solidFill>
                <a:highlight>
                  <a:srgbClr val="FFFFFF"/>
                </a:highlight>
              </a:rPr>
              <a:t>The node in black is a selected node from the training set, and we perform a breadth-first walk of the graph out to a maximum distance of 3 to uncover the local network. Nodes are sized according to their distance from the center, and colored according to a chosen metric (a personalized PageRank in this case; more on this later).</a:t>
            </a:r>
            <a:endParaRPr sz="1150">
              <a:solidFill>
                <a:srgbClr val="666666"/>
              </a:solidFill>
              <a:highlight>
                <a:srgbClr val="FFFFFF"/>
              </a:highlight>
            </a:endParaRPr>
          </a:p>
          <a:p>
            <a:pPr indent="0" lvl="0" marL="0" rtl="0" algn="l">
              <a:lnSpc>
                <a:spcPct val="115000"/>
              </a:lnSpc>
              <a:spcBef>
                <a:spcPts val="1300"/>
              </a:spcBef>
              <a:spcAft>
                <a:spcPts val="0"/>
              </a:spcAft>
              <a:buNone/>
            </a:pPr>
            <a:r>
              <a:rPr lang="en" sz="1150">
                <a:solidFill>
                  <a:srgbClr val="666666"/>
                </a:solidFill>
                <a:highlight>
                  <a:srgbClr val="FFFFFF"/>
                </a:highlight>
              </a:rPr>
              <a:t>We can see that the central node is friends with three other users (in red), two of whom have fairly large, disjoint networks.</a:t>
            </a:r>
            <a:endParaRPr sz="1150">
              <a:solidFill>
                <a:srgbClr val="666666"/>
              </a:solidFill>
              <a:highlight>
                <a:srgbClr val="FFFFFF"/>
              </a:highlight>
            </a:endParaRPr>
          </a:p>
          <a:p>
            <a:pPr indent="0" lvl="0" marL="0" rtl="0" algn="l">
              <a:spcBef>
                <a:spcPts val="13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14.png"/><Relationship Id="rId7"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18.png"/><Relationship Id="rId7"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nap.stanford.edu/data/github-social.html" TargetMode="External"/><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7.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75538"/>
            <a:ext cx="8520600" cy="70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latin typeface="Cambria"/>
                <a:ea typeface="Cambria"/>
                <a:cs typeface="Cambria"/>
                <a:sym typeface="Cambria"/>
              </a:rPr>
              <a:t>Github Collaborator Recommendation</a:t>
            </a:r>
            <a:endParaRPr b="1" sz="3300">
              <a:latin typeface="Cambria"/>
              <a:ea typeface="Cambria"/>
              <a:cs typeface="Cambria"/>
              <a:sym typeface="Cambria"/>
            </a:endParaRPr>
          </a:p>
        </p:txBody>
      </p:sp>
      <p:sp>
        <p:nvSpPr>
          <p:cNvPr id="55" name="Google Shape;55;p13"/>
          <p:cNvSpPr txBox="1"/>
          <p:nvPr>
            <p:ph idx="1" type="subTitle"/>
          </p:nvPr>
        </p:nvSpPr>
        <p:spPr>
          <a:xfrm>
            <a:off x="311700" y="2480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Cambria"/>
                <a:ea typeface="Cambria"/>
                <a:cs typeface="Cambria"/>
                <a:sym typeface="Cambria"/>
              </a:rPr>
              <a:t>Shan Zhong, Bill Wen, Albert Jian</a:t>
            </a:r>
            <a:endParaRPr sz="2000">
              <a:latin typeface="Cambria"/>
              <a:ea typeface="Cambria"/>
              <a:cs typeface="Cambria"/>
              <a:sym typeface="Cambria"/>
            </a:endParaRPr>
          </a:p>
        </p:txBody>
      </p:sp>
      <p:pic>
        <p:nvPicPr>
          <p:cNvPr id="56" name="Google Shape;56;p13"/>
          <p:cNvPicPr preferRelativeResize="0"/>
          <p:nvPr/>
        </p:nvPicPr>
        <p:blipFill>
          <a:blip r:embed="rId3">
            <a:alphaModFix/>
          </a:blip>
          <a:stretch>
            <a:fillRect/>
          </a:stretch>
        </p:blipFill>
        <p:spPr>
          <a:xfrm>
            <a:off x="8039700" y="273476"/>
            <a:ext cx="792600" cy="792600"/>
          </a:xfrm>
          <a:prstGeom prst="rect">
            <a:avLst/>
          </a:prstGeom>
          <a:noFill/>
          <a:ln>
            <a:noFill/>
          </a:ln>
        </p:spPr>
      </p:pic>
      <p:pic>
        <p:nvPicPr>
          <p:cNvPr id="57" name="Google Shape;57;p13"/>
          <p:cNvPicPr preferRelativeResize="0"/>
          <p:nvPr/>
        </p:nvPicPr>
        <p:blipFill>
          <a:blip r:embed="rId4">
            <a:alphaModFix/>
          </a:blip>
          <a:stretch>
            <a:fillRect/>
          </a:stretch>
        </p:blipFill>
        <p:spPr>
          <a:xfrm>
            <a:off x="525000" y="458575"/>
            <a:ext cx="1268500" cy="422400"/>
          </a:xfrm>
          <a:prstGeom prst="rect">
            <a:avLst/>
          </a:prstGeom>
          <a:noFill/>
          <a:ln>
            <a:noFill/>
          </a:ln>
        </p:spPr>
      </p:pic>
      <p:sp>
        <p:nvSpPr>
          <p:cNvPr id="58" name="Google Shape;58;p13"/>
          <p:cNvSpPr txBox="1"/>
          <p:nvPr/>
        </p:nvSpPr>
        <p:spPr>
          <a:xfrm>
            <a:off x="311700" y="323457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rgbClr val="434343"/>
                </a:solidFill>
                <a:latin typeface="Cambria"/>
                <a:ea typeface="Cambria"/>
                <a:cs typeface="Cambria"/>
                <a:sym typeface="Cambria"/>
              </a:rPr>
              <a:t>Math 168 | Spring 2020 | Professor Heather</a:t>
            </a:r>
            <a:endParaRPr i="1" sz="2400">
              <a:solidFill>
                <a:srgbClr val="434343"/>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242599"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Featurizations</a:t>
            </a:r>
            <a:endParaRPr>
              <a:latin typeface="Cambria"/>
              <a:ea typeface="Cambria"/>
              <a:cs typeface="Cambria"/>
              <a:sym typeface="Cambria"/>
            </a:endParaRPr>
          </a:p>
        </p:txBody>
      </p:sp>
      <p:pic>
        <p:nvPicPr>
          <p:cNvPr id="144" name="Google Shape;144;p22"/>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45" name="Google Shape;145;p22"/>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46" name="Google Shape;146;p22"/>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147" name="Google Shape;147;p22"/>
          <p:cNvSpPr txBox="1"/>
          <p:nvPr>
            <p:ph idx="1" type="body"/>
          </p:nvPr>
        </p:nvSpPr>
        <p:spPr>
          <a:xfrm>
            <a:off x="329250" y="1171325"/>
            <a:ext cx="8251800" cy="3135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00">
              <a:latin typeface="Cambria"/>
              <a:ea typeface="Cambria"/>
              <a:cs typeface="Cambria"/>
              <a:sym typeface="Cambria"/>
            </a:endParaRPr>
          </a:p>
          <a:p>
            <a:pPr indent="0" lvl="0" marL="0" rtl="0" algn="l">
              <a:lnSpc>
                <a:spcPct val="115000"/>
              </a:lnSpc>
              <a:spcBef>
                <a:spcPts val="0"/>
              </a:spcBef>
              <a:spcAft>
                <a:spcPts val="0"/>
              </a:spcAft>
              <a:buNone/>
            </a:pPr>
            <a:r>
              <a:rPr lang="en" sz="1600">
                <a:latin typeface="Cambria"/>
                <a:ea typeface="Cambria"/>
                <a:cs typeface="Cambria"/>
                <a:sym typeface="Cambria"/>
              </a:rPr>
              <a:t>Common Neighbors:</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Newman [7] has computed this quantity in the context of collaboration networks, verifying a positive correlation between the number of common neighbors of x and y at time t, and the probability that x and y will collaborate at some time after t.</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1600">
              <a:latin typeface="Cambria"/>
              <a:ea typeface="Cambria"/>
              <a:cs typeface="Cambria"/>
              <a:sym typeface="Cambria"/>
            </a:endParaRPr>
          </a:p>
        </p:txBody>
      </p:sp>
      <p:pic>
        <p:nvPicPr>
          <p:cNvPr id="148" name="Google Shape;148;p22"/>
          <p:cNvPicPr preferRelativeResize="0"/>
          <p:nvPr/>
        </p:nvPicPr>
        <p:blipFill>
          <a:blip r:embed="rId5">
            <a:alphaModFix/>
          </a:blip>
          <a:stretch>
            <a:fillRect/>
          </a:stretch>
        </p:blipFill>
        <p:spPr>
          <a:xfrm>
            <a:off x="2187900" y="3731809"/>
            <a:ext cx="2495750" cy="909566"/>
          </a:xfrm>
          <a:prstGeom prst="rect">
            <a:avLst/>
          </a:prstGeom>
          <a:noFill/>
          <a:ln>
            <a:noFill/>
          </a:ln>
        </p:spPr>
      </p:pic>
      <p:sp>
        <p:nvSpPr>
          <p:cNvPr id="149" name="Google Shape;149;p22"/>
          <p:cNvSpPr txBox="1"/>
          <p:nvPr/>
        </p:nvSpPr>
        <p:spPr>
          <a:xfrm>
            <a:off x="2378925" y="4694475"/>
            <a:ext cx="19224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696969"/>
                </a:solidFill>
              </a:rPr>
              <a:t>list comparison : O(V . VlogV)</a:t>
            </a:r>
            <a:endParaRPr/>
          </a:p>
        </p:txBody>
      </p:sp>
      <p:pic>
        <p:nvPicPr>
          <p:cNvPr id="150" name="Google Shape;150;p22"/>
          <p:cNvPicPr preferRelativeResize="0"/>
          <p:nvPr/>
        </p:nvPicPr>
        <p:blipFill>
          <a:blip r:embed="rId6">
            <a:alphaModFix/>
          </a:blip>
          <a:stretch>
            <a:fillRect/>
          </a:stretch>
        </p:blipFill>
        <p:spPr>
          <a:xfrm>
            <a:off x="5237400" y="3442775"/>
            <a:ext cx="1587625" cy="1647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520800" y="330425"/>
            <a:ext cx="65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Featurizations</a:t>
            </a:r>
            <a:endParaRPr/>
          </a:p>
        </p:txBody>
      </p:sp>
      <p:pic>
        <p:nvPicPr>
          <p:cNvPr id="156" name="Google Shape;156;p23"/>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57" name="Google Shape;157;p23"/>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58" name="Google Shape;158;p23"/>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159" name="Google Shape;159;p23"/>
          <p:cNvSpPr txBox="1"/>
          <p:nvPr>
            <p:ph idx="1" type="body"/>
          </p:nvPr>
        </p:nvSpPr>
        <p:spPr>
          <a:xfrm>
            <a:off x="311700" y="1144775"/>
            <a:ext cx="8251800" cy="313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Cambria"/>
                <a:ea typeface="Cambria"/>
                <a:cs typeface="Cambria"/>
                <a:sym typeface="Cambria"/>
              </a:rPr>
              <a:t>Weight feature:</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Taken from a research paper - Graph-based Features for Supervised Link Prediction by William Cukierski, Benjamin Hamner, Bo Yang</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Intuitively, consider one million people following a celebrity on a social network then chances are most of them never met each other or the celebrity. On the other hand, if a user has 30 contacts in his/her social network, the chances are higher that many of them know each other.</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In order to determine the similarity of nodes, an edge weight value was calculated between nodes. Edge weight decreases as the neighbor count goes up.</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Since the graph is directed,weighted in and weighted out are </a:t>
            </a:r>
            <a:r>
              <a:rPr lang="en" sz="1600">
                <a:latin typeface="Cambria"/>
                <a:ea typeface="Cambria"/>
                <a:cs typeface="Cambria"/>
                <a:sym typeface="Cambria"/>
              </a:rPr>
              <a:t>differently</a:t>
            </a:r>
            <a:r>
              <a:rPr lang="en" sz="1600">
                <a:latin typeface="Cambria"/>
                <a:ea typeface="Cambria"/>
                <a:cs typeface="Cambria"/>
                <a:sym typeface="Cambria"/>
              </a:rPr>
              <a:t> calculated:</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1600">
              <a:latin typeface="Cambria"/>
              <a:ea typeface="Cambria"/>
              <a:cs typeface="Cambria"/>
              <a:sym typeface="Cambria"/>
            </a:endParaRPr>
          </a:p>
        </p:txBody>
      </p:sp>
      <p:pic>
        <p:nvPicPr>
          <p:cNvPr id="160" name="Google Shape;160;p23"/>
          <p:cNvPicPr preferRelativeResize="0"/>
          <p:nvPr/>
        </p:nvPicPr>
        <p:blipFill>
          <a:blip r:embed="rId5">
            <a:alphaModFix/>
          </a:blip>
          <a:stretch>
            <a:fillRect/>
          </a:stretch>
        </p:blipFill>
        <p:spPr>
          <a:xfrm>
            <a:off x="3658675" y="4033699"/>
            <a:ext cx="1826650" cy="94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1520800" y="330425"/>
            <a:ext cx="65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Featurizations</a:t>
            </a:r>
            <a:endParaRPr/>
          </a:p>
        </p:txBody>
      </p:sp>
      <p:pic>
        <p:nvPicPr>
          <p:cNvPr id="166" name="Google Shape;166;p24"/>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67" name="Google Shape;167;p24"/>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68" name="Google Shape;168;p24"/>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169" name="Google Shape;169;p24"/>
          <p:cNvSpPr txBox="1"/>
          <p:nvPr>
            <p:ph idx="1" type="body"/>
          </p:nvPr>
        </p:nvSpPr>
        <p:spPr>
          <a:xfrm>
            <a:off x="311700" y="1144775"/>
            <a:ext cx="8251800" cy="313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Cambria"/>
                <a:ea typeface="Cambria"/>
                <a:cs typeface="Cambria"/>
                <a:sym typeface="Cambria"/>
              </a:rPr>
              <a:t>Preferential Attachment</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One well-known concept in social networks is that users with many friends tend to create more connections in the future. This is due to the fact that in some social networks, like in finance, the rich get richer. We estimate how ”rich” our two vertices are by calculating the multiplication between the number of friends (|Γ(x)|) or followers each vertex has. It may be noted that the similarity index does not require any node neighbor information; therefore, this similarity index has the lowest computational complexity.</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1600">
              <a:latin typeface="Cambria"/>
              <a:ea typeface="Cambria"/>
              <a:cs typeface="Cambria"/>
              <a:sym typeface="Cambria"/>
            </a:endParaRPr>
          </a:p>
        </p:txBody>
      </p:sp>
      <p:pic>
        <p:nvPicPr>
          <p:cNvPr id="170" name="Google Shape;170;p24"/>
          <p:cNvPicPr preferRelativeResize="0"/>
          <p:nvPr/>
        </p:nvPicPr>
        <p:blipFill>
          <a:blip r:embed="rId5">
            <a:alphaModFix/>
          </a:blip>
          <a:stretch>
            <a:fillRect/>
          </a:stretch>
        </p:blipFill>
        <p:spPr>
          <a:xfrm>
            <a:off x="863025" y="3746925"/>
            <a:ext cx="3381081" cy="556000"/>
          </a:xfrm>
          <a:prstGeom prst="rect">
            <a:avLst/>
          </a:prstGeom>
          <a:noFill/>
          <a:ln>
            <a:noFill/>
          </a:ln>
        </p:spPr>
      </p:pic>
      <p:pic>
        <p:nvPicPr>
          <p:cNvPr id="171" name="Google Shape;171;p24"/>
          <p:cNvPicPr preferRelativeResize="0"/>
          <p:nvPr/>
        </p:nvPicPr>
        <p:blipFill>
          <a:blip r:embed="rId6">
            <a:alphaModFix/>
          </a:blip>
          <a:stretch>
            <a:fillRect/>
          </a:stretch>
        </p:blipFill>
        <p:spPr>
          <a:xfrm>
            <a:off x="4434775" y="3239175"/>
            <a:ext cx="2213450" cy="1839625"/>
          </a:xfrm>
          <a:prstGeom prst="rect">
            <a:avLst/>
          </a:prstGeom>
          <a:noFill/>
          <a:ln>
            <a:noFill/>
          </a:ln>
        </p:spPr>
      </p:pic>
      <p:sp>
        <p:nvSpPr>
          <p:cNvPr id="172" name="Google Shape;172;p24"/>
          <p:cNvSpPr txBox="1"/>
          <p:nvPr/>
        </p:nvSpPr>
        <p:spPr>
          <a:xfrm>
            <a:off x="6743825" y="3770075"/>
            <a:ext cx="19965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696969"/>
                </a:solidFill>
              </a:rPr>
              <a:t>The link between A and C is more probable than the link between A and B as C have many more neighbors than 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1520800" y="330425"/>
            <a:ext cx="65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Feature Understanding</a:t>
            </a:r>
            <a:endParaRPr/>
          </a:p>
        </p:txBody>
      </p:sp>
      <p:pic>
        <p:nvPicPr>
          <p:cNvPr id="178" name="Google Shape;178;p25"/>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79" name="Google Shape;179;p25"/>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80" name="Google Shape;180;p25"/>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181" name="Google Shape;181;p25"/>
          <p:cNvSpPr txBox="1"/>
          <p:nvPr>
            <p:ph idx="1" type="body"/>
          </p:nvPr>
        </p:nvSpPr>
        <p:spPr>
          <a:xfrm>
            <a:off x="311700" y="1144775"/>
            <a:ext cx="8251800" cy="3135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If we look at the following vs. follower relationships of the central node, we can see that, as expected (because edges that represented both following and follower were double-weighted in my PageRank calculation), the darkest red nodes are those that are friends with the central node, while those in a following-only or follower-only relationship have a lower score.</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1600">
              <a:latin typeface="Cambria"/>
              <a:ea typeface="Cambria"/>
              <a:cs typeface="Cambria"/>
              <a:sym typeface="Cambria"/>
            </a:endParaRPr>
          </a:p>
        </p:txBody>
      </p:sp>
      <p:pic>
        <p:nvPicPr>
          <p:cNvPr id="182" name="Google Shape;182;p25"/>
          <p:cNvPicPr preferRelativeResize="0"/>
          <p:nvPr/>
        </p:nvPicPr>
        <p:blipFill>
          <a:blip r:embed="rId5">
            <a:alphaModFix/>
          </a:blip>
          <a:stretch>
            <a:fillRect/>
          </a:stretch>
        </p:blipFill>
        <p:spPr>
          <a:xfrm>
            <a:off x="3665625" y="2569950"/>
            <a:ext cx="2472851" cy="2488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1520800" y="330425"/>
            <a:ext cx="65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Feature Understanding</a:t>
            </a:r>
            <a:endParaRPr/>
          </a:p>
        </p:txBody>
      </p:sp>
      <p:pic>
        <p:nvPicPr>
          <p:cNvPr id="188" name="Google Shape;188;p26"/>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89" name="Google Shape;189;p26"/>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90" name="Google Shape;190;p26"/>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pic>
        <p:nvPicPr>
          <p:cNvPr id="191" name="Google Shape;191;p26"/>
          <p:cNvPicPr preferRelativeResize="0"/>
          <p:nvPr/>
        </p:nvPicPr>
        <p:blipFill>
          <a:blip r:embed="rId5">
            <a:alphaModFix/>
          </a:blip>
          <a:stretch>
            <a:fillRect/>
          </a:stretch>
        </p:blipFill>
        <p:spPr>
          <a:xfrm>
            <a:off x="1147000" y="1639375"/>
            <a:ext cx="3324100" cy="3375025"/>
          </a:xfrm>
          <a:prstGeom prst="rect">
            <a:avLst/>
          </a:prstGeom>
          <a:noFill/>
          <a:ln>
            <a:noFill/>
          </a:ln>
        </p:spPr>
      </p:pic>
      <p:pic>
        <p:nvPicPr>
          <p:cNvPr id="192" name="Google Shape;192;p26"/>
          <p:cNvPicPr preferRelativeResize="0"/>
          <p:nvPr/>
        </p:nvPicPr>
        <p:blipFill>
          <a:blip r:embed="rId6">
            <a:alphaModFix/>
          </a:blip>
          <a:stretch>
            <a:fillRect/>
          </a:stretch>
        </p:blipFill>
        <p:spPr>
          <a:xfrm>
            <a:off x="5050276" y="1613875"/>
            <a:ext cx="3254725" cy="3426025"/>
          </a:xfrm>
          <a:prstGeom prst="rect">
            <a:avLst/>
          </a:prstGeom>
          <a:noFill/>
          <a:ln>
            <a:noFill/>
          </a:ln>
        </p:spPr>
      </p:pic>
      <p:sp>
        <p:nvSpPr>
          <p:cNvPr id="193" name="Google Shape;193;p26"/>
          <p:cNvSpPr txBox="1"/>
          <p:nvPr>
            <p:ph idx="1" type="body"/>
          </p:nvPr>
        </p:nvSpPr>
        <p:spPr>
          <a:xfrm>
            <a:off x="311700" y="1144775"/>
            <a:ext cx="8251800" cy="3135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How does the propagation score compare to personalized PageRank? </a:t>
            </a:r>
            <a:endParaRPr sz="1600">
              <a:latin typeface="Cambria"/>
              <a:ea typeface="Cambria"/>
              <a:cs typeface="Cambria"/>
              <a:sym typeface="Cambria"/>
            </a:endParaRPr>
          </a:p>
        </p:txBody>
      </p:sp>
      <p:sp>
        <p:nvSpPr>
          <p:cNvPr id="194" name="Google Shape;194;p26"/>
          <p:cNvSpPr txBox="1"/>
          <p:nvPr/>
        </p:nvSpPr>
        <p:spPr>
          <a:xfrm>
            <a:off x="7657175" y="4521425"/>
            <a:ext cx="11751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666666"/>
                </a:solidFill>
                <a:highlight>
                  <a:srgbClr val="FFFFFF"/>
                </a:highlight>
              </a:rPr>
              <a:t>Local network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1520800" y="330425"/>
            <a:ext cx="65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Feature Understanding</a:t>
            </a:r>
            <a:endParaRPr/>
          </a:p>
        </p:txBody>
      </p:sp>
      <p:pic>
        <p:nvPicPr>
          <p:cNvPr id="200" name="Google Shape;200;p27"/>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201" name="Google Shape;201;p27"/>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202" name="Google Shape;202;p27"/>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203" name="Google Shape;203;p27"/>
          <p:cNvSpPr txBox="1"/>
          <p:nvPr>
            <p:ph idx="1" type="body"/>
          </p:nvPr>
        </p:nvSpPr>
        <p:spPr>
          <a:xfrm>
            <a:off x="311700" y="1144775"/>
            <a:ext cx="8251800" cy="3135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Here, each node is colored according to its Jaccard similarity with the source:</a:t>
            </a:r>
            <a:endParaRPr sz="1600">
              <a:latin typeface="Cambria"/>
              <a:ea typeface="Cambria"/>
              <a:cs typeface="Cambria"/>
              <a:sym typeface="Cambria"/>
            </a:endParaRPr>
          </a:p>
        </p:txBody>
      </p:sp>
      <p:pic>
        <p:nvPicPr>
          <p:cNvPr id="204" name="Google Shape;204;p27"/>
          <p:cNvPicPr preferRelativeResize="0"/>
          <p:nvPr/>
        </p:nvPicPr>
        <p:blipFill rotWithShape="1">
          <a:blip r:embed="rId5">
            <a:alphaModFix/>
          </a:blip>
          <a:srcRect b="0" l="0" r="0" t="1787"/>
          <a:stretch/>
        </p:blipFill>
        <p:spPr>
          <a:xfrm>
            <a:off x="329250" y="1886900"/>
            <a:ext cx="3020725" cy="2913425"/>
          </a:xfrm>
          <a:prstGeom prst="rect">
            <a:avLst/>
          </a:prstGeom>
          <a:noFill/>
          <a:ln>
            <a:noFill/>
          </a:ln>
        </p:spPr>
      </p:pic>
      <p:pic>
        <p:nvPicPr>
          <p:cNvPr id="205" name="Google Shape;205;p27"/>
          <p:cNvPicPr preferRelativeResize="0"/>
          <p:nvPr/>
        </p:nvPicPr>
        <p:blipFill>
          <a:blip r:embed="rId6">
            <a:alphaModFix/>
          </a:blip>
          <a:stretch>
            <a:fillRect/>
          </a:stretch>
        </p:blipFill>
        <p:spPr>
          <a:xfrm>
            <a:off x="3211125" y="1886900"/>
            <a:ext cx="2721744" cy="2913425"/>
          </a:xfrm>
          <a:prstGeom prst="rect">
            <a:avLst/>
          </a:prstGeom>
          <a:noFill/>
          <a:ln>
            <a:noFill/>
          </a:ln>
        </p:spPr>
      </p:pic>
      <p:pic>
        <p:nvPicPr>
          <p:cNvPr id="206" name="Google Shape;206;p27"/>
          <p:cNvPicPr preferRelativeResize="0"/>
          <p:nvPr/>
        </p:nvPicPr>
        <p:blipFill>
          <a:blip r:embed="rId7">
            <a:alphaModFix/>
          </a:blip>
          <a:stretch>
            <a:fillRect/>
          </a:stretch>
        </p:blipFill>
        <p:spPr>
          <a:xfrm>
            <a:off x="5990050" y="1776125"/>
            <a:ext cx="2918215" cy="3135000"/>
          </a:xfrm>
          <a:prstGeom prst="rect">
            <a:avLst/>
          </a:prstGeom>
          <a:noFill/>
          <a:ln>
            <a:noFill/>
          </a:ln>
        </p:spPr>
      </p:pic>
      <p:sp>
        <p:nvSpPr>
          <p:cNvPr id="207" name="Google Shape;207;p27"/>
          <p:cNvSpPr txBox="1"/>
          <p:nvPr/>
        </p:nvSpPr>
        <p:spPr>
          <a:xfrm>
            <a:off x="6047263" y="1538650"/>
            <a:ext cx="28038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666666"/>
                </a:solidFill>
                <a:highlight>
                  <a:srgbClr val="FFFFFF"/>
                </a:highlight>
                <a:latin typeface="Cambria"/>
                <a:ea typeface="Cambria"/>
                <a:cs typeface="Cambria"/>
                <a:sym typeface="Cambria"/>
              </a:rPr>
              <a:t>R</a:t>
            </a:r>
            <a:r>
              <a:rPr lang="en" sz="1150">
                <a:solidFill>
                  <a:srgbClr val="666666"/>
                </a:solidFill>
                <a:highlight>
                  <a:srgbClr val="FFFFFF"/>
                </a:highlight>
                <a:latin typeface="Cambria"/>
                <a:ea typeface="Cambria"/>
                <a:cs typeface="Cambria"/>
                <a:sym typeface="Cambria"/>
              </a:rPr>
              <a:t>egularized version of Jaccard similarity</a:t>
            </a:r>
            <a:endParaRPr>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1520800" y="330425"/>
            <a:ext cx="65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Results</a:t>
            </a:r>
            <a:endParaRPr/>
          </a:p>
        </p:txBody>
      </p:sp>
      <p:pic>
        <p:nvPicPr>
          <p:cNvPr id="213" name="Google Shape;213;p28"/>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214" name="Google Shape;214;p28"/>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215" name="Google Shape;215;p28"/>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pic>
        <p:nvPicPr>
          <p:cNvPr id="216" name="Google Shape;216;p28"/>
          <p:cNvPicPr preferRelativeResize="0"/>
          <p:nvPr/>
        </p:nvPicPr>
        <p:blipFill>
          <a:blip r:embed="rId5">
            <a:alphaModFix/>
          </a:blip>
          <a:stretch>
            <a:fillRect/>
          </a:stretch>
        </p:blipFill>
        <p:spPr>
          <a:xfrm>
            <a:off x="209775" y="1993550"/>
            <a:ext cx="5741249" cy="3079426"/>
          </a:xfrm>
          <a:prstGeom prst="rect">
            <a:avLst/>
          </a:prstGeom>
          <a:noFill/>
          <a:ln>
            <a:noFill/>
          </a:ln>
        </p:spPr>
      </p:pic>
      <p:pic>
        <p:nvPicPr>
          <p:cNvPr id="217" name="Google Shape;217;p28"/>
          <p:cNvPicPr preferRelativeResize="0"/>
          <p:nvPr/>
        </p:nvPicPr>
        <p:blipFill>
          <a:blip r:embed="rId6">
            <a:alphaModFix/>
          </a:blip>
          <a:stretch>
            <a:fillRect/>
          </a:stretch>
        </p:blipFill>
        <p:spPr>
          <a:xfrm>
            <a:off x="5903650" y="1801225"/>
            <a:ext cx="3091674" cy="3342275"/>
          </a:xfrm>
          <a:prstGeom prst="rect">
            <a:avLst/>
          </a:prstGeom>
          <a:noFill/>
          <a:ln>
            <a:noFill/>
          </a:ln>
        </p:spPr>
      </p:pic>
      <p:pic>
        <p:nvPicPr>
          <p:cNvPr id="218" name="Google Shape;218;p28"/>
          <p:cNvPicPr preferRelativeResize="0"/>
          <p:nvPr/>
        </p:nvPicPr>
        <p:blipFill rotWithShape="1">
          <a:blip r:embed="rId7">
            <a:alphaModFix/>
          </a:blip>
          <a:srcRect b="0" l="0" r="1458" t="0"/>
          <a:stretch/>
        </p:blipFill>
        <p:spPr>
          <a:xfrm>
            <a:off x="1701375" y="1095625"/>
            <a:ext cx="5741251" cy="7054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11700" y="1272900"/>
            <a:ext cx="8520600" cy="16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Cambria"/>
                <a:ea typeface="Cambria"/>
                <a:cs typeface="Cambria"/>
                <a:sym typeface="Cambria"/>
              </a:rPr>
              <a:t>Thank you!</a:t>
            </a:r>
            <a:endParaRPr sz="3500">
              <a:latin typeface="Cambria"/>
              <a:ea typeface="Cambria"/>
              <a:cs typeface="Cambria"/>
              <a:sym typeface="Cambria"/>
            </a:endParaRPr>
          </a:p>
        </p:txBody>
      </p:sp>
      <p:pic>
        <p:nvPicPr>
          <p:cNvPr id="224" name="Google Shape;224;p29"/>
          <p:cNvPicPr preferRelativeResize="0"/>
          <p:nvPr/>
        </p:nvPicPr>
        <p:blipFill>
          <a:blip r:embed="rId3">
            <a:alphaModFix/>
          </a:blip>
          <a:stretch>
            <a:fillRect/>
          </a:stretch>
        </p:blipFill>
        <p:spPr>
          <a:xfrm>
            <a:off x="8039700" y="273476"/>
            <a:ext cx="792600" cy="792600"/>
          </a:xfrm>
          <a:prstGeom prst="rect">
            <a:avLst/>
          </a:prstGeom>
          <a:noFill/>
          <a:ln>
            <a:noFill/>
          </a:ln>
        </p:spPr>
      </p:pic>
      <p:pic>
        <p:nvPicPr>
          <p:cNvPr id="225" name="Google Shape;225;p29"/>
          <p:cNvPicPr preferRelativeResize="0"/>
          <p:nvPr/>
        </p:nvPicPr>
        <p:blipFill>
          <a:blip r:embed="rId4">
            <a:alphaModFix/>
          </a:blip>
          <a:stretch>
            <a:fillRect/>
          </a:stretch>
        </p:blipFill>
        <p:spPr>
          <a:xfrm>
            <a:off x="525000" y="458575"/>
            <a:ext cx="1268500" cy="42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0"/>
          <p:cNvPicPr preferRelativeResize="0"/>
          <p:nvPr/>
        </p:nvPicPr>
        <p:blipFill>
          <a:blip r:embed="rId3">
            <a:alphaModFix/>
          </a:blip>
          <a:stretch>
            <a:fillRect/>
          </a:stretch>
        </p:blipFill>
        <p:spPr>
          <a:xfrm>
            <a:off x="8039700" y="273476"/>
            <a:ext cx="792600" cy="792600"/>
          </a:xfrm>
          <a:prstGeom prst="rect">
            <a:avLst/>
          </a:prstGeom>
          <a:noFill/>
          <a:ln>
            <a:noFill/>
          </a:ln>
        </p:spPr>
      </p:pic>
      <p:pic>
        <p:nvPicPr>
          <p:cNvPr id="231" name="Google Shape;231;p30"/>
          <p:cNvPicPr preferRelativeResize="0"/>
          <p:nvPr/>
        </p:nvPicPr>
        <p:blipFill>
          <a:blip r:embed="rId4">
            <a:alphaModFix/>
          </a:blip>
          <a:stretch>
            <a:fillRect/>
          </a:stretch>
        </p:blipFill>
        <p:spPr>
          <a:xfrm>
            <a:off x="525000" y="458575"/>
            <a:ext cx="1268500" cy="422400"/>
          </a:xfrm>
          <a:prstGeom prst="rect">
            <a:avLst/>
          </a:prstGeom>
          <a:noFill/>
          <a:ln>
            <a:noFill/>
          </a:ln>
        </p:spPr>
      </p:pic>
      <p:pic>
        <p:nvPicPr>
          <p:cNvPr id="232" name="Google Shape;232;p30"/>
          <p:cNvPicPr preferRelativeResize="0"/>
          <p:nvPr/>
        </p:nvPicPr>
        <p:blipFill>
          <a:blip r:embed="rId5">
            <a:alphaModFix/>
          </a:blip>
          <a:stretch>
            <a:fillRect/>
          </a:stretch>
        </p:blipFill>
        <p:spPr>
          <a:xfrm>
            <a:off x="1104900" y="1373251"/>
            <a:ext cx="6934200" cy="297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242599"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Introduction</a:t>
            </a:r>
            <a:endParaRPr>
              <a:latin typeface="Cambria"/>
              <a:ea typeface="Cambria"/>
              <a:cs typeface="Cambria"/>
              <a:sym typeface="Cambria"/>
            </a:endParaRPr>
          </a:p>
        </p:txBody>
      </p:sp>
      <p:pic>
        <p:nvPicPr>
          <p:cNvPr id="64" name="Google Shape;64;p14"/>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65" name="Google Shape;65;p14"/>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66" name="Google Shape;66;p14"/>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67" name="Google Shape;67;p14"/>
          <p:cNvSpPr txBox="1"/>
          <p:nvPr>
            <p:ph idx="1" type="body"/>
          </p:nvPr>
        </p:nvSpPr>
        <p:spPr>
          <a:xfrm>
            <a:off x="311700" y="1217725"/>
            <a:ext cx="8520600" cy="3605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mbria"/>
              <a:buChar char="-"/>
            </a:pPr>
            <a:r>
              <a:rPr lang="en" sz="1600">
                <a:highlight>
                  <a:schemeClr val="lt1"/>
                </a:highlight>
                <a:latin typeface="Cambria"/>
                <a:ea typeface="Cambria"/>
                <a:cs typeface="Cambria"/>
                <a:sym typeface="Cambria"/>
              </a:rPr>
              <a:t>This project aims to predict the probability of a link to recommend the highest probability links to a Github user. </a:t>
            </a:r>
            <a:endParaRPr sz="1600">
              <a:highlight>
                <a:schemeClr val="lt1"/>
              </a:highlight>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highlight>
                  <a:schemeClr val="lt1"/>
                </a:highlight>
                <a:latin typeface="Cambria"/>
                <a:ea typeface="Cambria"/>
                <a:cs typeface="Cambria"/>
                <a:sym typeface="Cambria"/>
              </a:rPr>
              <a:t>Exploratory data analysis was conducted to further understand followers and following statistics</a:t>
            </a:r>
            <a:endParaRPr sz="1600">
              <a:highlight>
                <a:schemeClr val="lt1"/>
              </a:highlight>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highlight>
                  <a:schemeClr val="lt1"/>
                </a:highlight>
                <a:latin typeface="Cambria"/>
                <a:ea typeface="Cambria"/>
                <a:cs typeface="Cambria"/>
                <a:sym typeface="Cambria"/>
              </a:rPr>
              <a:t>Binary classification method (</a:t>
            </a:r>
            <a:r>
              <a:rPr lang="en" sz="1600">
                <a:solidFill>
                  <a:srgbClr val="4393DB"/>
                </a:solidFill>
                <a:highlight>
                  <a:schemeClr val="lt1"/>
                </a:highlight>
                <a:latin typeface="Cambria"/>
                <a:ea typeface="Cambria"/>
                <a:cs typeface="Cambria"/>
                <a:sym typeface="Cambria"/>
              </a:rPr>
              <a:t>Random Forest</a:t>
            </a:r>
            <a:r>
              <a:rPr lang="en" sz="1600">
                <a:highlight>
                  <a:schemeClr val="lt1"/>
                </a:highlight>
                <a:latin typeface="Cambria"/>
                <a:ea typeface="Cambria"/>
                <a:cs typeface="Cambria"/>
                <a:sym typeface="Cambria"/>
              </a:rPr>
              <a:t>, </a:t>
            </a:r>
            <a:r>
              <a:rPr lang="en" sz="1600">
                <a:solidFill>
                  <a:srgbClr val="4393DB"/>
                </a:solidFill>
                <a:highlight>
                  <a:schemeClr val="lt1"/>
                </a:highlight>
                <a:latin typeface="Cambria"/>
                <a:ea typeface="Cambria"/>
                <a:cs typeface="Cambria"/>
                <a:sym typeface="Cambria"/>
              </a:rPr>
              <a:t>Support Vector Machine</a:t>
            </a:r>
            <a:r>
              <a:rPr lang="en" sz="1600">
                <a:highlight>
                  <a:schemeClr val="lt1"/>
                </a:highlight>
                <a:latin typeface="Cambria"/>
                <a:ea typeface="Cambria"/>
                <a:cs typeface="Cambria"/>
                <a:sym typeface="Cambria"/>
              </a:rPr>
              <a:t> and </a:t>
            </a:r>
            <a:r>
              <a:rPr lang="en" sz="1600">
                <a:solidFill>
                  <a:srgbClr val="4393DB"/>
                </a:solidFill>
                <a:highlight>
                  <a:schemeClr val="lt1"/>
                </a:highlight>
                <a:latin typeface="Cambria"/>
                <a:ea typeface="Cambria"/>
                <a:cs typeface="Cambria"/>
                <a:sym typeface="Cambria"/>
              </a:rPr>
              <a:t>Gradient Boosting</a:t>
            </a:r>
            <a:r>
              <a:rPr lang="en" sz="1600">
                <a:highlight>
                  <a:schemeClr val="lt1"/>
                </a:highlight>
                <a:latin typeface="Cambria"/>
                <a:ea typeface="Cambria"/>
                <a:cs typeface="Cambria"/>
                <a:sym typeface="Cambria"/>
              </a:rPr>
              <a:t>) was adopted to classify good links and bad links.</a:t>
            </a:r>
            <a:endParaRPr sz="1600">
              <a:highlight>
                <a:schemeClr val="lt1"/>
              </a:highlight>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solidFill>
                  <a:srgbClr val="4393DB"/>
                </a:solidFill>
                <a:highlight>
                  <a:schemeClr val="lt1"/>
                </a:highlight>
                <a:latin typeface="Cambria"/>
                <a:ea typeface="Cambria"/>
                <a:cs typeface="Cambria"/>
                <a:sym typeface="Cambria"/>
              </a:rPr>
              <a:t>SVD</a:t>
            </a:r>
            <a:r>
              <a:rPr lang="en" sz="1600">
                <a:highlight>
                  <a:schemeClr val="lt1"/>
                </a:highlight>
                <a:latin typeface="Cambria"/>
                <a:ea typeface="Cambria"/>
                <a:cs typeface="Cambria"/>
                <a:sym typeface="Cambria"/>
              </a:rPr>
              <a:t> was applied to reduce the dimension of the dataset.</a:t>
            </a:r>
            <a:endParaRPr sz="1600">
              <a:highlight>
                <a:schemeClr val="lt1"/>
              </a:highlight>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highlight>
                  <a:schemeClr val="lt1"/>
                </a:highlight>
                <a:latin typeface="Cambria"/>
                <a:ea typeface="Cambria"/>
                <a:cs typeface="Cambria"/>
                <a:sym typeface="Cambria"/>
              </a:rPr>
              <a:t>Similarity measures such as </a:t>
            </a:r>
            <a:r>
              <a:rPr lang="en" sz="1600">
                <a:solidFill>
                  <a:srgbClr val="4393DB"/>
                </a:solidFill>
                <a:highlight>
                  <a:schemeClr val="lt1"/>
                </a:highlight>
                <a:latin typeface="Cambria"/>
                <a:ea typeface="Cambria"/>
                <a:cs typeface="Cambria"/>
                <a:sym typeface="Cambria"/>
              </a:rPr>
              <a:t>jaccard distance</a:t>
            </a:r>
            <a:r>
              <a:rPr lang="en" sz="1600">
                <a:highlight>
                  <a:schemeClr val="lt1"/>
                </a:highlight>
                <a:latin typeface="Cambria"/>
                <a:ea typeface="Cambria"/>
                <a:cs typeface="Cambria"/>
                <a:sym typeface="Cambria"/>
              </a:rPr>
              <a:t>, </a:t>
            </a:r>
            <a:r>
              <a:rPr lang="en" sz="1600">
                <a:solidFill>
                  <a:srgbClr val="4393DB"/>
                </a:solidFill>
                <a:highlight>
                  <a:schemeClr val="lt1"/>
                </a:highlight>
                <a:latin typeface="Cambria"/>
                <a:ea typeface="Cambria"/>
                <a:cs typeface="Cambria"/>
                <a:sym typeface="Cambria"/>
              </a:rPr>
              <a:t>cosine distance</a:t>
            </a:r>
            <a:r>
              <a:rPr lang="en" sz="1600">
                <a:highlight>
                  <a:schemeClr val="lt1"/>
                </a:highlight>
                <a:latin typeface="Cambria"/>
                <a:ea typeface="Cambria"/>
                <a:cs typeface="Cambria"/>
                <a:sym typeface="Cambria"/>
              </a:rPr>
              <a:t> and </a:t>
            </a:r>
            <a:r>
              <a:rPr lang="en" sz="1600">
                <a:solidFill>
                  <a:srgbClr val="4393DB"/>
                </a:solidFill>
                <a:highlight>
                  <a:schemeClr val="lt1"/>
                </a:highlight>
                <a:latin typeface="Cambria"/>
                <a:ea typeface="Cambria"/>
                <a:cs typeface="Cambria"/>
                <a:sym typeface="Cambria"/>
              </a:rPr>
              <a:t>preferential attachment </a:t>
            </a:r>
            <a:r>
              <a:rPr lang="en" sz="1600">
                <a:highlight>
                  <a:schemeClr val="lt1"/>
                </a:highlight>
                <a:latin typeface="Cambria"/>
                <a:ea typeface="Cambria"/>
                <a:cs typeface="Cambria"/>
                <a:sym typeface="Cambria"/>
              </a:rPr>
              <a:t>were calculated for featurization.</a:t>
            </a:r>
            <a:endParaRPr sz="1600">
              <a:highlight>
                <a:schemeClr val="lt1"/>
              </a:highlight>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highlight>
                  <a:schemeClr val="lt1"/>
                </a:highlight>
                <a:latin typeface="Cambria"/>
                <a:ea typeface="Cambria"/>
                <a:cs typeface="Cambria"/>
                <a:sym typeface="Cambria"/>
              </a:rPr>
              <a:t>Ranking measures (</a:t>
            </a:r>
            <a:r>
              <a:rPr lang="en" sz="1600">
                <a:solidFill>
                  <a:srgbClr val="4393DB"/>
                </a:solidFill>
                <a:highlight>
                  <a:schemeClr val="lt1"/>
                </a:highlight>
                <a:latin typeface="Cambria"/>
                <a:ea typeface="Cambria"/>
                <a:cs typeface="Cambria"/>
                <a:sym typeface="Cambria"/>
              </a:rPr>
              <a:t>page rank</a:t>
            </a:r>
            <a:r>
              <a:rPr lang="en" sz="1600">
                <a:highlight>
                  <a:schemeClr val="lt1"/>
                </a:highlight>
                <a:latin typeface="Cambria"/>
                <a:ea typeface="Cambria"/>
                <a:cs typeface="Cambria"/>
                <a:sym typeface="Cambria"/>
              </a:rPr>
              <a:t>), centrality measures (</a:t>
            </a:r>
            <a:r>
              <a:rPr lang="en" sz="1600">
                <a:solidFill>
                  <a:srgbClr val="4393DB"/>
                </a:solidFill>
                <a:highlight>
                  <a:schemeClr val="lt1"/>
                </a:highlight>
                <a:latin typeface="Cambria"/>
                <a:ea typeface="Cambria"/>
                <a:cs typeface="Cambria"/>
                <a:sym typeface="Cambria"/>
              </a:rPr>
              <a:t>katz centrality</a:t>
            </a:r>
            <a:r>
              <a:rPr lang="en" sz="1600">
                <a:highlight>
                  <a:schemeClr val="lt1"/>
                </a:highlight>
                <a:latin typeface="Cambria"/>
                <a:ea typeface="Cambria"/>
                <a:cs typeface="Cambria"/>
                <a:sym typeface="Cambria"/>
              </a:rPr>
              <a:t>) and other metrics such as </a:t>
            </a:r>
            <a:r>
              <a:rPr lang="en" sz="1600">
                <a:solidFill>
                  <a:srgbClr val="4393DB"/>
                </a:solidFill>
                <a:highlight>
                  <a:schemeClr val="lt1"/>
                </a:highlight>
                <a:latin typeface="Cambria"/>
                <a:ea typeface="Cambria"/>
                <a:cs typeface="Cambria"/>
                <a:sym typeface="Cambria"/>
              </a:rPr>
              <a:t>shortest path</a:t>
            </a:r>
            <a:r>
              <a:rPr lang="en" sz="1600">
                <a:highlight>
                  <a:schemeClr val="lt1"/>
                </a:highlight>
                <a:latin typeface="Cambria"/>
                <a:ea typeface="Cambria"/>
                <a:cs typeface="Cambria"/>
                <a:sym typeface="Cambria"/>
              </a:rPr>
              <a:t> and </a:t>
            </a:r>
            <a:r>
              <a:rPr lang="en" sz="1600">
                <a:solidFill>
                  <a:srgbClr val="4393DB"/>
                </a:solidFill>
                <a:highlight>
                  <a:schemeClr val="lt1"/>
                </a:highlight>
                <a:latin typeface="Cambria"/>
                <a:ea typeface="Cambria"/>
                <a:cs typeface="Cambria"/>
                <a:sym typeface="Cambria"/>
              </a:rPr>
              <a:t>common neighbors</a:t>
            </a:r>
            <a:r>
              <a:rPr lang="en" sz="1600">
                <a:highlight>
                  <a:schemeClr val="lt1"/>
                </a:highlight>
                <a:latin typeface="Cambria"/>
                <a:ea typeface="Cambria"/>
                <a:cs typeface="Cambria"/>
                <a:sym typeface="Cambria"/>
              </a:rPr>
              <a:t> were also added for model training. </a:t>
            </a:r>
            <a:endParaRPr sz="1600">
              <a:highlight>
                <a:schemeClr val="lt1"/>
              </a:highlight>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solidFill>
                  <a:srgbClr val="4393DB"/>
                </a:solidFill>
                <a:highlight>
                  <a:schemeClr val="lt1"/>
                </a:highlight>
                <a:latin typeface="Cambria"/>
                <a:ea typeface="Cambria"/>
                <a:cs typeface="Cambria"/>
                <a:sym typeface="Cambria"/>
              </a:rPr>
              <a:t>Confusion matrix</a:t>
            </a:r>
            <a:r>
              <a:rPr lang="en" sz="1600">
                <a:highlight>
                  <a:schemeClr val="lt1"/>
                </a:highlight>
                <a:latin typeface="Cambria"/>
                <a:ea typeface="Cambria"/>
                <a:cs typeface="Cambria"/>
                <a:sym typeface="Cambria"/>
              </a:rPr>
              <a:t> was plotted at the end to evaluate model performance.</a:t>
            </a:r>
            <a:endParaRPr sz="1600">
              <a:latin typeface="Cambria"/>
              <a:ea typeface="Cambria"/>
              <a:cs typeface="Cambria"/>
              <a:sym typeface="Cambria"/>
            </a:endParaRPr>
          </a:p>
          <a:p>
            <a:pPr indent="0" lvl="0" marL="45720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1242599"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Dataset Information</a:t>
            </a:r>
            <a:endParaRPr>
              <a:latin typeface="Cambria"/>
              <a:ea typeface="Cambria"/>
              <a:cs typeface="Cambria"/>
              <a:sym typeface="Cambria"/>
            </a:endParaRPr>
          </a:p>
        </p:txBody>
      </p:sp>
      <p:sp>
        <p:nvSpPr>
          <p:cNvPr id="73" name="Google Shape;73;p15"/>
          <p:cNvSpPr txBox="1"/>
          <p:nvPr>
            <p:ph idx="1" type="body"/>
          </p:nvPr>
        </p:nvSpPr>
        <p:spPr>
          <a:xfrm>
            <a:off x="311700" y="1144775"/>
            <a:ext cx="8520600" cy="3605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mbria"/>
              <a:buChar char="-"/>
            </a:pPr>
            <a:r>
              <a:rPr lang="en" sz="1600">
                <a:latin typeface="Cambria"/>
                <a:ea typeface="Cambria"/>
                <a:cs typeface="Cambria"/>
                <a:sym typeface="Cambria"/>
              </a:rPr>
              <a:t>Source: </a:t>
            </a:r>
            <a:r>
              <a:rPr lang="en" sz="1600" u="sng">
                <a:solidFill>
                  <a:srgbClr val="4393DB"/>
                </a:solidFill>
                <a:latin typeface="Cambria"/>
                <a:ea typeface="Cambria"/>
                <a:cs typeface="Cambria"/>
                <a:sym typeface="Cambria"/>
                <a:hlinkClick r:id="rId3"/>
              </a:rPr>
              <a:t>Stanford Large Network Dataset Collection</a:t>
            </a:r>
            <a:endParaRPr sz="1600" u="sng">
              <a:solidFill>
                <a:srgbClr val="4393DB"/>
              </a:solidFill>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A large social network of GitHub developers which was collected from the public API in June 2019. </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Nodes are developers who have starred at least 10 repositories and edges are mutual follower relationships between them. The vertex features are extracted based on the location, repositories starred, employer and e-mail address. </a:t>
            </a:r>
            <a:endParaRPr sz="1600">
              <a:latin typeface="Cambria"/>
              <a:ea typeface="Cambria"/>
              <a:cs typeface="Cambria"/>
              <a:sym typeface="Cambria"/>
            </a:endParaRPr>
          </a:p>
          <a:p>
            <a:pPr indent="0" lvl="0" marL="457200" rtl="0" algn="l">
              <a:spcBef>
                <a:spcPts val="1600"/>
              </a:spcBef>
              <a:spcAft>
                <a:spcPts val="0"/>
              </a:spcAft>
              <a:buNone/>
            </a:pPr>
            <a:r>
              <a:t/>
            </a:r>
            <a:endParaRPr sz="1600">
              <a:solidFill>
                <a:srgbClr val="24292E"/>
              </a:solidFill>
              <a:highlight>
                <a:schemeClr val="lt1"/>
              </a:highlight>
              <a:latin typeface="Cambria"/>
              <a:ea typeface="Cambria"/>
              <a:cs typeface="Cambria"/>
              <a:sym typeface="Cambria"/>
            </a:endParaRPr>
          </a:p>
          <a:p>
            <a:pPr indent="0" lvl="0" marL="457200" rtl="0" algn="l">
              <a:spcBef>
                <a:spcPts val="1600"/>
              </a:spcBef>
              <a:spcAft>
                <a:spcPts val="1600"/>
              </a:spcAft>
              <a:buNone/>
            </a:pPr>
            <a:r>
              <a:t/>
            </a:r>
            <a:endParaRPr/>
          </a:p>
        </p:txBody>
      </p:sp>
      <p:pic>
        <p:nvPicPr>
          <p:cNvPr id="74" name="Google Shape;74;p15"/>
          <p:cNvPicPr preferRelativeResize="0"/>
          <p:nvPr/>
        </p:nvPicPr>
        <p:blipFill>
          <a:blip r:embed="rId4">
            <a:alphaModFix/>
          </a:blip>
          <a:stretch>
            <a:fillRect/>
          </a:stretch>
        </p:blipFill>
        <p:spPr>
          <a:xfrm>
            <a:off x="8259600" y="347124"/>
            <a:ext cx="572700" cy="572700"/>
          </a:xfrm>
          <a:prstGeom prst="rect">
            <a:avLst/>
          </a:prstGeom>
          <a:noFill/>
          <a:ln>
            <a:noFill/>
          </a:ln>
        </p:spPr>
      </p:pic>
      <p:pic>
        <p:nvPicPr>
          <p:cNvPr id="75" name="Google Shape;75;p15"/>
          <p:cNvPicPr preferRelativeResize="0"/>
          <p:nvPr/>
        </p:nvPicPr>
        <p:blipFill>
          <a:blip r:embed="rId5">
            <a:alphaModFix/>
          </a:blip>
          <a:stretch>
            <a:fillRect/>
          </a:stretch>
        </p:blipFill>
        <p:spPr>
          <a:xfrm>
            <a:off x="311700" y="433362"/>
            <a:ext cx="1050476" cy="349800"/>
          </a:xfrm>
          <a:prstGeom prst="rect">
            <a:avLst/>
          </a:prstGeom>
          <a:noFill/>
          <a:ln>
            <a:noFill/>
          </a:ln>
        </p:spPr>
      </p:pic>
      <p:cxnSp>
        <p:nvCxnSpPr>
          <p:cNvPr id="76" name="Google Shape;76;p15"/>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pic>
        <p:nvPicPr>
          <p:cNvPr id="77" name="Google Shape;77;p15"/>
          <p:cNvPicPr preferRelativeResize="0"/>
          <p:nvPr/>
        </p:nvPicPr>
        <p:blipFill>
          <a:blip r:embed="rId6">
            <a:alphaModFix/>
          </a:blip>
          <a:stretch>
            <a:fillRect/>
          </a:stretch>
        </p:blipFill>
        <p:spPr>
          <a:xfrm>
            <a:off x="2390700" y="2925525"/>
            <a:ext cx="2037925" cy="2100724"/>
          </a:xfrm>
          <a:prstGeom prst="rect">
            <a:avLst/>
          </a:prstGeom>
          <a:noFill/>
          <a:ln>
            <a:noFill/>
          </a:ln>
        </p:spPr>
      </p:pic>
      <p:pic>
        <p:nvPicPr>
          <p:cNvPr id="78" name="Google Shape;78;p15"/>
          <p:cNvPicPr preferRelativeResize="0"/>
          <p:nvPr/>
        </p:nvPicPr>
        <p:blipFill>
          <a:blip r:embed="rId7">
            <a:alphaModFix/>
          </a:blip>
          <a:stretch>
            <a:fillRect/>
          </a:stretch>
        </p:blipFill>
        <p:spPr>
          <a:xfrm>
            <a:off x="4658300" y="3450175"/>
            <a:ext cx="1426025" cy="105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1242599"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Exploratory Data Analysis</a:t>
            </a:r>
            <a:endParaRPr>
              <a:latin typeface="Cambria"/>
              <a:ea typeface="Cambria"/>
              <a:cs typeface="Cambria"/>
              <a:sym typeface="Cambria"/>
            </a:endParaRPr>
          </a:p>
        </p:txBody>
      </p:sp>
      <p:pic>
        <p:nvPicPr>
          <p:cNvPr id="84" name="Google Shape;84;p16"/>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85" name="Google Shape;85;p16"/>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86" name="Google Shape;86;p16"/>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pic>
        <p:nvPicPr>
          <p:cNvPr id="87" name="Google Shape;87;p16"/>
          <p:cNvPicPr preferRelativeResize="0"/>
          <p:nvPr/>
        </p:nvPicPr>
        <p:blipFill rotWithShape="1">
          <a:blip r:embed="rId5">
            <a:alphaModFix/>
          </a:blip>
          <a:srcRect b="0" l="0" r="10841" t="0"/>
          <a:stretch/>
        </p:blipFill>
        <p:spPr>
          <a:xfrm>
            <a:off x="311700" y="1144775"/>
            <a:ext cx="4605450" cy="3797549"/>
          </a:xfrm>
          <a:prstGeom prst="rect">
            <a:avLst/>
          </a:prstGeom>
          <a:noFill/>
          <a:ln>
            <a:noFill/>
          </a:ln>
        </p:spPr>
      </p:pic>
      <p:pic>
        <p:nvPicPr>
          <p:cNvPr id="88" name="Google Shape;88;p16"/>
          <p:cNvPicPr preferRelativeResize="0"/>
          <p:nvPr/>
        </p:nvPicPr>
        <p:blipFill>
          <a:blip r:embed="rId6">
            <a:alphaModFix/>
          </a:blip>
          <a:stretch>
            <a:fillRect/>
          </a:stretch>
        </p:blipFill>
        <p:spPr>
          <a:xfrm>
            <a:off x="5072700" y="1129957"/>
            <a:ext cx="3759599" cy="2213493"/>
          </a:xfrm>
          <a:prstGeom prst="rect">
            <a:avLst/>
          </a:prstGeom>
          <a:noFill/>
          <a:ln>
            <a:noFill/>
          </a:ln>
        </p:spPr>
      </p:pic>
      <p:sp>
        <p:nvSpPr>
          <p:cNvPr id="89" name="Google Shape;89;p16"/>
          <p:cNvSpPr txBox="1"/>
          <p:nvPr>
            <p:ph idx="1" type="body"/>
          </p:nvPr>
        </p:nvSpPr>
        <p:spPr>
          <a:xfrm>
            <a:off x="4917150" y="3343450"/>
            <a:ext cx="3928200" cy="1607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mbria"/>
              <a:buChar char="-"/>
            </a:pPr>
            <a:r>
              <a:rPr lang="en" sz="1300">
                <a:latin typeface="Cambria"/>
                <a:ea typeface="Cambria"/>
                <a:cs typeface="Cambria"/>
                <a:sym typeface="Cambria"/>
              </a:rPr>
              <a:t>The largest number of followers and followees is 9458 and the minimum number of followers and followees is 1. </a:t>
            </a:r>
            <a:endParaRPr sz="1300">
              <a:latin typeface="Cambria"/>
              <a:ea typeface="Cambria"/>
              <a:cs typeface="Cambria"/>
              <a:sym typeface="Cambria"/>
            </a:endParaRPr>
          </a:p>
          <a:p>
            <a:pPr indent="-311150" lvl="0" marL="457200" rtl="0" algn="l">
              <a:spcBef>
                <a:spcPts val="0"/>
              </a:spcBef>
              <a:spcAft>
                <a:spcPts val="0"/>
              </a:spcAft>
              <a:buSzPts val="1300"/>
              <a:buFont typeface="Cambria"/>
              <a:buChar char="-"/>
            </a:pPr>
            <a:r>
              <a:rPr lang="en" sz="1300">
                <a:latin typeface="Cambria"/>
                <a:ea typeface="Cambria"/>
                <a:cs typeface="Cambria"/>
                <a:sym typeface="Cambria"/>
              </a:rPr>
              <a:t>5045 people have minimum number of followers and followees. Number of people having followers and following less than 10 is 2499.</a:t>
            </a:r>
            <a:endParaRPr sz="13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1242599"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Featurizations</a:t>
            </a:r>
            <a:endParaRPr>
              <a:latin typeface="Cambria"/>
              <a:ea typeface="Cambria"/>
              <a:cs typeface="Cambria"/>
              <a:sym typeface="Cambria"/>
            </a:endParaRPr>
          </a:p>
        </p:txBody>
      </p:sp>
      <p:pic>
        <p:nvPicPr>
          <p:cNvPr id="95" name="Google Shape;95;p17"/>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96" name="Google Shape;96;p17"/>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97" name="Google Shape;97;p17"/>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98" name="Google Shape;98;p17"/>
          <p:cNvSpPr txBox="1"/>
          <p:nvPr>
            <p:ph idx="1" type="body"/>
          </p:nvPr>
        </p:nvSpPr>
        <p:spPr>
          <a:xfrm>
            <a:off x="329250" y="1144775"/>
            <a:ext cx="8251800" cy="313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Cambria"/>
                <a:ea typeface="Cambria"/>
                <a:cs typeface="Cambria"/>
                <a:sym typeface="Cambria"/>
              </a:rPr>
              <a:t>Jaccard Distance:</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Assume that u1,u2,u3,u4,u5,u6 are connected,such that u1 followers-{u3,u4,u5} and u2 followers-{u3,u4,u6}.</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We could find how </a:t>
            </a:r>
            <a:r>
              <a:rPr lang="en" sz="1600">
                <a:latin typeface="Cambria"/>
                <a:ea typeface="Cambria"/>
                <a:cs typeface="Cambria"/>
                <a:sym typeface="Cambria"/>
              </a:rPr>
              <a:t>dissimilar</a:t>
            </a:r>
            <a:r>
              <a:rPr lang="en" sz="1600">
                <a:latin typeface="Cambria"/>
                <a:ea typeface="Cambria"/>
                <a:cs typeface="Cambria"/>
                <a:sym typeface="Cambria"/>
              </a:rPr>
              <a:t> these two sets are using Jaccard distance.</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The Jaccard similarity coefficient compares members for two sets to see which members are shared and which are distinct. It’s a measure of similarity for the two sets of data, with a range from 0% to 100%. The higher the percentage, the more similar the two populations. Although it’s easy to interpret, it is extremely sensitive to small samples sizes and may give erroneous results, especially with very small samples or data sets with missing observations.</a:t>
            </a:r>
            <a:endParaRPr sz="1600">
              <a:latin typeface="Cambria"/>
              <a:ea typeface="Cambria"/>
              <a:cs typeface="Cambria"/>
              <a:sym typeface="Cambria"/>
            </a:endParaRPr>
          </a:p>
        </p:txBody>
      </p:sp>
      <p:pic>
        <p:nvPicPr>
          <p:cNvPr id="99" name="Google Shape;99;p17"/>
          <p:cNvPicPr preferRelativeResize="0"/>
          <p:nvPr/>
        </p:nvPicPr>
        <p:blipFill>
          <a:blip r:embed="rId5">
            <a:alphaModFix/>
          </a:blip>
          <a:stretch>
            <a:fillRect/>
          </a:stretch>
        </p:blipFill>
        <p:spPr>
          <a:xfrm>
            <a:off x="2766863" y="4108950"/>
            <a:ext cx="3610275" cy="66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1242599"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Featurizations</a:t>
            </a:r>
            <a:endParaRPr>
              <a:latin typeface="Cambria"/>
              <a:ea typeface="Cambria"/>
              <a:cs typeface="Cambria"/>
              <a:sym typeface="Cambria"/>
            </a:endParaRPr>
          </a:p>
        </p:txBody>
      </p:sp>
      <p:pic>
        <p:nvPicPr>
          <p:cNvPr id="105" name="Google Shape;105;p18"/>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06" name="Google Shape;106;p18"/>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07" name="Google Shape;107;p18"/>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108" name="Google Shape;108;p18"/>
          <p:cNvSpPr txBox="1"/>
          <p:nvPr>
            <p:ph idx="1" type="body"/>
          </p:nvPr>
        </p:nvSpPr>
        <p:spPr>
          <a:xfrm>
            <a:off x="329250" y="1144775"/>
            <a:ext cx="8503200" cy="33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mbria"/>
                <a:ea typeface="Cambria"/>
                <a:cs typeface="Cambria"/>
                <a:sym typeface="Cambria"/>
              </a:rPr>
              <a:t>Cosine Distance:</a:t>
            </a:r>
            <a:endParaRPr sz="1600">
              <a:latin typeface="Cambria"/>
              <a:ea typeface="Cambria"/>
              <a:cs typeface="Cambria"/>
              <a:sym typeface="Cambria"/>
            </a:endParaRPr>
          </a:p>
          <a:p>
            <a:pPr indent="-323850" lvl="0" marL="457200" rtl="0" algn="l">
              <a:spcBef>
                <a:spcPts val="0"/>
              </a:spcBef>
              <a:spcAft>
                <a:spcPts val="0"/>
              </a:spcAft>
              <a:buSzPts val="1500"/>
              <a:buFont typeface="Cambria"/>
              <a:buChar char="-"/>
            </a:pPr>
            <a:r>
              <a:rPr lang="en" sz="1500">
                <a:latin typeface="Cambria"/>
                <a:ea typeface="Cambria"/>
                <a:cs typeface="Cambria"/>
                <a:sym typeface="Cambria"/>
              </a:rPr>
              <a:t>Like Jaccard distance we could also calculate another distance which is an extension to cosine similarity.</a:t>
            </a:r>
            <a:endParaRPr sz="1500">
              <a:latin typeface="Cambria"/>
              <a:ea typeface="Cambria"/>
              <a:cs typeface="Cambria"/>
              <a:sym typeface="Cambria"/>
            </a:endParaRPr>
          </a:p>
          <a:p>
            <a:pPr indent="0" lvl="0" marL="0" rtl="0" algn="l">
              <a:spcBef>
                <a:spcPts val="1600"/>
              </a:spcBef>
              <a:spcAft>
                <a:spcPts val="0"/>
              </a:spcAft>
              <a:buNone/>
            </a:pPr>
            <a:r>
              <a:t/>
            </a:r>
            <a:endParaRPr sz="600">
              <a:latin typeface="Cambria"/>
              <a:ea typeface="Cambria"/>
              <a:cs typeface="Cambria"/>
              <a:sym typeface="Cambria"/>
            </a:endParaRPr>
          </a:p>
          <a:p>
            <a:pPr indent="0" lvl="0" marL="0" rtl="0" algn="l">
              <a:spcBef>
                <a:spcPts val="0"/>
              </a:spcBef>
              <a:spcAft>
                <a:spcPts val="0"/>
              </a:spcAft>
              <a:buNone/>
            </a:pPr>
            <a:r>
              <a:t/>
            </a:r>
            <a:endParaRPr sz="1600">
              <a:latin typeface="Cambria"/>
              <a:ea typeface="Cambria"/>
              <a:cs typeface="Cambria"/>
              <a:sym typeface="Cambria"/>
            </a:endParaRPr>
          </a:p>
          <a:p>
            <a:pPr indent="0" lvl="0" marL="0" rtl="0" algn="l">
              <a:spcBef>
                <a:spcPts val="0"/>
              </a:spcBef>
              <a:spcAft>
                <a:spcPts val="0"/>
              </a:spcAft>
              <a:buNone/>
            </a:pPr>
            <a:r>
              <a:t/>
            </a:r>
            <a:endParaRPr sz="1600">
              <a:latin typeface="Cambria"/>
              <a:ea typeface="Cambria"/>
              <a:cs typeface="Cambria"/>
              <a:sym typeface="Cambria"/>
            </a:endParaRPr>
          </a:p>
          <a:p>
            <a:pPr indent="0" lvl="0" marL="0" rtl="0" algn="l">
              <a:spcBef>
                <a:spcPts val="0"/>
              </a:spcBef>
              <a:spcAft>
                <a:spcPts val="0"/>
              </a:spcAft>
              <a:buNone/>
            </a:pPr>
            <a:r>
              <a:rPr lang="en" sz="1600">
                <a:latin typeface="Cambria"/>
                <a:ea typeface="Cambria"/>
                <a:cs typeface="Cambria"/>
                <a:sym typeface="Cambria"/>
              </a:rPr>
              <a:t>PageRank:</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Imagine whole internet as directed graph where each web page is node.</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Each page is given a rank depending on number and quality/importance of links/edges.</a:t>
            </a:r>
            <a:endParaRPr sz="1600">
              <a:latin typeface="Cambria"/>
              <a:ea typeface="Cambria"/>
              <a:cs typeface="Cambria"/>
              <a:sym typeface="Cambria"/>
            </a:endParaRPr>
          </a:p>
          <a:p>
            <a:pPr indent="-330200" lvl="0" marL="457200" rtl="0" algn="l">
              <a:spcBef>
                <a:spcPts val="0"/>
              </a:spcBef>
              <a:spcAft>
                <a:spcPts val="0"/>
              </a:spcAft>
              <a:buSzPts val="1600"/>
              <a:buFont typeface="Cambria"/>
              <a:buChar char="-"/>
            </a:pPr>
            <a:r>
              <a:rPr lang="en" sz="1600">
                <a:latin typeface="Cambria"/>
                <a:ea typeface="Cambria"/>
                <a:cs typeface="Cambria"/>
                <a:sym typeface="Cambria"/>
              </a:rPr>
              <a:t>It gives you a probability value for each of the web page that represents the likelihood of a random person clicking on a page to arrive at another page.</a:t>
            </a:r>
            <a:endParaRPr sz="1600">
              <a:latin typeface="Cambria"/>
              <a:ea typeface="Cambria"/>
              <a:cs typeface="Cambria"/>
              <a:sym typeface="Cambria"/>
            </a:endParaRPr>
          </a:p>
        </p:txBody>
      </p:sp>
      <p:pic>
        <p:nvPicPr>
          <p:cNvPr id="109" name="Google Shape;109;p18"/>
          <p:cNvPicPr preferRelativeResize="0"/>
          <p:nvPr/>
        </p:nvPicPr>
        <p:blipFill rotWithShape="1">
          <a:blip r:embed="rId5">
            <a:alphaModFix/>
          </a:blip>
          <a:srcRect b="0" l="1835" r="0" t="0"/>
          <a:stretch/>
        </p:blipFill>
        <p:spPr>
          <a:xfrm>
            <a:off x="3164825" y="1879775"/>
            <a:ext cx="2868125" cy="1093875"/>
          </a:xfrm>
          <a:prstGeom prst="rect">
            <a:avLst/>
          </a:prstGeom>
          <a:noFill/>
          <a:ln>
            <a:noFill/>
          </a:ln>
        </p:spPr>
      </p:pic>
      <p:pic>
        <p:nvPicPr>
          <p:cNvPr id="110" name="Google Shape;110;p18"/>
          <p:cNvPicPr preferRelativeResize="0"/>
          <p:nvPr/>
        </p:nvPicPr>
        <p:blipFill>
          <a:blip r:embed="rId6">
            <a:alphaModFix/>
          </a:blip>
          <a:stretch>
            <a:fillRect/>
          </a:stretch>
        </p:blipFill>
        <p:spPr>
          <a:xfrm>
            <a:off x="3217925" y="4382550"/>
            <a:ext cx="2708150" cy="48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16" name="Google Shape;116;p19"/>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17" name="Google Shape;117;p19"/>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pic>
        <p:nvPicPr>
          <p:cNvPr id="118" name="Google Shape;118;p19"/>
          <p:cNvPicPr preferRelativeResize="0"/>
          <p:nvPr/>
        </p:nvPicPr>
        <p:blipFill>
          <a:blip r:embed="rId5">
            <a:alphaModFix/>
          </a:blip>
          <a:stretch>
            <a:fillRect/>
          </a:stretch>
        </p:blipFill>
        <p:spPr>
          <a:xfrm>
            <a:off x="1870113" y="1169725"/>
            <a:ext cx="5696325" cy="379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1242599"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Featurizations</a:t>
            </a:r>
            <a:endParaRPr>
              <a:latin typeface="Cambria"/>
              <a:ea typeface="Cambria"/>
              <a:cs typeface="Cambria"/>
              <a:sym typeface="Cambria"/>
            </a:endParaRPr>
          </a:p>
        </p:txBody>
      </p:sp>
      <p:pic>
        <p:nvPicPr>
          <p:cNvPr id="124" name="Google Shape;124;p20"/>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25" name="Google Shape;125;p20"/>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26" name="Google Shape;126;p20"/>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127" name="Google Shape;127;p20"/>
          <p:cNvSpPr txBox="1"/>
          <p:nvPr>
            <p:ph idx="1" type="body"/>
          </p:nvPr>
        </p:nvSpPr>
        <p:spPr>
          <a:xfrm>
            <a:off x="311700" y="1144775"/>
            <a:ext cx="8251800" cy="313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Cambria"/>
                <a:ea typeface="Cambria"/>
                <a:cs typeface="Cambria"/>
                <a:sym typeface="Cambria"/>
              </a:rPr>
              <a:t>Shortest Path:</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Getting Shortest path between two nodes, if nodes have an edge i.e, trivially connected then we are removing that edge and calculating the shortest path.</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Else assign -1</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200">
              <a:latin typeface="Cambria"/>
              <a:ea typeface="Cambria"/>
              <a:cs typeface="Cambria"/>
              <a:sym typeface="Cambria"/>
            </a:endParaRPr>
          </a:p>
          <a:p>
            <a:pPr indent="0" lvl="0" marL="0" rtl="0" algn="l">
              <a:lnSpc>
                <a:spcPct val="115000"/>
              </a:lnSpc>
              <a:spcBef>
                <a:spcPts val="0"/>
              </a:spcBef>
              <a:spcAft>
                <a:spcPts val="0"/>
              </a:spcAft>
              <a:buNone/>
            </a:pPr>
            <a:r>
              <a:rPr lang="en" sz="1600">
                <a:latin typeface="Cambria"/>
                <a:ea typeface="Cambria"/>
                <a:cs typeface="Cambria"/>
                <a:sym typeface="Cambria"/>
              </a:rPr>
              <a:t>Connected Component:</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A digraph is strongly connected if for every pair of distinct vertices u and v there exists a directed path from u to v)</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A digraph is weakly connected if for every pair of distinct vertices u and v there exists an undirected path (potentially running opposite the direction on an edge) from u to v.</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1600">
              <a:latin typeface="Cambria"/>
              <a:ea typeface="Cambria"/>
              <a:cs typeface="Cambria"/>
              <a:sym typeface="Cambria"/>
            </a:endParaRPr>
          </a:p>
        </p:txBody>
      </p:sp>
      <p:pic>
        <p:nvPicPr>
          <p:cNvPr id="128" name="Google Shape;128;p20"/>
          <p:cNvPicPr preferRelativeResize="0"/>
          <p:nvPr/>
        </p:nvPicPr>
        <p:blipFill rotWithShape="1">
          <a:blip r:embed="rId5">
            <a:alphaModFix/>
          </a:blip>
          <a:srcRect b="0" l="0" r="813" t="0"/>
          <a:stretch/>
        </p:blipFill>
        <p:spPr>
          <a:xfrm>
            <a:off x="3401200" y="3812675"/>
            <a:ext cx="2341598" cy="115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242599" y="347125"/>
            <a:ext cx="668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Featurizations</a:t>
            </a:r>
            <a:endParaRPr>
              <a:latin typeface="Cambria"/>
              <a:ea typeface="Cambria"/>
              <a:cs typeface="Cambria"/>
              <a:sym typeface="Cambria"/>
            </a:endParaRPr>
          </a:p>
        </p:txBody>
      </p:sp>
      <p:pic>
        <p:nvPicPr>
          <p:cNvPr id="134" name="Google Shape;134;p21"/>
          <p:cNvPicPr preferRelativeResize="0"/>
          <p:nvPr/>
        </p:nvPicPr>
        <p:blipFill>
          <a:blip r:embed="rId3">
            <a:alphaModFix/>
          </a:blip>
          <a:stretch>
            <a:fillRect/>
          </a:stretch>
        </p:blipFill>
        <p:spPr>
          <a:xfrm>
            <a:off x="8259600" y="347124"/>
            <a:ext cx="572700" cy="572700"/>
          </a:xfrm>
          <a:prstGeom prst="rect">
            <a:avLst/>
          </a:prstGeom>
          <a:noFill/>
          <a:ln>
            <a:noFill/>
          </a:ln>
        </p:spPr>
      </p:pic>
      <p:pic>
        <p:nvPicPr>
          <p:cNvPr id="135" name="Google Shape;135;p21"/>
          <p:cNvPicPr preferRelativeResize="0"/>
          <p:nvPr/>
        </p:nvPicPr>
        <p:blipFill>
          <a:blip r:embed="rId4">
            <a:alphaModFix/>
          </a:blip>
          <a:stretch>
            <a:fillRect/>
          </a:stretch>
        </p:blipFill>
        <p:spPr>
          <a:xfrm>
            <a:off x="311700" y="433362"/>
            <a:ext cx="1050476" cy="349800"/>
          </a:xfrm>
          <a:prstGeom prst="rect">
            <a:avLst/>
          </a:prstGeom>
          <a:noFill/>
          <a:ln>
            <a:noFill/>
          </a:ln>
        </p:spPr>
      </p:pic>
      <p:cxnSp>
        <p:nvCxnSpPr>
          <p:cNvPr id="136" name="Google Shape;136;p21"/>
          <p:cNvCxnSpPr/>
          <p:nvPr/>
        </p:nvCxnSpPr>
        <p:spPr>
          <a:xfrm flipH="1" rot="10800000">
            <a:off x="329250" y="1023450"/>
            <a:ext cx="8516100" cy="17700"/>
          </a:xfrm>
          <a:prstGeom prst="straightConnector1">
            <a:avLst/>
          </a:prstGeom>
          <a:noFill/>
          <a:ln cap="flat" cmpd="sng" w="19050">
            <a:solidFill>
              <a:srgbClr val="4393DB"/>
            </a:solidFill>
            <a:prstDash val="solid"/>
            <a:round/>
            <a:headEnd len="med" w="med" type="none"/>
            <a:tailEnd len="med" w="med" type="none"/>
          </a:ln>
        </p:spPr>
      </p:cxnSp>
      <p:sp>
        <p:nvSpPr>
          <p:cNvPr id="137" name="Google Shape;137;p21"/>
          <p:cNvSpPr txBox="1"/>
          <p:nvPr>
            <p:ph idx="1" type="body"/>
          </p:nvPr>
        </p:nvSpPr>
        <p:spPr>
          <a:xfrm>
            <a:off x="311700" y="1144775"/>
            <a:ext cx="8251800" cy="313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Cambria"/>
                <a:ea typeface="Cambria"/>
                <a:cs typeface="Cambria"/>
                <a:sym typeface="Cambria"/>
              </a:rPr>
              <a:t>Katz Centrality</a:t>
            </a:r>
            <a:r>
              <a:rPr lang="en" sz="1600">
                <a:latin typeface="Cambria"/>
                <a:ea typeface="Cambria"/>
                <a:cs typeface="Cambria"/>
                <a:sym typeface="Cambria"/>
              </a:rPr>
              <a:t>:</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Introduced by Leo Katz in 1953 and is used to measure the relative degree of influence of an actor (or node) within a social network.</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Katz centrality similarly like page rank that measures influence by taking into account the total number of walks between a pair of nodes</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1600">
              <a:latin typeface="Cambria"/>
              <a:ea typeface="Cambria"/>
              <a:cs typeface="Cambria"/>
              <a:sym typeface="Cambria"/>
            </a:endParaRPr>
          </a:p>
          <a:p>
            <a:pPr indent="0" lvl="0" marL="0" rtl="0" algn="l">
              <a:lnSpc>
                <a:spcPct val="115000"/>
              </a:lnSpc>
              <a:spcBef>
                <a:spcPts val="0"/>
              </a:spcBef>
              <a:spcAft>
                <a:spcPts val="0"/>
              </a:spcAft>
              <a:buNone/>
            </a:pPr>
            <a:r>
              <a:rPr lang="en" sz="1600">
                <a:latin typeface="Cambria"/>
                <a:ea typeface="Cambria"/>
                <a:cs typeface="Cambria"/>
                <a:sym typeface="Cambria"/>
              </a:rPr>
              <a:t>SVD features:</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We computed adjacency matrix</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We then decomposed it using SVD of components 6 which results in two matrices left singular and right singular matrix.</a:t>
            </a:r>
            <a:endParaRPr sz="1600">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Char char="-"/>
            </a:pPr>
            <a:r>
              <a:rPr lang="en" sz="1600">
                <a:latin typeface="Cambria"/>
                <a:ea typeface="Cambria"/>
                <a:cs typeface="Cambria"/>
                <a:sym typeface="Cambria"/>
              </a:rPr>
              <a:t>Now both the matrices could be used as features containing vector of 6-dimensional</a:t>
            </a:r>
            <a:endParaRPr sz="1600">
              <a:latin typeface="Cambria"/>
              <a:ea typeface="Cambria"/>
              <a:cs typeface="Cambria"/>
              <a:sym typeface="Cambria"/>
            </a:endParaRPr>
          </a:p>
          <a:p>
            <a:pPr indent="0" lvl="0" marL="0" rtl="0" algn="l">
              <a:lnSpc>
                <a:spcPct val="115000"/>
              </a:lnSpc>
              <a:spcBef>
                <a:spcPts val="0"/>
              </a:spcBef>
              <a:spcAft>
                <a:spcPts val="0"/>
              </a:spcAft>
              <a:buNone/>
            </a:pPr>
            <a:r>
              <a:t/>
            </a:r>
            <a:endParaRPr sz="1600">
              <a:latin typeface="Cambria"/>
              <a:ea typeface="Cambria"/>
              <a:cs typeface="Cambria"/>
              <a:sym typeface="Cambria"/>
            </a:endParaRPr>
          </a:p>
          <a:p>
            <a:pPr indent="0" lvl="0" marL="457200" rtl="0" algn="l">
              <a:lnSpc>
                <a:spcPct val="115000"/>
              </a:lnSpc>
              <a:spcBef>
                <a:spcPts val="0"/>
              </a:spcBef>
              <a:spcAft>
                <a:spcPts val="0"/>
              </a:spcAft>
              <a:buNone/>
            </a:pPr>
            <a:r>
              <a:t/>
            </a:r>
            <a:endParaRPr sz="1600">
              <a:latin typeface="Cambria"/>
              <a:ea typeface="Cambria"/>
              <a:cs typeface="Cambria"/>
              <a:sym typeface="Cambria"/>
            </a:endParaRPr>
          </a:p>
        </p:txBody>
      </p:sp>
      <p:pic>
        <p:nvPicPr>
          <p:cNvPr id="138" name="Google Shape;138;p21"/>
          <p:cNvPicPr preferRelativeResize="0"/>
          <p:nvPr/>
        </p:nvPicPr>
        <p:blipFill>
          <a:blip r:embed="rId5">
            <a:alphaModFix/>
          </a:blip>
          <a:stretch>
            <a:fillRect/>
          </a:stretch>
        </p:blipFill>
        <p:spPr>
          <a:xfrm>
            <a:off x="3528449" y="2826050"/>
            <a:ext cx="2087125" cy="62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