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4" r:id="rId3"/>
    <p:sldId id="282" r:id="rId4"/>
    <p:sldId id="281" r:id="rId5"/>
    <p:sldId id="280" r:id="rId6"/>
    <p:sldId id="273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B2E0-D53F-7A4D-24B1-72272205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2835D-B624-496B-7849-E8FDA7833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FF80-3558-4F1D-79AF-FABC158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459D-56C0-DA36-3D3E-84CCDD52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4F0E-49A8-D04A-E025-67AD9FF6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0982-066C-30F7-F3C7-8B25A5B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477A-F2FE-ABE2-6427-5228AC928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B349-56A2-2340-BC3C-F92C54D1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37E6-773E-DE3E-ADE6-1880315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9ED9-3A9D-247E-9C8F-BFB37923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2DEE5-1154-05ED-C572-6D9C45E10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8130E-7635-877A-0EF8-C39137B6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3F4D-4002-4698-626C-D98ADB78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FE98-39A2-A6FC-16FA-2B33CB0F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1B46-2820-E54D-B3D5-CED183B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5C8C-335F-56EC-D342-FC05ED7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2D94-5062-F6FD-AB8D-CF582CF6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9652-87FA-A0C8-0EC8-87CA693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449A-5B40-7C10-EC49-A2D83605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84FA-6EAD-3553-C288-42B66FD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9A78-385F-4F41-FD36-E113E02C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2326-D4C0-7E7D-8C46-33A84D90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739D-6BCD-D13B-9204-1F814B5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13EC-5720-D0E5-B1B0-67319B88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1D91-C120-D8B9-CC73-8F4A0DEE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E7BE-90C2-2FA7-9052-772360B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A91E-3F6C-8CB7-9401-4B0B16D71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9117-1F08-10EE-58A9-86D165B5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78B5-8D7C-F5B9-4918-FEEF08CE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9417-2E71-136D-8007-4F16226C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B865-2738-6DBF-1847-349D02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73F9-251C-BB3B-FC46-89A805E9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CD12-8A24-B97E-3270-088AF89B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DD93-6A96-25B6-B7B7-1B05DD04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694E2-3CDA-D464-9CE8-39938647A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719A4-DC04-71F9-C3F3-69201EC3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0A62F-D816-AB55-CF12-7653242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4F06B-817F-99CE-4F76-8AED8D7B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E226F-790C-AD4A-EC76-A44BB5F1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5E26-49DB-D3E1-17E3-3B301E59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1800D-4FF6-7855-AB7D-BD1DCBED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8C5F7-C195-CF35-753B-EE95FB9C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1360B-1FA8-AB80-33DC-450732F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198A8-11F7-3F9C-61B1-AC08C5E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8E2DE-5DBD-06BC-8B01-43C2B000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4253F-D370-78E9-C3DE-39411611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65D3-888E-6DE1-DC4F-17D97022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4E4A-345E-90D6-5702-5193B5B8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F380-CF08-35F2-4EA7-73F52652D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E2601-7A16-C570-C577-3E30C4B8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D1C1-D39D-72F6-052B-452EA22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0667-CF84-86F1-9955-06974F28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5F0A-7BF9-2098-8E29-B756DA9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6A0C-4962-6BD5-E5A7-B95335B2C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E8C8C-5EB9-FD0C-1FEE-5A82D560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A455-6C5C-EA51-DE0D-A0AA95DF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76C4-D1B7-8273-94F1-7DD27B6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BF2-80EF-8D5C-B079-ECFA5F5A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4F381-FE52-39BE-18D1-9B14DCD5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A793-200A-8946-F8F5-79C91506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1AC7-B894-D6C3-B3EC-B6FC6028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EA75-DF39-184E-881D-59AF0E4EC70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6C89-8633-86B8-37F4-9952325B1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7C4-EF0F-9D53-6222-039F224A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9C90-47FD-DE47-962A-55772CBB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D9DA32-C378-AFDF-922C-2412E8D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46" y="1306939"/>
            <a:ext cx="6820107" cy="527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D12D28-6983-C62F-F837-DD9969AA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" y="198870"/>
            <a:ext cx="1152871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Bounded Domains is Data Mesh++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716F-5613-2944-111E-6AE545F49EA6}"/>
              </a:ext>
            </a:extLst>
          </p:cNvPr>
          <p:cNvSpPr txBox="1"/>
          <p:nvPr/>
        </p:nvSpPr>
        <p:spPr>
          <a:xfrm>
            <a:off x="72737" y="6424631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martinfowler.com</a:t>
            </a:r>
            <a:r>
              <a:rPr lang="en-US" sz="1400" dirty="0">
                <a:hlinkClick r:id="rId3"/>
              </a:rPr>
              <a:t>/articles/data-mesh-</a:t>
            </a:r>
            <a:r>
              <a:rPr lang="en-US" sz="1400" dirty="0" err="1">
                <a:hlinkClick r:id="rId3"/>
              </a:rPr>
              <a:t>principles.html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759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D9DA32-C378-AFDF-922C-2412E8D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7558"/>
            <a:ext cx="4913087" cy="37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4569F-08ED-2B83-EB5A-FE3C3EEDD086}"/>
              </a:ext>
            </a:extLst>
          </p:cNvPr>
          <p:cNvGrpSpPr/>
          <p:nvPr/>
        </p:nvGrpSpPr>
        <p:grpSpPr>
          <a:xfrm>
            <a:off x="6022702" y="2485895"/>
            <a:ext cx="5111208" cy="2850039"/>
            <a:chOff x="5760678" y="1786531"/>
            <a:chExt cx="5111208" cy="285003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C2D0D69-C94F-1E3C-206E-319C8742C49D}"/>
                </a:ext>
              </a:extLst>
            </p:cNvPr>
            <p:cNvSpPr/>
            <p:nvPr/>
          </p:nvSpPr>
          <p:spPr>
            <a:xfrm>
              <a:off x="5760678" y="2449425"/>
              <a:ext cx="5111208" cy="218714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9A4D43-5486-C0CD-DB5A-A0D9E1B511A8}"/>
                </a:ext>
              </a:extLst>
            </p:cNvPr>
            <p:cNvSpPr/>
            <p:nvPr/>
          </p:nvSpPr>
          <p:spPr>
            <a:xfrm>
              <a:off x="9297288" y="1871253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D8762-D76F-78D4-3C32-912337D40F3C}"/>
                </a:ext>
              </a:extLst>
            </p:cNvPr>
            <p:cNvCxnSpPr>
              <a:cxnSpLocks/>
            </p:cNvCxnSpPr>
            <p:nvPr/>
          </p:nvCxnSpPr>
          <p:spPr>
            <a:xfrm rot="-960000" flipH="1">
              <a:off x="9297288" y="2172116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63F843-F476-2E6F-5488-A0A5F11762F8}"/>
                </a:ext>
              </a:extLst>
            </p:cNvPr>
            <p:cNvSpPr/>
            <p:nvPr/>
          </p:nvSpPr>
          <p:spPr>
            <a:xfrm>
              <a:off x="10006512" y="2037689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D77C98-489F-9E2F-E1E3-71D462F8F622}"/>
                </a:ext>
              </a:extLst>
            </p:cNvPr>
            <p:cNvCxnSpPr>
              <a:cxnSpLocks/>
            </p:cNvCxnSpPr>
            <p:nvPr/>
          </p:nvCxnSpPr>
          <p:spPr>
            <a:xfrm rot="20640000" flipH="1">
              <a:off x="10006512" y="2338552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FA9BB-934F-6A3D-EED2-C8AF8941074D}"/>
                </a:ext>
              </a:extLst>
            </p:cNvPr>
            <p:cNvSpPr/>
            <p:nvPr/>
          </p:nvSpPr>
          <p:spPr>
            <a:xfrm>
              <a:off x="8697045" y="1786531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2AE23-E6B2-7B6D-A5D7-8D7727F8BD5B}"/>
                </a:ext>
              </a:extLst>
            </p:cNvPr>
            <p:cNvCxnSpPr>
              <a:cxnSpLocks/>
            </p:cNvCxnSpPr>
            <p:nvPr/>
          </p:nvCxnSpPr>
          <p:spPr>
            <a:xfrm rot="-960000" flipH="1">
              <a:off x="8697045" y="2087394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CAAC36-38AC-99E1-353C-D05F6FEC5497}"/>
              </a:ext>
            </a:extLst>
          </p:cNvPr>
          <p:cNvSpPr txBox="1"/>
          <p:nvPr/>
        </p:nvSpPr>
        <p:spPr>
          <a:xfrm>
            <a:off x="4864777" y="1736646"/>
            <a:ext cx="44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Boundary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48D322-9A7F-C4A8-1AB5-DE1C6108A5A0}"/>
              </a:ext>
            </a:extLst>
          </p:cNvPr>
          <p:cNvGrpSpPr/>
          <p:nvPr/>
        </p:nvGrpSpPr>
        <p:grpSpPr>
          <a:xfrm>
            <a:off x="7394026" y="3534032"/>
            <a:ext cx="1032754" cy="1070712"/>
            <a:chOff x="6796216" y="3820297"/>
            <a:chExt cx="823110" cy="1008068"/>
          </a:xfrm>
        </p:grpSpPr>
        <p:pic>
          <p:nvPicPr>
            <p:cNvPr id="2050" name="Picture 2" descr="System Icons - Free SVG &amp; PNG System Images - Noun Project">
              <a:extLst>
                <a:ext uri="{FF2B5EF4-FFF2-40B4-BE49-F238E27FC236}">
                  <a16:creationId xmlns:a16="http://schemas.microsoft.com/office/drawing/2014/main" id="{9CB16CE4-E10C-B5E5-2C49-AB17AC612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216" y="3820297"/>
              <a:ext cx="643924" cy="643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2EF10-49AF-200D-2BA4-645D518DE5E2}"/>
                </a:ext>
              </a:extLst>
            </p:cNvPr>
            <p:cNvSpPr txBox="1"/>
            <p:nvPr/>
          </p:nvSpPr>
          <p:spPr>
            <a:xfrm>
              <a:off x="6796216" y="4459033"/>
              <a:ext cx="82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Apps…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75B7D2-F87C-0AEC-A756-72CCC9D75212}"/>
              </a:ext>
            </a:extLst>
          </p:cNvPr>
          <p:cNvGrpSpPr/>
          <p:nvPr/>
        </p:nvGrpSpPr>
        <p:grpSpPr>
          <a:xfrm>
            <a:off x="8752488" y="4117073"/>
            <a:ext cx="1202685" cy="1123635"/>
            <a:chOff x="7863384" y="3925035"/>
            <a:chExt cx="793679" cy="836231"/>
          </a:xfrm>
        </p:grpSpPr>
        <p:pic>
          <p:nvPicPr>
            <p:cNvPr id="2052" name="Picture 4" descr="Data icon - Free download on Iconfinder">
              <a:extLst>
                <a:ext uri="{FF2B5EF4-FFF2-40B4-BE49-F238E27FC236}">
                  <a16:creationId xmlns:a16="http://schemas.microsoft.com/office/drawing/2014/main" id="{B3EB5A4F-6559-337D-C438-D457C1AF8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430" y="3925035"/>
              <a:ext cx="434447" cy="43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474EEA-06A3-C3B9-124D-0DAAC0B08168}"/>
                </a:ext>
              </a:extLst>
            </p:cNvPr>
            <p:cNvSpPr txBox="1"/>
            <p:nvPr/>
          </p:nvSpPr>
          <p:spPr>
            <a:xfrm>
              <a:off x="7863384" y="4391934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Data…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10BE91-9727-2A8F-5AC4-2F0366D7ECE3}"/>
              </a:ext>
            </a:extLst>
          </p:cNvPr>
          <p:cNvSpPr txBox="1"/>
          <p:nvPr/>
        </p:nvSpPr>
        <p:spPr>
          <a:xfrm>
            <a:off x="10745242" y="2999030"/>
            <a:ext cx="141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APIs</a:t>
            </a:r>
          </a:p>
          <a:p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AD5D6-C646-F0C2-7C4D-5F712504904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67553" y="2105978"/>
            <a:ext cx="0" cy="11704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F33582-0548-CB17-F838-BE9C9DEB51E4}"/>
              </a:ext>
            </a:extLst>
          </p:cNvPr>
          <p:cNvSpPr txBox="1"/>
          <p:nvPr/>
        </p:nvSpPr>
        <p:spPr>
          <a:xfrm>
            <a:off x="8959069" y="24615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02851-AD08-3BD8-1E7D-02183806A49C}"/>
              </a:ext>
            </a:extLst>
          </p:cNvPr>
          <p:cNvSpPr txBox="1"/>
          <p:nvPr/>
        </p:nvSpPr>
        <p:spPr>
          <a:xfrm>
            <a:off x="9543837" y="253829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87917-057D-8DFE-13DA-BD6491A56452}"/>
              </a:ext>
            </a:extLst>
          </p:cNvPr>
          <p:cNvSpPr txBox="1"/>
          <p:nvPr/>
        </p:nvSpPr>
        <p:spPr>
          <a:xfrm flipH="1">
            <a:off x="10268536" y="2694078"/>
            <a:ext cx="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4E3415-9639-7AFC-65AB-BF034FA6077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10400610" y="3164157"/>
            <a:ext cx="344632" cy="1580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54DDDB-07A6-4AC6-5DC2-38FD16F6468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51642" y="3170959"/>
            <a:ext cx="793600" cy="1512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ED3D76-F11D-0A73-F66C-BC483CAC1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531" y="1433812"/>
            <a:ext cx="1644757" cy="903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6A21C-F5FF-996D-D07F-24F317A0A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261" y="875343"/>
            <a:ext cx="911669" cy="1348511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E1BA5137-1979-7D97-8737-275168ED9CF4}"/>
              </a:ext>
            </a:extLst>
          </p:cNvPr>
          <p:cNvSpPr/>
          <p:nvPr/>
        </p:nvSpPr>
        <p:spPr>
          <a:xfrm>
            <a:off x="4861312" y="3885499"/>
            <a:ext cx="1040216" cy="7495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A2BE5E-E358-9852-73D1-9787E29366B4}"/>
              </a:ext>
            </a:extLst>
          </p:cNvPr>
          <p:cNvSpPr/>
          <p:nvPr/>
        </p:nvSpPr>
        <p:spPr>
          <a:xfrm>
            <a:off x="8893273" y="803407"/>
            <a:ext cx="1035236" cy="1485727"/>
          </a:xfrm>
          <a:custGeom>
            <a:avLst/>
            <a:gdLst>
              <a:gd name="connsiteX0" fmla="*/ 0 w 1035236"/>
              <a:gd name="connsiteY0" fmla="*/ 172543 h 1485727"/>
              <a:gd name="connsiteX1" fmla="*/ 172543 w 1035236"/>
              <a:gd name="connsiteY1" fmla="*/ 0 h 1485727"/>
              <a:gd name="connsiteX2" fmla="*/ 531421 w 1035236"/>
              <a:gd name="connsiteY2" fmla="*/ 0 h 1485727"/>
              <a:gd name="connsiteX3" fmla="*/ 862693 w 1035236"/>
              <a:gd name="connsiteY3" fmla="*/ 0 h 1485727"/>
              <a:gd name="connsiteX4" fmla="*/ 1035236 w 1035236"/>
              <a:gd name="connsiteY4" fmla="*/ 172543 h 1485727"/>
              <a:gd name="connsiteX5" fmla="*/ 1035236 w 1035236"/>
              <a:gd name="connsiteY5" fmla="*/ 720051 h 1485727"/>
              <a:gd name="connsiteX6" fmla="*/ 1035236 w 1035236"/>
              <a:gd name="connsiteY6" fmla="*/ 1313184 h 1485727"/>
              <a:gd name="connsiteX7" fmla="*/ 862693 w 1035236"/>
              <a:gd name="connsiteY7" fmla="*/ 1485727 h 1485727"/>
              <a:gd name="connsiteX8" fmla="*/ 531421 w 1035236"/>
              <a:gd name="connsiteY8" fmla="*/ 1485727 h 1485727"/>
              <a:gd name="connsiteX9" fmla="*/ 172543 w 1035236"/>
              <a:gd name="connsiteY9" fmla="*/ 1485727 h 1485727"/>
              <a:gd name="connsiteX10" fmla="*/ 0 w 1035236"/>
              <a:gd name="connsiteY10" fmla="*/ 1313184 h 1485727"/>
              <a:gd name="connsiteX11" fmla="*/ 0 w 1035236"/>
              <a:gd name="connsiteY11" fmla="*/ 777083 h 1485727"/>
              <a:gd name="connsiteX12" fmla="*/ 0 w 1035236"/>
              <a:gd name="connsiteY12" fmla="*/ 172543 h 148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5236" h="1485727" extrusionOk="0">
                <a:moveTo>
                  <a:pt x="0" y="172543"/>
                </a:moveTo>
                <a:cubicBezTo>
                  <a:pt x="-7533" y="72604"/>
                  <a:pt x="66560" y="4012"/>
                  <a:pt x="172543" y="0"/>
                </a:cubicBezTo>
                <a:cubicBezTo>
                  <a:pt x="284231" y="-12404"/>
                  <a:pt x="447211" y="13370"/>
                  <a:pt x="531421" y="0"/>
                </a:cubicBezTo>
                <a:cubicBezTo>
                  <a:pt x="615631" y="-13370"/>
                  <a:pt x="747862" y="14128"/>
                  <a:pt x="862693" y="0"/>
                </a:cubicBezTo>
                <a:cubicBezTo>
                  <a:pt x="954811" y="-1737"/>
                  <a:pt x="1056490" y="87405"/>
                  <a:pt x="1035236" y="172543"/>
                </a:cubicBezTo>
                <a:cubicBezTo>
                  <a:pt x="1063625" y="346813"/>
                  <a:pt x="1014238" y="513140"/>
                  <a:pt x="1035236" y="720051"/>
                </a:cubicBezTo>
                <a:cubicBezTo>
                  <a:pt x="1056234" y="926962"/>
                  <a:pt x="1014897" y="1182469"/>
                  <a:pt x="1035236" y="1313184"/>
                </a:cubicBezTo>
                <a:cubicBezTo>
                  <a:pt x="1032644" y="1383761"/>
                  <a:pt x="951167" y="1495204"/>
                  <a:pt x="862693" y="1485727"/>
                </a:cubicBezTo>
                <a:cubicBezTo>
                  <a:pt x="741346" y="1499647"/>
                  <a:pt x="687775" y="1451217"/>
                  <a:pt x="531421" y="1485727"/>
                </a:cubicBezTo>
                <a:cubicBezTo>
                  <a:pt x="375067" y="1520237"/>
                  <a:pt x="338371" y="1474905"/>
                  <a:pt x="172543" y="1485727"/>
                </a:cubicBezTo>
                <a:cubicBezTo>
                  <a:pt x="84160" y="1496014"/>
                  <a:pt x="1318" y="1422131"/>
                  <a:pt x="0" y="1313184"/>
                </a:cubicBezTo>
                <a:cubicBezTo>
                  <a:pt x="-12923" y="1193300"/>
                  <a:pt x="61743" y="959948"/>
                  <a:pt x="0" y="777083"/>
                </a:cubicBezTo>
                <a:cubicBezTo>
                  <a:pt x="-61743" y="594218"/>
                  <a:pt x="6079" y="363761"/>
                  <a:pt x="0" y="172543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20494B-DF39-AADD-783C-A02E660A5FE5}"/>
              </a:ext>
            </a:extLst>
          </p:cNvPr>
          <p:cNvSpPr/>
          <p:nvPr/>
        </p:nvSpPr>
        <p:spPr>
          <a:xfrm>
            <a:off x="10302065" y="1368941"/>
            <a:ext cx="1783567" cy="1125708"/>
          </a:xfrm>
          <a:custGeom>
            <a:avLst/>
            <a:gdLst>
              <a:gd name="connsiteX0" fmla="*/ 0 w 1783567"/>
              <a:gd name="connsiteY0" fmla="*/ 187622 h 1125708"/>
              <a:gd name="connsiteX1" fmla="*/ 187622 w 1783567"/>
              <a:gd name="connsiteY1" fmla="*/ 0 h 1125708"/>
              <a:gd name="connsiteX2" fmla="*/ 685229 w 1783567"/>
              <a:gd name="connsiteY2" fmla="*/ 0 h 1125708"/>
              <a:gd name="connsiteX3" fmla="*/ 1140587 w 1783567"/>
              <a:gd name="connsiteY3" fmla="*/ 0 h 1125708"/>
              <a:gd name="connsiteX4" fmla="*/ 1595945 w 1783567"/>
              <a:gd name="connsiteY4" fmla="*/ 0 h 1125708"/>
              <a:gd name="connsiteX5" fmla="*/ 1783567 w 1783567"/>
              <a:gd name="connsiteY5" fmla="*/ 187622 h 1125708"/>
              <a:gd name="connsiteX6" fmla="*/ 1783567 w 1783567"/>
              <a:gd name="connsiteY6" fmla="*/ 547845 h 1125708"/>
              <a:gd name="connsiteX7" fmla="*/ 1783567 w 1783567"/>
              <a:gd name="connsiteY7" fmla="*/ 938086 h 1125708"/>
              <a:gd name="connsiteX8" fmla="*/ 1595945 w 1783567"/>
              <a:gd name="connsiteY8" fmla="*/ 1125708 h 1125708"/>
              <a:gd name="connsiteX9" fmla="*/ 1154670 w 1783567"/>
              <a:gd name="connsiteY9" fmla="*/ 1125708 h 1125708"/>
              <a:gd name="connsiteX10" fmla="*/ 685229 w 1783567"/>
              <a:gd name="connsiteY10" fmla="*/ 1125708 h 1125708"/>
              <a:gd name="connsiteX11" fmla="*/ 187622 w 1783567"/>
              <a:gd name="connsiteY11" fmla="*/ 1125708 h 1125708"/>
              <a:gd name="connsiteX12" fmla="*/ 0 w 1783567"/>
              <a:gd name="connsiteY12" fmla="*/ 938086 h 1125708"/>
              <a:gd name="connsiteX13" fmla="*/ 0 w 1783567"/>
              <a:gd name="connsiteY13" fmla="*/ 562854 h 1125708"/>
              <a:gd name="connsiteX14" fmla="*/ 0 w 1783567"/>
              <a:gd name="connsiteY14" fmla="*/ 187622 h 112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3567" h="1125708" extrusionOk="0">
                <a:moveTo>
                  <a:pt x="0" y="187622"/>
                </a:moveTo>
                <a:cubicBezTo>
                  <a:pt x="-21431" y="70782"/>
                  <a:pt x="78174" y="2187"/>
                  <a:pt x="187622" y="0"/>
                </a:cubicBezTo>
                <a:cubicBezTo>
                  <a:pt x="400245" y="-43245"/>
                  <a:pt x="556650" y="51422"/>
                  <a:pt x="685229" y="0"/>
                </a:cubicBezTo>
                <a:cubicBezTo>
                  <a:pt x="813808" y="-51422"/>
                  <a:pt x="1017981" y="27830"/>
                  <a:pt x="1140587" y="0"/>
                </a:cubicBezTo>
                <a:cubicBezTo>
                  <a:pt x="1263193" y="-27830"/>
                  <a:pt x="1402624" y="33750"/>
                  <a:pt x="1595945" y="0"/>
                </a:cubicBezTo>
                <a:cubicBezTo>
                  <a:pt x="1698021" y="-4977"/>
                  <a:pt x="1789109" y="63492"/>
                  <a:pt x="1783567" y="187622"/>
                </a:cubicBezTo>
                <a:cubicBezTo>
                  <a:pt x="1816264" y="355498"/>
                  <a:pt x="1775079" y="387185"/>
                  <a:pt x="1783567" y="547845"/>
                </a:cubicBezTo>
                <a:cubicBezTo>
                  <a:pt x="1792055" y="708505"/>
                  <a:pt x="1763086" y="791887"/>
                  <a:pt x="1783567" y="938086"/>
                </a:cubicBezTo>
                <a:cubicBezTo>
                  <a:pt x="1767634" y="1068065"/>
                  <a:pt x="1688771" y="1113187"/>
                  <a:pt x="1595945" y="1125708"/>
                </a:cubicBezTo>
                <a:cubicBezTo>
                  <a:pt x="1498019" y="1137264"/>
                  <a:pt x="1343463" y="1074463"/>
                  <a:pt x="1154670" y="1125708"/>
                </a:cubicBezTo>
                <a:cubicBezTo>
                  <a:pt x="965878" y="1176953"/>
                  <a:pt x="853862" y="1113206"/>
                  <a:pt x="685229" y="1125708"/>
                </a:cubicBezTo>
                <a:cubicBezTo>
                  <a:pt x="516596" y="1138210"/>
                  <a:pt x="362493" y="1101518"/>
                  <a:pt x="187622" y="1125708"/>
                </a:cubicBezTo>
                <a:cubicBezTo>
                  <a:pt x="94958" y="1139129"/>
                  <a:pt x="12633" y="1030646"/>
                  <a:pt x="0" y="938086"/>
                </a:cubicBezTo>
                <a:cubicBezTo>
                  <a:pt x="-10417" y="817509"/>
                  <a:pt x="21380" y="722690"/>
                  <a:pt x="0" y="562854"/>
                </a:cubicBezTo>
                <a:cubicBezTo>
                  <a:pt x="-21380" y="403018"/>
                  <a:pt x="11559" y="298665"/>
                  <a:pt x="0" y="187622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4569F-08ED-2B83-EB5A-FE3C3EEDD086}"/>
              </a:ext>
            </a:extLst>
          </p:cNvPr>
          <p:cNvGrpSpPr/>
          <p:nvPr/>
        </p:nvGrpSpPr>
        <p:grpSpPr>
          <a:xfrm>
            <a:off x="1329716" y="795322"/>
            <a:ext cx="10349666" cy="5834078"/>
            <a:chOff x="5760678" y="1786531"/>
            <a:chExt cx="5111208" cy="285003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C2D0D69-C94F-1E3C-206E-319C8742C49D}"/>
                </a:ext>
              </a:extLst>
            </p:cNvPr>
            <p:cNvSpPr/>
            <p:nvPr/>
          </p:nvSpPr>
          <p:spPr>
            <a:xfrm>
              <a:off x="5760678" y="2449425"/>
              <a:ext cx="5111208" cy="218714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9A4D43-5486-C0CD-DB5A-A0D9E1B511A8}"/>
                </a:ext>
              </a:extLst>
            </p:cNvPr>
            <p:cNvSpPr/>
            <p:nvPr/>
          </p:nvSpPr>
          <p:spPr>
            <a:xfrm>
              <a:off x="9297288" y="1871253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D8762-D76F-78D4-3C32-912337D40F3C}"/>
                </a:ext>
              </a:extLst>
            </p:cNvPr>
            <p:cNvCxnSpPr>
              <a:cxnSpLocks/>
            </p:cNvCxnSpPr>
            <p:nvPr/>
          </p:nvCxnSpPr>
          <p:spPr>
            <a:xfrm rot="20640000" flipH="1">
              <a:off x="9307551" y="2172116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63F843-F476-2E6F-5488-A0A5F11762F8}"/>
                </a:ext>
              </a:extLst>
            </p:cNvPr>
            <p:cNvSpPr/>
            <p:nvPr/>
          </p:nvSpPr>
          <p:spPr>
            <a:xfrm>
              <a:off x="9980853" y="2037689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D77C98-489F-9E2F-E1E3-71D462F8F622}"/>
                </a:ext>
              </a:extLst>
            </p:cNvPr>
            <p:cNvCxnSpPr>
              <a:cxnSpLocks/>
            </p:cNvCxnSpPr>
            <p:nvPr/>
          </p:nvCxnSpPr>
          <p:spPr>
            <a:xfrm rot="20640000" flipH="1">
              <a:off x="9965458" y="2338552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FA9BB-934F-6A3D-EED2-C8AF8941074D}"/>
                </a:ext>
              </a:extLst>
            </p:cNvPr>
            <p:cNvSpPr/>
            <p:nvPr/>
          </p:nvSpPr>
          <p:spPr>
            <a:xfrm>
              <a:off x="8697045" y="1786531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2AE23-E6B2-7B6D-A5D7-8D7727F8BD5B}"/>
                </a:ext>
              </a:extLst>
            </p:cNvPr>
            <p:cNvCxnSpPr>
              <a:cxnSpLocks/>
            </p:cNvCxnSpPr>
            <p:nvPr/>
          </p:nvCxnSpPr>
          <p:spPr>
            <a:xfrm rot="-960000" flipH="1">
              <a:off x="8697045" y="2087394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CAAC36-38AC-99E1-353C-D05F6FEC5497}"/>
              </a:ext>
            </a:extLst>
          </p:cNvPr>
          <p:cNvSpPr txBox="1"/>
          <p:nvPr/>
        </p:nvSpPr>
        <p:spPr>
          <a:xfrm>
            <a:off x="3609407" y="599417"/>
            <a:ext cx="23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Boundary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48D322-9A7F-C4A8-1AB5-DE1C6108A5A0}"/>
              </a:ext>
            </a:extLst>
          </p:cNvPr>
          <p:cNvGrpSpPr/>
          <p:nvPr/>
        </p:nvGrpSpPr>
        <p:grpSpPr>
          <a:xfrm>
            <a:off x="2146292" y="3763471"/>
            <a:ext cx="658331" cy="627367"/>
            <a:chOff x="6796216" y="3820297"/>
            <a:chExt cx="823110" cy="1008068"/>
          </a:xfrm>
        </p:grpSpPr>
        <p:pic>
          <p:nvPicPr>
            <p:cNvPr id="2050" name="Picture 2" descr="System Icons - Free SVG &amp; PNG System Images - Noun Project">
              <a:extLst>
                <a:ext uri="{FF2B5EF4-FFF2-40B4-BE49-F238E27FC236}">
                  <a16:creationId xmlns:a16="http://schemas.microsoft.com/office/drawing/2014/main" id="{9CB16CE4-E10C-B5E5-2C49-AB17AC612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216" y="3820297"/>
              <a:ext cx="643924" cy="643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2EF10-49AF-200D-2BA4-645D518DE5E2}"/>
                </a:ext>
              </a:extLst>
            </p:cNvPr>
            <p:cNvSpPr txBox="1"/>
            <p:nvPr/>
          </p:nvSpPr>
          <p:spPr>
            <a:xfrm>
              <a:off x="6796216" y="4459033"/>
              <a:ext cx="82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Apps…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10BE91-9727-2A8F-5AC4-2F0366D7ECE3}"/>
              </a:ext>
            </a:extLst>
          </p:cNvPr>
          <p:cNvSpPr txBox="1"/>
          <p:nvPr/>
        </p:nvSpPr>
        <p:spPr>
          <a:xfrm>
            <a:off x="10748773" y="2055325"/>
            <a:ext cx="141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APIs</a:t>
            </a:r>
          </a:p>
          <a:p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AD5D6-C646-F0C2-7C4D-5F712504904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798251" y="968749"/>
            <a:ext cx="33414" cy="130686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F33582-0548-CB17-F838-BE9C9DEB51E4}"/>
              </a:ext>
            </a:extLst>
          </p:cNvPr>
          <p:cNvSpPr txBox="1"/>
          <p:nvPr/>
        </p:nvSpPr>
        <p:spPr>
          <a:xfrm>
            <a:off x="7431279" y="90285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02851-AD08-3BD8-1E7D-02183806A49C}"/>
              </a:ext>
            </a:extLst>
          </p:cNvPr>
          <p:cNvSpPr txBox="1"/>
          <p:nvPr/>
        </p:nvSpPr>
        <p:spPr>
          <a:xfrm>
            <a:off x="8600546" y="101367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87917-057D-8DFE-13DA-BD6491A56452}"/>
              </a:ext>
            </a:extLst>
          </p:cNvPr>
          <p:cNvSpPr txBox="1"/>
          <p:nvPr/>
        </p:nvSpPr>
        <p:spPr>
          <a:xfrm flipH="1">
            <a:off x="9983712" y="1342359"/>
            <a:ext cx="28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4E3415-9639-7AFC-65AB-BF034FA6077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10297133" y="2152277"/>
            <a:ext cx="451640" cy="2262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54DDDB-07A6-4AC6-5DC2-38FD16F6468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790738" y="2042571"/>
            <a:ext cx="1958035" cy="3359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9941C2-4461-5A2D-89DB-409BFFFD0672}"/>
              </a:ext>
            </a:extLst>
          </p:cNvPr>
          <p:cNvGrpSpPr/>
          <p:nvPr/>
        </p:nvGrpSpPr>
        <p:grpSpPr>
          <a:xfrm>
            <a:off x="9457124" y="48610"/>
            <a:ext cx="630269" cy="1038909"/>
            <a:chOff x="8893273" y="803407"/>
            <a:chExt cx="1035236" cy="14857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6A21C-F5FF-996D-D07F-24F317A0A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261" y="875343"/>
              <a:ext cx="911669" cy="1348511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0A2BE5E-E358-9852-73D1-9787E29366B4}"/>
                </a:ext>
              </a:extLst>
            </p:cNvPr>
            <p:cNvSpPr/>
            <p:nvPr/>
          </p:nvSpPr>
          <p:spPr>
            <a:xfrm>
              <a:off x="8893273" y="803407"/>
              <a:ext cx="1035236" cy="1485727"/>
            </a:xfrm>
            <a:custGeom>
              <a:avLst/>
              <a:gdLst>
                <a:gd name="connsiteX0" fmla="*/ 0 w 630269"/>
                <a:gd name="connsiteY0" fmla="*/ 105047 h 1038909"/>
                <a:gd name="connsiteX1" fmla="*/ 105047 w 630269"/>
                <a:gd name="connsiteY1" fmla="*/ 0 h 1038909"/>
                <a:gd name="connsiteX2" fmla="*/ 525222 w 630269"/>
                <a:gd name="connsiteY2" fmla="*/ 0 h 1038909"/>
                <a:gd name="connsiteX3" fmla="*/ 630269 w 630269"/>
                <a:gd name="connsiteY3" fmla="*/ 105047 h 1038909"/>
                <a:gd name="connsiteX4" fmla="*/ 630269 w 630269"/>
                <a:gd name="connsiteY4" fmla="*/ 519455 h 1038909"/>
                <a:gd name="connsiteX5" fmla="*/ 630269 w 630269"/>
                <a:gd name="connsiteY5" fmla="*/ 933862 h 1038909"/>
                <a:gd name="connsiteX6" fmla="*/ 525222 w 630269"/>
                <a:gd name="connsiteY6" fmla="*/ 1038909 h 1038909"/>
                <a:gd name="connsiteX7" fmla="*/ 105047 w 630269"/>
                <a:gd name="connsiteY7" fmla="*/ 1038909 h 1038909"/>
                <a:gd name="connsiteX8" fmla="*/ 0 w 630269"/>
                <a:gd name="connsiteY8" fmla="*/ 933862 h 1038909"/>
                <a:gd name="connsiteX9" fmla="*/ 0 w 630269"/>
                <a:gd name="connsiteY9" fmla="*/ 519455 h 1038909"/>
                <a:gd name="connsiteX10" fmla="*/ 0 w 630269"/>
                <a:gd name="connsiteY10" fmla="*/ 105047 h 10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269" h="1038909" extrusionOk="0">
                  <a:moveTo>
                    <a:pt x="0" y="105047"/>
                  </a:moveTo>
                  <a:cubicBezTo>
                    <a:pt x="-13494" y="38707"/>
                    <a:pt x="41154" y="2206"/>
                    <a:pt x="105047" y="0"/>
                  </a:cubicBezTo>
                  <a:cubicBezTo>
                    <a:pt x="246017" y="-12800"/>
                    <a:pt x="342795" y="9590"/>
                    <a:pt x="525222" y="0"/>
                  </a:cubicBezTo>
                  <a:cubicBezTo>
                    <a:pt x="579842" y="-2583"/>
                    <a:pt x="623604" y="60710"/>
                    <a:pt x="630269" y="105047"/>
                  </a:cubicBezTo>
                  <a:cubicBezTo>
                    <a:pt x="635858" y="275449"/>
                    <a:pt x="583099" y="327326"/>
                    <a:pt x="630269" y="519455"/>
                  </a:cubicBezTo>
                  <a:cubicBezTo>
                    <a:pt x="677439" y="711584"/>
                    <a:pt x="627233" y="845814"/>
                    <a:pt x="630269" y="933862"/>
                  </a:cubicBezTo>
                  <a:cubicBezTo>
                    <a:pt x="637493" y="980122"/>
                    <a:pt x="573480" y="1047484"/>
                    <a:pt x="525222" y="1038909"/>
                  </a:cubicBezTo>
                  <a:cubicBezTo>
                    <a:pt x="336923" y="1078096"/>
                    <a:pt x="252330" y="991461"/>
                    <a:pt x="105047" y="1038909"/>
                  </a:cubicBezTo>
                  <a:cubicBezTo>
                    <a:pt x="49943" y="1039609"/>
                    <a:pt x="-1460" y="991642"/>
                    <a:pt x="0" y="933862"/>
                  </a:cubicBezTo>
                  <a:cubicBezTo>
                    <a:pt x="-19127" y="747246"/>
                    <a:pt x="19384" y="726640"/>
                    <a:pt x="0" y="519455"/>
                  </a:cubicBezTo>
                  <a:cubicBezTo>
                    <a:pt x="-19384" y="312270"/>
                    <a:pt x="43123" y="194592"/>
                    <a:pt x="0" y="105047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4B2B9-E33D-011E-699C-E5C9B023CA7E}"/>
              </a:ext>
            </a:extLst>
          </p:cNvPr>
          <p:cNvGrpSpPr/>
          <p:nvPr/>
        </p:nvGrpSpPr>
        <p:grpSpPr>
          <a:xfrm>
            <a:off x="10184666" y="439223"/>
            <a:ext cx="1227131" cy="646331"/>
            <a:chOff x="10302065" y="1368941"/>
            <a:chExt cx="1783567" cy="11257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ED3D76-F11D-0A73-F66C-BC483CAC1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1531" y="1433812"/>
              <a:ext cx="1644757" cy="9031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520494B-DF39-AADD-783C-A02E660A5FE5}"/>
                </a:ext>
              </a:extLst>
            </p:cNvPr>
            <p:cNvSpPr/>
            <p:nvPr/>
          </p:nvSpPr>
          <p:spPr>
            <a:xfrm>
              <a:off x="10302065" y="1368941"/>
              <a:ext cx="1783567" cy="1125708"/>
            </a:xfrm>
            <a:custGeom>
              <a:avLst/>
              <a:gdLst>
                <a:gd name="connsiteX0" fmla="*/ 0 w 1227131"/>
                <a:gd name="connsiteY0" fmla="*/ 107724 h 646331"/>
                <a:gd name="connsiteX1" fmla="*/ 107724 w 1227131"/>
                <a:gd name="connsiteY1" fmla="*/ 0 h 646331"/>
                <a:gd name="connsiteX2" fmla="*/ 633799 w 1227131"/>
                <a:gd name="connsiteY2" fmla="*/ 0 h 646331"/>
                <a:gd name="connsiteX3" fmla="*/ 1119407 w 1227131"/>
                <a:gd name="connsiteY3" fmla="*/ 0 h 646331"/>
                <a:gd name="connsiteX4" fmla="*/ 1227131 w 1227131"/>
                <a:gd name="connsiteY4" fmla="*/ 107724 h 646331"/>
                <a:gd name="connsiteX5" fmla="*/ 1227131 w 1227131"/>
                <a:gd name="connsiteY5" fmla="*/ 538607 h 646331"/>
                <a:gd name="connsiteX6" fmla="*/ 1119407 w 1227131"/>
                <a:gd name="connsiteY6" fmla="*/ 646331 h 646331"/>
                <a:gd name="connsiteX7" fmla="*/ 613566 w 1227131"/>
                <a:gd name="connsiteY7" fmla="*/ 646331 h 646331"/>
                <a:gd name="connsiteX8" fmla="*/ 107724 w 1227131"/>
                <a:gd name="connsiteY8" fmla="*/ 646331 h 646331"/>
                <a:gd name="connsiteX9" fmla="*/ 0 w 1227131"/>
                <a:gd name="connsiteY9" fmla="*/ 538607 h 646331"/>
                <a:gd name="connsiteX10" fmla="*/ 0 w 1227131"/>
                <a:gd name="connsiteY10" fmla="*/ 10772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7131" h="646331" extrusionOk="0">
                  <a:moveTo>
                    <a:pt x="0" y="107724"/>
                  </a:moveTo>
                  <a:cubicBezTo>
                    <a:pt x="-15069" y="38935"/>
                    <a:pt x="34398" y="5191"/>
                    <a:pt x="107724" y="0"/>
                  </a:cubicBezTo>
                  <a:cubicBezTo>
                    <a:pt x="325538" y="-29273"/>
                    <a:pt x="431705" y="43637"/>
                    <a:pt x="633799" y="0"/>
                  </a:cubicBezTo>
                  <a:cubicBezTo>
                    <a:pt x="835893" y="-43637"/>
                    <a:pt x="976754" y="38965"/>
                    <a:pt x="1119407" y="0"/>
                  </a:cubicBezTo>
                  <a:cubicBezTo>
                    <a:pt x="1174906" y="-2186"/>
                    <a:pt x="1234471" y="51737"/>
                    <a:pt x="1227131" y="107724"/>
                  </a:cubicBezTo>
                  <a:cubicBezTo>
                    <a:pt x="1274780" y="251738"/>
                    <a:pt x="1209147" y="393519"/>
                    <a:pt x="1227131" y="538607"/>
                  </a:cubicBezTo>
                  <a:cubicBezTo>
                    <a:pt x="1235597" y="584324"/>
                    <a:pt x="1168725" y="655273"/>
                    <a:pt x="1119407" y="646331"/>
                  </a:cubicBezTo>
                  <a:cubicBezTo>
                    <a:pt x="870735" y="671825"/>
                    <a:pt x="809926" y="604545"/>
                    <a:pt x="613566" y="646331"/>
                  </a:cubicBezTo>
                  <a:cubicBezTo>
                    <a:pt x="417206" y="688117"/>
                    <a:pt x="337611" y="598544"/>
                    <a:pt x="107724" y="646331"/>
                  </a:cubicBezTo>
                  <a:cubicBezTo>
                    <a:pt x="43233" y="646045"/>
                    <a:pt x="4585" y="585528"/>
                    <a:pt x="0" y="538607"/>
                  </a:cubicBezTo>
                  <a:cubicBezTo>
                    <a:pt x="-37665" y="327737"/>
                    <a:pt x="49864" y="294587"/>
                    <a:pt x="0" y="107724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376BF8B-268D-6297-793B-14F44B537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790" y="2757427"/>
            <a:ext cx="4622401" cy="306532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48F5C4-4265-32A6-509D-4D36E82F1BCD}"/>
              </a:ext>
            </a:extLst>
          </p:cNvPr>
          <p:cNvCxnSpPr>
            <a:cxnSpLocks/>
          </p:cNvCxnSpPr>
          <p:nvPr/>
        </p:nvCxnSpPr>
        <p:spPr>
          <a:xfrm>
            <a:off x="2784764" y="4111889"/>
            <a:ext cx="66064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75B7D2-F87C-0AEC-A756-72CCC9D75212}"/>
              </a:ext>
            </a:extLst>
          </p:cNvPr>
          <p:cNvGrpSpPr/>
          <p:nvPr/>
        </p:nvGrpSpPr>
        <p:grpSpPr>
          <a:xfrm>
            <a:off x="7455337" y="5347272"/>
            <a:ext cx="1202685" cy="1123635"/>
            <a:chOff x="7863384" y="3925035"/>
            <a:chExt cx="793679" cy="836231"/>
          </a:xfrm>
        </p:grpSpPr>
        <p:pic>
          <p:nvPicPr>
            <p:cNvPr id="2052" name="Picture 4" descr="Data icon - Free download on Iconfinder">
              <a:extLst>
                <a:ext uri="{FF2B5EF4-FFF2-40B4-BE49-F238E27FC236}">
                  <a16:creationId xmlns:a16="http://schemas.microsoft.com/office/drawing/2014/main" id="{B3EB5A4F-6559-337D-C438-D457C1AF8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430" y="3925035"/>
              <a:ext cx="434447" cy="43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474EEA-06A3-C3B9-124D-0DAAC0B08168}"/>
                </a:ext>
              </a:extLst>
            </p:cNvPr>
            <p:cNvSpPr txBox="1"/>
            <p:nvPr/>
          </p:nvSpPr>
          <p:spPr>
            <a:xfrm>
              <a:off x="7863384" y="4391934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Data…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72F75C-C1B5-8C34-9B3D-DD4BEA860C50}"/>
              </a:ext>
            </a:extLst>
          </p:cNvPr>
          <p:cNvCxnSpPr>
            <a:cxnSpLocks/>
          </p:cNvCxnSpPr>
          <p:nvPr/>
        </p:nvCxnSpPr>
        <p:spPr>
          <a:xfrm flipV="1">
            <a:off x="7986110" y="2402477"/>
            <a:ext cx="628809" cy="17094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94AA0C-AF84-517B-76AF-15B14C2447A5}"/>
              </a:ext>
            </a:extLst>
          </p:cNvPr>
          <p:cNvCxnSpPr>
            <a:cxnSpLocks/>
          </p:cNvCxnSpPr>
          <p:nvPr/>
        </p:nvCxnSpPr>
        <p:spPr>
          <a:xfrm flipV="1">
            <a:off x="7986110" y="2763823"/>
            <a:ext cx="1940979" cy="13480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8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D9DA32-C378-AFDF-922C-2412E8D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7558"/>
            <a:ext cx="4913087" cy="37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4569F-08ED-2B83-EB5A-FE3C3EEDD086}"/>
              </a:ext>
            </a:extLst>
          </p:cNvPr>
          <p:cNvGrpSpPr/>
          <p:nvPr/>
        </p:nvGrpSpPr>
        <p:grpSpPr>
          <a:xfrm>
            <a:off x="6022702" y="2485895"/>
            <a:ext cx="5111208" cy="2850039"/>
            <a:chOff x="5760678" y="1786531"/>
            <a:chExt cx="5111208" cy="285003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C2D0D69-C94F-1E3C-206E-319C8742C49D}"/>
                </a:ext>
              </a:extLst>
            </p:cNvPr>
            <p:cNvSpPr/>
            <p:nvPr/>
          </p:nvSpPr>
          <p:spPr>
            <a:xfrm>
              <a:off x="5760678" y="2449425"/>
              <a:ext cx="5111208" cy="218714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9A4D43-5486-C0CD-DB5A-A0D9E1B511A8}"/>
                </a:ext>
              </a:extLst>
            </p:cNvPr>
            <p:cNvSpPr/>
            <p:nvPr/>
          </p:nvSpPr>
          <p:spPr>
            <a:xfrm>
              <a:off x="9297288" y="1871253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D8762-D76F-78D4-3C32-912337D40F3C}"/>
                </a:ext>
              </a:extLst>
            </p:cNvPr>
            <p:cNvCxnSpPr>
              <a:cxnSpLocks/>
            </p:cNvCxnSpPr>
            <p:nvPr/>
          </p:nvCxnSpPr>
          <p:spPr>
            <a:xfrm rot="-960000" flipH="1">
              <a:off x="9297288" y="2172116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63F843-F476-2E6F-5488-A0A5F11762F8}"/>
                </a:ext>
              </a:extLst>
            </p:cNvPr>
            <p:cNvSpPr/>
            <p:nvPr/>
          </p:nvSpPr>
          <p:spPr>
            <a:xfrm>
              <a:off x="10006512" y="2037689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D77C98-489F-9E2F-E1E3-71D462F8F622}"/>
                </a:ext>
              </a:extLst>
            </p:cNvPr>
            <p:cNvCxnSpPr>
              <a:cxnSpLocks/>
            </p:cNvCxnSpPr>
            <p:nvPr/>
          </p:nvCxnSpPr>
          <p:spPr>
            <a:xfrm rot="20640000" flipH="1">
              <a:off x="10006512" y="2338552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FA9BB-934F-6A3D-EED2-C8AF8941074D}"/>
                </a:ext>
              </a:extLst>
            </p:cNvPr>
            <p:cNvSpPr/>
            <p:nvPr/>
          </p:nvSpPr>
          <p:spPr>
            <a:xfrm>
              <a:off x="8697045" y="1786531"/>
              <a:ext cx="311260" cy="29875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2AE23-E6B2-7B6D-A5D7-8D7727F8BD5B}"/>
                </a:ext>
              </a:extLst>
            </p:cNvPr>
            <p:cNvCxnSpPr>
              <a:cxnSpLocks/>
            </p:cNvCxnSpPr>
            <p:nvPr/>
          </p:nvCxnSpPr>
          <p:spPr>
            <a:xfrm rot="-960000" flipH="1">
              <a:off x="8697045" y="2087394"/>
              <a:ext cx="177572" cy="3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CAAC36-38AC-99E1-353C-D05F6FEC5497}"/>
              </a:ext>
            </a:extLst>
          </p:cNvPr>
          <p:cNvSpPr txBox="1"/>
          <p:nvPr/>
        </p:nvSpPr>
        <p:spPr>
          <a:xfrm>
            <a:off x="4864777" y="1736646"/>
            <a:ext cx="440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Language of the Domain Defines Boundary. </a:t>
            </a:r>
            <a:br>
              <a:rPr lang="en-US" b="1" dirty="0"/>
            </a:br>
            <a:r>
              <a:rPr lang="en-US" b="1" dirty="0"/>
              <a:t>DSLs enable SELF-SERVICE.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48D322-9A7F-C4A8-1AB5-DE1C6108A5A0}"/>
              </a:ext>
            </a:extLst>
          </p:cNvPr>
          <p:cNvGrpSpPr/>
          <p:nvPr/>
        </p:nvGrpSpPr>
        <p:grpSpPr>
          <a:xfrm>
            <a:off x="6545730" y="3601226"/>
            <a:ext cx="823110" cy="1008068"/>
            <a:chOff x="6796216" y="3820297"/>
            <a:chExt cx="823110" cy="1008068"/>
          </a:xfrm>
        </p:grpSpPr>
        <p:pic>
          <p:nvPicPr>
            <p:cNvPr id="2050" name="Picture 2" descr="System Icons - Free SVG &amp; PNG System Images - Noun Project">
              <a:extLst>
                <a:ext uri="{FF2B5EF4-FFF2-40B4-BE49-F238E27FC236}">
                  <a16:creationId xmlns:a16="http://schemas.microsoft.com/office/drawing/2014/main" id="{9CB16CE4-E10C-B5E5-2C49-AB17AC612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216" y="3820297"/>
              <a:ext cx="643924" cy="643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22EF10-49AF-200D-2BA4-645D518DE5E2}"/>
                </a:ext>
              </a:extLst>
            </p:cNvPr>
            <p:cNvSpPr txBox="1"/>
            <p:nvPr/>
          </p:nvSpPr>
          <p:spPr>
            <a:xfrm>
              <a:off x="6796216" y="4459033"/>
              <a:ext cx="823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Apps…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75B7D2-F87C-0AEC-A756-72CCC9D75212}"/>
              </a:ext>
            </a:extLst>
          </p:cNvPr>
          <p:cNvGrpSpPr/>
          <p:nvPr/>
        </p:nvGrpSpPr>
        <p:grpSpPr>
          <a:xfrm>
            <a:off x="7312655" y="4242395"/>
            <a:ext cx="793679" cy="836231"/>
            <a:chOff x="7863384" y="3925035"/>
            <a:chExt cx="793679" cy="836231"/>
          </a:xfrm>
        </p:grpSpPr>
        <p:pic>
          <p:nvPicPr>
            <p:cNvPr id="2052" name="Picture 4" descr="Data icon - Free download on Iconfinder">
              <a:extLst>
                <a:ext uri="{FF2B5EF4-FFF2-40B4-BE49-F238E27FC236}">
                  <a16:creationId xmlns:a16="http://schemas.microsoft.com/office/drawing/2014/main" id="{B3EB5A4F-6559-337D-C438-D457C1AF8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430" y="3925035"/>
              <a:ext cx="434447" cy="43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474EEA-06A3-C3B9-124D-0DAAC0B08168}"/>
                </a:ext>
              </a:extLst>
            </p:cNvPr>
            <p:cNvSpPr txBox="1"/>
            <p:nvPr/>
          </p:nvSpPr>
          <p:spPr>
            <a:xfrm>
              <a:off x="7863384" y="4391934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Data…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07A6DF-4BF4-F06C-196A-1453F12E5936}"/>
              </a:ext>
            </a:extLst>
          </p:cNvPr>
          <p:cNvGrpSpPr/>
          <p:nvPr/>
        </p:nvGrpSpPr>
        <p:grpSpPr>
          <a:xfrm>
            <a:off x="8528376" y="3941028"/>
            <a:ext cx="1171760" cy="323338"/>
            <a:chOff x="8571194" y="3902220"/>
            <a:chExt cx="1171760" cy="32333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C1E82E-DC0A-F025-DFA3-3112B00EF0FF}"/>
                </a:ext>
              </a:extLst>
            </p:cNvPr>
            <p:cNvSpPr/>
            <p:nvPr/>
          </p:nvSpPr>
          <p:spPr>
            <a:xfrm rot="2380958">
              <a:off x="8571194" y="3918886"/>
              <a:ext cx="1159476" cy="30667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5C2BB-07E0-503C-7439-85BE1705B6EB}"/>
                </a:ext>
              </a:extLst>
            </p:cNvPr>
            <p:cNvSpPr txBox="1"/>
            <p:nvPr/>
          </p:nvSpPr>
          <p:spPr>
            <a:xfrm rot="2382719">
              <a:off x="8574108" y="3902220"/>
              <a:ext cx="116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Metrics Layer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973B6E-3723-004F-B6BC-AC2C3BB7AC37}"/>
              </a:ext>
            </a:extLst>
          </p:cNvPr>
          <p:cNvGrpSpPr/>
          <p:nvPr/>
        </p:nvGrpSpPr>
        <p:grpSpPr>
          <a:xfrm>
            <a:off x="7488680" y="3707825"/>
            <a:ext cx="1592759" cy="498729"/>
            <a:chOff x="8581030" y="3992002"/>
            <a:chExt cx="1592759" cy="307777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ED1CF6D-A937-E935-FBE4-366FA360975C}"/>
                </a:ext>
              </a:extLst>
            </p:cNvPr>
            <p:cNvSpPr/>
            <p:nvPr/>
          </p:nvSpPr>
          <p:spPr>
            <a:xfrm rot="2380958">
              <a:off x="8581030" y="4017560"/>
              <a:ext cx="1592759" cy="19117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92876F-FF31-E708-FE15-BB654DC1BE62}"/>
                </a:ext>
              </a:extLst>
            </p:cNvPr>
            <p:cNvSpPr txBox="1"/>
            <p:nvPr/>
          </p:nvSpPr>
          <p:spPr>
            <a:xfrm rot="2382719">
              <a:off x="8628244" y="3992002"/>
              <a:ext cx="1351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Transform Layer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5216551-5A9A-34E7-88C4-06EFD91D73F3}"/>
              </a:ext>
            </a:extLst>
          </p:cNvPr>
          <p:cNvSpPr txBox="1"/>
          <p:nvPr/>
        </p:nvSpPr>
        <p:spPr>
          <a:xfrm>
            <a:off x="8020514" y="5467733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DBT (a DSL)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B1165E-F67A-3293-0405-75635DD38967}"/>
              </a:ext>
            </a:extLst>
          </p:cNvPr>
          <p:cNvSpPr txBox="1"/>
          <p:nvPr/>
        </p:nvSpPr>
        <p:spPr>
          <a:xfrm>
            <a:off x="8862946" y="59313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DBT-Metrics, </a:t>
            </a:r>
            <a:r>
              <a:rPr lang="en-US" b="1" dirty="0" err="1"/>
              <a:t>Metriql</a:t>
            </a:r>
            <a:r>
              <a:rPr lang="en-US" b="1" dirty="0"/>
              <a:t>,…</a:t>
            </a:r>
          </a:p>
          <a:p>
            <a:pPr algn="ctr"/>
            <a:r>
              <a:rPr lang="en-US" b="1" dirty="0"/>
              <a:t> (a DSL)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0BE91-9727-2A8F-5AC4-2F0366D7ECE3}"/>
              </a:ext>
            </a:extLst>
          </p:cNvPr>
          <p:cNvSpPr txBox="1"/>
          <p:nvPr/>
        </p:nvSpPr>
        <p:spPr>
          <a:xfrm>
            <a:off x="10745242" y="2999030"/>
            <a:ext cx="141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APIs that process DSLs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D12D28-6983-C62F-F837-DD9969AA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2" y="224828"/>
            <a:ext cx="11528714" cy="912866"/>
          </a:xfrm>
        </p:spPr>
        <p:txBody>
          <a:bodyPr>
            <a:normAutofit/>
          </a:bodyPr>
          <a:lstStyle/>
          <a:p>
            <a:r>
              <a:rPr lang="en-US" sz="3600" b="1" dirty="0"/>
              <a:t>Finding the right domains and enabling Self-Service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AD5D6-C646-F0C2-7C4D-5F712504904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67553" y="2382977"/>
            <a:ext cx="0" cy="8934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383789-DF24-6D14-9C89-97D936811F25}"/>
              </a:ext>
            </a:extLst>
          </p:cNvPr>
          <p:cNvCxnSpPr>
            <a:cxnSpLocks/>
          </p:cNvCxnSpPr>
          <p:nvPr/>
        </p:nvCxnSpPr>
        <p:spPr>
          <a:xfrm flipH="1" flipV="1">
            <a:off x="8437582" y="4299213"/>
            <a:ext cx="27985" cy="11586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162F1F-C3ED-EF3B-4546-B00C21AE2D72}"/>
              </a:ext>
            </a:extLst>
          </p:cNvPr>
          <p:cNvCxnSpPr>
            <a:cxnSpLocks/>
          </p:cNvCxnSpPr>
          <p:nvPr/>
        </p:nvCxnSpPr>
        <p:spPr>
          <a:xfrm flipH="1" flipV="1">
            <a:off x="9400261" y="4582748"/>
            <a:ext cx="38037" cy="13486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F33582-0548-CB17-F838-BE9C9DEB51E4}"/>
              </a:ext>
            </a:extLst>
          </p:cNvPr>
          <p:cNvSpPr txBox="1"/>
          <p:nvPr/>
        </p:nvSpPr>
        <p:spPr>
          <a:xfrm>
            <a:off x="8959069" y="24615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02851-AD08-3BD8-1E7D-02183806A49C}"/>
              </a:ext>
            </a:extLst>
          </p:cNvPr>
          <p:cNvSpPr txBox="1"/>
          <p:nvPr/>
        </p:nvSpPr>
        <p:spPr>
          <a:xfrm>
            <a:off x="9543837" y="253829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87917-057D-8DFE-13DA-BD6491A56452}"/>
              </a:ext>
            </a:extLst>
          </p:cNvPr>
          <p:cNvSpPr txBox="1"/>
          <p:nvPr/>
        </p:nvSpPr>
        <p:spPr>
          <a:xfrm flipH="1">
            <a:off x="10268536" y="2694078"/>
            <a:ext cx="2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4E3415-9639-7AFC-65AB-BF034FA6077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10400610" y="3164157"/>
            <a:ext cx="344632" cy="1580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DBD9F6-C10C-8E91-D041-4008B073224F}"/>
              </a:ext>
            </a:extLst>
          </p:cNvPr>
          <p:cNvGrpSpPr/>
          <p:nvPr/>
        </p:nvGrpSpPr>
        <p:grpSpPr>
          <a:xfrm>
            <a:off x="9418893" y="4210266"/>
            <a:ext cx="1159476" cy="369332"/>
            <a:chOff x="8571194" y="3871443"/>
            <a:chExt cx="1159476" cy="36933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F1B1961-4EC5-6CB5-73F8-2F05D51FBA9C}"/>
                </a:ext>
              </a:extLst>
            </p:cNvPr>
            <p:cNvSpPr/>
            <p:nvPr/>
          </p:nvSpPr>
          <p:spPr>
            <a:xfrm rot="2380958">
              <a:off x="8571194" y="3918886"/>
              <a:ext cx="1159476" cy="30667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F2BEDB-7C50-1DEB-1DC2-E232E33970AC}"/>
                </a:ext>
              </a:extLst>
            </p:cNvPr>
            <p:cNvSpPr txBox="1"/>
            <p:nvPr/>
          </p:nvSpPr>
          <p:spPr>
            <a:xfrm rot="2382719">
              <a:off x="8772048" y="387144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DSL(s)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54DDDB-07A6-4AC6-5DC2-38FD16F6468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51642" y="3170959"/>
            <a:ext cx="793600" cy="15123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ED3D76-F11D-0A73-F66C-BC483CAC1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477" y="5413402"/>
            <a:ext cx="2197100" cy="120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6A21C-F5FF-996D-D07F-24F317A0A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838" y="401000"/>
            <a:ext cx="1217826" cy="1801368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E1BA5137-1979-7D97-8737-275168ED9CF4}"/>
              </a:ext>
            </a:extLst>
          </p:cNvPr>
          <p:cNvSpPr/>
          <p:nvPr/>
        </p:nvSpPr>
        <p:spPr>
          <a:xfrm>
            <a:off x="4861312" y="3885499"/>
            <a:ext cx="1040216" cy="7495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A2BE5E-E358-9852-73D1-9787E29366B4}"/>
              </a:ext>
            </a:extLst>
          </p:cNvPr>
          <p:cNvSpPr/>
          <p:nvPr/>
        </p:nvSpPr>
        <p:spPr>
          <a:xfrm>
            <a:off x="10268536" y="322118"/>
            <a:ext cx="1566709" cy="1984664"/>
          </a:xfrm>
          <a:custGeom>
            <a:avLst/>
            <a:gdLst>
              <a:gd name="connsiteX0" fmla="*/ 0 w 1566709"/>
              <a:gd name="connsiteY0" fmla="*/ 261123 h 1984664"/>
              <a:gd name="connsiteX1" fmla="*/ 261123 w 1566709"/>
              <a:gd name="connsiteY1" fmla="*/ 0 h 1984664"/>
              <a:gd name="connsiteX2" fmla="*/ 804244 w 1566709"/>
              <a:gd name="connsiteY2" fmla="*/ 0 h 1984664"/>
              <a:gd name="connsiteX3" fmla="*/ 1305586 w 1566709"/>
              <a:gd name="connsiteY3" fmla="*/ 0 h 1984664"/>
              <a:gd name="connsiteX4" fmla="*/ 1566709 w 1566709"/>
              <a:gd name="connsiteY4" fmla="*/ 261123 h 1984664"/>
              <a:gd name="connsiteX5" fmla="*/ 1566709 w 1566709"/>
              <a:gd name="connsiteY5" fmla="*/ 719347 h 1984664"/>
              <a:gd name="connsiteX6" fmla="*/ 1566709 w 1566709"/>
              <a:gd name="connsiteY6" fmla="*/ 1236068 h 1984664"/>
              <a:gd name="connsiteX7" fmla="*/ 1566709 w 1566709"/>
              <a:gd name="connsiteY7" fmla="*/ 1723541 h 1984664"/>
              <a:gd name="connsiteX8" fmla="*/ 1305586 w 1566709"/>
              <a:gd name="connsiteY8" fmla="*/ 1984664 h 1984664"/>
              <a:gd name="connsiteX9" fmla="*/ 804244 w 1566709"/>
              <a:gd name="connsiteY9" fmla="*/ 1984664 h 1984664"/>
              <a:gd name="connsiteX10" fmla="*/ 261123 w 1566709"/>
              <a:gd name="connsiteY10" fmla="*/ 1984664 h 1984664"/>
              <a:gd name="connsiteX11" fmla="*/ 0 w 1566709"/>
              <a:gd name="connsiteY11" fmla="*/ 1723541 h 1984664"/>
              <a:gd name="connsiteX12" fmla="*/ 0 w 1566709"/>
              <a:gd name="connsiteY12" fmla="*/ 1236068 h 1984664"/>
              <a:gd name="connsiteX13" fmla="*/ 0 w 1566709"/>
              <a:gd name="connsiteY13" fmla="*/ 777844 h 1984664"/>
              <a:gd name="connsiteX14" fmla="*/ 0 w 1566709"/>
              <a:gd name="connsiteY14" fmla="*/ 261123 h 198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66709" h="1984664" extrusionOk="0">
                <a:moveTo>
                  <a:pt x="0" y="261123"/>
                </a:moveTo>
                <a:cubicBezTo>
                  <a:pt x="-17206" y="106296"/>
                  <a:pt x="102963" y="5234"/>
                  <a:pt x="261123" y="0"/>
                </a:cubicBezTo>
                <a:cubicBezTo>
                  <a:pt x="402299" y="-52658"/>
                  <a:pt x="610987" y="25037"/>
                  <a:pt x="804244" y="0"/>
                </a:cubicBezTo>
                <a:cubicBezTo>
                  <a:pt x="997501" y="-25037"/>
                  <a:pt x="1105277" y="54384"/>
                  <a:pt x="1305586" y="0"/>
                </a:cubicBezTo>
                <a:cubicBezTo>
                  <a:pt x="1412202" y="-20571"/>
                  <a:pt x="1598477" y="132088"/>
                  <a:pt x="1566709" y="261123"/>
                </a:cubicBezTo>
                <a:cubicBezTo>
                  <a:pt x="1596640" y="389403"/>
                  <a:pt x="1525044" y="522639"/>
                  <a:pt x="1566709" y="719347"/>
                </a:cubicBezTo>
                <a:cubicBezTo>
                  <a:pt x="1608374" y="916055"/>
                  <a:pt x="1548623" y="1052792"/>
                  <a:pt x="1566709" y="1236068"/>
                </a:cubicBezTo>
                <a:cubicBezTo>
                  <a:pt x="1584795" y="1419344"/>
                  <a:pt x="1544194" y="1612339"/>
                  <a:pt x="1566709" y="1723541"/>
                </a:cubicBezTo>
                <a:cubicBezTo>
                  <a:pt x="1560626" y="1877819"/>
                  <a:pt x="1445155" y="1979276"/>
                  <a:pt x="1305586" y="1984664"/>
                </a:cubicBezTo>
                <a:cubicBezTo>
                  <a:pt x="1123908" y="2011981"/>
                  <a:pt x="967754" y="1947739"/>
                  <a:pt x="804244" y="1984664"/>
                </a:cubicBezTo>
                <a:cubicBezTo>
                  <a:pt x="640734" y="2021589"/>
                  <a:pt x="451850" y="1921093"/>
                  <a:pt x="261123" y="1984664"/>
                </a:cubicBezTo>
                <a:cubicBezTo>
                  <a:pt x="139326" y="1962512"/>
                  <a:pt x="27814" y="1849820"/>
                  <a:pt x="0" y="1723541"/>
                </a:cubicBezTo>
                <a:cubicBezTo>
                  <a:pt x="-552" y="1527882"/>
                  <a:pt x="22733" y="1381914"/>
                  <a:pt x="0" y="1236068"/>
                </a:cubicBezTo>
                <a:cubicBezTo>
                  <a:pt x="-22733" y="1090222"/>
                  <a:pt x="13967" y="954361"/>
                  <a:pt x="0" y="777844"/>
                </a:cubicBezTo>
                <a:cubicBezTo>
                  <a:pt x="-13967" y="601327"/>
                  <a:pt x="53243" y="432793"/>
                  <a:pt x="0" y="261123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20494B-DF39-AADD-783C-A02E660A5FE5}"/>
              </a:ext>
            </a:extLst>
          </p:cNvPr>
          <p:cNvSpPr/>
          <p:nvPr/>
        </p:nvSpPr>
        <p:spPr>
          <a:xfrm>
            <a:off x="4822317" y="5273806"/>
            <a:ext cx="2393603" cy="1503743"/>
          </a:xfrm>
          <a:custGeom>
            <a:avLst/>
            <a:gdLst>
              <a:gd name="connsiteX0" fmla="*/ 0 w 2393603"/>
              <a:gd name="connsiteY0" fmla="*/ 250629 h 1503743"/>
              <a:gd name="connsiteX1" fmla="*/ 250629 w 2393603"/>
              <a:gd name="connsiteY1" fmla="*/ 0 h 1503743"/>
              <a:gd name="connsiteX2" fmla="*/ 761562 w 2393603"/>
              <a:gd name="connsiteY2" fmla="*/ 0 h 1503743"/>
              <a:gd name="connsiteX3" fmla="*/ 1215725 w 2393603"/>
              <a:gd name="connsiteY3" fmla="*/ 0 h 1503743"/>
              <a:gd name="connsiteX4" fmla="*/ 1650964 w 2393603"/>
              <a:gd name="connsiteY4" fmla="*/ 0 h 1503743"/>
              <a:gd name="connsiteX5" fmla="*/ 2142974 w 2393603"/>
              <a:gd name="connsiteY5" fmla="*/ 0 h 1503743"/>
              <a:gd name="connsiteX6" fmla="*/ 2393603 w 2393603"/>
              <a:gd name="connsiteY6" fmla="*/ 250629 h 1503743"/>
              <a:gd name="connsiteX7" fmla="*/ 2393603 w 2393603"/>
              <a:gd name="connsiteY7" fmla="*/ 751872 h 1503743"/>
              <a:gd name="connsiteX8" fmla="*/ 2393603 w 2393603"/>
              <a:gd name="connsiteY8" fmla="*/ 1253114 h 1503743"/>
              <a:gd name="connsiteX9" fmla="*/ 2142974 w 2393603"/>
              <a:gd name="connsiteY9" fmla="*/ 1503743 h 1503743"/>
              <a:gd name="connsiteX10" fmla="*/ 1669888 w 2393603"/>
              <a:gd name="connsiteY10" fmla="*/ 1503743 h 1503743"/>
              <a:gd name="connsiteX11" fmla="*/ 1215725 w 2393603"/>
              <a:gd name="connsiteY11" fmla="*/ 1503743 h 1503743"/>
              <a:gd name="connsiteX12" fmla="*/ 704792 w 2393603"/>
              <a:gd name="connsiteY12" fmla="*/ 1503743 h 1503743"/>
              <a:gd name="connsiteX13" fmla="*/ 250629 w 2393603"/>
              <a:gd name="connsiteY13" fmla="*/ 1503743 h 1503743"/>
              <a:gd name="connsiteX14" fmla="*/ 0 w 2393603"/>
              <a:gd name="connsiteY14" fmla="*/ 1253114 h 1503743"/>
              <a:gd name="connsiteX15" fmla="*/ 0 w 2393603"/>
              <a:gd name="connsiteY15" fmla="*/ 741847 h 1503743"/>
              <a:gd name="connsiteX16" fmla="*/ 0 w 2393603"/>
              <a:gd name="connsiteY16" fmla="*/ 250629 h 150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3603" h="1503743" extrusionOk="0">
                <a:moveTo>
                  <a:pt x="0" y="250629"/>
                </a:moveTo>
                <a:cubicBezTo>
                  <a:pt x="-26384" y="95936"/>
                  <a:pt x="73333" y="14591"/>
                  <a:pt x="250629" y="0"/>
                </a:cubicBezTo>
                <a:cubicBezTo>
                  <a:pt x="445656" y="-49953"/>
                  <a:pt x="518561" y="21266"/>
                  <a:pt x="761562" y="0"/>
                </a:cubicBezTo>
                <a:cubicBezTo>
                  <a:pt x="1004563" y="-21266"/>
                  <a:pt x="1010306" y="12697"/>
                  <a:pt x="1215725" y="0"/>
                </a:cubicBezTo>
                <a:cubicBezTo>
                  <a:pt x="1421144" y="-12697"/>
                  <a:pt x="1546769" y="17849"/>
                  <a:pt x="1650964" y="0"/>
                </a:cubicBezTo>
                <a:cubicBezTo>
                  <a:pt x="1755159" y="-17849"/>
                  <a:pt x="2031746" y="48259"/>
                  <a:pt x="2142974" y="0"/>
                </a:cubicBezTo>
                <a:cubicBezTo>
                  <a:pt x="2282924" y="-3151"/>
                  <a:pt x="2365983" y="107980"/>
                  <a:pt x="2393603" y="250629"/>
                </a:cubicBezTo>
                <a:cubicBezTo>
                  <a:pt x="2426901" y="379039"/>
                  <a:pt x="2370233" y="637128"/>
                  <a:pt x="2393603" y="751872"/>
                </a:cubicBezTo>
                <a:cubicBezTo>
                  <a:pt x="2416973" y="866616"/>
                  <a:pt x="2359636" y="1025246"/>
                  <a:pt x="2393603" y="1253114"/>
                </a:cubicBezTo>
                <a:cubicBezTo>
                  <a:pt x="2405714" y="1394445"/>
                  <a:pt x="2267681" y="1501525"/>
                  <a:pt x="2142974" y="1503743"/>
                </a:cubicBezTo>
                <a:cubicBezTo>
                  <a:pt x="1962372" y="1550109"/>
                  <a:pt x="1816800" y="1447296"/>
                  <a:pt x="1669888" y="1503743"/>
                </a:cubicBezTo>
                <a:cubicBezTo>
                  <a:pt x="1522976" y="1560190"/>
                  <a:pt x="1327793" y="1487207"/>
                  <a:pt x="1215725" y="1503743"/>
                </a:cubicBezTo>
                <a:cubicBezTo>
                  <a:pt x="1103657" y="1520279"/>
                  <a:pt x="862974" y="1447248"/>
                  <a:pt x="704792" y="1503743"/>
                </a:cubicBezTo>
                <a:cubicBezTo>
                  <a:pt x="546610" y="1560238"/>
                  <a:pt x="419671" y="1485941"/>
                  <a:pt x="250629" y="1503743"/>
                </a:cubicBezTo>
                <a:cubicBezTo>
                  <a:pt x="73387" y="1510118"/>
                  <a:pt x="-27975" y="1372231"/>
                  <a:pt x="0" y="1253114"/>
                </a:cubicBezTo>
                <a:cubicBezTo>
                  <a:pt x="-3046" y="1055711"/>
                  <a:pt x="32071" y="890586"/>
                  <a:pt x="0" y="741847"/>
                </a:cubicBezTo>
                <a:cubicBezTo>
                  <a:pt x="-32071" y="593108"/>
                  <a:pt x="32687" y="471376"/>
                  <a:pt x="0" y="250629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C005-DEC8-D50E-2860-19E15846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with talking points </a:t>
            </a:r>
          </a:p>
        </p:txBody>
      </p:sp>
    </p:spTree>
    <p:extLst>
      <p:ext uri="{BB962C8B-B14F-4D97-AF65-F5344CB8AC3E}">
        <p14:creationId xmlns:p14="http://schemas.microsoft.com/office/powerpoint/2010/main" val="312082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1FA-08ED-A8A9-BE6C-DF9B5A55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" y="385907"/>
            <a:ext cx="1152871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Think beyond a Data Mesh to EA as Bounded Domains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D9DA32-C378-AFDF-922C-2412E8D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983" y="1966126"/>
            <a:ext cx="4973881" cy="384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52CFD95-04DD-0DC8-880C-A2D7B540E573}"/>
              </a:ext>
            </a:extLst>
          </p:cNvPr>
          <p:cNvSpPr txBox="1">
            <a:spLocks/>
          </p:cNvSpPr>
          <p:nvPr/>
        </p:nvSpPr>
        <p:spPr>
          <a:xfrm>
            <a:off x="4845253" y="2163555"/>
            <a:ext cx="7346747" cy="403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secret to the boundaries is the ubiquitous language.  The boundaries are at the points where the language of the domain’s data models and processing changes.</a:t>
            </a:r>
          </a:p>
          <a:p>
            <a:r>
              <a:rPr lang="en-US" sz="2400" dirty="0"/>
              <a:t>Everyone wants Self-Service</a:t>
            </a:r>
          </a:p>
          <a:p>
            <a:pPr lvl="1"/>
            <a:r>
              <a:rPr lang="en-US" sz="2000" dirty="0"/>
              <a:t>Few have credibly attained it and there is little agreement on how attain it: low-code/no-code, drag-and-drop, AI/ML, Citizen Data Scientists/Analysts, …</a:t>
            </a:r>
          </a:p>
          <a:p>
            <a:pPr lvl="1"/>
            <a:r>
              <a:rPr lang="en-US" sz="2000" dirty="0"/>
              <a:t>It’s only possible if users can create executable solutions using the language of the domain: A Domain Specific Language (DSL)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972C9-CC8A-75A0-DF61-C29D8425F265}"/>
              </a:ext>
            </a:extLst>
          </p:cNvPr>
          <p:cNvSpPr txBox="1"/>
          <p:nvPr/>
        </p:nvSpPr>
        <p:spPr>
          <a:xfrm>
            <a:off x="1558636" y="5828142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Mesh</a:t>
            </a:r>
          </a:p>
        </p:txBody>
      </p:sp>
    </p:spTree>
    <p:extLst>
      <p:ext uri="{BB962C8B-B14F-4D97-AF65-F5344CB8AC3E}">
        <p14:creationId xmlns:p14="http://schemas.microsoft.com/office/powerpoint/2010/main" val="302898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33B5-903A-5098-9026-AFC5E65B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247136"/>
            <a:ext cx="10515600" cy="771174"/>
          </a:xfrm>
        </p:spPr>
        <p:txBody>
          <a:bodyPr>
            <a:norm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4300" dirty="0"/>
              <a:t>Beyond and Within Data Mesh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232B8-3BA7-0907-766D-AA1842EA8424}"/>
              </a:ext>
            </a:extLst>
          </p:cNvPr>
          <p:cNvSpPr txBox="1">
            <a:spLocks/>
          </p:cNvSpPr>
          <p:nvPr/>
        </p:nvSpPr>
        <p:spPr>
          <a:xfrm>
            <a:off x="726989" y="1662546"/>
            <a:ext cx="10738022" cy="4738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Everyone wants APIs/MicroServices</a:t>
            </a:r>
            <a:r>
              <a:rPr lang="en-US" baseline="30000" dirty="0"/>
              <a:t>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APIs expose our modeled data or processing without a way to sequence or operate on it. This is too low level to empower and control it’s use. </a:t>
            </a:r>
          </a:p>
          <a:p>
            <a:pPr lvl="1"/>
            <a:r>
              <a:rPr lang="en-US" dirty="0"/>
              <a:t>Create the API to accept DSL programs that enable and control rich data semantics without low level programming.</a:t>
            </a:r>
          </a:p>
          <a:p>
            <a:pPr lvl="1"/>
            <a:endParaRPr lang="en-US" dirty="0"/>
          </a:p>
          <a:p>
            <a:r>
              <a:rPr lang="en-US" dirty="0"/>
              <a:t>Examples of DSLs within a Bounded Domain:</a:t>
            </a:r>
          </a:p>
          <a:p>
            <a:pPr lvl="1"/>
            <a:r>
              <a:rPr lang="en-US" dirty="0"/>
              <a:t>Everyone wants DBT. It’s an actual path to self-service. It’s a low-level DSL. We’ve wrapped it with a real DSL in several projects to supercharge self-service.</a:t>
            </a:r>
          </a:p>
          <a:p>
            <a:pPr lvl="1"/>
            <a:r>
              <a:rPr lang="en-US" dirty="0"/>
              <a:t>Everyone should want configurable Metrics, a.k.a. a semantic layer. There are multiple open source and commercial projects that provide a language for centrally defining metrics. It’s another low-level DSL that should be wrapped.</a:t>
            </a:r>
          </a:p>
          <a:p>
            <a:pPr lvl="1"/>
            <a:r>
              <a:rPr lang="en-US" dirty="0"/>
              <a:t>We’re now using tech that enables us to rapidly build comprehensive DSLs rapidly, e.g., to completely define a clinical protocol that can be translated into all the runtime and data management applications needed.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00F09-69AC-EDE4-D4B2-E02610AEEB9D}"/>
              </a:ext>
            </a:extLst>
          </p:cNvPr>
          <p:cNvSpPr txBox="1"/>
          <p:nvPr/>
        </p:nvSpPr>
        <p:spPr>
          <a:xfrm>
            <a:off x="8938032" y="648866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 </a:t>
            </a:r>
            <a:r>
              <a:rPr lang="en-US" dirty="0"/>
              <a:t>We don’t need microservices…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A17B1-915C-EC73-E3E4-D5F28B3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71" y="54780"/>
            <a:ext cx="2977645" cy="20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374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Bounded Domains is Data Mesh++</vt:lpstr>
      <vt:lpstr>PowerPoint Presentation</vt:lpstr>
      <vt:lpstr>PowerPoint Presentation</vt:lpstr>
      <vt:lpstr>Finding the right domains and enabling Self-Service</vt:lpstr>
      <vt:lpstr>Slides with talking points </vt:lpstr>
      <vt:lpstr>Think beyond a Data Mesh to EA as Bounded Domains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Vogel, Mike</dc:creator>
  <cp:lastModifiedBy>Microsoft Office User</cp:lastModifiedBy>
  <cp:revision>14</cp:revision>
  <dcterms:created xsi:type="dcterms:W3CDTF">2022-11-19T13:33:44Z</dcterms:created>
  <dcterms:modified xsi:type="dcterms:W3CDTF">2023-07-28T20:35:25Z</dcterms:modified>
</cp:coreProperties>
</file>