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762000" y="2463800"/>
            <a:ext cx="11480800" cy="2540000"/>
          </a:xfrm>
          <a:prstGeom prst="rect">
            <a:avLst/>
          </a:prstGeom>
        </p:spPr>
        <p:txBody>
          <a:bodyPr anchor="b"/>
          <a:lstStyle/>
          <a:p>
            <a:pPr/>
            <a:r>
              <a:t>Title Text</a:t>
            </a:r>
          </a:p>
        </p:txBody>
      </p:sp>
      <p:sp>
        <p:nvSpPr>
          <p:cNvPr id="12" name="Body Level One…"/>
          <p:cNvSpPr txBox="1"/>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Type a quote here.”"/>
          <p:cNvSpPr txBox="1"/>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“Type a quote here.” </a:t>
            </a:r>
          </a:p>
        </p:txBody>
      </p:sp>
      <p:sp>
        <p:nvSpPr>
          <p:cNvPr id="9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141703583_2880x1921.jpe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gradFill flip="none" rotWithShape="1">
          <a:gsLst>
            <a:gs pos="0">
              <a:srgbClr val="FFFFFF"/>
            </a:gs>
            <a:gs pos="100000">
              <a:srgbClr val="525252"/>
            </a:gs>
          </a:gsLst>
          <a:lin ang="5400000" scaled="0"/>
        </a:gradFill>
      </p:bgPr>
    </p:bg>
    <p:spTree>
      <p:nvGrpSpPr>
        <p:cNvPr id="1" name=""/>
        <p:cNvGrpSpPr/>
        <p:nvPr/>
      </p:nvGrpSpPr>
      <p:grpSpPr>
        <a:xfrm>
          <a:off x="0" y="0"/>
          <a:ext cx="0" cy="0"/>
          <a:chOff x="0" y="0"/>
          <a:chExt cx="0" cy="0"/>
        </a:xfrm>
      </p:grpSpPr>
      <p:sp>
        <p:nvSpPr>
          <p:cNvPr id="20" name="141703583_2880x1921.jpeg"/>
          <p:cNvSpPr/>
          <p:nvPr>
            <p:ph type="pic" idx="13"/>
          </p:nvPr>
        </p:nvSpPr>
        <p:spPr>
          <a:xfrm>
            <a:off x="1104900" y="758938"/>
            <a:ext cx="10795000" cy="5943601"/>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Title Text"/>
          <p:cNvSpPr txBox="1"/>
          <p:nvPr>
            <p:ph type="title"/>
          </p:nvPr>
        </p:nvSpPr>
        <p:spPr>
          <a:xfrm>
            <a:off x="762000" y="6883400"/>
            <a:ext cx="11480800" cy="1079500"/>
          </a:xfrm>
          <a:prstGeom prst="rect">
            <a:avLst/>
          </a:prstGeom>
        </p:spPr>
        <p:txBody>
          <a:bodyPr anchor="b"/>
          <a:lstStyle/>
          <a:p>
            <a:pPr/>
            <a:r>
              <a:t>Title Text</a:t>
            </a:r>
          </a:p>
        </p:txBody>
      </p:sp>
      <p:sp>
        <p:nvSpPr>
          <p:cNvPr id="22" name="Body Level One…"/>
          <p:cNvSpPr txBox="1"/>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762000" y="3517900"/>
            <a:ext cx="11480800" cy="2717800"/>
          </a:xfrm>
          <a:prstGeom prst="rect">
            <a:avLst/>
          </a:prstGeom>
        </p:spPr>
        <p:txBody>
          <a:bodyPr/>
          <a:lstStyle/>
          <a:p>
            <a:pPr/>
            <a:r>
              <a:t>Title Text</a:t>
            </a:r>
          </a:p>
        </p:txBody>
      </p:sp>
      <p:sp>
        <p:nvSpPr>
          <p:cNvPr id="31" name="Slide Number"/>
          <p:cNvSpPr txBox="1"/>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548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Title Text"/>
          <p:cNvSpPr txBox="1"/>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Body Level One…"/>
          <p:cNvSpPr txBox="1"/>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654800" y="2374900"/>
            <a:ext cx="5588000" cy="68072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626100"/>
            <a:ext cx="5588000" cy="3441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Image"/>
          <p:cNvSpPr/>
          <p:nvPr>
            <p:ph type="pic" sz="half" idx="14"/>
          </p:nvPr>
        </p:nvSpPr>
        <p:spPr>
          <a:xfrm>
            <a:off x="6680200" y="419100"/>
            <a:ext cx="5588000" cy="49149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Image"/>
          <p:cNvSpPr/>
          <p:nvPr>
            <p:ph type="pic" sz="half" idx="15"/>
          </p:nvPr>
        </p:nvSpPr>
        <p:spPr>
          <a:xfrm>
            <a:off x="7620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codesandbox.io"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pic>
        <p:nvPicPr>
          <p:cNvPr id="119" name="640px-React-icon.svg.png" descr="640px-React-icon.svg.png"/>
          <p:cNvPicPr>
            <a:picLocks noChangeAspect="1"/>
          </p:cNvPicPr>
          <p:nvPr/>
        </p:nvPicPr>
        <p:blipFill>
          <a:blip r:embed="rId2">
            <a:extLst/>
          </a:blip>
          <a:stretch>
            <a:fillRect/>
          </a:stretch>
        </p:blipFill>
        <p:spPr>
          <a:xfrm>
            <a:off x="4452297" y="1564332"/>
            <a:ext cx="4481206" cy="3164852"/>
          </a:xfrm>
          <a:prstGeom prst="rect">
            <a:avLst/>
          </a:prstGeom>
          <a:ln w="12700">
            <a:miter lim="400000"/>
          </a:ln>
        </p:spPr>
      </p:pic>
      <p:sp>
        <p:nvSpPr>
          <p:cNvPr id="120" name="Introduction to React"/>
          <p:cNvSpPr txBox="1"/>
          <p:nvPr>
            <p:ph type="ctrTitle"/>
          </p:nvPr>
        </p:nvSpPr>
        <p:spPr>
          <a:xfrm>
            <a:off x="952500" y="3124200"/>
            <a:ext cx="11480800" cy="2540000"/>
          </a:xfrm>
          <a:prstGeom prst="rect">
            <a:avLst/>
          </a:prstGeom>
        </p:spPr>
        <p:txBody>
          <a:bodyPr/>
          <a:lstStyle/>
          <a:p>
            <a:pPr/>
            <a:r>
              <a:t>Introduction to </a:t>
            </a:r>
            <a:r>
              <a:rPr>
                <a:solidFill>
                  <a:srgbClr val="56D5FA"/>
                </a:solidFill>
              </a:rPr>
              <a:t>React</a:t>
            </a:r>
          </a:p>
        </p:txBody>
      </p:sp>
      <p:sp>
        <p:nvSpPr>
          <p:cNvPr id="121" name="Bitbucket: react-starter-kit"/>
          <p:cNvSpPr txBox="1"/>
          <p:nvPr/>
        </p:nvSpPr>
        <p:spPr>
          <a:xfrm>
            <a:off x="3508387" y="5963299"/>
            <a:ext cx="5988026"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Bitbucket: </a:t>
            </a:r>
            <a:r>
              <a:rPr>
                <a:solidFill>
                  <a:srgbClr val="56D5FA"/>
                </a:solidFill>
              </a:rPr>
              <a:t>react-starter-kit</a:t>
            </a:r>
          </a:p>
        </p:txBody>
      </p:sp>
      <p:sp>
        <p:nvSpPr>
          <p:cNvPr id="122" name="https://codesandbox.io"/>
          <p:cNvSpPr txBox="1"/>
          <p:nvPr/>
        </p:nvSpPr>
        <p:spPr>
          <a:xfrm>
            <a:off x="3843794" y="6814199"/>
            <a:ext cx="5317212"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https://codesandbox.io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stateful2.png" descr="stateful2.png"/>
          <p:cNvPicPr>
            <a:picLocks noChangeAspect="1"/>
          </p:cNvPicPr>
          <p:nvPr>
            <p:ph type="pic" idx="13"/>
          </p:nvPr>
        </p:nvPicPr>
        <p:blipFill>
          <a:blip r:embed="rId2">
            <a:extLst/>
          </a:blip>
          <a:srcRect l="0" t="0" r="0" b="0"/>
          <a:stretch>
            <a:fillRect/>
          </a:stretch>
        </p:blipFill>
        <p:spPr>
          <a:xfrm>
            <a:off x="1104899" y="1629848"/>
            <a:ext cx="10795001" cy="4201782"/>
          </a:xfrm>
          <a:prstGeom prst="rect">
            <a:avLst/>
          </a:prstGeom>
        </p:spPr>
      </p:pic>
      <p:sp>
        <p:nvSpPr>
          <p:cNvPr id="157" name="Class components"/>
          <p:cNvSpPr txBox="1"/>
          <p:nvPr>
            <p:ph type="title"/>
          </p:nvPr>
        </p:nvSpPr>
        <p:spPr>
          <a:prstGeom prst="rect">
            <a:avLst/>
          </a:prstGeom>
        </p:spPr>
        <p:txBody>
          <a:bodyPr/>
          <a:lstStyle/>
          <a:p>
            <a:pPr/>
            <a:r>
              <a:t>Class components</a:t>
            </a:r>
          </a:p>
        </p:txBody>
      </p:sp>
      <p:sp>
        <p:nvSpPr>
          <p:cNvPr id="158" name="Properties on class components are attached to this.props"/>
          <p:cNvSpPr txBox="1"/>
          <p:nvPr>
            <p:ph type="body" sz="quarter" idx="1"/>
          </p:nvPr>
        </p:nvSpPr>
        <p:spPr>
          <a:prstGeom prst="rect">
            <a:avLst/>
          </a:prstGeom>
        </p:spPr>
        <p:txBody>
          <a:bodyPr/>
          <a:lstStyle/>
          <a:p>
            <a:pPr/>
            <a:r>
              <a:t>Properties on class components are attached to </a:t>
            </a:r>
            <a:r>
              <a:rPr b="1">
                <a:solidFill>
                  <a:schemeClr val="accent2">
                    <a:satOff val="37323"/>
                    <a:lumOff val="21795"/>
                  </a:schemeClr>
                </a:solidFill>
                <a:latin typeface="+mn-lt"/>
                <a:ea typeface="+mn-ea"/>
                <a:cs typeface="+mn-cs"/>
                <a:sym typeface="Helvetica Neue"/>
              </a:rPr>
              <a:t>this.props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stateful3.png" descr="stateful3.png"/>
          <p:cNvPicPr>
            <a:picLocks noChangeAspect="1"/>
          </p:cNvPicPr>
          <p:nvPr>
            <p:ph type="pic" idx="13"/>
          </p:nvPr>
        </p:nvPicPr>
        <p:blipFill>
          <a:blip r:embed="rId2">
            <a:extLst/>
          </a:blip>
          <a:srcRect l="0" t="0" r="0" b="0"/>
          <a:stretch>
            <a:fillRect/>
          </a:stretch>
        </p:blipFill>
        <p:spPr>
          <a:xfrm>
            <a:off x="1586717" y="758939"/>
            <a:ext cx="9831366" cy="5943600"/>
          </a:xfrm>
          <a:prstGeom prst="rect">
            <a:avLst/>
          </a:prstGeom>
        </p:spPr>
      </p:pic>
      <p:sp>
        <p:nvSpPr>
          <p:cNvPr id="161" name="Stateful component"/>
          <p:cNvSpPr txBox="1"/>
          <p:nvPr>
            <p:ph type="title"/>
          </p:nvPr>
        </p:nvSpPr>
        <p:spPr>
          <a:prstGeom prst="rect">
            <a:avLst/>
          </a:prstGeom>
        </p:spPr>
        <p:txBody>
          <a:bodyPr/>
          <a:lstStyle/>
          <a:p>
            <a:pPr/>
            <a:r>
              <a:t>Stateful component</a:t>
            </a:r>
          </a:p>
        </p:txBody>
      </p:sp>
      <p:sp>
        <p:nvSpPr>
          <p:cNvPr id="162" name="Class components have inherited behaviours, one of which is state.…"/>
          <p:cNvSpPr txBox="1"/>
          <p:nvPr>
            <p:ph type="body" sz="quarter" idx="1"/>
          </p:nvPr>
        </p:nvSpPr>
        <p:spPr>
          <a:prstGeom prst="rect">
            <a:avLst/>
          </a:prstGeom>
        </p:spPr>
        <p:txBody>
          <a:bodyPr/>
          <a:lstStyle/>
          <a:p>
            <a:pPr/>
            <a:r>
              <a:t>Class components have inherited behaviours, one of which is state.</a:t>
            </a:r>
          </a:p>
          <a:p>
            <a:pPr/>
            <a:r>
              <a:t>State can be initialised in the constructor or as a class property (stage 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stateful4.png" descr="stateful4.png"/>
          <p:cNvPicPr>
            <a:picLocks noChangeAspect="1"/>
          </p:cNvPicPr>
          <p:nvPr>
            <p:ph type="pic" idx="13"/>
          </p:nvPr>
        </p:nvPicPr>
        <p:blipFill>
          <a:blip r:embed="rId2">
            <a:extLst/>
          </a:blip>
          <a:srcRect l="3473" t="7622" r="3473" b="7622"/>
          <a:stretch>
            <a:fillRect/>
          </a:stretch>
        </p:blipFill>
        <p:spPr>
          <a:xfrm>
            <a:off x="1104900" y="758938"/>
            <a:ext cx="10795000" cy="5943601"/>
          </a:xfrm>
          <a:prstGeom prst="rect">
            <a:avLst/>
          </a:prstGeom>
        </p:spPr>
      </p:pic>
      <p:sp>
        <p:nvSpPr>
          <p:cNvPr id="165" name="Stateful component"/>
          <p:cNvSpPr txBox="1"/>
          <p:nvPr>
            <p:ph type="title"/>
          </p:nvPr>
        </p:nvSpPr>
        <p:spPr>
          <a:prstGeom prst="rect">
            <a:avLst/>
          </a:prstGeom>
        </p:spPr>
        <p:txBody>
          <a:bodyPr/>
          <a:lstStyle/>
          <a:p>
            <a:pPr/>
            <a:r>
              <a:t>Stateful component</a:t>
            </a:r>
          </a:p>
        </p:txBody>
      </p:sp>
      <p:sp>
        <p:nvSpPr>
          <p:cNvPr id="166" name="Clicking the button updates the state, updating the state triggers a re-render of the component. Updates to state must be performed using setState."/>
          <p:cNvSpPr txBox="1"/>
          <p:nvPr>
            <p:ph type="body" sz="quarter" idx="1"/>
          </p:nvPr>
        </p:nvSpPr>
        <p:spPr>
          <a:prstGeom prst="rect">
            <a:avLst/>
          </a:prstGeom>
        </p:spPr>
        <p:txBody>
          <a:bodyPr/>
          <a:lstStyle/>
          <a:p>
            <a:pPr/>
            <a:r>
              <a:t>Clicking the button updates the state, updating the state triggers a re-render of the component. Updates to state must be performed using setState.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stateful5.png" descr="stateful5.png"/>
          <p:cNvPicPr>
            <a:picLocks noChangeAspect="1"/>
          </p:cNvPicPr>
          <p:nvPr>
            <p:ph type="pic" idx="13"/>
          </p:nvPr>
        </p:nvPicPr>
        <p:blipFill>
          <a:blip r:embed="rId2">
            <a:extLst/>
          </a:blip>
          <a:srcRect l="0" t="0" r="0" b="0"/>
          <a:stretch>
            <a:fillRect/>
          </a:stretch>
        </p:blipFill>
        <p:spPr>
          <a:xfrm>
            <a:off x="1104900" y="1048751"/>
            <a:ext cx="10795001" cy="5363976"/>
          </a:xfrm>
          <a:prstGeom prst="rect">
            <a:avLst/>
          </a:prstGeom>
        </p:spPr>
      </p:pic>
      <p:sp>
        <p:nvSpPr>
          <p:cNvPr id="169" name="Stateful component"/>
          <p:cNvSpPr txBox="1"/>
          <p:nvPr>
            <p:ph type="title"/>
          </p:nvPr>
        </p:nvSpPr>
        <p:spPr>
          <a:prstGeom prst="rect">
            <a:avLst/>
          </a:prstGeom>
        </p:spPr>
        <p:txBody>
          <a:bodyPr/>
          <a:lstStyle/>
          <a:p>
            <a:pPr/>
            <a:r>
              <a:t>Stateful component</a:t>
            </a:r>
          </a:p>
        </p:txBody>
      </p:sp>
      <p:sp>
        <p:nvSpPr>
          <p:cNvPr id="170" name="Just like with stateless components, the class / stateful component can render it’s children using this.props.children"/>
          <p:cNvSpPr txBox="1"/>
          <p:nvPr>
            <p:ph type="body" sz="quarter" idx="1"/>
          </p:nvPr>
        </p:nvSpPr>
        <p:spPr>
          <a:prstGeom prst="rect">
            <a:avLst/>
          </a:prstGeom>
        </p:spPr>
        <p:txBody>
          <a:bodyPr/>
          <a:lstStyle/>
          <a:p>
            <a:pPr/>
            <a:r>
              <a:t>Just like with stateless components, the class / stateful component can render it’s children using </a:t>
            </a:r>
            <a:r>
              <a:rPr>
                <a:solidFill>
                  <a:schemeClr val="accent2">
                    <a:satOff val="37323"/>
                    <a:lumOff val="21795"/>
                  </a:schemeClr>
                </a:solidFill>
              </a:rPr>
              <a:t>this.props.children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172" name="Lifecycle methods"/>
          <p:cNvSpPr txBox="1"/>
          <p:nvPr>
            <p:ph type="title"/>
          </p:nvPr>
        </p:nvSpPr>
        <p:spPr>
          <a:prstGeom prst="rect">
            <a:avLst/>
          </a:prstGeom>
        </p:spPr>
        <p:txBody>
          <a:bodyPr/>
          <a:lstStyle/>
          <a:p>
            <a:pPr/>
            <a:r>
              <a:rPr>
                <a:solidFill>
                  <a:schemeClr val="accent2">
                    <a:satOff val="37323"/>
                    <a:lumOff val="21795"/>
                  </a:schemeClr>
                </a:solidFill>
              </a:rPr>
              <a:t>Lifecycle</a:t>
            </a:r>
            <a:r>
              <a:t> methods</a:t>
            </a:r>
          </a:p>
        </p:txBody>
      </p:sp>
      <p:sp>
        <p:nvSpPr>
          <p:cNvPr id="173" name="Class components inherit other behaviours as well as state handling…"/>
          <p:cNvSpPr txBox="1"/>
          <p:nvPr>
            <p:ph type="body" idx="1"/>
          </p:nvPr>
        </p:nvSpPr>
        <p:spPr>
          <a:prstGeom prst="rect">
            <a:avLst/>
          </a:prstGeom>
        </p:spPr>
        <p:txBody>
          <a:bodyPr/>
          <a:lstStyle/>
          <a:p>
            <a:pPr/>
            <a:r>
              <a:t>Class components inherit other behaviours as well as state handling</a:t>
            </a:r>
          </a:p>
          <a:p>
            <a:pPr/>
            <a:r>
              <a:t>ComponentDidMount</a:t>
            </a:r>
          </a:p>
          <a:p>
            <a:pPr/>
            <a:r>
              <a:t>ComponentDidUpdate</a:t>
            </a:r>
          </a:p>
          <a:p>
            <a:pPr/>
            <a:r>
              <a:t>ComponentWillUnmount</a:t>
            </a:r>
          </a:p>
          <a:p>
            <a:pPr/>
            <a:r>
              <a:t>Quite a few others, check out </a:t>
            </a:r>
            <a:r>
              <a:rPr>
                <a:solidFill>
                  <a:schemeClr val="accent2">
                    <a:satOff val="37323"/>
                    <a:lumOff val="21795"/>
                  </a:schemeClr>
                </a:solidFill>
              </a:rPr>
              <a:t>lifecycle.js</a:t>
            </a:r>
            <a:r>
              <a:t> for links and some inline explanations.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175" name="Styling components"/>
          <p:cNvSpPr txBox="1"/>
          <p:nvPr>
            <p:ph type="ctrTitle"/>
          </p:nvPr>
        </p:nvSpPr>
        <p:spPr>
          <a:prstGeom prst="rect">
            <a:avLst/>
          </a:prstGeom>
        </p:spPr>
        <p:txBody>
          <a:bodyPr/>
          <a:lstStyle/>
          <a:p>
            <a:pPr/>
            <a:r>
              <a:rPr>
                <a:solidFill>
                  <a:schemeClr val="accent2">
                    <a:satOff val="37323"/>
                    <a:lumOff val="21795"/>
                  </a:schemeClr>
                </a:solidFill>
              </a:rPr>
              <a:t>Styling</a:t>
            </a:r>
            <a:r>
              <a:t> components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styling1.png" descr="styling1.png"/>
          <p:cNvPicPr>
            <a:picLocks noChangeAspect="1"/>
          </p:cNvPicPr>
          <p:nvPr>
            <p:ph type="pic" idx="13"/>
          </p:nvPr>
        </p:nvPicPr>
        <p:blipFill>
          <a:blip r:embed="rId2">
            <a:extLst/>
          </a:blip>
          <a:srcRect l="0" t="0" r="0" b="0"/>
          <a:stretch>
            <a:fillRect/>
          </a:stretch>
        </p:blipFill>
        <p:spPr>
          <a:xfrm>
            <a:off x="1104900" y="1563321"/>
            <a:ext cx="10795001" cy="4334836"/>
          </a:xfrm>
          <a:prstGeom prst="rect">
            <a:avLst/>
          </a:prstGeom>
        </p:spPr>
      </p:pic>
      <p:sp>
        <p:nvSpPr>
          <p:cNvPr id="178" name="Styling"/>
          <p:cNvSpPr txBox="1"/>
          <p:nvPr>
            <p:ph type="title"/>
          </p:nvPr>
        </p:nvSpPr>
        <p:spPr>
          <a:prstGeom prst="rect">
            <a:avLst/>
          </a:prstGeom>
        </p:spPr>
        <p:txBody>
          <a:bodyPr/>
          <a:lstStyle/>
          <a:p>
            <a:pPr/>
            <a:r>
              <a:t>Styling</a:t>
            </a:r>
          </a:p>
        </p:txBody>
      </p:sp>
      <p:sp>
        <p:nvSpPr>
          <p:cNvPr id="179" name="Inline styles in JSX are considered as bad as inline styles in HTML…"/>
          <p:cNvSpPr txBox="1"/>
          <p:nvPr>
            <p:ph type="body" sz="quarter" idx="1"/>
          </p:nvPr>
        </p:nvSpPr>
        <p:spPr>
          <a:prstGeom prst="rect">
            <a:avLst/>
          </a:prstGeom>
        </p:spPr>
        <p:txBody>
          <a:bodyPr/>
          <a:lstStyle/>
          <a:p>
            <a:pPr/>
            <a:r>
              <a:t>Inline styles in JSX are considered as bad as inline styles in HTML</a:t>
            </a:r>
          </a:p>
          <a:p>
            <a:pPr/>
            <a:r>
              <a:t>Generally only use them if the value contained therein is dynamic.</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styling2.png" descr="styling2.png"/>
          <p:cNvPicPr>
            <a:picLocks noChangeAspect="1"/>
          </p:cNvPicPr>
          <p:nvPr>
            <p:ph type="pic" idx="13"/>
          </p:nvPr>
        </p:nvPicPr>
        <p:blipFill>
          <a:blip r:embed="rId2">
            <a:extLst/>
          </a:blip>
          <a:srcRect l="0" t="4443" r="0" b="4443"/>
          <a:stretch>
            <a:fillRect/>
          </a:stretch>
        </p:blipFill>
        <p:spPr>
          <a:prstGeom prst="rect">
            <a:avLst/>
          </a:prstGeom>
        </p:spPr>
      </p:pic>
      <p:sp>
        <p:nvSpPr>
          <p:cNvPr id="182" name="Style objects"/>
          <p:cNvSpPr txBox="1"/>
          <p:nvPr>
            <p:ph type="title"/>
          </p:nvPr>
        </p:nvSpPr>
        <p:spPr>
          <a:prstGeom prst="rect">
            <a:avLst/>
          </a:prstGeom>
        </p:spPr>
        <p:txBody>
          <a:bodyPr/>
          <a:lstStyle/>
          <a:p>
            <a:pPr/>
            <a:r>
              <a:t>Style objects</a:t>
            </a:r>
          </a:p>
        </p:txBody>
      </p:sp>
      <p:sp>
        <p:nvSpPr>
          <p:cNvPr id="183" name="Style objects are the prevalent pattern in React Native and the co-location of template and styles is viewed as beneficial by some."/>
          <p:cNvSpPr txBox="1"/>
          <p:nvPr>
            <p:ph type="body" sz="quarter" idx="1"/>
          </p:nvPr>
        </p:nvSpPr>
        <p:spPr>
          <a:prstGeom prst="rect">
            <a:avLst/>
          </a:prstGeom>
        </p:spPr>
        <p:txBody>
          <a:bodyPr/>
          <a:lstStyle/>
          <a:p>
            <a:pPr/>
            <a:r>
              <a:t>Style objects are the prevalent pattern in React Native and the co-location of template and styles is viewed as beneficial by some.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styling3.png" descr="styling3.png"/>
          <p:cNvPicPr>
            <a:picLocks noChangeAspect="1"/>
          </p:cNvPicPr>
          <p:nvPr>
            <p:ph type="pic" idx="13"/>
          </p:nvPr>
        </p:nvPicPr>
        <p:blipFill>
          <a:blip r:embed="rId2">
            <a:extLst/>
          </a:blip>
          <a:srcRect l="0" t="0" r="0" b="0"/>
          <a:stretch>
            <a:fillRect/>
          </a:stretch>
        </p:blipFill>
        <p:spPr>
          <a:xfrm>
            <a:off x="1104900" y="1428699"/>
            <a:ext cx="10795000" cy="4604080"/>
          </a:xfrm>
          <a:prstGeom prst="rect">
            <a:avLst/>
          </a:prstGeom>
        </p:spPr>
      </p:pic>
      <p:sp>
        <p:nvSpPr>
          <p:cNvPr id="186" name="Class Styles"/>
          <p:cNvSpPr txBox="1"/>
          <p:nvPr>
            <p:ph type="title"/>
          </p:nvPr>
        </p:nvSpPr>
        <p:spPr>
          <a:prstGeom prst="rect">
            <a:avLst/>
          </a:prstGeom>
        </p:spPr>
        <p:txBody>
          <a:bodyPr/>
          <a:lstStyle/>
          <a:p>
            <a:pPr/>
            <a:r>
              <a:t>Class Styles</a:t>
            </a:r>
          </a:p>
        </p:txBody>
      </p:sp>
      <p:sp>
        <p:nvSpPr>
          <p:cNvPr id="187" name="Styling by CSS / SCSS / Whichever preprocessor works just like HTML with the caveat that the property is called className"/>
          <p:cNvSpPr txBox="1"/>
          <p:nvPr>
            <p:ph type="body" sz="quarter" idx="1"/>
          </p:nvPr>
        </p:nvSpPr>
        <p:spPr>
          <a:prstGeom prst="rect">
            <a:avLst/>
          </a:prstGeom>
        </p:spPr>
        <p:txBody>
          <a:bodyPr/>
          <a:lstStyle/>
          <a:p>
            <a:pPr/>
            <a:r>
              <a:t>Styling by CSS / SCSS / Whichever preprocessor works just like HTML with the caveat that the property is called </a:t>
            </a:r>
            <a:r>
              <a:rPr>
                <a:solidFill>
                  <a:schemeClr val="accent2">
                    <a:satOff val="37323"/>
                    <a:lumOff val="21795"/>
                  </a:schemeClr>
                </a:solidFill>
              </a:rPr>
              <a:t>className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styling4.png" descr="styling4.png"/>
          <p:cNvPicPr>
            <a:picLocks noChangeAspect="1"/>
          </p:cNvPicPr>
          <p:nvPr>
            <p:ph type="pic" idx="13"/>
          </p:nvPr>
        </p:nvPicPr>
        <p:blipFill>
          <a:blip r:embed="rId2">
            <a:extLst/>
          </a:blip>
          <a:srcRect l="0" t="0" r="0" b="0"/>
          <a:stretch>
            <a:fillRect/>
          </a:stretch>
        </p:blipFill>
        <p:spPr>
          <a:xfrm>
            <a:off x="1104900" y="1846188"/>
            <a:ext cx="10795000" cy="3769102"/>
          </a:xfrm>
          <a:prstGeom prst="rect">
            <a:avLst/>
          </a:prstGeom>
        </p:spPr>
      </p:pic>
      <p:sp>
        <p:nvSpPr>
          <p:cNvPr id="190" name="Class styles"/>
          <p:cNvSpPr txBox="1"/>
          <p:nvPr>
            <p:ph type="title"/>
          </p:nvPr>
        </p:nvSpPr>
        <p:spPr>
          <a:prstGeom prst="rect">
            <a:avLst/>
          </a:prstGeom>
        </p:spPr>
        <p:txBody>
          <a:bodyPr/>
          <a:lstStyle/>
          <a:p>
            <a:pPr/>
            <a:r>
              <a:t>Class styles</a:t>
            </a:r>
          </a:p>
        </p:txBody>
      </p:sp>
      <p:sp>
        <p:nvSpPr>
          <p:cNvPr id="191" name="They also cascade as you’d expect."/>
          <p:cNvSpPr txBox="1"/>
          <p:nvPr>
            <p:ph type="body" sz="quarter" idx="1"/>
          </p:nvPr>
        </p:nvSpPr>
        <p:spPr>
          <a:prstGeom prst="rect">
            <a:avLst/>
          </a:prstGeom>
        </p:spPr>
        <p:txBody>
          <a:bodyPr/>
          <a:lstStyle/>
          <a:p>
            <a:pPr/>
            <a:r>
              <a:t>They also cascade as you’d expect.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stateless1.png" descr="stateless1.png"/>
          <p:cNvPicPr>
            <a:picLocks noChangeAspect="1"/>
          </p:cNvPicPr>
          <p:nvPr>
            <p:ph type="pic" idx="13"/>
          </p:nvPr>
        </p:nvPicPr>
        <p:blipFill>
          <a:blip r:embed="rId2">
            <a:extLst/>
          </a:blip>
          <a:srcRect l="0" t="0" r="0" b="0"/>
          <a:stretch>
            <a:fillRect/>
          </a:stretch>
        </p:blipFill>
        <p:spPr>
          <a:xfrm>
            <a:off x="1104900" y="2400920"/>
            <a:ext cx="10795000" cy="2659638"/>
          </a:xfrm>
          <a:prstGeom prst="rect">
            <a:avLst/>
          </a:prstGeom>
        </p:spPr>
      </p:pic>
      <p:sp>
        <p:nvSpPr>
          <p:cNvPr id="125" name="Stateless component"/>
          <p:cNvSpPr txBox="1"/>
          <p:nvPr>
            <p:ph type="title"/>
          </p:nvPr>
        </p:nvSpPr>
        <p:spPr>
          <a:prstGeom prst="rect">
            <a:avLst/>
          </a:prstGeom>
        </p:spPr>
        <p:txBody>
          <a:bodyPr/>
          <a:lstStyle/>
          <a:p>
            <a:pPr/>
            <a:r>
              <a:t>Stateless component</a:t>
            </a:r>
          </a:p>
        </p:txBody>
      </p:sp>
      <p:sp>
        <p:nvSpPr>
          <p:cNvPr id="126" name="Purely presentational"/>
          <p:cNvSpPr txBox="1"/>
          <p:nvPr>
            <p:ph type="body" sz="quarter" idx="1"/>
          </p:nvPr>
        </p:nvSpPr>
        <p:spPr>
          <a:prstGeom prst="rect">
            <a:avLst/>
          </a:prstGeom>
        </p:spPr>
        <p:txBody>
          <a:bodyPr/>
          <a:lstStyle/>
          <a:p>
            <a:pPr/>
            <a:r>
              <a:t>Purely presentational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193" name="Exercise One"/>
          <p:cNvSpPr txBox="1"/>
          <p:nvPr>
            <p:ph type="ctrTitle"/>
          </p:nvPr>
        </p:nvSpPr>
        <p:spPr>
          <a:xfrm>
            <a:off x="762000" y="647700"/>
            <a:ext cx="11480800" cy="2540000"/>
          </a:xfrm>
          <a:prstGeom prst="rect">
            <a:avLst/>
          </a:prstGeom>
        </p:spPr>
        <p:txBody>
          <a:bodyPr/>
          <a:lstStyle/>
          <a:p>
            <a:pPr/>
            <a:r>
              <a:t>Exercise </a:t>
            </a:r>
            <a:r>
              <a:rPr>
                <a:solidFill>
                  <a:schemeClr val="accent2">
                    <a:satOff val="37323"/>
                    <a:lumOff val="21795"/>
                  </a:schemeClr>
                </a:solidFill>
              </a:rPr>
              <a:t>One</a:t>
            </a:r>
          </a:p>
        </p:txBody>
      </p:sp>
      <p:sp>
        <p:nvSpPr>
          <p:cNvPr id="194" name="Stateless components…"/>
          <p:cNvSpPr txBox="1"/>
          <p:nvPr>
            <p:ph type="subTitle" sz="quarter" idx="1"/>
          </p:nvPr>
        </p:nvSpPr>
        <p:spPr>
          <a:xfrm>
            <a:off x="4302670" y="3085132"/>
            <a:ext cx="6273553" cy="3583336"/>
          </a:xfrm>
          <a:prstGeom prst="rect">
            <a:avLst/>
          </a:prstGeom>
        </p:spPr>
        <p:txBody>
          <a:bodyPr/>
          <a:lstStyle/>
          <a:p>
            <a:pPr>
              <a:defRPr sz="2800"/>
            </a:pPr>
          </a:p>
          <a:p>
            <a:pPr marL="286870" indent="-286870" algn="l">
              <a:lnSpc>
                <a:spcPct val="120000"/>
              </a:lnSpc>
              <a:buSzPct val="75000"/>
              <a:buChar char="•"/>
              <a:defRPr sz="2800"/>
            </a:pPr>
            <a:r>
              <a:t>Stateless components</a:t>
            </a:r>
          </a:p>
          <a:p>
            <a:pPr marL="286870" indent="-286870" algn="l">
              <a:lnSpc>
                <a:spcPct val="120000"/>
              </a:lnSpc>
              <a:buSzPct val="75000"/>
              <a:buChar char="•"/>
              <a:defRPr sz="2800"/>
            </a:pPr>
            <a:r>
              <a:t>Stateful components</a:t>
            </a:r>
          </a:p>
          <a:p>
            <a:pPr marL="286870" indent="-286870" algn="l">
              <a:lnSpc>
                <a:spcPct val="120000"/>
              </a:lnSpc>
              <a:buSzPct val="75000"/>
              <a:buChar char="•"/>
              <a:defRPr sz="2800"/>
            </a:pPr>
            <a:r>
              <a:t>Styling components</a:t>
            </a:r>
          </a:p>
          <a:p>
            <a:pPr marL="286870" indent="-286870" algn="l">
              <a:lnSpc>
                <a:spcPct val="120000"/>
              </a:lnSpc>
              <a:buSzPct val="75000"/>
              <a:buChar char="•"/>
              <a:defRPr sz="2800"/>
            </a:pPr>
            <a:r>
              <a:t>Mapping over data</a:t>
            </a:r>
          </a:p>
          <a:p>
            <a:pPr marL="286870" indent="-286870" algn="l">
              <a:lnSpc>
                <a:spcPct val="120000"/>
              </a:lnSpc>
              <a:buSzPct val="75000"/>
              <a:buChar char="•"/>
              <a:defRPr sz="2800"/>
            </a:pPr>
            <a:r>
              <a:t>Handling data entry</a:t>
            </a:r>
          </a:p>
          <a:p>
            <a:pPr marL="286870" indent="-286870" algn="l">
              <a:lnSpc>
                <a:spcPct val="120000"/>
              </a:lnSpc>
              <a:buSzPct val="75000"/>
              <a:buChar char="•"/>
              <a:defRPr sz="2800"/>
            </a:pPr>
            <a:r>
              <a:t>Manipulating state</a:t>
            </a:r>
          </a:p>
        </p:txBody>
      </p:sp>
      <p:sp>
        <p:nvSpPr>
          <p:cNvPr id="195" name="Code walkthrough and questions, you can do the tasks when / if you like…"/>
          <p:cNvSpPr txBox="1"/>
          <p:nvPr/>
        </p:nvSpPr>
        <p:spPr>
          <a:xfrm>
            <a:off x="1474876" y="7065436"/>
            <a:ext cx="10055048" cy="804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Code walkthrough and questions, you can do the tasks when / if you like </a:t>
            </a:r>
          </a:p>
          <a:p>
            <a:pPr>
              <a:defRPr sz="2300"/>
            </a:pPr>
            <a:r>
              <a:t>or just use for reference in your own learning.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197" name="Introduction to GraphQL"/>
          <p:cNvSpPr txBox="1"/>
          <p:nvPr>
            <p:ph type="ctrTitle"/>
          </p:nvPr>
        </p:nvSpPr>
        <p:spPr>
          <a:xfrm>
            <a:off x="762000" y="2171700"/>
            <a:ext cx="11480800" cy="2540000"/>
          </a:xfrm>
          <a:prstGeom prst="rect">
            <a:avLst/>
          </a:prstGeom>
        </p:spPr>
        <p:txBody>
          <a:bodyPr/>
          <a:lstStyle/>
          <a:p>
            <a:pPr/>
            <a:r>
              <a:t>Introduction to </a:t>
            </a:r>
            <a:r>
              <a:rPr>
                <a:solidFill>
                  <a:srgbClr val="E12EA1"/>
                </a:solidFill>
              </a:rPr>
              <a:t>GraphQL</a:t>
            </a:r>
          </a:p>
        </p:txBody>
      </p:sp>
      <p:sp>
        <p:nvSpPr>
          <p:cNvPr id="198" name="react-starter-kit/server…"/>
          <p:cNvSpPr txBox="1"/>
          <p:nvPr/>
        </p:nvSpPr>
        <p:spPr>
          <a:xfrm>
            <a:off x="3362117" y="5023759"/>
            <a:ext cx="6235684" cy="20682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4211" indent="-454211" algn="l">
              <a:lnSpc>
                <a:spcPct val="120000"/>
              </a:lnSpc>
              <a:buSzPct val="75000"/>
              <a:buChar char="•"/>
            </a:pPr>
            <a:r>
              <a:t>react-starter-kit/server</a:t>
            </a:r>
          </a:p>
          <a:p>
            <a:pPr marL="454211" indent="-454211" algn="l">
              <a:lnSpc>
                <a:spcPct val="120000"/>
              </a:lnSpc>
              <a:buSzPct val="75000"/>
              <a:buChar char="•"/>
            </a:pPr>
            <a:r>
              <a:t>npm i </a:t>
            </a:r>
            <a:r>
              <a:rPr sz="3300"/>
              <a:t>&amp;&amp;</a:t>
            </a:r>
            <a:r>
              <a:t> npm start</a:t>
            </a:r>
          </a:p>
          <a:p>
            <a:pPr marL="454211" indent="-454211" algn="l">
              <a:lnSpc>
                <a:spcPct val="120000"/>
              </a:lnSpc>
              <a:buSzPct val="75000"/>
              <a:buChar char="•"/>
            </a:pPr>
            <a:r>
              <a:t>browse to </a:t>
            </a:r>
            <a:r>
              <a:rPr b="1">
                <a:solidFill>
                  <a:srgbClr val="E12EA1"/>
                </a:solidFill>
                <a:latin typeface="+mn-lt"/>
                <a:ea typeface="+mn-ea"/>
                <a:cs typeface="+mn-cs"/>
                <a:sym typeface="Helvetica Neue"/>
              </a:rPr>
              <a:t>localhost:4000</a:t>
            </a:r>
          </a:p>
        </p:txBody>
      </p:sp>
      <p:pic>
        <p:nvPicPr>
          <p:cNvPr id="199" name="GraphQL_Logo.svg.png" descr="GraphQL_Logo.svg.png"/>
          <p:cNvPicPr>
            <a:picLocks noChangeAspect="1"/>
          </p:cNvPicPr>
          <p:nvPr/>
        </p:nvPicPr>
        <p:blipFill>
          <a:blip r:embed="rId2">
            <a:extLst/>
          </a:blip>
          <a:stretch>
            <a:fillRect/>
          </a:stretch>
        </p:blipFill>
        <p:spPr>
          <a:xfrm>
            <a:off x="5468259" y="1497508"/>
            <a:ext cx="2068282" cy="206828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Screen Shot 2018-11-12 at 16.04.52.png" descr="Screen Shot 2018-11-12 at 16.04.52.png"/>
          <p:cNvPicPr>
            <a:picLocks noChangeAspect="1"/>
          </p:cNvPicPr>
          <p:nvPr>
            <p:ph type="pic" idx="13"/>
          </p:nvPr>
        </p:nvPicPr>
        <p:blipFill>
          <a:blip r:embed="rId2">
            <a:extLst/>
          </a:blip>
          <a:srcRect l="0" t="0" r="0" b="0"/>
          <a:stretch>
            <a:fillRect/>
          </a:stretch>
        </p:blipFill>
        <p:spPr>
          <a:xfrm>
            <a:off x="1230474" y="758938"/>
            <a:ext cx="10543852" cy="5943601"/>
          </a:xfrm>
          <a:prstGeom prst="rect">
            <a:avLst/>
          </a:prstGeom>
        </p:spPr>
      </p:pic>
      <p:sp>
        <p:nvSpPr>
          <p:cNvPr id="202" name="So what is it?"/>
          <p:cNvSpPr txBox="1"/>
          <p:nvPr>
            <p:ph type="title"/>
          </p:nvPr>
        </p:nvSpPr>
        <p:spPr>
          <a:prstGeom prst="rect">
            <a:avLst/>
          </a:prstGeom>
        </p:spPr>
        <p:txBody>
          <a:bodyPr/>
          <a:lstStyle/>
          <a:p>
            <a:pPr/>
            <a:r>
              <a:t>So what is it?</a:t>
            </a:r>
          </a:p>
        </p:txBody>
      </p:sp>
      <p:sp>
        <p:nvSpPr>
          <p:cNvPr id="203" name="As this image from AWS Summit 2017 shows, it’s a REST replacement.…"/>
          <p:cNvSpPr txBox="1"/>
          <p:nvPr>
            <p:ph type="body" sz="quarter" idx="1"/>
          </p:nvPr>
        </p:nvSpPr>
        <p:spPr>
          <a:prstGeom prst="rect">
            <a:avLst/>
          </a:prstGeom>
        </p:spPr>
        <p:txBody>
          <a:bodyPr/>
          <a:lstStyle/>
          <a:p>
            <a:pPr/>
            <a:r>
              <a:t>As this image from AWS Summit 2017 shows, it’s a REST replacement.</a:t>
            </a:r>
          </a:p>
          <a:p>
            <a:pPr/>
            <a:r>
              <a:t>It’s made by Facebook.</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205" name="Great! But… What does it give us?"/>
          <p:cNvSpPr txBox="1"/>
          <p:nvPr>
            <p:ph type="title"/>
          </p:nvPr>
        </p:nvSpPr>
        <p:spPr>
          <a:prstGeom prst="rect">
            <a:avLst/>
          </a:prstGeom>
        </p:spPr>
        <p:txBody>
          <a:bodyPr/>
          <a:lstStyle/>
          <a:p>
            <a:pPr/>
            <a:r>
              <a:rPr>
                <a:solidFill>
                  <a:schemeClr val="accent2">
                    <a:satOff val="37323"/>
                    <a:lumOff val="21795"/>
                  </a:schemeClr>
                </a:solidFill>
              </a:rPr>
              <a:t>Great!</a:t>
            </a:r>
            <a:r>
              <a:t> But…</a:t>
            </a:r>
            <a:br/>
            <a:r>
              <a:t>What does it give us?</a:t>
            </a:r>
          </a:p>
        </p:txBody>
      </p:sp>
      <p:sp>
        <p:nvSpPr>
          <p:cNvPr id="206" name="You get back exactly what you ask for in a single request…"/>
          <p:cNvSpPr txBox="1"/>
          <p:nvPr>
            <p:ph type="body" idx="1"/>
          </p:nvPr>
        </p:nvSpPr>
        <p:spPr>
          <a:xfrm>
            <a:off x="762000" y="2690614"/>
            <a:ext cx="11480800" cy="6085086"/>
          </a:xfrm>
          <a:prstGeom prst="rect">
            <a:avLst/>
          </a:prstGeom>
        </p:spPr>
        <p:txBody>
          <a:bodyPr/>
          <a:lstStyle/>
          <a:p>
            <a:pPr marL="329184" indent="-329184" defTabSz="473201">
              <a:spcBef>
                <a:spcPts val="3400"/>
              </a:spcBef>
              <a:defRPr sz="2754">
                <a:effectLst>
                  <a:outerShdw sx="100000" sy="100000" kx="0" ky="0" algn="b" rotWithShape="0" blurRad="41148" dist="20574" dir="5400000">
                    <a:srgbClr val="000000"/>
                  </a:outerShdw>
                </a:effectLst>
              </a:defRPr>
            </a:pPr>
            <a:r>
              <a:t>You get back exactly what you ask for in a </a:t>
            </a:r>
            <a:r>
              <a:rPr>
                <a:solidFill>
                  <a:schemeClr val="accent2">
                    <a:satOff val="37323"/>
                    <a:lumOff val="21795"/>
                  </a:schemeClr>
                </a:solidFill>
              </a:rPr>
              <a:t>single request</a:t>
            </a:r>
            <a:endParaRPr>
              <a:solidFill>
                <a:schemeClr val="accent2">
                  <a:satOff val="37323"/>
                  <a:lumOff val="21795"/>
                </a:schemeClr>
              </a:solidFill>
            </a:endParaRPr>
          </a:p>
          <a:p>
            <a:pPr marL="329184" indent="-329184" defTabSz="473201">
              <a:spcBef>
                <a:spcPts val="3400"/>
              </a:spcBef>
              <a:defRPr sz="2754">
                <a:effectLst>
                  <a:outerShdw sx="100000" sy="100000" kx="0" ky="0" algn="b" rotWithShape="0" blurRad="41148" dist="20574" dir="5400000">
                    <a:srgbClr val="000000"/>
                  </a:outerShdw>
                </a:effectLst>
              </a:defRPr>
            </a:pPr>
            <a:r>
              <a:rPr>
                <a:solidFill>
                  <a:schemeClr val="accent2">
                    <a:satOff val="37323"/>
                    <a:lumOff val="21795"/>
                  </a:schemeClr>
                </a:solidFill>
              </a:rPr>
              <a:t>It’s typed</a:t>
            </a:r>
            <a:r>
              <a:t>, you build a schema and relationships just like a traditional database. You make queries based on the Types you create.</a:t>
            </a:r>
          </a:p>
          <a:p>
            <a:pPr marL="329184" indent="-329184" defTabSz="473201">
              <a:spcBef>
                <a:spcPts val="3400"/>
              </a:spcBef>
              <a:defRPr sz="2754">
                <a:effectLst>
                  <a:outerShdw sx="100000" sy="100000" kx="0" ky="0" algn="b" rotWithShape="0" blurRad="41148" dist="20574" dir="5400000">
                    <a:srgbClr val="000000"/>
                  </a:outerShdw>
                </a:effectLst>
              </a:defRPr>
            </a:pPr>
            <a:r>
              <a:t>Because it is typed its </a:t>
            </a:r>
            <a:r>
              <a:rPr>
                <a:solidFill>
                  <a:schemeClr val="accent2">
                    <a:satOff val="37323"/>
                    <a:lumOff val="21795"/>
                  </a:schemeClr>
                </a:solidFill>
              </a:rPr>
              <a:t>self documenting</a:t>
            </a:r>
            <a:r>
              <a:t> and the </a:t>
            </a:r>
            <a:r>
              <a:rPr>
                <a:solidFill>
                  <a:schemeClr val="accent2">
                    <a:satOff val="37323"/>
                    <a:lumOff val="21795"/>
                  </a:schemeClr>
                </a:solidFill>
              </a:rPr>
              <a:t>tooling</a:t>
            </a:r>
            <a:r>
              <a:t> support is outstanding.</a:t>
            </a:r>
          </a:p>
          <a:p>
            <a:pPr marL="329184" indent="-329184" defTabSz="473201">
              <a:spcBef>
                <a:spcPts val="3400"/>
              </a:spcBef>
              <a:defRPr sz="2754">
                <a:effectLst>
                  <a:outerShdw sx="100000" sy="100000" kx="0" ky="0" algn="b" rotWithShape="0" blurRad="41148" dist="20574" dir="5400000">
                    <a:srgbClr val="000000"/>
                  </a:outerShdw>
                </a:effectLst>
              </a:defRPr>
            </a:pPr>
            <a:r>
              <a:t>You build </a:t>
            </a:r>
            <a:r>
              <a:rPr>
                <a:solidFill>
                  <a:schemeClr val="accent2">
                    <a:satOff val="37323"/>
                    <a:lumOff val="21795"/>
                  </a:schemeClr>
                </a:solidFill>
              </a:rPr>
              <a:t>resolvers</a:t>
            </a:r>
            <a:r>
              <a:t> around those types i.e. how do you </a:t>
            </a:r>
            <a:r>
              <a:rPr>
                <a:solidFill>
                  <a:schemeClr val="accent2">
                    <a:satOff val="37323"/>
                    <a:lumOff val="21795"/>
                  </a:schemeClr>
                </a:solidFill>
              </a:rPr>
              <a:t>get the data</a:t>
            </a:r>
            <a:r>
              <a:t>.</a:t>
            </a:r>
          </a:p>
          <a:p>
            <a:pPr marL="329184" indent="-329184" defTabSz="473201">
              <a:spcBef>
                <a:spcPts val="3400"/>
              </a:spcBef>
              <a:defRPr sz="2754">
                <a:effectLst>
                  <a:outerShdw sx="100000" sy="100000" kx="0" ky="0" algn="b" rotWithShape="0" blurRad="41148" dist="20574" dir="5400000">
                    <a:srgbClr val="000000"/>
                  </a:outerShdw>
                </a:effectLst>
              </a:defRPr>
            </a:pPr>
            <a:r>
              <a:t>The </a:t>
            </a:r>
            <a:r>
              <a:rPr>
                <a:solidFill>
                  <a:schemeClr val="accent2">
                    <a:satOff val="37323"/>
                    <a:lumOff val="21795"/>
                  </a:schemeClr>
                </a:solidFill>
              </a:rPr>
              <a:t>data can be anywhere</a:t>
            </a:r>
            <a:r>
              <a:t> and in any shape, JSON, web service, internal system as long as you describe the data shape you want and the resolver knows how to get it, then you’re away.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gql1.png" descr="gql1.png"/>
          <p:cNvPicPr>
            <a:picLocks noChangeAspect="1"/>
          </p:cNvPicPr>
          <p:nvPr>
            <p:ph type="pic" idx="13"/>
          </p:nvPr>
        </p:nvPicPr>
        <p:blipFill>
          <a:blip r:embed="rId2">
            <a:extLst/>
          </a:blip>
          <a:srcRect l="0" t="0" r="0" b="0"/>
          <a:stretch>
            <a:fillRect/>
          </a:stretch>
        </p:blipFill>
        <p:spPr>
          <a:xfrm>
            <a:off x="1104899" y="1819822"/>
            <a:ext cx="10795001" cy="3821834"/>
          </a:xfrm>
          <a:prstGeom prst="rect">
            <a:avLst/>
          </a:prstGeom>
        </p:spPr>
      </p:pic>
      <p:sp>
        <p:nvSpPr>
          <p:cNvPr id="209" name="A basic query"/>
          <p:cNvSpPr txBox="1"/>
          <p:nvPr>
            <p:ph type="title"/>
          </p:nvPr>
        </p:nvSpPr>
        <p:spPr>
          <a:xfrm>
            <a:off x="762000" y="5892800"/>
            <a:ext cx="11480800" cy="1079500"/>
          </a:xfrm>
          <a:prstGeom prst="rect">
            <a:avLst/>
          </a:prstGeom>
        </p:spPr>
        <p:txBody>
          <a:bodyPr/>
          <a:lstStyle/>
          <a:p>
            <a:pPr/>
            <a:r>
              <a:t>A basic query</a:t>
            </a:r>
          </a:p>
        </p:txBody>
      </p:sp>
      <p:sp>
        <p:nvSpPr>
          <p:cNvPr id="210" name="This gets passed to the server as a POST request and parsed, the relevant resolvers are called and the data is returned in the same shape you requested, give it a try."/>
          <p:cNvSpPr txBox="1"/>
          <p:nvPr>
            <p:ph type="body" sz="quarter" idx="1"/>
          </p:nvPr>
        </p:nvSpPr>
        <p:spPr>
          <a:xfrm>
            <a:off x="762000" y="7086600"/>
            <a:ext cx="11480800" cy="914400"/>
          </a:xfrm>
          <a:prstGeom prst="rect">
            <a:avLst/>
          </a:prstGeom>
        </p:spPr>
        <p:txBody>
          <a:bodyPr/>
          <a:lstStyle>
            <a:lvl1pPr defTabSz="560831">
              <a:defRPr sz="2304">
                <a:effectLst>
                  <a:outerShdw sx="100000" sy="100000" kx="0" ky="0" algn="b" rotWithShape="0" blurRad="48768" dist="24384" dir="5400000">
                    <a:srgbClr val="000000"/>
                  </a:outerShdw>
                </a:effectLst>
              </a:defRPr>
            </a:lvl1pPr>
          </a:lstStyle>
          <a:p>
            <a:pPr/>
            <a:r>
              <a:t>This gets passed to the server as a POST request and parsed, the relevant resolvers are called and the data is returned in the same shape you requested, give it a try.</a:t>
            </a:r>
          </a:p>
        </p:txBody>
      </p:sp>
      <p:sp>
        <p:nvSpPr>
          <p:cNvPr id="211" name="http://localhost:4000"/>
          <p:cNvSpPr txBox="1"/>
          <p:nvPr/>
        </p:nvSpPr>
        <p:spPr>
          <a:xfrm>
            <a:off x="4143006" y="8522998"/>
            <a:ext cx="4718788" cy="6718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satOff val="37323"/>
                    <a:lumOff val="21795"/>
                  </a:schemeClr>
                </a:solidFill>
              </a:defRPr>
            </a:lvl1pPr>
          </a:lstStyle>
          <a:p>
            <a:pPr>
              <a:defRPr>
                <a:solidFill>
                  <a:srgbClr val="EBEBEB"/>
                </a:solidFill>
              </a:defRPr>
            </a:pPr>
            <a:r>
              <a:rPr>
                <a:solidFill>
                  <a:schemeClr val="accent2">
                    <a:satOff val="37323"/>
                    <a:lumOff val="21795"/>
                  </a:schemeClr>
                </a:solidFill>
              </a:rPr>
              <a:t>http://localhost:4000</a:t>
            </a:r>
          </a:p>
        </p:txBody>
      </p:sp>
      <p:sp>
        <p:nvSpPr>
          <p:cNvPr id="212" name="react-starter-kit/server"/>
          <p:cNvSpPr txBox="1"/>
          <p:nvPr/>
        </p:nvSpPr>
        <p:spPr>
          <a:xfrm>
            <a:off x="3941521" y="7982599"/>
            <a:ext cx="5121758"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react-starter-kit/server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gql2.png" descr="gql2.png"/>
          <p:cNvPicPr>
            <a:picLocks noChangeAspect="1"/>
          </p:cNvPicPr>
          <p:nvPr>
            <p:ph type="pic" idx="13"/>
          </p:nvPr>
        </p:nvPicPr>
        <p:blipFill>
          <a:blip r:embed="rId2">
            <a:extLst/>
          </a:blip>
          <a:srcRect l="0" t="0" r="0" b="0"/>
          <a:stretch>
            <a:fillRect/>
          </a:stretch>
        </p:blipFill>
        <p:spPr>
          <a:xfrm>
            <a:off x="1104899" y="1629848"/>
            <a:ext cx="10795001" cy="4201782"/>
          </a:xfrm>
          <a:prstGeom prst="rect">
            <a:avLst/>
          </a:prstGeom>
        </p:spPr>
      </p:pic>
      <p:sp>
        <p:nvSpPr>
          <p:cNvPr id="215" name="Add an additional field"/>
          <p:cNvSpPr txBox="1"/>
          <p:nvPr>
            <p:ph type="title"/>
          </p:nvPr>
        </p:nvSpPr>
        <p:spPr>
          <a:prstGeom prst="rect">
            <a:avLst/>
          </a:prstGeom>
        </p:spPr>
        <p:txBody>
          <a:bodyPr/>
          <a:lstStyle/>
          <a:p>
            <a:pPr/>
            <a:r>
              <a:t>Add an additional field</a:t>
            </a:r>
          </a:p>
        </p:txBody>
      </p:sp>
      <p:sp>
        <p:nvSpPr>
          <p:cNvPr id="216" name="Check out the data shape returned.…"/>
          <p:cNvSpPr txBox="1"/>
          <p:nvPr>
            <p:ph type="body" sz="quarter" idx="1"/>
          </p:nvPr>
        </p:nvSpPr>
        <p:spPr>
          <a:prstGeom prst="rect">
            <a:avLst/>
          </a:prstGeom>
        </p:spPr>
        <p:txBody>
          <a:bodyPr/>
          <a:lstStyle/>
          <a:p>
            <a:pPr/>
            <a:r>
              <a:t>Check out the data shape returned.</a:t>
            </a:r>
          </a:p>
          <a:p>
            <a:pPr/>
            <a:r>
              <a:t>Each of your components </a:t>
            </a:r>
            <a:r>
              <a:rPr>
                <a:solidFill>
                  <a:schemeClr val="accent2">
                    <a:satOff val="37323"/>
                    <a:lumOff val="21795"/>
                  </a:schemeClr>
                </a:solidFill>
              </a:rPr>
              <a:t>only need to request the data they require</a:t>
            </a:r>
            <a:r>
              <a:t> to render.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gql4.png" descr="gql4.png"/>
          <p:cNvPicPr>
            <a:picLocks noChangeAspect="1"/>
          </p:cNvPicPr>
          <p:nvPr>
            <p:ph type="pic" idx="13"/>
          </p:nvPr>
        </p:nvPicPr>
        <p:blipFill>
          <a:blip r:embed="rId2">
            <a:extLst/>
          </a:blip>
          <a:srcRect l="0" t="0" r="0" b="0"/>
          <a:stretch>
            <a:fillRect/>
          </a:stretch>
        </p:blipFill>
        <p:spPr>
          <a:xfrm>
            <a:off x="1104900" y="1048751"/>
            <a:ext cx="10795001" cy="5363976"/>
          </a:xfrm>
          <a:prstGeom prst="rect">
            <a:avLst/>
          </a:prstGeom>
        </p:spPr>
      </p:pic>
      <p:sp>
        <p:nvSpPr>
          <p:cNvPr id="219" name="Query parameters"/>
          <p:cNvSpPr txBox="1"/>
          <p:nvPr>
            <p:ph type="title"/>
          </p:nvPr>
        </p:nvSpPr>
        <p:spPr>
          <a:prstGeom prst="rect">
            <a:avLst/>
          </a:prstGeom>
        </p:spPr>
        <p:txBody>
          <a:bodyPr/>
          <a:lstStyle/>
          <a:p>
            <a:pPr/>
            <a:r>
              <a:t>Query parameters</a:t>
            </a:r>
          </a:p>
        </p:txBody>
      </p:sp>
      <p:sp>
        <p:nvSpPr>
          <p:cNvPr id="220" name="You can specify parameters for your queries like this, there are a couple available on the video query, byId and byTitle."/>
          <p:cNvSpPr txBox="1"/>
          <p:nvPr>
            <p:ph type="body" sz="quarter" idx="1"/>
          </p:nvPr>
        </p:nvSpPr>
        <p:spPr>
          <a:prstGeom prst="rect">
            <a:avLst/>
          </a:prstGeom>
        </p:spPr>
        <p:txBody>
          <a:bodyPr/>
          <a:lstStyle/>
          <a:p>
            <a:pPr/>
            <a:r>
              <a:t>You can specify parameters for your queries like this, there are a couple available on the video query, byId and byTitle.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gql3.png" descr="gql3.png"/>
          <p:cNvPicPr>
            <a:picLocks noChangeAspect="1"/>
          </p:cNvPicPr>
          <p:nvPr>
            <p:ph type="pic" idx="13"/>
          </p:nvPr>
        </p:nvPicPr>
        <p:blipFill>
          <a:blip r:embed="rId2">
            <a:extLst/>
          </a:blip>
          <a:srcRect l="0" t="0" r="0" b="0"/>
          <a:stretch>
            <a:fillRect/>
          </a:stretch>
        </p:blipFill>
        <p:spPr>
          <a:xfrm>
            <a:off x="1104900" y="1048751"/>
            <a:ext cx="10795001" cy="5363976"/>
          </a:xfrm>
          <a:prstGeom prst="rect">
            <a:avLst/>
          </a:prstGeom>
        </p:spPr>
      </p:pic>
      <p:sp>
        <p:nvSpPr>
          <p:cNvPr id="223" name="Custom data type"/>
          <p:cNvSpPr txBox="1"/>
          <p:nvPr>
            <p:ph type="title"/>
          </p:nvPr>
        </p:nvSpPr>
        <p:spPr>
          <a:xfrm>
            <a:off x="762000" y="6629400"/>
            <a:ext cx="11480800" cy="1079500"/>
          </a:xfrm>
          <a:prstGeom prst="rect">
            <a:avLst/>
          </a:prstGeom>
        </p:spPr>
        <p:txBody>
          <a:bodyPr/>
          <a:lstStyle/>
          <a:p>
            <a:pPr/>
            <a:r>
              <a:t>Custom data type</a:t>
            </a:r>
          </a:p>
        </p:txBody>
      </p:sp>
      <p:sp>
        <p:nvSpPr>
          <p:cNvPr id="224" name="The related videos are just an array of numbers. A resolver defined in the ‘VideoType’ understands that it needs to take the id of the current video being processed and grab the requested meta in the query for that video too before returning."/>
          <p:cNvSpPr txBox="1"/>
          <p:nvPr>
            <p:ph type="body" sz="quarter" idx="1"/>
          </p:nvPr>
        </p:nvSpPr>
        <p:spPr>
          <a:xfrm>
            <a:off x="762000" y="7874000"/>
            <a:ext cx="11480800" cy="1189336"/>
          </a:xfrm>
          <a:prstGeom prst="rect">
            <a:avLst/>
          </a:prstGeom>
        </p:spPr>
        <p:txBody>
          <a:bodyPr/>
          <a:lstStyle>
            <a:lvl1pPr defTabSz="554990">
              <a:defRPr sz="2280">
                <a:effectLst>
                  <a:outerShdw sx="100000" sy="100000" kx="0" ky="0" algn="b" rotWithShape="0" blurRad="48260" dist="24130" dir="5400000">
                    <a:srgbClr val="000000"/>
                  </a:outerShdw>
                </a:effectLst>
              </a:defRPr>
            </a:lvl1pPr>
          </a:lstStyle>
          <a:p>
            <a:pPr/>
            <a:r>
              <a:t>The related videos are just an array of numbers. A resolver defined in the ‘VideoType’ understands that it needs to take the id of the current video being processed and grab the requested meta in the query for that video too before returning.</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ql7.png" descr="gql7.png"/>
          <p:cNvPicPr>
            <a:picLocks noChangeAspect="1"/>
          </p:cNvPicPr>
          <p:nvPr>
            <p:ph type="pic" idx="13"/>
          </p:nvPr>
        </p:nvPicPr>
        <p:blipFill>
          <a:blip r:embed="rId2">
            <a:extLst/>
          </a:blip>
          <a:srcRect l="0" t="1648" r="0" b="1648"/>
          <a:stretch>
            <a:fillRect/>
          </a:stretch>
        </p:blipFill>
        <p:spPr>
          <a:prstGeom prst="rect">
            <a:avLst/>
          </a:prstGeom>
        </p:spPr>
      </p:pic>
      <p:sp>
        <p:nvSpPr>
          <p:cNvPr id="227" name="Turtles all the way down"/>
          <p:cNvSpPr txBox="1"/>
          <p:nvPr>
            <p:ph type="title"/>
          </p:nvPr>
        </p:nvSpPr>
        <p:spPr>
          <a:prstGeom prst="rect">
            <a:avLst/>
          </a:prstGeom>
        </p:spPr>
        <p:txBody>
          <a:bodyPr/>
          <a:lstStyle/>
          <a:p>
            <a:pPr/>
            <a:r>
              <a:t>Turtles all the way down</a:t>
            </a:r>
          </a:p>
        </p:txBody>
      </p:sp>
      <p:sp>
        <p:nvSpPr>
          <p:cNvPr id="228" name="Because we have a Custom type with a resolver, every VideoType has a VideoType as part of it’s response, which means you can construct nested data queries really easily."/>
          <p:cNvSpPr txBox="1"/>
          <p:nvPr>
            <p:ph type="body" sz="quarter" idx="1"/>
          </p:nvPr>
        </p:nvSpPr>
        <p:spPr>
          <a:prstGeom prst="rect">
            <a:avLst/>
          </a:prstGeom>
        </p:spPr>
        <p:txBody>
          <a:bodyPr/>
          <a:lstStyle/>
          <a:p>
            <a:pPr defTabSz="549148">
              <a:defRPr sz="2256">
                <a:effectLst>
                  <a:outerShdw sx="100000" sy="100000" kx="0" ky="0" algn="b" rotWithShape="0" blurRad="47752" dist="23876" dir="5400000">
                    <a:srgbClr val="000000"/>
                  </a:outerShdw>
                </a:effectLst>
              </a:defRPr>
            </a:pPr>
            <a:r>
              <a:t>Because we have a Custom type with a resolver, every VideoType has a VideoType as part of it’s response, which means you can </a:t>
            </a:r>
            <a:r>
              <a:rPr>
                <a:solidFill>
                  <a:schemeClr val="accent2">
                    <a:satOff val="37323"/>
                    <a:lumOff val="21795"/>
                  </a:schemeClr>
                </a:solidFill>
              </a:rPr>
              <a:t>construct nested data queries really easily.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230" name="Exercise Two"/>
          <p:cNvSpPr txBox="1"/>
          <p:nvPr>
            <p:ph type="ctrTitle"/>
          </p:nvPr>
        </p:nvSpPr>
        <p:spPr>
          <a:xfrm>
            <a:off x="762000" y="266700"/>
            <a:ext cx="11480800" cy="2540000"/>
          </a:xfrm>
          <a:prstGeom prst="rect">
            <a:avLst/>
          </a:prstGeom>
        </p:spPr>
        <p:txBody>
          <a:bodyPr/>
          <a:lstStyle/>
          <a:p>
            <a:pPr/>
            <a:r>
              <a:t>Exercise </a:t>
            </a:r>
            <a:r>
              <a:rPr>
                <a:solidFill>
                  <a:schemeClr val="accent2">
                    <a:satOff val="37323"/>
                    <a:lumOff val="21795"/>
                  </a:schemeClr>
                </a:solidFill>
              </a:rPr>
              <a:t>Two</a:t>
            </a:r>
          </a:p>
        </p:txBody>
      </p:sp>
      <p:sp>
        <p:nvSpPr>
          <p:cNvPr id="231" name="Stateless components…"/>
          <p:cNvSpPr txBox="1"/>
          <p:nvPr>
            <p:ph type="subTitle" sz="half" idx="1"/>
          </p:nvPr>
        </p:nvSpPr>
        <p:spPr>
          <a:xfrm>
            <a:off x="4302670" y="2617613"/>
            <a:ext cx="6273553" cy="4508055"/>
          </a:xfrm>
          <a:prstGeom prst="rect">
            <a:avLst/>
          </a:prstGeom>
        </p:spPr>
        <p:txBody>
          <a:bodyPr/>
          <a:lstStyle/>
          <a:p>
            <a:pPr defTabSz="519937">
              <a:defRPr sz="2492">
                <a:effectLst>
                  <a:outerShdw sx="100000" sy="100000" kx="0" ky="0" algn="b" rotWithShape="0" blurRad="45212" dist="22606" dir="5400000">
                    <a:srgbClr val="000000"/>
                  </a:outerShdw>
                </a:effectLst>
              </a:defRPr>
            </a:pP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Stateless components</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Stateful components</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Styling components</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Mapping over data</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Conditional rendering</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Async data / endpoints</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Manipulating state</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Fragments</a:t>
            </a:r>
          </a:p>
          <a:p>
            <a:pPr marL="255314" indent="-255314" algn="l" defTabSz="519937">
              <a:lnSpc>
                <a:spcPct val="120000"/>
              </a:lnSpc>
              <a:buSzPct val="75000"/>
              <a:buChar char="•"/>
              <a:defRPr sz="2492">
                <a:effectLst>
                  <a:outerShdw sx="100000" sy="100000" kx="0" ky="0" algn="b" rotWithShape="0" blurRad="45212" dist="22606" dir="5400000">
                    <a:srgbClr val="000000"/>
                  </a:outerShdw>
                </a:effectLst>
              </a:defRPr>
            </a:pPr>
            <a:r>
              <a:t>GraphQL queries</a:t>
            </a:r>
          </a:p>
        </p:txBody>
      </p:sp>
      <p:sp>
        <p:nvSpPr>
          <p:cNvPr id="232" name="Code walkthrough and questions, you can do the tasks when / if you like…"/>
          <p:cNvSpPr txBox="1"/>
          <p:nvPr/>
        </p:nvSpPr>
        <p:spPr>
          <a:xfrm>
            <a:off x="1474876" y="7509936"/>
            <a:ext cx="10055048" cy="804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Code walkthrough and questions, you can do the tasks when / if you like </a:t>
            </a:r>
          </a:p>
          <a:p>
            <a:pPr>
              <a:defRPr sz="2300"/>
            </a:pPr>
            <a:r>
              <a:t>or just use for reference in your own learning.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stateless3.png" descr="stateless3.png"/>
          <p:cNvPicPr>
            <a:picLocks noChangeAspect="1"/>
          </p:cNvPicPr>
          <p:nvPr>
            <p:ph type="pic" idx="13"/>
          </p:nvPr>
        </p:nvPicPr>
        <p:blipFill>
          <a:blip r:embed="rId2">
            <a:extLst/>
          </a:blip>
          <a:srcRect l="0" t="0" r="0" b="0"/>
          <a:stretch>
            <a:fillRect/>
          </a:stretch>
        </p:blipFill>
        <p:spPr>
          <a:xfrm>
            <a:off x="1104900" y="975371"/>
            <a:ext cx="10795001" cy="5510735"/>
          </a:xfrm>
          <a:prstGeom prst="rect">
            <a:avLst/>
          </a:prstGeom>
        </p:spPr>
      </p:pic>
      <p:sp>
        <p:nvSpPr>
          <p:cNvPr id="129" name="JSX? Ermagherd!"/>
          <p:cNvSpPr txBox="1"/>
          <p:nvPr>
            <p:ph type="title"/>
          </p:nvPr>
        </p:nvSpPr>
        <p:spPr>
          <a:prstGeom prst="rect">
            <a:avLst/>
          </a:prstGeom>
        </p:spPr>
        <p:txBody>
          <a:bodyPr/>
          <a:lstStyle/>
          <a:p>
            <a:pPr/>
            <a:r>
              <a:t>JSX? Ermagherd!</a:t>
            </a:r>
          </a:p>
        </p:txBody>
      </p:sp>
      <p:sp>
        <p:nvSpPr>
          <p:cNvPr id="130" name="DOM Attributes and events are camelCase, dataset properties remain the same.…"/>
          <p:cNvSpPr txBox="1"/>
          <p:nvPr>
            <p:ph type="body" sz="quarter" idx="1"/>
          </p:nvPr>
        </p:nvSpPr>
        <p:spPr>
          <a:prstGeom prst="rect">
            <a:avLst/>
          </a:prstGeom>
        </p:spPr>
        <p:txBody>
          <a:bodyPr/>
          <a:lstStyle/>
          <a:p>
            <a:pPr/>
            <a:r>
              <a:t>DOM Attributes and events are camelCase, dataset properties remain the same.</a:t>
            </a:r>
          </a:p>
          <a:p>
            <a:pPr/>
            <a:r>
              <a:t>JSX expects anything between { } to be interpreted as JavaScript (not a string).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homer-end-is-near.0.jpg" descr="homer-end-is-near.0.jpg"/>
          <p:cNvPicPr>
            <a:picLocks noChangeAspect="1"/>
          </p:cNvPicPr>
          <p:nvPr>
            <p:ph type="pic" idx="13"/>
          </p:nvPr>
        </p:nvPicPr>
        <p:blipFill>
          <a:blip r:embed="rId2">
            <a:extLst/>
          </a:blip>
          <a:srcRect l="0" t="0" r="0" b="0"/>
          <a:stretch>
            <a:fillRect/>
          </a:stretch>
        </p:blipFill>
        <p:spPr>
          <a:xfrm>
            <a:off x="2044700" y="758938"/>
            <a:ext cx="8915400" cy="5943601"/>
          </a:xfrm>
          <a:prstGeom prst="rect">
            <a:avLst/>
          </a:prstGeom>
        </p:spPr>
      </p:pic>
      <p:sp>
        <p:nvSpPr>
          <p:cNvPr id="235" name="Just one more thing"/>
          <p:cNvSpPr txBox="1"/>
          <p:nvPr>
            <p:ph type="title"/>
          </p:nvPr>
        </p:nvSpPr>
        <p:spPr>
          <a:prstGeom prst="rect">
            <a:avLst/>
          </a:prstGeom>
        </p:spPr>
        <p:txBody>
          <a:bodyPr/>
          <a:lstStyle/>
          <a:p>
            <a:pPr/>
            <a:r>
              <a:t>Just one more thing</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237" name="Hooks proposal…"/>
          <p:cNvSpPr txBox="1"/>
          <p:nvPr>
            <p:ph type="ctrTitle"/>
          </p:nvPr>
        </p:nvSpPr>
        <p:spPr>
          <a:xfrm>
            <a:off x="762000" y="495300"/>
            <a:ext cx="11480800" cy="2540000"/>
          </a:xfrm>
          <a:prstGeom prst="rect">
            <a:avLst/>
          </a:prstGeom>
        </p:spPr>
        <p:txBody>
          <a:bodyPr/>
          <a:lstStyle/>
          <a:p>
            <a:pPr/>
            <a:r>
              <a:t>Hooks proposal</a:t>
            </a:r>
          </a:p>
          <a:p>
            <a:pPr>
              <a:defRPr sz="3800">
                <a:solidFill>
                  <a:schemeClr val="accent2">
                    <a:satOff val="37323"/>
                    <a:lumOff val="21795"/>
                  </a:schemeClr>
                </a:solidFill>
              </a:defRPr>
            </a:pPr>
            <a:r>
              <a:t>(October 25 2018)</a:t>
            </a:r>
          </a:p>
        </p:txBody>
      </p:sp>
      <p:sp>
        <p:nvSpPr>
          <p:cNvPr id="238" name="Introduced in React 16.7 alpha…"/>
          <p:cNvSpPr txBox="1"/>
          <p:nvPr/>
        </p:nvSpPr>
        <p:spPr>
          <a:xfrm>
            <a:off x="2142917" y="3506498"/>
            <a:ext cx="9634154" cy="4163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4211" indent="-454211" algn="l">
              <a:lnSpc>
                <a:spcPct val="120000"/>
              </a:lnSpc>
              <a:buSzPct val="75000"/>
              <a:buChar char="•"/>
            </a:pPr>
            <a:r>
              <a:t>Introduced in React 16.7 alpha</a:t>
            </a:r>
          </a:p>
          <a:p>
            <a:pPr marL="454211" indent="-454211" algn="l">
              <a:lnSpc>
                <a:spcPct val="120000"/>
              </a:lnSpc>
              <a:buSzPct val="75000"/>
              <a:buChar char="•"/>
            </a:pPr>
            <a:r>
              <a:t>Community overwhelmingly positive</a:t>
            </a:r>
          </a:p>
          <a:p>
            <a:pPr marL="454211" indent="-454211" algn="l">
              <a:lnSpc>
                <a:spcPct val="120000"/>
              </a:lnSpc>
              <a:buSzPct val="75000"/>
              <a:buChar char="•"/>
            </a:pPr>
            <a:r>
              <a:t>There are some arguments against,</a:t>
            </a:r>
            <a:br/>
            <a:r>
              <a:t>but these aren’t gaining traction to date.</a:t>
            </a:r>
          </a:p>
          <a:p>
            <a:pPr marL="454211" indent="-454211" algn="l">
              <a:lnSpc>
                <a:spcPct val="120000"/>
              </a:lnSpc>
              <a:buSzPct val="75000"/>
              <a:buChar char="•"/>
            </a:pPr>
            <a:r>
              <a:t>They get rid of a lot of boilerplate.</a:t>
            </a:r>
          </a:p>
          <a:p>
            <a:pPr marL="454211" indent="-454211" algn="l">
              <a:lnSpc>
                <a:spcPct val="120000"/>
              </a:lnSpc>
              <a:buSzPct val="75000"/>
              <a:buChar char="•"/>
            </a:pPr>
            <a:r>
              <a:t>They get rid of the fake classes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25252"/>
        </a:solidFill>
      </p:bgPr>
    </p:bg>
    <p:spTree>
      <p:nvGrpSpPr>
        <p:cNvPr id="1" name=""/>
        <p:cNvGrpSpPr/>
        <p:nvPr/>
      </p:nvGrpSpPr>
      <p:grpSpPr>
        <a:xfrm>
          <a:off x="0" y="0"/>
          <a:ext cx="0" cy="0"/>
          <a:chOff x="0" y="0"/>
          <a:chExt cx="0" cy="0"/>
        </a:xfrm>
      </p:grpSpPr>
      <p:sp>
        <p:nvSpPr>
          <p:cNvPr id="240" name="Exercise Three…"/>
          <p:cNvSpPr txBox="1"/>
          <p:nvPr>
            <p:ph type="ctrTitle"/>
          </p:nvPr>
        </p:nvSpPr>
        <p:spPr>
          <a:xfrm>
            <a:off x="762000" y="520700"/>
            <a:ext cx="11480800" cy="2540000"/>
          </a:xfrm>
          <a:prstGeom prst="rect">
            <a:avLst/>
          </a:prstGeom>
        </p:spPr>
        <p:txBody>
          <a:bodyPr/>
          <a:lstStyle/>
          <a:p>
            <a:pPr/>
            <a:r>
              <a:t>Exercise </a:t>
            </a:r>
            <a:r>
              <a:rPr>
                <a:solidFill>
                  <a:schemeClr val="accent2">
                    <a:satOff val="37323"/>
                    <a:lumOff val="21795"/>
                  </a:schemeClr>
                </a:solidFill>
              </a:rPr>
              <a:t>Three</a:t>
            </a:r>
            <a:endParaRPr>
              <a:solidFill>
                <a:schemeClr val="accent2">
                  <a:satOff val="37323"/>
                  <a:lumOff val="21795"/>
                </a:schemeClr>
              </a:solidFill>
            </a:endParaRPr>
          </a:p>
          <a:p>
            <a:pPr>
              <a:defRPr sz="5000"/>
            </a:pPr>
            <a:r>
              <a:t>Hooks</a:t>
            </a:r>
          </a:p>
        </p:txBody>
      </p:sp>
      <p:sp>
        <p:nvSpPr>
          <p:cNvPr id="241" name="Why Hooks?…"/>
          <p:cNvSpPr txBox="1"/>
          <p:nvPr>
            <p:ph type="subTitle" sz="half" idx="1"/>
          </p:nvPr>
        </p:nvSpPr>
        <p:spPr>
          <a:xfrm>
            <a:off x="3564284" y="2945432"/>
            <a:ext cx="7113539" cy="4243736"/>
          </a:xfrm>
          <a:prstGeom prst="rect">
            <a:avLst/>
          </a:prstGeom>
        </p:spPr>
        <p:txBody>
          <a:bodyPr/>
          <a:lstStyle/>
          <a:p>
            <a:pPr>
              <a:defRPr sz="2800"/>
            </a:pPr>
          </a:p>
          <a:p>
            <a:pPr marL="286870" indent="-286870" algn="l">
              <a:lnSpc>
                <a:spcPct val="120000"/>
              </a:lnSpc>
              <a:buSzPct val="75000"/>
              <a:buChar char="•"/>
              <a:defRPr sz="2800"/>
            </a:pPr>
            <a:r>
              <a:t>Why Hooks?</a:t>
            </a:r>
          </a:p>
          <a:p>
            <a:pPr lvl="1" marL="693270" indent="-286870" algn="l">
              <a:lnSpc>
                <a:spcPct val="120000"/>
              </a:lnSpc>
              <a:buSzPct val="75000"/>
              <a:buChar char="•"/>
              <a:defRPr sz="2800"/>
            </a:pPr>
            <a:r>
              <a:t>Controlled input class vs Hook</a:t>
            </a:r>
          </a:p>
          <a:p>
            <a:pPr lvl="1" marL="693270" indent="-286870" algn="l">
              <a:lnSpc>
                <a:spcPct val="120000"/>
              </a:lnSpc>
              <a:buSzPct val="75000"/>
              <a:buChar char="•"/>
              <a:defRPr sz="2800"/>
            </a:pPr>
            <a:r>
              <a:t>Custom input hook</a:t>
            </a:r>
          </a:p>
          <a:p>
            <a:pPr lvl="1" marL="693270" indent="-286870" algn="l">
              <a:lnSpc>
                <a:spcPct val="120000"/>
              </a:lnSpc>
              <a:buSzPct val="75000"/>
              <a:buChar char="•"/>
              <a:defRPr sz="2800"/>
            </a:pPr>
            <a:r>
              <a:t>Async component with Class vs async component with Hook</a:t>
            </a:r>
          </a:p>
          <a:p>
            <a:pPr marL="286870" indent="-286870" algn="l">
              <a:lnSpc>
                <a:spcPct val="120000"/>
              </a:lnSpc>
              <a:buSzPct val="75000"/>
              <a:buChar char="•"/>
              <a:defRPr sz="2800"/>
            </a:pPr>
            <a:r>
              <a:rPr>
                <a:solidFill>
                  <a:schemeClr val="accent2">
                    <a:satOff val="37323"/>
                    <a:lumOff val="21795"/>
                  </a:schemeClr>
                </a:solidFill>
              </a:rPr>
              <a:t>Exercise</a:t>
            </a:r>
            <a:r>
              <a:t>: Basic hooks solution to the Hired Fired exercise</a:t>
            </a:r>
          </a:p>
        </p:txBody>
      </p:sp>
      <p:sp>
        <p:nvSpPr>
          <p:cNvPr id="242" name="Code walkthrough and questions, use the examples to build your own hooks…"/>
          <p:cNvSpPr txBox="1"/>
          <p:nvPr/>
        </p:nvSpPr>
        <p:spPr>
          <a:xfrm>
            <a:off x="1245139" y="7421036"/>
            <a:ext cx="10514522" cy="804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Code walkthrough and questions, use the examples to build your own hooks</a:t>
            </a:r>
          </a:p>
          <a:p>
            <a:pPr>
              <a:defRPr sz="2300"/>
            </a:pPr>
            <a:r>
              <a:t>There are tasks in the Hired Fired hook example to experiment with.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stateless2.png" descr="stateless2.png"/>
          <p:cNvPicPr>
            <a:picLocks noChangeAspect="1"/>
          </p:cNvPicPr>
          <p:nvPr>
            <p:ph type="pic" idx="13"/>
          </p:nvPr>
        </p:nvPicPr>
        <p:blipFill>
          <a:blip r:embed="rId2">
            <a:extLst/>
          </a:blip>
          <a:srcRect l="0" t="0" r="0" b="0"/>
          <a:stretch>
            <a:fillRect/>
          </a:stretch>
        </p:blipFill>
        <p:spPr>
          <a:xfrm>
            <a:off x="1104900" y="2287002"/>
            <a:ext cx="10795001" cy="2887474"/>
          </a:xfrm>
          <a:prstGeom prst="rect">
            <a:avLst/>
          </a:prstGeom>
        </p:spPr>
      </p:pic>
      <p:sp>
        <p:nvSpPr>
          <p:cNvPr id="133" name="Stateless component"/>
          <p:cNvSpPr txBox="1"/>
          <p:nvPr>
            <p:ph type="title"/>
          </p:nvPr>
        </p:nvSpPr>
        <p:spPr>
          <a:prstGeom prst="rect">
            <a:avLst/>
          </a:prstGeom>
        </p:spPr>
        <p:txBody>
          <a:bodyPr/>
          <a:lstStyle/>
          <a:p>
            <a:pPr/>
            <a:r>
              <a:t>Stateless component</a:t>
            </a:r>
          </a:p>
        </p:txBody>
      </p:sp>
      <p:sp>
        <p:nvSpPr>
          <p:cNvPr id="134" name="Displays with a dynamic message passed as a property…"/>
          <p:cNvSpPr txBox="1"/>
          <p:nvPr>
            <p:ph type="body" sz="quarter" idx="1"/>
          </p:nvPr>
        </p:nvSpPr>
        <p:spPr>
          <a:prstGeom prst="rect">
            <a:avLst/>
          </a:prstGeom>
        </p:spPr>
        <p:txBody>
          <a:bodyPr/>
          <a:lstStyle/>
          <a:p>
            <a:pPr/>
            <a:r>
              <a:t>Displays with a dynamic message passed as a property</a:t>
            </a:r>
          </a:p>
          <a:p>
            <a:pPr/>
            <a:r>
              <a:t>Property here is </a:t>
            </a:r>
            <a:r>
              <a:rPr b="1" i="1">
                <a:latin typeface="+mn-lt"/>
                <a:ea typeface="+mn-ea"/>
                <a:cs typeface="+mn-cs"/>
                <a:sym typeface="Helvetica Neue"/>
              </a:rPr>
              <a:t>destructured</a:t>
            </a:r>
            <a:r>
              <a:t>, { message } in render tells JSX to process variable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stateless4.png" descr="stateless4.png"/>
          <p:cNvPicPr>
            <a:picLocks noChangeAspect="1"/>
          </p:cNvPicPr>
          <p:nvPr>
            <p:ph type="pic" idx="13"/>
          </p:nvPr>
        </p:nvPicPr>
        <p:blipFill>
          <a:blip r:embed="rId2">
            <a:extLst/>
          </a:blip>
          <a:srcRect l="0" t="0" r="0" b="0"/>
          <a:stretch>
            <a:fillRect/>
          </a:stretch>
        </p:blipFill>
        <p:spPr>
          <a:xfrm>
            <a:off x="1104900" y="1626468"/>
            <a:ext cx="10795000" cy="4208541"/>
          </a:xfrm>
          <a:prstGeom prst="rect">
            <a:avLst/>
          </a:prstGeom>
        </p:spPr>
      </p:pic>
      <p:sp>
        <p:nvSpPr>
          <p:cNvPr id="137" name="Stateless component"/>
          <p:cNvSpPr txBox="1"/>
          <p:nvPr>
            <p:ph type="title"/>
          </p:nvPr>
        </p:nvSpPr>
        <p:spPr>
          <a:prstGeom prst="rect">
            <a:avLst/>
          </a:prstGeom>
        </p:spPr>
        <p:txBody>
          <a:bodyPr/>
          <a:lstStyle/>
          <a:p>
            <a:pPr/>
            <a:r>
              <a:t>Stateless component</a:t>
            </a:r>
          </a:p>
        </p:txBody>
      </p:sp>
      <p:sp>
        <p:nvSpPr>
          <p:cNvPr id="138" name="Basic event handler - note the camelCase"/>
          <p:cNvSpPr txBox="1"/>
          <p:nvPr>
            <p:ph type="body" sz="quarter" idx="1"/>
          </p:nvPr>
        </p:nvSpPr>
        <p:spPr>
          <a:prstGeom prst="rect">
            <a:avLst/>
          </a:prstGeom>
        </p:spPr>
        <p:txBody>
          <a:bodyPr/>
          <a:lstStyle/>
          <a:p>
            <a:pPr/>
            <a:r>
              <a:t>Basic event handler - note the camelCase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stateless5.png" descr="stateless5.png"/>
          <p:cNvPicPr>
            <a:picLocks noChangeAspect="1"/>
          </p:cNvPicPr>
          <p:nvPr>
            <p:ph type="pic" idx="13"/>
          </p:nvPr>
        </p:nvPicPr>
        <p:blipFill>
          <a:blip r:embed="rId2">
            <a:extLst/>
          </a:blip>
          <a:srcRect l="0" t="0" r="0" b="0"/>
          <a:stretch>
            <a:fillRect/>
          </a:stretch>
        </p:blipFill>
        <p:spPr>
          <a:xfrm>
            <a:off x="1104900" y="1807062"/>
            <a:ext cx="10795001" cy="3847354"/>
          </a:xfrm>
          <a:prstGeom prst="rect">
            <a:avLst/>
          </a:prstGeom>
        </p:spPr>
      </p:pic>
      <p:sp>
        <p:nvSpPr>
          <p:cNvPr id="141" name="Stateless component"/>
          <p:cNvSpPr txBox="1"/>
          <p:nvPr>
            <p:ph type="title"/>
          </p:nvPr>
        </p:nvSpPr>
        <p:spPr>
          <a:prstGeom prst="rect">
            <a:avLst/>
          </a:prstGeom>
        </p:spPr>
        <p:txBody>
          <a:bodyPr/>
          <a:lstStyle/>
          <a:p>
            <a:pPr/>
            <a:r>
              <a:t>Stateless component</a:t>
            </a:r>
          </a:p>
        </p:txBody>
      </p:sp>
      <p:sp>
        <p:nvSpPr>
          <p:cNvPr id="142" name="Handle event using method passed in as a property"/>
          <p:cNvSpPr txBox="1"/>
          <p:nvPr>
            <p:ph type="body" sz="quarter" idx="1"/>
          </p:nvPr>
        </p:nvSpPr>
        <p:spPr>
          <a:prstGeom prst="rect">
            <a:avLst/>
          </a:prstGeom>
        </p:spPr>
        <p:txBody>
          <a:bodyPr/>
          <a:lstStyle/>
          <a:p>
            <a:pPr/>
            <a:r>
              <a:t>Handle event using method passed in as a property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stateless6.png" descr="stateless6.png"/>
          <p:cNvPicPr>
            <a:picLocks noChangeAspect="1"/>
          </p:cNvPicPr>
          <p:nvPr>
            <p:ph type="pic" idx="13"/>
          </p:nvPr>
        </p:nvPicPr>
        <p:blipFill>
          <a:blip r:embed="rId2">
            <a:extLst/>
          </a:blip>
          <a:srcRect l="0" t="0" r="0" b="0"/>
          <a:stretch>
            <a:fillRect/>
          </a:stretch>
        </p:blipFill>
        <p:spPr>
          <a:xfrm>
            <a:off x="1104900" y="1855722"/>
            <a:ext cx="10795000" cy="3750034"/>
          </a:xfrm>
          <a:prstGeom prst="rect">
            <a:avLst/>
          </a:prstGeom>
        </p:spPr>
      </p:pic>
      <p:sp>
        <p:nvSpPr>
          <p:cNvPr id="145" name="Stateless component"/>
          <p:cNvSpPr txBox="1"/>
          <p:nvPr>
            <p:ph type="title"/>
          </p:nvPr>
        </p:nvSpPr>
        <p:spPr>
          <a:prstGeom prst="rect">
            <a:avLst/>
          </a:prstGeom>
        </p:spPr>
        <p:txBody>
          <a:bodyPr/>
          <a:lstStyle/>
          <a:p>
            <a:pPr/>
            <a:r>
              <a:t>Stateless component</a:t>
            </a:r>
          </a:p>
        </p:txBody>
      </p:sp>
      <p:sp>
        <p:nvSpPr>
          <p:cNvPr id="146" name="Handle event inline, do some processing, pass data back to parent."/>
          <p:cNvSpPr txBox="1"/>
          <p:nvPr>
            <p:ph type="body" sz="quarter" idx="1"/>
          </p:nvPr>
        </p:nvSpPr>
        <p:spPr>
          <a:prstGeom prst="rect">
            <a:avLst/>
          </a:prstGeom>
        </p:spPr>
        <p:txBody>
          <a:bodyPr/>
          <a:lstStyle/>
          <a:p>
            <a:pPr/>
            <a:r>
              <a:t>Handle event inline, do some processing, pass data back to parent.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stateless7.png" descr="stateless7.png"/>
          <p:cNvPicPr>
            <a:picLocks noChangeAspect="1"/>
          </p:cNvPicPr>
          <p:nvPr>
            <p:ph type="pic" idx="13"/>
          </p:nvPr>
        </p:nvPicPr>
        <p:blipFill>
          <a:blip r:embed="rId2">
            <a:extLst/>
          </a:blip>
          <a:srcRect l="0" t="0" r="0" b="0"/>
          <a:stretch>
            <a:fillRect/>
          </a:stretch>
        </p:blipFill>
        <p:spPr>
          <a:xfrm>
            <a:off x="1104900" y="997827"/>
            <a:ext cx="10795001" cy="5465824"/>
          </a:xfrm>
          <a:prstGeom prst="rect">
            <a:avLst/>
          </a:prstGeom>
        </p:spPr>
      </p:pic>
      <p:sp>
        <p:nvSpPr>
          <p:cNvPr id="149" name="Stateless component"/>
          <p:cNvSpPr txBox="1"/>
          <p:nvPr>
            <p:ph type="title"/>
          </p:nvPr>
        </p:nvSpPr>
        <p:spPr>
          <a:prstGeom prst="rect">
            <a:avLst/>
          </a:prstGeom>
        </p:spPr>
        <p:txBody>
          <a:bodyPr/>
          <a:lstStyle/>
          <a:p>
            <a:pPr/>
            <a:r>
              <a:t>Stateless component</a:t>
            </a:r>
          </a:p>
        </p:txBody>
      </p:sp>
      <p:sp>
        <p:nvSpPr>
          <p:cNvPr id="150" name="Wrap other components in a custom component"/>
          <p:cNvSpPr txBox="1"/>
          <p:nvPr>
            <p:ph type="body" sz="quarter" idx="1"/>
          </p:nvPr>
        </p:nvSpPr>
        <p:spPr>
          <a:prstGeom prst="rect">
            <a:avLst/>
          </a:prstGeom>
        </p:spPr>
        <p:txBody>
          <a:bodyPr/>
          <a:lstStyle/>
          <a:p>
            <a:pPr/>
            <a:r>
              <a:t>Wrap other components in a custom component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tateful1.png" descr="stateful1.png"/>
          <p:cNvPicPr>
            <a:picLocks noChangeAspect="1"/>
          </p:cNvPicPr>
          <p:nvPr>
            <p:ph type="pic" idx="13"/>
          </p:nvPr>
        </p:nvPicPr>
        <p:blipFill>
          <a:blip r:embed="rId2">
            <a:extLst/>
          </a:blip>
          <a:srcRect l="0" t="0" r="0" b="0"/>
          <a:stretch>
            <a:fillRect/>
          </a:stretch>
        </p:blipFill>
        <p:spPr>
          <a:xfrm>
            <a:off x="1104899" y="1629848"/>
            <a:ext cx="10795001" cy="4201782"/>
          </a:xfrm>
          <a:prstGeom prst="rect">
            <a:avLst/>
          </a:prstGeom>
        </p:spPr>
      </p:pic>
      <p:sp>
        <p:nvSpPr>
          <p:cNvPr id="153" name="Class components"/>
          <p:cNvSpPr txBox="1"/>
          <p:nvPr>
            <p:ph type="title"/>
          </p:nvPr>
        </p:nvSpPr>
        <p:spPr>
          <a:prstGeom prst="rect">
            <a:avLst/>
          </a:prstGeom>
        </p:spPr>
        <p:txBody>
          <a:bodyPr/>
          <a:lstStyle/>
          <a:p>
            <a:pPr/>
            <a:r>
              <a:t>Class components</a:t>
            </a:r>
          </a:p>
        </p:txBody>
      </p:sp>
      <p:sp>
        <p:nvSpPr>
          <p:cNvPr id="154" name="Basic example of class syntax"/>
          <p:cNvSpPr txBox="1"/>
          <p:nvPr>
            <p:ph type="body" sz="quarter" idx="1"/>
          </p:nvPr>
        </p:nvSpPr>
        <p:spPr>
          <a:prstGeom prst="rect">
            <a:avLst/>
          </a:prstGeom>
        </p:spPr>
        <p:txBody>
          <a:bodyPr/>
          <a:lstStyle/>
          <a:p>
            <a:pPr/>
            <a:r>
              <a:t>Basic example of class syntax</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