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Light"/>
      <p:regular r:id="rId38"/>
      <p:bold r:id="rId39"/>
      <p:italic r:id="rId40"/>
      <p:boldItalic r:id="rId41"/>
    </p:embeddedFont>
    <p:embeddedFont>
      <p:font typeface="Comforta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slide" Target="slides/slide15.xml"/><Relationship Id="rId42" Type="http://schemas.openxmlformats.org/officeDocument/2006/relationships/font" Target="fonts/Comfortaa-regular.fntdata"/><Relationship Id="rId41" Type="http://schemas.openxmlformats.org/officeDocument/2006/relationships/font" Target="fonts/Robo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omforta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.fntdata"/><Relationship Id="rId16" Type="http://schemas.openxmlformats.org/officeDocument/2006/relationships/slide" Target="slides/slide11.xml"/><Relationship Id="rId38" Type="http://schemas.openxmlformats.org/officeDocument/2006/relationships/font" Target="fonts/Robo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7fb18f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7fb18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858609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858609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Когда мы думаем - мы выделяй энергию, которая превращается в реальность!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Мозг влияет на материальную действительность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Когда ты прокачиваешь когда ты развиваешься это подобно восхождение на гору с каждым подъемом ввиду открывается все лучше и лучше и видимость все дальше и больше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Есть два мира: внутренний и внешний. Мы часто позволяем господствовать внешнему миру над нами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Сознание творит действительность, а вы творите свое сознание!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7fb18f5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7fb18f5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Потребление информации  тоже самое, что и потребление еды. Ведь если ты будешь раз в неделю питаться правильно , а все остальные дни есть фастфуд, то, вряд ли, получишь фигуру своей мечты.  Ровно то же происходит и с информацией: если на протяжении всего времени в твой мозг поступает информационный мусор , то одна книга тебе не поможет и ничего не изменится  в твоей жизни. Информация, как и еда, тоже может быть ядом.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7fb18f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7fb18f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9f332a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9f332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d0daba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d0daba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59e2b5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59e2b5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Сама по себе мысль как искра, мало что может изменить, но если ее постоянно повторять, то будет пожар.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Чем больше число повторений мысли, тем большую силу она обретает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Размышляя мы создаем реальность вокруг себя!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Следи за своими мыслями!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Многие люди хотят успеха ну думают о своих недостатках и ограничениях, почему они не могут достичь успеха тем самым им никогда не достичь успеха что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Каждый сам выбирает кем ему быть и как ему жить!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Не многих удерживает рабство, многие за него сами держатся.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Успешные люди становится ещё успешней, потому что визуализируют успех!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76f62d5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76f62d5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Вы это уже слышали, но это не означает, что ты это понимаешь!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Если бы мы сразу все поняли, мы бы сгорели. Мозг это предохранитель, чтобы не сгореть от перегруза информации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Чем больше число повторений мысли, тем большую силу она обретает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Сама по себе мысль как искра, мало что может изменить, но если ее постоянно повторять, то будет пожар.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76f62d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76f62d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Выбирай свои убеждения, окружение с умом. Ты и причина и решение твоих проблем.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76f62d5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76f62d5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Шаблон оформления задания, куратор отправит в чат 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76f62d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76f62d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7fb18f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7fb18f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76f62d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76f62d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76f62d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e76f62d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4fa28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4fa28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4fa282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4fa282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Миф,  что привычка закрепляется за 21 день/  С 21 дня до трех месяцев - период “наибольших обломов”. </a:t>
            </a:r>
            <a:r>
              <a:rPr b="1" lang="ru">
                <a:solidFill>
                  <a:schemeClr val="dk1"/>
                </a:solidFill>
              </a:rPr>
              <a:t>Привычка закрепляется через 3 месяца!!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4fa282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4fa282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e4fa282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e4fa282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76f62d5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e76f62d5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76f62d5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76f62d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e76f62d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e76f62d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Сказать, что скину опросник в чат. (вопросы по 1 блоку вносить)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76f62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76f62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7fb18f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7fb18f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59e2b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59e2b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 картинка для примера.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76f62d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76f62d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59e2b5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59e2b5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76f62d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76f62d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59e2b5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59e2b5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То что с тобой происходит сейчас это результат работы твоего сознания в прошлом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Пример со звездами. Изменив свои мысли, ты не сразу замечаешь изменения в жизни.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Опасность: многие думают, а ничего не меняется и забивают болт. А нужно продолжать так как изменения будут, но позже.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Каждый день по 5 минут правильных мыслей полностью изменят твою жизнь!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Глава 11 - концентрация размышления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Тренируй свой мозг думать правильные мысли иначе станешь заложником его мыслей!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5 - 10 минут размышляем на какую либо тему. Только на счет нее и глубоко.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1322975"/>
            <a:ext cx="8388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 ДОСТИГАТОР!</a:t>
            </a:r>
            <a:endParaRPr b="1" sz="10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Преврати мечту в реальность 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498650" y="570575"/>
            <a:ext cx="82008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ЧЕЛОВЕК МЫСЛИТ С ПОМОЩЬЮ МОЗГА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работает наш мозг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98650" y="4405750"/>
            <a:ext cx="8200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Все, что попадает в думающую часть, формирует реальность через реализующую часть!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947213" y="3206700"/>
            <a:ext cx="1362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ДУМАЮЩАЯ ЧАСТЬ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6578588" y="1916850"/>
            <a:ext cx="16182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РЕАЛИЗУ</a:t>
            </a:r>
            <a:r>
              <a:rPr b="1"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ЮЩАЯ ЧАСТЬ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 flipH="1" rot="10800000">
            <a:off x="2389800" y="3299400"/>
            <a:ext cx="827100" cy="173700"/>
          </a:xfrm>
          <a:prstGeom prst="straightConnector1">
            <a:avLst/>
          </a:prstGeom>
          <a:noFill/>
          <a:ln cap="flat" cmpd="sng" w="38100">
            <a:solidFill>
              <a:srgbClr val="F09B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/>
          <p:nvPr/>
        </p:nvCxnSpPr>
        <p:spPr>
          <a:xfrm flipH="1">
            <a:off x="5796663" y="2260825"/>
            <a:ext cx="732300" cy="277800"/>
          </a:xfrm>
          <a:prstGeom prst="straightConnector1">
            <a:avLst/>
          </a:prstGeom>
          <a:noFill/>
          <a:ln cap="flat" cmpd="sng" w="38100">
            <a:solidFill>
              <a:srgbClr val="F09B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type="ctrTitle"/>
          </p:nvPr>
        </p:nvSpPr>
        <p:spPr>
          <a:xfrm>
            <a:off x="1742700" y="1848700"/>
            <a:ext cx="5658600" cy="13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ЧЕМ ТЫ “КОРМИШЬ” СВОЙ МОЗГ?</a:t>
            </a:r>
            <a:endParaRPr b="1" sz="36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5224800" y="654800"/>
            <a:ext cx="35388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МОЗГ НЕ УМЕЕТ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НЕ УЧИТЬСЯ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! 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 учится постоянно на той </a:t>
            </a: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информации</a:t>
            </a: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которую ты ему даешь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Соответственно, </a:t>
            </a: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</a:t>
            </a: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 что ты делаешь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или не делаешь — результат той информации, которая поступает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твой мозг!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>
            <a:off x="5424650" y="2172975"/>
            <a:ext cx="0" cy="1240500"/>
          </a:xfrm>
          <a:prstGeom prst="straightConnector1">
            <a:avLst/>
          </a:prstGeom>
          <a:noFill/>
          <a:ln cap="flat" cmpd="sng" w="38100">
            <a:solidFill>
              <a:srgbClr val="F09B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242450" y="1567725"/>
            <a:ext cx="6408600" cy="20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КОРМИ СВОЙ МОЗГ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ПРАВИЛЬНО!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2077000" y="1959425"/>
            <a:ext cx="58392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Значение мышления в жизни человека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51275" y="654475"/>
            <a:ext cx="83064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b="1" lang="ru" sz="18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очему важно правильно мыслить?</a:t>
            </a:r>
            <a:endParaRPr b="1" sz="18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Мозг не видит разницы между реальностью и воображением (одинаково реагирует) 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Мысль — это энергия. Мы становимся тем, о чем больше всего думаем.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 качества мыслей зависит наше здоровье (психосоматика), внешний вид, настроение, эмоции и чувства.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 образа мышления зависит наше окружение.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Позитивное мышление увеличивает шансы на успех.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Уровень жизни во всех сферах в целом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231150" y="694675"/>
            <a:ext cx="78168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Каждый день у нас возникает 1000 мыслей и мы очень часто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их не контролируем.</a:t>
            </a:r>
            <a:r>
              <a:rPr lang="ru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Представь, что за каждую позитивную мысль ты получил бы $100, а за каждую негативную — у тебя забирали бы </a:t>
            </a: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$100.</a:t>
            </a: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Как  бы тогда ты относился к своим мыслям?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Вместо долларов выделяется энергия, которая создает реальность вокруг тебя!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874500" y="665100"/>
            <a:ext cx="7395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ФОРМУЛА ДОСТИЖЕНИЯ УСПЕХА 10/40/50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012500" y="3914450"/>
            <a:ext cx="15075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окружение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616150" y="3914450"/>
            <a:ext cx="1911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ru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образ мышления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6281550" y="3914450"/>
            <a:ext cx="2207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ru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знания, навыки, умения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189225" y="681200"/>
            <a:ext cx="62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Задание №2</a:t>
            </a: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Отследи свои мысли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189225" y="1408275"/>
            <a:ext cx="8643000" cy="20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протяжении нескольких дней отследи и запиши, какие мысли тебя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посещают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Каких было больше — положительных или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отрицательных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50" y="2258124"/>
            <a:ext cx="547450" cy="5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1293475" y="2079150"/>
            <a:ext cx="708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 ПАГУБНЫХ СПОСОБОВ МЫШЛЕНИЯ,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КОТОРЫЕ ГУБЯТ ЖИЗНЬ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11700" y="1586600"/>
            <a:ext cx="85206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 Блок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СОЗНАТЕЛЬНОЕ</a:t>
            </a:r>
            <a:endParaRPr b="1" sz="48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урок</a:t>
            </a:r>
            <a:r>
              <a:rPr lang="ru" sz="30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710150" y="2039675"/>
            <a:ext cx="1875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видишь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мир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черно-белым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2"/>
          <p:cNvSpPr txBox="1"/>
          <p:nvPr>
            <p:ph idx="1" type="subTitle"/>
          </p:nvPr>
        </p:nvSpPr>
        <p:spPr>
          <a:xfrm>
            <a:off x="3474675" y="2039675"/>
            <a:ext cx="2193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Ищешь проблемы там,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где их нет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6266800" y="2039675"/>
            <a:ext cx="21567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боишься выйти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из зоны комфорта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687950" y="3901975"/>
            <a:ext cx="1920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считаешь, что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уже все знаешь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>
            <p:ph idx="1" type="subTitle"/>
          </p:nvPr>
        </p:nvSpPr>
        <p:spPr>
          <a:xfrm>
            <a:off x="3855225" y="3901975"/>
            <a:ext cx="1432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Завидуешь,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хейтишь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>
            <p:ph idx="1" type="subTitle"/>
          </p:nvPr>
        </p:nvSpPr>
        <p:spPr>
          <a:xfrm>
            <a:off x="6743500" y="3901975"/>
            <a:ext cx="12033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Закрыт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 новому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" name="Google Shape;236;p32"/>
          <p:cNvGrpSpPr/>
          <p:nvPr/>
        </p:nvGrpSpPr>
        <p:grpSpPr>
          <a:xfrm>
            <a:off x="1265438" y="1187225"/>
            <a:ext cx="765000" cy="765050"/>
            <a:chOff x="1147500" y="2691275"/>
            <a:chExt cx="765000" cy="765050"/>
          </a:xfrm>
        </p:grpSpPr>
        <p:sp>
          <p:nvSpPr>
            <p:cNvPr id="237" name="Google Shape;237;p32"/>
            <p:cNvSpPr/>
            <p:nvPr/>
          </p:nvSpPr>
          <p:spPr>
            <a:xfrm>
              <a:off x="11475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1294350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1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4114044" y="1187225"/>
            <a:ext cx="765000" cy="765050"/>
            <a:chOff x="3335600" y="2691275"/>
            <a:chExt cx="765000" cy="765050"/>
          </a:xfrm>
        </p:grpSpPr>
        <p:sp>
          <p:nvSpPr>
            <p:cNvPr id="240" name="Google Shape;240;p32"/>
            <p:cNvSpPr/>
            <p:nvPr/>
          </p:nvSpPr>
          <p:spPr>
            <a:xfrm>
              <a:off x="33356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3482455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2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6962650" y="1187225"/>
            <a:ext cx="765000" cy="765050"/>
            <a:chOff x="6720213" y="2691275"/>
            <a:chExt cx="765000" cy="765050"/>
          </a:xfrm>
        </p:grpSpPr>
        <p:sp>
          <p:nvSpPr>
            <p:cNvPr id="243" name="Google Shape;243;p32"/>
            <p:cNvSpPr/>
            <p:nvPr/>
          </p:nvSpPr>
          <p:spPr>
            <a:xfrm>
              <a:off x="6720213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6867074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3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1265438" y="3056925"/>
            <a:ext cx="765000" cy="765050"/>
            <a:chOff x="1147500" y="2691275"/>
            <a:chExt cx="765000" cy="765050"/>
          </a:xfrm>
        </p:grpSpPr>
        <p:sp>
          <p:nvSpPr>
            <p:cNvPr id="246" name="Google Shape;246;p32"/>
            <p:cNvSpPr/>
            <p:nvPr/>
          </p:nvSpPr>
          <p:spPr>
            <a:xfrm>
              <a:off x="11475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1294350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4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4114044" y="3056925"/>
            <a:ext cx="765000" cy="765050"/>
            <a:chOff x="3335600" y="2691275"/>
            <a:chExt cx="765000" cy="765050"/>
          </a:xfrm>
        </p:grpSpPr>
        <p:sp>
          <p:nvSpPr>
            <p:cNvPr id="249" name="Google Shape;249;p32"/>
            <p:cNvSpPr/>
            <p:nvPr/>
          </p:nvSpPr>
          <p:spPr>
            <a:xfrm>
              <a:off x="33356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3482455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5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51" name="Google Shape;251;p32"/>
          <p:cNvGrpSpPr/>
          <p:nvPr/>
        </p:nvGrpSpPr>
        <p:grpSpPr>
          <a:xfrm>
            <a:off x="6962650" y="3056925"/>
            <a:ext cx="765000" cy="765050"/>
            <a:chOff x="6720213" y="2691275"/>
            <a:chExt cx="765000" cy="765050"/>
          </a:xfrm>
        </p:grpSpPr>
        <p:sp>
          <p:nvSpPr>
            <p:cNvPr id="252" name="Google Shape;252;p32"/>
            <p:cNvSpPr/>
            <p:nvPr/>
          </p:nvSpPr>
          <p:spPr>
            <a:xfrm>
              <a:off x="6720213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 txBox="1"/>
            <p:nvPr/>
          </p:nvSpPr>
          <p:spPr>
            <a:xfrm>
              <a:off x="6867074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6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54" name="Google Shape;254;p32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>
            <p:ph idx="1" type="subTitle"/>
          </p:nvPr>
        </p:nvSpPr>
        <p:spPr>
          <a:xfrm>
            <a:off x="311700" y="1138075"/>
            <a:ext cx="4602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Самая большая победа —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победа над своим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негативным мышлением!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Сократ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900" y="860950"/>
            <a:ext cx="3421601" cy="34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50" y="2258130"/>
            <a:ext cx="547450" cy="5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293475" y="2079150"/>
            <a:ext cx="708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 ВСТРОИТЬ В СЕБЯ ПРИВЫЧКИ,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КОТОРЫЕ ПРИВЕДУТ К УСПЕХУ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75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ЧЕЛОВЕК ЖИВЕТ В РЕЖИМЕ АВТОПИЛОТА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Наши действия и реакции на 96-98% автоматические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(как мы едим, как общаемся, в котором часу  просыпаемся, одеваемся, как заботимся о своем здоровье и т.д.)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Создать правильные привычки — это </a:t>
            </a:r>
            <a:r>
              <a:rPr b="1" lang="ru" sz="1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основополагающий</a:t>
            </a:r>
            <a:r>
              <a:rPr b="1" lang="ru" sz="1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 шаг в достижении цели!</a:t>
            </a:r>
            <a:endParaRPr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445025"/>
            <a:ext cx="8520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 ШАГА, КАК РАЗВИТЬ В СЕБЕ ПРИВЫЧКУ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6"/>
          <p:cNvSpPr txBox="1"/>
          <p:nvPr>
            <p:ph type="title"/>
          </p:nvPr>
        </p:nvSpPr>
        <p:spPr>
          <a:xfrm>
            <a:off x="698900" y="2063950"/>
            <a:ext cx="18981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Принять твердое решение меняться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6"/>
          <p:cNvSpPr txBox="1"/>
          <p:nvPr>
            <p:ph type="title"/>
          </p:nvPr>
        </p:nvSpPr>
        <p:spPr>
          <a:xfrm>
            <a:off x="336200" y="4041700"/>
            <a:ext cx="26235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Определить преимущества, которые принесет новая привычка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6397450" y="1952275"/>
            <a:ext cx="1936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Уделять время для новой привычки каждый день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6"/>
          <p:cNvSpPr txBox="1"/>
          <p:nvPr>
            <p:ph type="title"/>
          </p:nvPr>
        </p:nvSpPr>
        <p:spPr>
          <a:xfrm>
            <a:off x="6374800" y="3935450"/>
            <a:ext cx="19815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Постоянно ее оттачивать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7" name="Google Shape;287;p36"/>
          <p:cNvGrpSpPr/>
          <p:nvPr/>
        </p:nvGrpSpPr>
        <p:grpSpPr>
          <a:xfrm>
            <a:off x="1265438" y="1187225"/>
            <a:ext cx="765000" cy="765050"/>
            <a:chOff x="1147500" y="2691275"/>
            <a:chExt cx="765000" cy="765050"/>
          </a:xfrm>
        </p:grpSpPr>
        <p:sp>
          <p:nvSpPr>
            <p:cNvPr id="288" name="Google Shape;288;p36"/>
            <p:cNvSpPr/>
            <p:nvPr/>
          </p:nvSpPr>
          <p:spPr>
            <a:xfrm>
              <a:off x="11475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6"/>
            <p:cNvSpPr txBox="1"/>
            <p:nvPr/>
          </p:nvSpPr>
          <p:spPr>
            <a:xfrm>
              <a:off x="1294350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1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90" name="Google Shape;290;p36"/>
          <p:cNvGrpSpPr/>
          <p:nvPr/>
        </p:nvGrpSpPr>
        <p:grpSpPr>
          <a:xfrm>
            <a:off x="1265444" y="3170400"/>
            <a:ext cx="765000" cy="765050"/>
            <a:chOff x="3335600" y="2691275"/>
            <a:chExt cx="765000" cy="765050"/>
          </a:xfrm>
        </p:grpSpPr>
        <p:sp>
          <p:nvSpPr>
            <p:cNvPr id="291" name="Google Shape;291;p36"/>
            <p:cNvSpPr/>
            <p:nvPr/>
          </p:nvSpPr>
          <p:spPr>
            <a:xfrm>
              <a:off x="33356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 txBox="1"/>
            <p:nvPr/>
          </p:nvSpPr>
          <p:spPr>
            <a:xfrm>
              <a:off x="3482455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2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93" name="Google Shape;293;p36"/>
          <p:cNvGrpSpPr/>
          <p:nvPr/>
        </p:nvGrpSpPr>
        <p:grpSpPr>
          <a:xfrm>
            <a:off x="6983050" y="1187225"/>
            <a:ext cx="765000" cy="765050"/>
            <a:chOff x="6720213" y="2691275"/>
            <a:chExt cx="765000" cy="765050"/>
          </a:xfrm>
        </p:grpSpPr>
        <p:sp>
          <p:nvSpPr>
            <p:cNvPr id="294" name="Google Shape;294;p36"/>
            <p:cNvSpPr/>
            <p:nvPr/>
          </p:nvSpPr>
          <p:spPr>
            <a:xfrm>
              <a:off x="6720213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 txBox="1"/>
            <p:nvPr/>
          </p:nvSpPr>
          <p:spPr>
            <a:xfrm>
              <a:off x="6867074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3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96" name="Google Shape;296;p36"/>
          <p:cNvGrpSpPr/>
          <p:nvPr/>
        </p:nvGrpSpPr>
        <p:grpSpPr>
          <a:xfrm>
            <a:off x="6983038" y="3170400"/>
            <a:ext cx="765000" cy="765050"/>
            <a:chOff x="1147500" y="2691275"/>
            <a:chExt cx="765000" cy="765050"/>
          </a:xfrm>
        </p:grpSpPr>
        <p:sp>
          <p:nvSpPr>
            <p:cNvPr id="297" name="Google Shape;297;p36"/>
            <p:cNvSpPr/>
            <p:nvPr/>
          </p:nvSpPr>
          <p:spPr>
            <a:xfrm>
              <a:off x="1147500" y="2691275"/>
              <a:ext cx="765000" cy="765000"/>
            </a:xfrm>
            <a:prstGeom prst="ellipse">
              <a:avLst/>
            </a:prstGeom>
            <a:noFill/>
            <a:ln cap="flat" cmpd="sng" w="28575">
              <a:solidFill>
                <a:srgbClr val="F09B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 txBox="1"/>
            <p:nvPr/>
          </p:nvSpPr>
          <p:spPr>
            <a:xfrm>
              <a:off x="1294350" y="2762425"/>
              <a:ext cx="4713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400">
                  <a:solidFill>
                    <a:srgbClr val="F09B25"/>
                  </a:solidFill>
                  <a:latin typeface="Comfortaa"/>
                  <a:ea typeface="Comfortaa"/>
                  <a:cs typeface="Comfortaa"/>
                  <a:sym typeface="Comfortaa"/>
                </a:rPr>
                <a:t>4</a:t>
              </a:r>
              <a:endParaRPr b="1" sz="2400">
                <a:solidFill>
                  <a:srgbClr val="F09B25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99" name="Google Shape;299;p36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1450725" y="1951556"/>
            <a:ext cx="1384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FF"/>
                </a:solidFill>
                <a:highlight>
                  <a:srgbClr val="233C4E"/>
                </a:highlight>
                <a:latin typeface="Roboto"/>
                <a:ea typeface="Roboto"/>
                <a:cs typeface="Roboto"/>
                <a:sym typeface="Roboto"/>
              </a:rPr>
              <a:t>Совершаешь поступки</a:t>
            </a:r>
            <a:endParaRPr b="1" sz="1400">
              <a:solidFill>
                <a:srgbClr val="FFFFFF"/>
              </a:solidFill>
              <a:highlight>
                <a:srgbClr val="233C4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1450725" y="4165295"/>
            <a:ext cx="1384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FF"/>
                </a:solidFill>
                <a:highlight>
                  <a:srgbClr val="233C4E"/>
                </a:highlight>
                <a:latin typeface="Roboto"/>
                <a:ea typeface="Roboto"/>
                <a:cs typeface="Roboto"/>
                <a:sym typeface="Roboto"/>
              </a:rPr>
              <a:t>Выработаешь привычку</a:t>
            </a:r>
            <a:endParaRPr b="1" sz="1400">
              <a:solidFill>
                <a:srgbClr val="FFFFFF"/>
              </a:solidFill>
              <a:highlight>
                <a:srgbClr val="233C4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4331638" y="1951553"/>
            <a:ext cx="1384500" cy="625200"/>
          </a:xfrm>
          <a:prstGeom prst="rect">
            <a:avLst/>
          </a:prstGeom>
          <a:effectLst>
            <a:outerShdw blurRad="100013" rotWithShape="0" algn="bl" dist="9525">
              <a:schemeClr val="dk1">
                <a:alpha val="2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FF"/>
                </a:solidFill>
                <a:highlight>
                  <a:srgbClr val="233C4E"/>
                </a:highlight>
                <a:latin typeface="Roboto"/>
                <a:ea typeface="Roboto"/>
                <a:cs typeface="Roboto"/>
                <a:sym typeface="Roboto"/>
              </a:rPr>
              <a:t>Выработаешь привычку</a:t>
            </a:r>
            <a:endParaRPr b="1" sz="1400">
              <a:solidFill>
                <a:srgbClr val="FFFFFF"/>
              </a:solidFill>
              <a:highlight>
                <a:srgbClr val="233C4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4331638" y="4165293"/>
            <a:ext cx="1384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FF"/>
                </a:solidFill>
                <a:highlight>
                  <a:srgbClr val="233C4E"/>
                </a:highlight>
                <a:latin typeface="Roboto"/>
                <a:ea typeface="Roboto"/>
                <a:cs typeface="Roboto"/>
                <a:sym typeface="Roboto"/>
              </a:rPr>
              <a:t>Формируешь характер</a:t>
            </a:r>
            <a:endParaRPr b="1" sz="1400">
              <a:solidFill>
                <a:srgbClr val="FFFFFF"/>
              </a:solidFill>
              <a:highlight>
                <a:srgbClr val="233C4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7323205" y="1951550"/>
            <a:ext cx="1384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FF"/>
                </a:solidFill>
                <a:highlight>
                  <a:srgbClr val="233C4E"/>
                </a:highlight>
                <a:latin typeface="Roboto"/>
                <a:ea typeface="Roboto"/>
                <a:cs typeface="Roboto"/>
                <a:sym typeface="Roboto"/>
              </a:rPr>
              <a:t>Формируешь характер</a:t>
            </a:r>
            <a:endParaRPr b="1" sz="1400">
              <a:solidFill>
                <a:srgbClr val="FFFFFF"/>
              </a:solidFill>
              <a:highlight>
                <a:srgbClr val="233C4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7323206" y="4165290"/>
            <a:ext cx="1384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FF"/>
                </a:solidFill>
                <a:highlight>
                  <a:srgbClr val="233C4E"/>
                </a:highlight>
                <a:latin typeface="Roboto"/>
                <a:ea typeface="Roboto"/>
                <a:cs typeface="Roboto"/>
                <a:sym typeface="Roboto"/>
              </a:rPr>
              <a:t>Получаешь судьбу!</a:t>
            </a:r>
            <a:endParaRPr b="1" sz="1400">
              <a:solidFill>
                <a:srgbClr val="FFFFFF"/>
              </a:solidFill>
              <a:highlight>
                <a:srgbClr val="233C4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7"/>
          <p:cNvCxnSpPr/>
          <p:nvPr/>
        </p:nvCxnSpPr>
        <p:spPr>
          <a:xfrm>
            <a:off x="1677550" y="2586525"/>
            <a:ext cx="0" cy="280800"/>
          </a:xfrm>
          <a:prstGeom prst="straightConnector1">
            <a:avLst/>
          </a:prstGeom>
          <a:noFill/>
          <a:ln cap="flat" cmpd="sng" w="19050">
            <a:solidFill>
              <a:srgbClr val="F09B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7"/>
          <p:cNvCxnSpPr/>
          <p:nvPr/>
        </p:nvCxnSpPr>
        <p:spPr>
          <a:xfrm>
            <a:off x="4565838" y="2586525"/>
            <a:ext cx="0" cy="280800"/>
          </a:xfrm>
          <a:prstGeom prst="straightConnector1">
            <a:avLst/>
          </a:prstGeom>
          <a:noFill/>
          <a:ln cap="flat" cmpd="sng" w="19050">
            <a:solidFill>
              <a:srgbClr val="F09B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7"/>
          <p:cNvCxnSpPr/>
          <p:nvPr/>
        </p:nvCxnSpPr>
        <p:spPr>
          <a:xfrm>
            <a:off x="7454125" y="2586525"/>
            <a:ext cx="0" cy="280800"/>
          </a:xfrm>
          <a:prstGeom prst="straightConnector1">
            <a:avLst/>
          </a:prstGeom>
          <a:noFill/>
          <a:ln cap="flat" cmpd="sng" w="19050">
            <a:solidFill>
              <a:srgbClr val="F09B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7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189225" y="681200"/>
            <a:ext cx="62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Задание №3</a:t>
            </a: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Работа с привычкой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189225" y="1403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Выпиши  </a:t>
            </a:r>
            <a:r>
              <a:rPr b="1"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привычки, которые мешают достичь результата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. «Ритуалы», которые тянут назад.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Пример: откладывать все на потом, вести неправильный образ жизни, вставать после 12.00 дня каждый день и т.д.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протяжении сентября все вместе будем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встраивать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первую привычку — </a:t>
            </a:r>
            <a:r>
              <a:rPr b="1"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привычка позитивного мышления.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189225" y="681200"/>
            <a:ext cx="62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Выводы второго урока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9"/>
          <p:cNvSpPr txBox="1"/>
          <p:nvPr>
            <p:ph idx="4294967295" type="subTitle"/>
          </p:nvPr>
        </p:nvSpPr>
        <p:spPr>
          <a:xfrm>
            <a:off x="189225" y="1408275"/>
            <a:ext cx="79398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Единственное, что тебе мешает и не дает добиться успеха — это твоя жизненная позиция и твои мысли.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Мозг создает окружающую тебя действительность.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Соблюдай информационную диету: тщательно выбирай, с кем общаться, где учиться, что читать и смотреть.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Выстраивай правильные привычки за 90 дней.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Самая большая победа — победа над своим негативным мышлением!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 txBox="1"/>
          <p:nvPr/>
        </p:nvSpPr>
        <p:spPr>
          <a:xfrm>
            <a:off x="189225" y="681200"/>
            <a:ext cx="62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Задания второго урока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1625825"/>
            <a:ext cx="8520600" cy="29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На протяжении нескольких дней отслеживай свои мысли, напиши отчет.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Тренируй</a:t>
            </a:r>
            <a:r>
              <a:rPr lang="ru">
                <a:solidFill>
                  <a:srgbClr val="FFFFFF"/>
                </a:solidFill>
              </a:rPr>
              <a:t> свой мозг. В течении 10 минут непрерывно думай над одной целью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Список привычек, которые не дают достичь результата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Вырабатывай привычку позитивного мышления.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ctrTitle"/>
          </p:nvPr>
        </p:nvSpPr>
        <p:spPr>
          <a:xfrm>
            <a:off x="480050" y="485900"/>
            <a:ext cx="83523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ВВЕДЕНИЕ В СОЗНАТЕЛЬНОЕ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0150" y="1310375"/>
            <a:ext cx="967625" cy="9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56950" y="2259525"/>
            <a:ext cx="2274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жизненных позиции, как мы смотрим на мир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1275" y="1270000"/>
            <a:ext cx="1048375" cy="10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16950" y="2259521"/>
            <a:ext cx="2237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 формируется реальность человека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1450" y="1306274"/>
            <a:ext cx="975825" cy="9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472350" y="2259523"/>
            <a:ext cx="2154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Значение мышления в жизни человека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1450" y="3133150"/>
            <a:ext cx="944275" cy="9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287300" y="4070625"/>
            <a:ext cx="3012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 пагубных способов мышления, которые губят жизнь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58475" y="3150550"/>
            <a:ext cx="909450" cy="9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96800" y="4070625"/>
            <a:ext cx="2832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 встроить в себя привычки, которые приведут к успеху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50" y="2298024"/>
            <a:ext cx="547450" cy="5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293475" y="2079150"/>
            <a:ext cx="644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ЖИЗНЕННЫХ ПОЗИЦИИ, 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 МЫ СМОТРИМ НА МИР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 rot="10800000">
            <a:off x="4572000" y="843550"/>
            <a:ext cx="0" cy="3746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7"/>
          <p:cNvCxnSpPr/>
          <p:nvPr/>
        </p:nvCxnSpPr>
        <p:spPr>
          <a:xfrm>
            <a:off x="607800" y="2716900"/>
            <a:ext cx="7928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7"/>
          <p:cNvSpPr txBox="1"/>
          <p:nvPr/>
        </p:nvSpPr>
        <p:spPr>
          <a:xfrm>
            <a:off x="1006925" y="1235200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375" y="1351625"/>
            <a:ext cx="784875" cy="7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625" y="1351625"/>
            <a:ext cx="784875" cy="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015175" y="1235200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5625" y="3138700"/>
            <a:ext cx="784875" cy="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015175" y="3022275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375" y="3138700"/>
            <a:ext cx="784875" cy="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006925" y="3022275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rot="10800000">
            <a:off x="4572000" y="843550"/>
            <a:ext cx="0" cy="3746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607800" y="2716900"/>
            <a:ext cx="7928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8"/>
          <p:cNvSpPr txBox="1"/>
          <p:nvPr/>
        </p:nvSpPr>
        <p:spPr>
          <a:xfrm>
            <a:off x="1006925" y="1235200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375" y="1351625"/>
            <a:ext cx="784875" cy="7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625" y="1351625"/>
            <a:ext cx="784875" cy="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015175" y="1235200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5625" y="3138700"/>
            <a:ext cx="784875" cy="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015175" y="3022275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375" y="3138700"/>
            <a:ext cx="784875" cy="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006925" y="3022275"/>
            <a:ext cx="1760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 не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</a:t>
            </a:r>
            <a:r>
              <a:rPr b="1" lang="ru" sz="24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ОК</a:t>
            </a:r>
            <a:endParaRPr b="1" sz="24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89225" y="681200"/>
            <a:ext cx="86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Задание №1</a:t>
            </a: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Проанализируй, в какой позиции ты воспринимаешь мир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985325" y="2234225"/>
            <a:ext cx="1803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FFFFFF"/>
                </a:solidFill>
              </a:rPr>
              <a:t>здоровая позиция 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015175" y="2234225"/>
            <a:ext cx="3171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</a:rPr>
              <a:t>агрессор, занижение других людей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85325" y="4063550"/>
            <a:ext cx="1803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</a:rPr>
              <a:t>позиция жертвы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015175" y="4063550"/>
            <a:ext cx="3963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</a:rPr>
              <a:t>безнадежность, критическое отношение к себе и миру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651050" y="2369288"/>
            <a:ext cx="55971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09B25"/>
                </a:solidFill>
                <a:latin typeface="Roboto"/>
                <a:ea typeface="Roboto"/>
                <a:cs typeface="Roboto"/>
                <a:sym typeface="Roboto"/>
              </a:rPr>
              <a:t>Я ОК, ТЫ ОК</a:t>
            </a:r>
            <a:endParaRPr b="1" sz="3600">
              <a:solidFill>
                <a:srgbClr val="F09B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единственная позиция победителя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088" y="1259512"/>
            <a:ext cx="1158925" cy="11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997850" y="1170225"/>
            <a:ext cx="71484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 ТВОЕЙ ЖИЗНЕННОЙ ПОЗИЦИИ</a:t>
            </a:r>
            <a:r>
              <a:rPr b="1"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И ТВОЕГО МЫШЛЕНИЯ ЗАВИСИТ </a:t>
            </a:r>
            <a:r>
              <a:rPr b="1" lang="ru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ТВОЯ РЕАЛЬНОСТЬ!</a:t>
            </a:r>
            <a:endParaRPr b="1" sz="24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55550" y="4838400"/>
            <a:ext cx="86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ДОСТИГАТОР. ПРЕВРАТИ МЕЧТУ В РЕАЛЬНОСТЬ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50" y="2258124"/>
            <a:ext cx="547450" cy="5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293475" y="2079150"/>
            <a:ext cx="708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 формируется реальность человека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