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2" r:id="rId2"/>
    <p:sldId id="370" r:id="rId3"/>
    <p:sldId id="359" r:id="rId4"/>
    <p:sldId id="362" r:id="rId5"/>
    <p:sldId id="360" r:id="rId6"/>
    <p:sldId id="369" r:id="rId7"/>
    <p:sldId id="372" r:id="rId8"/>
    <p:sldId id="368" r:id="rId9"/>
    <p:sldId id="375" r:id="rId10"/>
    <p:sldId id="3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4"/>
    <p:restoredTop sz="88217"/>
  </p:normalViewPr>
  <p:slideViewPr>
    <p:cSldViewPr snapToGrid="0" snapToObjects="1">
      <p:cViewPr varScale="1">
        <p:scale>
          <a:sx n="94" d="100"/>
          <a:sy n="94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64A96-575A-864D-9CF0-FA6DFDAED49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7D00-1402-FA42-9AE0-80BE6A2E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27D00-1402-FA42-9AE0-80BE6A2E5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 for group under 34 </a:t>
            </a:r>
          </a:p>
          <a:p>
            <a:r>
              <a:rPr lang="en-US" dirty="0"/>
              <a:t>Group under 24 unstable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27D00-1402-FA42-9AE0-80BE6A2E5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27D00-1402-FA42-9AE0-80BE6A2E5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27D00-1402-FA42-9AE0-80BE6A2E5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93B-D629-9940-8929-09EA98A5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454F1-0DC5-BA42-BBE5-F9347AEB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D85E-F097-0A45-A39E-AB3777B5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49FB-FEDC-7341-AF5A-BD65F0B9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2245-80E8-3746-B47C-5BBB9553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A24-006E-BA47-97D1-543CFD02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C6D0-99DF-7F4B-9A11-20525F4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CF94-44A0-8245-AC90-6C22E1E8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BA30-B800-7F4A-AB0D-8967E37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B172-9704-1346-8DFC-05718A8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935B8-17F9-0145-B5FC-918A0C11D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14D03-4933-5B4A-A5BF-15DBFEA5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F75-C689-9D4D-8439-B5BC3BF6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1F4C-1A65-2B42-80FC-26F29D5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A5B6-C25D-1D47-9A41-934072D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EB85-B1D5-A147-9D50-8285F52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BD7-470B-7F44-8DCF-C6DB7F07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28B0-6FC6-4B4D-A3A4-E47E6A8E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C2BC-BA72-9642-8051-0DB61D67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CD27-E709-B54B-BF55-9A86F58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997-FAD2-184C-B817-ED0B5C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7968-83DC-704B-9092-DCFC99BE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FBAA-7C78-E447-865A-A006E2EB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8D19-B039-5B44-A6BC-35D930A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68C-42C1-ED4E-A7B6-90D15F4F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2ECA-4CC2-0541-B318-62AC4A80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96F-7F2E-104E-A1D9-D0D3C37B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56FE-829D-C940-A904-D7F2F1E6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AC57-FA16-4642-AD85-E78B67D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5C65-A5CC-1640-A4BA-CD34560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9E-6C07-3F45-B711-99B238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890B-B265-4146-933A-4A41E32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6B43-98E6-9B45-9C71-3BCCBCB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B124-2DAD-C541-BA7E-8EADE8B1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D03A-E8FC-6844-863B-D523D368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94AB6-97FB-484E-8C1E-AFD765C80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4AB71-2024-624F-988D-00ECC39E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824D-1B7A-C94B-A9D0-ADEA2D15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1C11-7DF4-C140-99CE-F68EB52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7F4-F82B-4448-9B3A-B6D173F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B641-2586-F144-B13D-23F734D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A017-716E-164C-ACA3-F98962E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BE081-66C9-BE4E-927E-DD6C84F9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F4BE-3F27-A947-9CCE-81AC405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932F-368E-4347-B7C8-DEEEF7A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1F90-21C6-9F43-83D2-62A7855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36D6-7EDA-FB43-B231-E771154D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E7AF-4D22-2548-A326-3B575406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614CE-5950-CE46-8971-8EB8AE3F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3EDA-7C13-2A4E-8015-F18F56D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F649-A7B0-6846-B109-B7461D9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D025-B23A-BA45-AE58-9D89DC0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FB0-49D0-284D-A29A-2BB3C458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94D50-6B74-144C-94F5-E8ACEC0E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7856-A28F-3145-9DDC-90A9F134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4E3D-18E4-C741-A206-DC949F5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AB90-C4B0-B742-BB97-2938E81A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4935-F277-C24B-8674-CA3908E9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F83C0-BAB0-F947-9EE2-4C3C5F7E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8436-0B54-4943-B363-AA33239D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913-9464-5645-BF4E-4B6C2748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A481-84FE-EC4F-93FF-1EA80482957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1A85-EC08-F24F-9F38-6281E5C2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55CC-33EF-F14A-8ABE-9E619A92F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0D0-3C88-664B-B969-C145FBAC6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>
                <a:latin typeface="+mn-lt"/>
              </a:rPr>
              <a:t>Age Range Model Update 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5310-B7CA-B045-8CC3-23608EBF5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2020-08-11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CC55F-5038-4548-8645-24184F7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9" y="199829"/>
            <a:ext cx="1375739" cy="57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F2778-9E3A-664C-A27E-8560CF8C54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F7F5-4E0A-404C-9340-4562DBE2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318D-E037-F041-BEEC-6D4109C4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9DE4C-31C1-D04B-9FD0-E5C53B92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7F0-F159-A845-B7A2-C0A47115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E6AF-2AC2-F642-92F5-478D756F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table finalization (by feature importance)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Hyperparameter tuning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Over-sampling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*Feature selection with selectors in </a:t>
            </a:r>
            <a:r>
              <a:rPr lang="en-US" dirty="0" err="1"/>
              <a:t>PySpark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 feature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E562-2707-B94C-877E-4E7B18B6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 selection by feature importance</a:t>
            </a:r>
          </a:p>
          <a:p>
            <a:pPr lvl="1"/>
            <a:r>
              <a:rPr lang="en-US" dirty="0"/>
              <a:t>Section features: high feature importance </a:t>
            </a:r>
          </a:p>
          <a:p>
            <a:pPr lvl="1"/>
            <a:r>
              <a:rPr lang="en-US" dirty="0"/>
              <a:t>Subsection_1 features: relatively low feature importance</a:t>
            </a:r>
          </a:p>
          <a:p>
            <a:pPr lvl="1"/>
            <a:r>
              <a:rPr lang="en-US" dirty="0"/>
              <a:t>Subsection_2 features: low feature importance </a:t>
            </a:r>
          </a:p>
          <a:p>
            <a:r>
              <a:rPr lang="en-US" dirty="0"/>
              <a:t>Percentage of time spent shows higher feature importance for most sections and for all subsections</a:t>
            </a:r>
          </a:p>
          <a:p>
            <a:endParaRPr lang="en-US" dirty="0"/>
          </a:p>
          <a:p>
            <a:r>
              <a:rPr lang="en-US" dirty="0"/>
              <a:t>For section features, keep either percentage of time spent or total time spent </a:t>
            </a:r>
          </a:p>
          <a:p>
            <a:r>
              <a:rPr lang="en-US" dirty="0">
                <a:sym typeface="Wingdings" pitchFamily="2" charset="2"/>
              </a:rPr>
              <a:t>Subsection_1 </a:t>
            </a:r>
            <a:r>
              <a:rPr lang="en-US" dirty="0" err="1">
                <a:sym typeface="Wingdings" pitchFamily="2" charset="2"/>
              </a:rPr>
              <a:t>timespent</a:t>
            </a:r>
            <a:r>
              <a:rPr lang="en-US" dirty="0">
                <a:sym typeface="Wingdings" pitchFamily="2" charset="2"/>
              </a:rPr>
              <a:t> features  Subsection_1 </a:t>
            </a:r>
            <a:r>
              <a:rPr lang="en-US" dirty="0" err="1">
                <a:sym typeface="Wingdings" pitchFamily="2" charset="2"/>
              </a:rPr>
              <a:t>timespent</a:t>
            </a:r>
            <a:r>
              <a:rPr lang="en-US" dirty="0">
                <a:sym typeface="Wingdings" pitchFamily="2" charset="2"/>
              </a:rPr>
              <a:t>% </a:t>
            </a:r>
          </a:p>
          <a:p>
            <a:r>
              <a:rPr lang="en-US" dirty="0">
                <a:sym typeface="Wingdings" pitchFamily="2" charset="2"/>
              </a:rPr>
              <a:t>Remove subsection_2 </a:t>
            </a:r>
            <a:r>
              <a:rPr lang="en-US" dirty="0" err="1">
                <a:sym typeface="Wingdings" pitchFamily="2" charset="2"/>
              </a:rPr>
              <a:t>timespent</a:t>
            </a:r>
            <a:r>
              <a:rPr lang="en-US" dirty="0">
                <a:sym typeface="Wingdings" pitchFamily="2" charset="2"/>
              </a:rPr>
              <a:t> features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feature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E562-2707-B94C-877E-4E7B18B6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876" y="1690688"/>
            <a:ext cx="10148248" cy="4676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Total time spent in sections: </a:t>
            </a:r>
          </a:p>
          <a:p>
            <a:r>
              <a:rPr lang="en-CA" sz="1800" dirty="0"/>
              <a:t>'</a:t>
            </a:r>
            <a:r>
              <a:rPr lang="en-CA" sz="1800" dirty="0" err="1"/>
              <a:t>sum_</a:t>
            </a:r>
            <a:r>
              <a:rPr lang="en-CA" sz="1800" dirty="0" err="1">
                <a:solidFill>
                  <a:srgbClr val="FF0000"/>
                </a:solidFill>
              </a:rPr>
              <a:t>business</a:t>
            </a:r>
            <a:r>
              <a:rPr lang="en-CA" sz="1800" dirty="0"/>
              <a:t>’, 	'</a:t>
            </a:r>
            <a:r>
              <a:rPr lang="en-CA" sz="1800" dirty="0" err="1"/>
              <a:t>sum_</a:t>
            </a:r>
            <a:r>
              <a:rPr lang="en-CA" sz="1800" dirty="0" err="1">
                <a:solidFill>
                  <a:srgbClr val="FF0000"/>
                </a:solidFill>
              </a:rPr>
              <a:t>globeandmail</a:t>
            </a:r>
            <a:r>
              <a:rPr lang="en-CA" sz="1800" dirty="0"/>
              <a:t>’, 	</a:t>
            </a:r>
          </a:p>
          <a:p>
            <a:pPr marL="0" indent="0">
              <a:buNone/>
            </a:pPr>
            <a:r>
              <a:rPr lang="en-CA" sz="1800" dirty="0"/>
              <a:t>Total time spent in subsection_2: </a:t>
            </a:r>
          </a:p>
          <a:p>
            <a:r>
              <a:rPr lang="en-CA" sz="1800" dirty="0"/>
              <a:t>'</a:t>
            </a:r>
            <a:r>
              <a:rPr lang="en-CA" sz="1800" dirty="0" err="1"/>
              <a:t>sum_</a:t>
            </a:r>
            <a:r>
              <a:rPr lang="en-CA" sz="1800" dirty="0" err="1">
                <a:solidFill>
                  <a:srgbClr val="FF0000"/>
                </a:solidFill>
              </a:rPr>
              <a:t>insidethemarket</a:t>
            </a:r>
            <a:r>
              <a:rPr lang="en-CA" sz="1800" dirty="0"/>
              <a:t>’, </a:t>
            </a:r>
          </a:p>
          <a:p>
            <a:pPr marL="0" indent="0">
              <a:buNone/>
            </a:pPr>
            <a:r>
              <a:rPr lang="en-CA" sz="1800" dirty="0"/>
              <a:t>Section time spent percentage:</a:t>
            </a:r>
          </a:p>
          <a:p>
            <a:r>
              <a:rPr lang="en-CA" sz="1800" dirty="0"/>
              <a:t>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canada</a:t>
            </a:r>
            <a:r>
              <a:rPr lang="en-CA" sz="1800" dirty="0" err="1"/>
              <a:t>_timespentp</a:t>
            </a:r>
            <a:r>
              <a:rPr lang="en-CA" sz="1800" dirty="0"/>
              <a:t>’, 			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business</a:t>
            </a:r>
            <a:r>
              <a:rPr lang="en-CA" sz="1800" dirty="0" err="1"/>
              <a:t>_timespentp</a:t>
            </a:r>
            <a:r>
              <a:rPr lang="en-CA" sz="1800" dirty="0"/>
              <a:t>’, 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investing</a:t>
            </a:r>
            <a:r>
              <a:rPr lang="en-CA" sz="1800" dirty="0" err="1"/>
              <a:t>_timespentp</a:t>
            </a:r>
            <a:r>
              <a:rPr lang="en-CA" sz="1800" dirty="0"/>
              <a:t>’,			 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world</a:t>
            </a:r>
            <a:r>
              <a:rPr lang="en-CA" sz="1800" dirty="0" err="1"/>
              <a:t>_timespentp</a:t>
            </a:r>
            <a:r>
              <a:rPr lang="en-CA" sz="1800" dirty="0"/>
              <a:t>’, 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opinion</a:t>
            </a:r>
            <a:r>
              <a:rPr lang="en-CA" sz="1800" dirty="0" err="1"/>
              <a:t>_timespentp</a:t>
            </a:r>
            <a:r>
              <a:rPr lang="en-CA" sz="1800" dirty="0"/>
              <a:t>’, 			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politics</a:t>
            </a:r>
            <a:r>
              <a:rPr lang="en-CA" sz="1800" dirty="0" err="1"/>
              <a:t>_timespentp</a:t>
            </a:r>
            <a:r>
              <a:rPr lang="en-CA" sz="1800" dirty="0"/>
              <a:t>’, 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life</a:t>
            </a:r>
            <a:r>
              <a:rPr lang="en-CA" sz="1800" dirty="0" err="1"/>
              <a:t>_timespentp</a:t>
            </a:r>
            <a:r>
              <a:rPr lang="en-CA" sz="1800" dirty="0"/>
              <a:t>’, 				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arts</a:t>
            </a:r>
            <a:r>
              <a:rPr lang="en-CA" sz="1800" dirty="0" err="1"/>
              <a:t>_timespentp</a:t>
            </a:r>
            <a:r>
              <a:rPr lang="en-CA" sz="1800" dirty="0"/>
              <a:t>’,		 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sports</a:t>
            </a:r>
            <a:r>
              <a:rPr lang="en-CA" sz="1800" dirty="0" err="1"/>
              <a:t>_timespentp</a:t>
            </a:r>
            <a:r>
              <a:rPr lang="en-CA" sz="1800" dirty="0"/>
              <a:t>’, 			'</a:t>
            </a:r>
            <a:r>
              <a:rPr lang="en-CA" sz="1800" dirty="0" err="1"/>
              <a:t>section_</a:t>
            </a:r>
            <a:r>
              <a:rPr lang="en-CA" sz="1800" dirty="0" err="1">
                <a:solidFill>
                  <a:srgbClr val="FF0000"/>
                </a:solidFill>
              </a:rPr>
              <a:t>globerealestate</a:t>
            </a:r>
            <a:r>
              <a:rPr lang="en-CA" sz="1800" dirty="0" err="1"/>
              <a:t>_timespentp</a:t>
            </a:r>
            <a:r>
              <a:rPr lang="en-CA" sz="1800" dirty="0"/>
              <a:t>’, </a:t>
            </a:r>
          </a:p>
          <a:p>
            <a:pPr marL="0" indent="0">
              <a:buNone/>
            </a:pPr>
            <a:r>
              <a:rPr lang="en-CA" sz="1800" dirty="0"/>
              <a:t>Subseciton_1 time spent percentage:</a:t>
            </a:r>
          </a:p>
          <a:p>
            <a:r>
              <a:rPr lang="en-CA" sz="1800" dirty="0"/>
              <a:t>'subsec1_</a:t>
            </a:r>
            <a:r>
              <a:rPr lang="en-CA" sz="1800" dirty="0">
                <a:solidFill>
                  <a:srgbClr val="FF0000"/>
                </a:solidFill>
              </a:rPr>
              <a:t>markets</a:t>
            </a:r>
            <a:r>
              <a:rPr lang="en-CA" sz="1800" dirty="0"/>
              <a:t>_timespentp’,			'subsec1_</a:t>
            </a:r>
            <a:r>
              <a:rPr lang="en-CA" sz="1800" dirty="0">
                <a:solidFill>
                  <a:srgbClr val="FF0000"/>
                </a:solidFill>
              </a:rPr>
              <a:t>personalfinance</a:t>
            </a:r>
            <a:r>
              <a:rPr lang="en-CA" sz="1800" dirty="0"/>
              <a:t>_timespentp’, 'subsec1_</a:t>
            </a:r>
            <a:r>
              <a:rPr lang="en-CA" sz="1800" dirty="0">
                <a:solidFill>
                  <a:srgbClr val="FF0000"/>
                </a:solidFill>
              </a:rPr>
              <a:t>uspolitics</a:t>
            </a:r>
            <a:r>
              <a:rPr lang="en-CA" sz="1800" dirty="0"/>
              <a:t>_timespentp’, 		'subsec1_</a:t>
            </a:r>
            <a:r>
              <a:rPr lang="en-CA" sz="1800" dirty="0">
                <a:solidFill>
                  <a:srgbClr val="FF0000"/>
                </a:solidFill>
              </a:rPr>
              <a:t>investmentideas</a:t>
            </a:r>
            <a:r>
              <a:rPr lang="en-CA" sz="1800" dirty="0"/>
              <a:t>_timespentp’, 'subsec1_</a:t>
            </a:r>
            <a:r>
              <a:rPr lang="en-CA" sz="1800" dirty="0">
                <a:solidFill>
                  <a:srgbClr val="FF0000"/>
                </a:solidFill>
              </a:rPr>
              <a:t>internationalbusiness</a:t>
            </a:r>
            <a:r>
              <a:rPr lang="en-CA" sz="1800" dirty="0"/>
              <a:t>_timespentp’, 	'subsec1_</a:t>
            </a:r>
            <a:r>
              <a:rPr lang="en-CA" sz="1800" dirty="0">
                <a:solidFill>
                  <a:srgbClr val="FF0000"/>
                </a:solidFill>
              </a:rPr>
              <a:t>cpc</a:t>
            </a:r>
            <a:r>
              <a:rPr lang="en-CA" sz="1800" dirty="0"/>
              <a:t>_timespentp', 'subsec1_</a:t>
            </a:r>
            <a:r>
              <a:rPr lang="en-CA" sz="1800" dirty="0">
                <a:solidFill>
                  <a:srgbClr val="FF0000"/>
                </a:solidFill>
              </a:rPr>
              <a:t>commentary</a:t>
            </a:r>
            <a:r>
              <a:rPr lang="en-CA" sz="1800" dirty="0"/>
              <a:t>_timespentp’, 		'subsec1_</a:t>
            </a:r>
            <a:r>
              <a:rPr lang="en-CA" sz="1800" dirty="0">
                <a:solidFill>
                  <a:srgbClr val="FF0000"/>
                </a:solidFill>
              </a:rPr>
              <a:t>britishcolumbia</a:t>
            </a:r>
            <a:r>
              <a:rPr lang="en-CA" sz="1800" dirty="0"/>
              <a:t>_timespentp’, 'subsec1_</a:t>
            </a:r>
            <a:r>
              <a:rPr lang="en-CA" sz="1800" dirty="0">
                <a:solidFill>
                  <a:srgbClr val="FF0000"/>
                </a:solidFill>
              </a:rPr>
              <a:t>toronto</a:t>
            </a:r>
            <a:r>
              <a:rPr lang="en-CA" sz="1800" dirty="0"/>
              <a:t>_timespentp’, 			'subsec1_</a:t>
            </a:r>
            <a:r>
              <a:rPr lang="en-CA" sz="1800" dirty="0">
                <a:solidFill>
                  <a:srgbClr val="FF0000"/>
                </a:solidFill>
              </a:rPr>
              <a:t>alberta</a:t>
            </a:r>
            <a:r>
              <a:rPr lang="en-CA" sz="1800" dirty="0"/>
              <a:t>_timespentp’, </a:t>
            </a:r>
          </a:p>
        </p:txBody>
      </p:sp>
    </p:spTree>
    <p:extLst>
      <p:ext uri="{BB962C8B-B14F-4D97-AF65-F5344CB8AC3E}">
        <p14:creationId xmlns:p14="http://schemas.microsoft.com/office/powerpoint/2010/main" val="299961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E562-2707-B94C-877E-4E7B18B6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Train_test_split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test_size</a:t>
            </a:r>
            <a:r>
              <a:rPr lang="en-US" dirty="0"/>
              <a:t>/</a:t>
            </a:r>
            <a:r>
              <a:rPr lang="en-US" dirty="0" err="1"/>
              <a:t>random_state</a:t>
            </a:r>
            <a:r>
              <a:rPr lang="en-US" dirty="0"/>
              <a:t>/stratify </a:t>
            </a:r>
          </a:p>
          <a:p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learning_rate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*No guarantee of future performance </a:t>
            </a:r>
          </a:p>
          <a:p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6E5B3A9-EA0C-B449-820B-43AC2E823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79" y="2178643"/>
            <a:ext cx="5718121" cy="31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techniques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E562-2707-B94C-877E-4E7B18B6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421"/>
            <a:ext cx="5517107" cy="4165742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Oversampler</a:t>
            </a:r>
            <a:endParaRPr lang="en-US" dirty="0"/>
          </a:p>
          <a:p>
            <a:pPr lvl="1"/>
            <a:r>
              <a:rPr lang="en-US" dirty="0"/>
              <a:t>Oversample minority class for training data</a:t>
            </a:r>
          </a:p>
          <a:p>
            <a:r>
              <a:rPr lang="en-US" dirty="0"/>
              <a:t>*SMOTE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195D5-04D1-534F-989E-CE5A0F3F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07" y="1928421"/>
            <a:ext cx="5502445" cy="34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oversampling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2F489-C2C6-0744-8C2C-89D4C3F5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2010"/>
            <a:ext cx="5841243" cy="2984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5D621-0D11-EF41-AF9C-8CA3EE05CB9A}"/>
              </a:ext>
            </a:extLst>
          </p:cNvPr>
          <p:cNvSpPr txBox="1"/>
          <p:nvPr/>
        </p:nvSpPr>
        <p:spPr>
          <a:xfrm>
            <a:off x="5841243" y="3677335"/>
            <a:ext cx="103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38AEC3-8DF7-1E4D-9506-0563D27F3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73504" y="2502010"/>
            <a:ext cx="5683142" cy="2929197"/>
          </a:xfrm>
        </p:spPr>
      </p:pic>
    </p:spTree>
    <p:extLst>
      <p:ext uri="{BB962C8B-B14F-4D97-AF65-F5344CB8AC3E}">
        <p14:creationId xmlns:p14="http://schemas.microsoft.com/office/powerpoint/2010/main" val="71651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*Feature selection with feature 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E562-2707-B94C-877E-4E7B18B6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 square selector with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Chi square test of independence 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Perfect for categorical feature </a:t>
            </a:r>
            <a:r>
              <a:rPr lang="en-CA" dirty="0"/>
              <a:t>table </a:t>
            </a:r>
            <a:endParaRPr lang="en-US" dirty="0"/>
          </a:p>
          <a:p>
            <a:pPr lvl="1"/>
            <a:r>
              <a:rPr lang="en-US" dirty="0"/>
              <a:t>Multi-label problem </a:t>
            </a:r>
          </a:p>
          <a:p>
            <a:pPr lvl="1"/>
            <a:r>
              <a:rPr lang="en-US" dirty="0"/>
              <a:t>Dynamic feature selection </a:t>
            </a:r>
          </a:p>
          <a:p>
            <a:pPr lvl="1"/>
            <a:r>
              <a:rPr lang="en-US" dirty="0"/>
              <a:t>Performance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In progress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7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F7F5-4E0A-404C-9340-4562DBE2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318D-E037-F041-BEEC-6D4109C4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9DE4C-31C1-D04B-9FD0-E5C53B92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2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11893</TotalTime>
  <Words>389</Words>
  <Application>Microsoft Macintosh PowerPoint</Application>
  <PresentationFormat>Widescreen</PresentationFormat>
  <Paragraphs>59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Age Range Model Update </vt:lpstr>
      <vt:lpstr>Agenda</vt:lpstr>
      <vt:lpstr>Finalize feature table</vt:lpstr>
      <vt:lpstr>Finalized feature table</vt:lpstr>
      <vt:lpstr>Parameter tuning</vt:lpstr>
      <vt:lpstr>Oversampling techniques </vt:lpstr>
      <vt:lpstr>Random oversampling </vt:lpstr>
      <vt:lpstr>*Feature selection with feature selector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Lookalike  Baseline Model</dc:title>
  <dc:creator>Jeky Cui</dc:creator>
  <cp:lastModifiedBy>Xu, Jianbai</cp:lastModifiedBy>
  <cp:revision>69</cp:revision>
  <dcterms:created xsi:type="dcterms:W3CDTF">2020-02-24T20:30:37Z</dcterms:created>
  <dcterms:modified xsi:type="dcterms:W3CDTF">2020-08-14T13:28:54Z</dcterms:modified>
</cp:coreProperties>
</file>