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32" r:id="rId2"/>
    <p:sldId id="365" r:id="rId3"/>
    <p:sldId id="337" r:id="rId4"/>
    <p:sldId id="350" r:id="rId5"/>
    <p:sldId id="336" r:id="rId6"/>
    <p:sldId id="338" r:id="rId7"/>
    <p:sldId id="364" r:id="rId8"/>
    <p:sldId id="339" r:id="rId9"/>
    <p:sldId id="341" r:id="rId10"/>
    <p:sldId id="343" r:id="rId11"/>
    <p:sldId id="345" r:id="rId12"/>
    <p:sldId id="352" r:id="rId13"/>
    <p:sldId id="351" r:id="rId14"/>
    <p:sldId id="353" r:id="rId15"/>
    <p:sldId id="344" r:id="rId16"/>
    <p:sldId id="354" r:id="rId17"/>
    <p:sldId id="355" r:id="rId18"/>
    <p:sldId id="356" r:id="rId19"/>
    <p:sldId id="346" r:id="rId20"/>
    <p:sldId id="363" r:id="rId21"/>
    <p:sldId id="362" r:id="rId22"/>
    <p:sldId id="3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0"/>
    <p:restoredTop sz="89809"/>
  </p:normalViewPr>
  <p:slideViewPr>
    <p:cSldViewPr snapToGrid="0" snapToObjects="1">
      <p:cViewPr varScale="1">
        <p:scale>
          <a:sx n="79" d="100"/>
          <a:sy n="79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3A7D0-DAC4-4A43-946A-18C3663D0494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C97EF-9119-3D4A-BFAF-8F9622CAE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8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C97EF-9119-3D4A-BFAF-8F9622CAEB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8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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C97EF-9119-3D4A-BFAF-8F9622CAEB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28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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C97EF-9119-3D4A-BFAF-8F9622CAEB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23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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C97EF-9119-3D4A-BFAF-8F9622CAEB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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C97EF-9119-3D4A-BFAF-8F9622CAEB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85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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C97EF-9119-3D4A-BFAF-8F9622CAEB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24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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C97EF-9119-3D4A-BFAF-8F9622CAEB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0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SELECT DISTINCT </a:t>
            </a:r>
            <a:r>
              <a:rPr lang="en-US" sz="1200" dirty="0" err="1"/>
              <a:t>adc_uid</a:t>
            </a:r>
            <a:r>
              <a:rPr lang="en-US" sz="1200" dirty="0"/>
              <a:t>, </a:t>
            </a:r>
            <a:r>
              <a:rPr lang="en-US" sz="1200" dirty="0" err="1"/>
              <a:t>account_type</a:t>
            </a:r>
            <a:r>
              <a:rPr lang="en-US" sz="1200" dirty="0"/>
              <a:t>, age, subsection_1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/>
              <a:t>adc.public.adcv2_pageview_users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WHERE</a:t>
            </a:r>
            <a:r>
              <a:rPr lang="en-US" sz="1200" dirty="0"/>
              <a:t> </a:t>
            </a:r>
            <a:r>
              <a:rPr lang="en-US" sz="1200" dirty="0" err="1"/>
              <a:t>account_type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in</a:t>
            </a:r>
            <a:r>
              <a:rPr lang="en-US" sz="1200" dirty="0"/>
              <a:t> ('Premium User', 'Registered User’) </a:t>
            </a:r>
            <a:r>
              <a:rPr lang="en-US" sz="1200" dirty="0">
                <a:solidFill>
                  <a:srgbClr val="00B0F0"/>
                </a:solidFill>
              </a:rPr>
              <a:t>AND</a:t>
            </a:r>
            <a:r>
              <a:rPr lang="en-US" sz="1200" dirty="0"/>
              <a:t> age </a:t>
            </a:r>
            <a:r>
              <a:rPr lang="en-US" sz="1200" dirty="0">
                <a:solidFill>
                  <a:srgbClr val="00B0F0"/>
                </a:solidFill>
              </a:rPr>
              <a:t>is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not</a:t>
            </a:r>
            <a:r>
              <a:rPr lang="en-US" sz="1200" dirty="0"/>
              <a:t> null </a:t>
            </a:r>
            <a:r>
              <a:rPr lang="en-US" sz="1200" dirty="0">
                <a:solidFill>
                  <a:srgbClr val="00B0F0"/>
                </a:solidFill>
              </a:rPr>
              <a:t>AND</a:t>
            </a:r>
            <a:r>
              <a:rPr lang="en-US" sz="1200" dirty="0"/>
              <a:t> subsection_1 </a:t>
            </a:r>
            <a:r>
              <a:rPr lang="en-US" sz="1200" dirty="0">
                <a:solidFill>
                  <a:srgbClr val="00B0F0"/>
                </a:solidFill>
              </a:rPr>
              <a:t>is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not</a:t>
            </a:r>
            <a:r>
              <a:rPr lang="en-US" sz="1200" dirty="0"/>
              <a:t> null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C97EF-9119-3D4A-BFAF-8F9622CAEB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3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SELECT DISTINCT </a:t>
            </a:r>
            <a:r>
              <a:rPr lang="en-US" sz="1200" dirty="0" err="1"/>
              <a:t>adc_uid</a:t>
            </a:r>
            <a:r>
              <a:rPr lang="en-US" sz="1200" dirty="0"/>
              <a:t>, </a:t>
            </a:r>
            <a:r>
              <a:rPr lang="en-US" sz="1200" dirty="0" err="1"/>
              <a:t>account_type</a:t>
            </a:r>
            <a:r>
              <a:rPr lang="en-US" sz="1200" dirty="0"/>
              <a:t>, age, section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FROM </a:t>
            </a:r>
            <a:r>
              <a:rPr lang="en-US" sz="1200" dirty="0"/>
              <a:t>adc.public.adcv2_pageview_users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WHERE</a:t>
            </a:r>
            <a:r>
              <a:rPr lang="en-US" sz="1200" dirty="0"/>
              <a:t> </a:t>
            </a:r>
            <a:r>
              <a:rPr lang="en-US" sz="1200" dirty="0" err="1"/>
              <a:t>account_type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in</a:t>
            </a:r>
            <a:r>
              <a:rPr lang="en-US" sz="1200" dirty="0"/>
              <a:t> ('Premium User', 'Registered User’) </a:t>
            </a:r>
            <a:r>
              <a:rPr lang="en-US" sz="1200" dirty="0">
                <a:solidFill>
                  <a:srgbClr val="00B0F0"/>
                </a:solidFill>
              </a:rPr>
              <a:t>AND</a:t>
            </a:r>
            <a:r>
              <a:rPr lang="en-US" sz="1200" dirty="0"/>
              <a:t> age </a:t>
            </a:r>
            <a:r>
              <a:rPr lang="en-US" sz="1200" dirty="0">
                <a:solidFill>
                  <a:srgbClr val="00B0F0"/>
                </a:solidFill>
              </a:rPr>
              <a:t>is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not</a:t>
            </a:r>
            <a:r>
              <a:rPr lang="en-US" sz="1200" dirty="0"/>
              <a:t> null </a:t>
            </a:r>
            <a:r>
              <a:rPr lang="en-US" sz="1200" dirty="0">
                <a:solidFill>
                  <a:srgbClr val="00B0F0"/>
                </a:solidFill>
              </a:rPr>
              <a:t>AND</a:t>
            </a:r>
            <a:r>
              <a:rPr lang="en-US" sz="1200" dirty="0"/>
              <a:t> section </a:t>
            </a:r>
            <a:r>
              <a:rPr lang="en-US" sz="1200" dirty="0">
                <a:solidFill>
                  <a:srgbClr val="00B0F0"/>
                </a:solidFill>
              </a:rPr>
              <a:t>is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not</a:t>
            </a:r>
            <a:r>
              <a:rPr lang="en-US" sz="1200" dirty="0"/>
              <a:t> null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C97EF-9119-3D4A-BFAF-8F9622CAEB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6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C97EF-9119-3D4A-BFAF-8F9622CAEB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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C97EF-9119-3D4A-BFAF-8F9622CAEB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42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C97EF-9119-3D4A-BFAF-8F9622CAEB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45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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C97EF-9119-3D4A-BFAF-8F9622CAEB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77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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C97EF-9119-3D4A-BFAF-8F9622CAEB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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C97EF-9119-3D4A-BFAF-8F9622CAEB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6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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C97EF-9119-3D4A-BFAF-8F9622CAEB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5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593B-D629-9940-8929-09EA98A5C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454F1-0DC5-BA42-BBE5-F9347AEB3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D85E-F097-0A45-A39E-AB3777B5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C49FB-FEDC-7341-AF5A-BD65F0B9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2245-80E8-3746-B47C-5BBB9553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4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BA24-006E-BA47-97D1-543CFD02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EC6D0-99DF-7F4B-9A11-20525F428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1CF94-44A0-8245-AC90-6C22E1E8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1BA30-B800-7F4A-AB0D-8967E37B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B172-9704-1346-8DFC-05718A8B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935B8-17F9-0145-B5FC-918A0C11D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14D03-4933-5B4A-A5BF-15DBFEA53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FF75-C689-9D4D-8439-B5BC3BF6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1F4C-1A65-2B42-80FC-26F29D58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CA5B6-C25D-1D47-9A41-934072D8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EB85-B1D5-A147-9D50-8285F52D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BD7-470B-7F44-8DCF-C6DB7F07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28B0-6FC6-4B4D-A3A4-E47E6A8E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C2BC-BA72-9642-8051-0DB61D67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CCD27-E709-B54B-BF55-9A86F58F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7997-FAD2-184C-B817-ED0B5CA5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F7968-83DC-704B-9092-DCFC99BE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FBAA-7C78-E447-865A-A006E2EB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38D19-B039-5B44-A6BC-35D930A7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D68C-42C1-ED4E-A7B6-90D15F4F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2ECA-4CC2-0541-B318-62AC4A80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796F-7F2E-104E-A1D9-D0D3C37B2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356FE-829D-C940-A904-D7F2F1E62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FAC57-FA16-4642-AD85-E78B67DD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E5C65-A5CC-1640-A4BA-CD34560D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FB9E-6C07-3F45-B711-99B23860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890B-B265-4146-933A-4A41E323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B6B43-98E6-9B45-9C71-3BCCBCB3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2B124-2DAD-C541-BA7E-8EADE8B1E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ED03A-E8FC-6844-863B-D523D3687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94AB6-97FB-484E-8C1E-AFD765C80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4AB71-2024-624F-988D-00ECC39E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9824D-1B7A-C94B-A9D0-ADEA2D15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71C11-7DF4-C140-99CE-F68EB529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B7F4-F82B-4448-9B3A-B6D173F1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1B641-2586-F144-B13D-23F734DF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CA017-716E-164C-ACA3-F98962E8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BE081-66C9-BE4E-927E-DD6C84F9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8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1F4BE-3F27-A947-9CCE-81AC405E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932F-368E-4347-B7C8-DEEEF7A3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D1F90-21C6-9F43-83D2-62A78558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3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36D6-7EDA-FB43-B231-E771154D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E7AF-4D22-2548-A326-3B5754067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614CE-5950-CE46-8971-8EB8AE3F7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A3EDA-7C13-2A4E-8015-F18F56D9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0F649-A7B0-6846-B109-B7461D99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D025-B23A-BA45-AE58-9D89DC05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EFB0-49D0-284D-A29A-2BB3C458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94D50-6B74-144C-94F5-E8ACEC0EC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47856-A28F-3145-9DDC-90A9F1343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4E3D-18E4-C741-A206-DC949F52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CAB90-C4B0-B742-BB97-2938E81A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54935-F277-C24B-8674-CA3908E9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F83C0-BAB0-F947-9EE2-4C3C5F7E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F8436-0B54-4943-B363-AA33239D4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7F913-9464-5645-BF4E-4B6C27486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FA481-84FE-EC4F-93FF-1EA80482957F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1A85-EC08-F24F-9F38-6281E5C25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855CC-33EF-F14A-8ABE-9E619A92F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5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10D0-3C88-664B-B969-C145FBAC6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Age Range Distribution </a:t>
            </a:r>
            <a:br>
              <a:rPr lang="en-US" sz="5400" dirty="0">
                <a:latin typeface="+mn-lt"/>
              </a:rPr>
            </a:br>
            <a:r>
              <a:rPr lang="en-US" sz="5400" dirty="0">
                <a:latin typeface="+mn-lt"/>
              </a:rPr>
              <a:t>by </a:t>
            </a:r>
            <a:r>
              <a:rPr lang="en-US" altLang="zh-CN" sz="5400" dirty="0">
                <a:latin typeface="+mn-lt"/>
              </a:rPr>
              <a:t>Section</a:t>
            </a:r>
            <a:endParaRPr lang="en-US" sz="5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55310-B7CA-B045-8CC3-23608EBF5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2020-07-15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CC55F-5038-4548-8645-24184F7F8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79" y="199829"/>
            <a:ext cx="1375739" cy="57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BF2778-9E3A-664C-A27E-8560CF8C54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Adchoices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288DA8-ADA1-4744-8DF9-5CF1C269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5412" y="1306927"/>
            <a:ext cx="8166501" cy="541121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6803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Robcannabispro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DDAC14-A571-934F-ACD0-238AB8DB5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2046" y="1474237"/>
            <a:ext cx="7894128" cy="515059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910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Insidetheglobe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6E4F9A-BAE3-DE46-A7A3-92EC1C025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4197" y="1351902"/>
            <a:ext cx="8043606" cy="53475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00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Globecorporatesales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C097C1-54AE-B445-B461-9A7405372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2232" y="1415090"/>
            <a:ext cx="7927536" cy="524706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444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CFF038-C5E0-C147-A684-430DABE79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5025" y="1397668"/>
            <a:ext cx="7881949" cy="517118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6220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Puzzles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64DA23-10B2-C746-BF86-378A6642A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057" y="1306286"/>
            <a:ext cx="8033885" cy="529988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8339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Newsletters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AD9A21-85F1-3644-8286-93E409159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8314" y="1367118"/>
            <a:ext cx="8035372" cy="529503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5160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0961F8-7136-6F40-9C1C-6708DD745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68109" y="1393802"/>
            <a:ext cx="8055782" cy="5305675"/>
          </a:xfrm>
        </p:spPr>
      </p:pic>
    </p:spTree>
    <p:extLst>
      <p:ext uri="{BB962C8B-B14F-4D97-AF65-F5344CB8AC3E}">
        <p14:creationId xmlns:p14="http://schemas.microsoft.com/office/powerpoint/2010/main" val="306444583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Cannabis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E54C32-7601-3F45-A454-7F2F4187D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88410" y="1415041"/>
            <a:ext cx="8215180" cy="5334070"/>
          </a:xfrm>
        </p:spPr>
      </p:pic>
    </p:spTree>
    <p:extLst>
      <p:ext uri="{BB962C8B-B14F-4D97-AF65-F5344CB8AC3E}">
        <p14:creationId xmlns:p14="http://schemas.microsoft.com/office/powerpoint/2010/main" val="109832046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6026-44B8-FA44-B1CA-D4212EC4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" panose="020F0502020204030204" pitchFamily="34" charset="0"/>
              </a:rPr>
              <a:t>Distribution by “Subsection_1”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60179-0182-814F-900C-267A24DE63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6F1AC-A5DD-CD48-AAB6-CA4687A8BEB5}"/>
              </a:ext>
            </a:extLst>
          </p:cNvPr>
          <p:cNvSpPr txBox="1"/>
          <p:nvPr/>
        </p:nvSpPr>
        <p:spPr>
          <a:xfrm>
            <a:off x="1305110" y="3714383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Count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2943174-13C7-1A44-A664-45966258D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68284" y="1690688"/>
            <a:ext cx="8055432" cy="5111093"/>
          </a:xfrm>
        </p:spPr>
      </p:pic>
    </p:spTree>
    <p:extLst>
      <p:ext uri="{BB962C8B-B14F-4D97-AF65-F5344CB8AC3E}">
        <p14:creationId xmlns:p14="http://schemas.microsoft.com/office/powerpoint/2010/main" val="18863609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CA8F73-76C5-F943-8CA3-DA3A27B4BB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7844B-532A-D748-8972-9C14BB72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27CCD-75DC-1545-8997-6E7497DE2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111" y="1690688"/>
            <a:ext cx="9059778" cy="417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920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Subsections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40E562-2707-B94C-877E-4E7B18B65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67" y="2055812"/>
            <a:ext cx="8635666" cy="3986213"/>
          </a:xfrm>
        </p:spPr>
        <p:txBody>
          <a:bodyPr numCol="1">
            <a:normAutofit/>
          </a:bodyPr>
          <a:lstStyle/>
          <a:p>
            <a:r>
              <a:rPr lang="en-CA" sz="2000" dirty="0" err="1"/>
              <a:t>crypticcrossword</a:t>
            </a:r>
            <a:r>
              <a:rPr lang="en-CA" sz="2000" dirty="0"/>
              <a:t>		11.47051376698525 </a:t>
            </a:r>
          </a:p>
          <a:p>
            <a:r>
              <a:rPr lang="en-CA" sz="2000" dirty="0"/>
              <a:t>help 				9.917520983625973 </a:t>
            </a:r>
          </a:p>
          <a:p>
            <a:r>
              <a:rPr lang="en-CA" sz="2000" dirty="0" err="1"/>
              <a:t>sudokuclassic</a:t>
            </a:r>
            <a:r>
              <a:rPr lang="en-CA" sz="2000" dirty="0"/>
              <a:t> 			8.801935819678874 </a:t>
            </a:r>
          </a:p>
          <a:p>
            <a:r>
              <a:rPr lang="en-CA" sz="2000" dirty="0" err="1"/>
              <a:t>universalcrossword</a:t>
            </a:r>
            <a:r>
              <a:rPr lang="en-CA" sz="2000" dirty="0"/>
              <a:t> 		7.840852478386038 </a:t>
            </a:r>
          </a:p>
          <a:p>
            <a:r>
              <a:rPr lang="en-CA" sz="2000" dirty="0" err="1"/>
              <a:t>subscriptionprintlookup</a:t>
            </a:r>
            <a:r>
              <a:rPr lang="en-CA" sz="2000" dirty="0"/>
              <a:t> 	7.489046484021768 </a:t>
            </a:r>
          </a:p>
          <a:p>
            <a:r>
              <a:rPr lang="en-CA" sz="2000" dirty="0"/>
              <a:t>blog 				7.208202266727788 </a:t>
            </a:r>
          </a:p>
          <a:p>
            <a:r>
              <a:rPr lang="en-CA" sz="2000" dirty="0" err="1"/>
              <a:t>ErrorPage</a:t>
            </a:r>
            <a:r>
              <a:rPr lang="en-CA" sz="2000" dirty="0"/>
              <a:t> 			6.253677192368926 </a:t>
            </a:r>
          </a:p>
          <a:p>
            <a:r>
              <a:rPr lang="en-CA" sz="2000" dirty="0"/>
              <a:t>globe2go 			6.228306613864134 </a:t>
            </a:r>
          </a:p>
          <a:p>
            <a:r>
              <a:rPr lang="en-CA" sz="2000" dirty="0" err="1"/>
              <a:t>globalreporting</a:t>
            </a:r>
            <a:r>
              <a:rPr lang="en-CA" sz="2000" dirty="0"/>
              <a:t> 		6.114302352573365</a:t>
            </a:r>
          </a:p>
          <a:p>
            <a:r>
              <a:rPr lang="en-CA" sz="2000" dirty="0" err="1"/>
              <a:t>callins</a:t>
            </a:r>
            <a:r>
              <a:rPr lang="en-CA" sz="2000" dirty="0"/>
              <a:t> 			6.079837045505748 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156364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crypticcrossword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2E07F7-EDF0-1F4D-8A4F-1E2919035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8105" y="1825625"/>
            <a:ext cx="6635790" cy="4351338"/>
          </a:xfrm>
        </p:spPr>
      </p:pic>
    </p:spTree>
    <p:extLst>
      <p:ext uri="{BB962C8B-B14F-4D97-AF65-F5344CB8AC3E}">
        <p14:creationId xmlns:p14="http://schemas.microsoft.com/office/powerpoint/2010/main" val="2606946530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sudokuclassic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1C168C-3701-CE43-98D8-2B9E6A10F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9861" y="1825625"/>
            <a:ext cx="6592277" cy="4351338"/>
          </a:xfrm>
        </p:spPr>
      </p:pic>
    </p:spTree>
    <p:extLst>
      <p:ext uri="{BB962C8B-B14F-4D97-AF65-F5344CB8AC3E}">
        <p14:creationId xmlns:p14="http://schemas.microsoft.com/office/powerpoint/2010/main" val="62927066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4D6686-9CD2-CF43-96B6-984C7EF4B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3134B343-153E-674F-AB00-0E5539B1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Registered VS Premium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F24AEB0-AA9C-804D-9D4E-8ACF2A96A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498606"/>
              </p:ext>
            </p:extLst>
          </p:nvPr>
        </p:nvGraphicFramePr>
        <p:xfrm>
          <a:off x="838200" y="1825625"/>
          <a:ext cx="10515391" cy="424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577">
                  <a:extLst>
                    <a:ext uri="{9D8B030D-6E8A-4147-A177-3AD203B41FA5}">
                      <a16:colId xmlns:a16="http://schemas.microsoft.com/office/drawing/2014/main" val="611187625"/>
                    </a:ext>
                  </a:extLst>
                </a:gridCol>
                <a:gridCol w="1782163">
                  <a:extLst>
                    <a:ext uri="{9D8B030D-6E8A-4147-A177-3AD203B41FA5}">
                      <a16:colId xmlns:a16="http://schemas.microsoft.com/office/drawing/2014/main" val="2218043135"/>
                    </a:ext>
                  </a:extLst>
                </a:gridCol>
                <a:gridCol w="1782163">
                  <a:extLst>
                    <a:ext uri="{9D8B030D-6E8A-4147-A177-3AD203B41FA5}">
                      <a16:colId xmlns:a16="http://schemas.microsoft.com/office/drawing/2014/main" val="2120412033"/>
                    </a:ext>
                  </a:extLst>
                </a:gridCol>
                <a:gridCol w="1782163">
                  <a:extLst>
                    <a:ext uri="{9D8B030D-6E8A-4147-A177-3AD203B41FA5}">
                      <a16:colId xmlns:a16="http://schemas.microsoft.com/office/drawing/2014/main" val="3991443766"/>
                    </a:ext>
                  </a:extLst>
                </a:gridCol>
                <a:gridCol w="2088144">
                  <a:extLst>
                    <a:ext uri="{9D8B030D-6E8A-4147-A177-3AD203B41FA5}">
                      <a16:colId xmlns:a16="http://schemas.microsoft.com/office/drawing/2014/main" val="3384474705"/>
                    </a:ext>
                  </a:extLst>
                </a:gridCol>
                <a:gridCol w="1476181">
                  <a:extLst>
                    <a:ext uri="{9D8B030D-6E8A-4147-A177-3AD203B41FA5}">
                      <a16:colId xmlns:a16="http://schemas.microsoft.com/office/drawing/2014/main" val="224153227"/>
                    </a:ext>
                  </a:extLst>
                </a:gridCol>
              </a:tblGrid>
              <a:tr h="6744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Condition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Registered User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Premium User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Total 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Intersection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989687"/>
                  </a:ext>
                </a:extLst>
              </a:tr>
              <a:tr h="974185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Overall 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User Count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dirty="0"/>
                        <a:t>359,357</a:t>
                      </a:r>
                      <a:r>
                        <a:rPr lang="en-US" sz="2000" dirty="0"/>
                        <a:t> </a:t>
                      </a:r>
                    </a:p>
                    <a:p>
                      <a:pPr algn="ctr"/>
                      <a:r>
                        <a:rPr lang="en-US" sz="2000" dirty="0"/>
                        <a:t>(67%)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175,724 </a:t>
                      </a:r>
                    </a:p>
                    <a:p>
                      <a:pPr algn="ctr"/>
                      <a:r>
                        <a:rPr lang="en-US" sz="2000" dirty="0"/>
                        <a:t>(23%)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535,081</a:t>
                      </a:r>
                    </a:p>
                    <a:p>
                      <a:pPr algn="ctr"/>
                      <a:r>
                        <a:rPr lang="en-US" sz="2000" dirty="0"/>
                        <a:t>(actual: 510,777)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24,304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27891"/>
                  </a:ext>
                </a:extLst>
              </a:tr>
              <a:tr h="674436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Pageview Count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10,155,980 (14%)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63,644,643 (86%)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73,800,623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48114"/>
                  </a:ext>
                </a:extLst>
              </a:tr>
              <a:tr h="97418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“Age”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not null 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User Count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9,186 </a:t>
                      </a:r>
                    </a:p>
                    <a:p>
                      <a:pPr algn="ctr"/>
                      <a:r>
                        <a:rPr lang="en-US" sz="2000" dirty="0"/>
                        <a:t>(39%)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14,593 </a:t>
                      </a:r>
                    </a:p>
                    <a:p>
                      <a:pPr algn="ctr"/>
                      <a:r>
                        <a:rPr lang="en-US" sz="2000" dirty="0"/>
                        <a:t>(61%)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23,779</a:t>
                      </a:r>
                    </a:p>
                    <a:p>
                      <a:pPr algn="ctr"/>
                      <a:r>
                        <a:rPr lang="en-US" sz="2000" dirty="0"/>
                        <a:t>(actual: 21,492)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2,287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734307"/>
                  </a:ext>
                </a:extLst>
              </a:tr>
              <a:tr h="89924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Pageview Count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622,776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(9%)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6,499,665 (91%)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7,122,441</a:t>
                      </a:r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L="91330" marR="913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30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75598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90B8-0936-344E-9E85-AA0468D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7C8F-79B5-AA41-B719-7BC87DB5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 range: [16, 119] </a:t>
            </a:r>
          </a:p>
          <a:p>
            <a:r>
              <a:rPr lang="en-US" dirty="0"/>
              <a:t>Outlier: &gt;=100 </a:t>
            </a:r>
          </a:p>
          <a:p>
            <a:r>
              <a:rPr lang="en-CA" altLang="zh-CN" dirty="0"/>
              <a:t>Age column </a:t>
            </a:r>
            <a:r>
              <a:rPr lang="en-US" altLang="zh-CN" dirty="0"/>
              <a:t>c</a:t>
            </a:r>
            <a:r>
              <a:rPr lang="en-US" dirty="0"/>
              <a:t>ut</a:t>
            </a:r>
            <a:r>
              <a:rPr lang="en-CA" altLang="zh-CN" dirty="0"/>
              <a:t> </a:t>
            </a:r>
            <a:r>
              <a:rPr lang="en-US" altLang="zh-CN" dirty="0"/>
              <a:t>into bins: </a:t>
            </a:r>
          </a:p>
          <a:p>
            <a:pPr marL="0" indent="0">
              <a:buNone/>
            </a:pPr>
            <a:r>
              <a:rPr lang="en-US" altLang="zh-CN" dirty="0"/>
              <a:t>	(1, 17], (17, 24], (24, 34], (34, 49], (49, 64], (64, 99]</a:t>
            </a:r>
          </a:p>
          <a:p>
            <a:r>
              <a:rPr lang="en-US" dirty="0"/>
              <a:t>Equivalent to age range: </a:t>
            </a:r>
          </a:p>
          <a:p>
            <a:pPr marL="0" indent="0">
              <a:buNone/>
            </a:pPr>
            <a:r>
              <a:rPr lang="en-US" dirty="0"/>
              <a:t>	Under 17, 18~24, 25~34, 35~49, 50~64, 64 and up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98D3A-5ABE-984B-8006-4D9413D813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540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4942-ED7F-F745-81BF-95C9A7B8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Distribution: Registered VS Premium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2152-5A8B-A94A-9DD3-555CD189D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C28CA-6CE0-474E-976C-DB28A40896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2280C-2E91-A14E-AF44-19F3E822E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94" y="1339924"/>
            <a:ext cx="8147412" cy="5322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26E600-CDDD-5C4D-921E-493280746577}"/>
              </a:ext>
            </a:extLst>
          </p:cNvPr>
          <p:cNvSpPr txBox="1"/>
          <p:nvPr/>
        </p:nvSpPr>
        <p:spPr>
          <a:xfrm>
            <a:off x="1138526" y="3724295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Count</a:t>
            </a:r>
          </a:p>
        </p:txBody>
      </p:sp>
    </p:spTree>
    <p:extLst>
      <p:ext uri="{BB962C8B-B14F-4D97-AF65-F5344CB8AC3E}">
        <p14:creationId xmlns:p14="http://schemas.microsoft.com/office/powerpoint/2010/main" val="24812157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 Structure (Registered + Premium)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8D4FE7-E78F-F346-9FC7-F392C6789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64" y="2412237"/>
            <a:ext cx="3256380" cy="306099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8660418-D74B-AD43-961E-89F1B38A8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648" y="1698983"/>
            <a:ext cx="6871955" cy="448750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80FA267-AC2E-DF4A-AB52-B628A997FB0E}"/>
              </a:ext>
            </a:extLst>
          </p:cNvPr>
          <p:cNvSpPr txBox="1"/>
          <p:nvPr/>
        </p:nvSpPr>
        <p:spPr>
          <a:xfrm>
            <a:off x="10056416" y="1780042"/>
            <a:ext cx="75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39.9%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4EA083-6F2B-9E44-BB59-5BAB90B7BC0D}"/>
              </a:ext>
            </a:extLst>
          </p:cNvPr>
          <p:cNvSpPr txBox="1"/>
          <p:nvPr/>
        </p:nvSpPr>
        <p:spPr>
          <a:xfrm>
            <a:off x="9543436" y="2371881"/>
            <a:ext cx="75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33.5%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B7CD2D-979D-D547-90AA-273C746D9CF1}"/>
              </a:ext>
            </a:extLst>
          </p:cNvPr>
          <p:cNvSpPr txBox="1"/>
          <p:nvPr/>
        </p:nvSpPr>
        <p:spPr>
          <a:xfrm>
            <a:off x="8526919" y="3841341"/>
            <a:ext cx="75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18.2%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72C678-5510-2B4F-B2CD-41300BB576EB}"/>
              </a:ext>
            </a:extLst>
          </p:cNvPr>
          <p:cNvSpPr txBox="1"/>
          <p:nvPr/>
        </p:nvSpPr>
        <p:spPr>
          <a:xfrm>
            <a:off x="7541820" y="4882475"/>
            <a:ext cx="75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7.4%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D8B131-EE6F-764C-9E82-B9E0ED5448EE}"/>
              </a:ext>
            </a:extLst>
          </p:cNvPr>
          <p:cNvSpPr txBox="1"/>
          <p:nvPr/>
        </p:nvSpPr>
        <p:spPr>
          <a:xfrm>
            <a:off x="6513118" y="5495027"/>
            <a:ext cx="75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9716A7-1086-754B-BEE4-A97213464855}"/>
              </a:ext>
            </a:extLst>
          </p:cNvPr>
          <p:cNvSpPr txBox="1"/>
          <p:nvPr/>
        </p:nvSpPr>
        <p:spPr>
          <a:xfrm>
            <a:off x="5475703" y="5560343"/>
            <a:ext cx="75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0.2%</a:t>
            </a:r>
          </a:p>
        </p:txBody>
      </p:sp>
    </p:spTree>
    <p:extLst>
      <p:ext uri="{BB962C8B-B14F-4D97-AF65-F5344CB8AC3E}">
        <p14:creationId xmlns:p14="http://schemas.microsoft.com/office/powerpoint/2010/main" val="297292731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Metric:</a:t>
            </a:r>
            <a:r>
              <a:rPr lang="zh-CN" altLang="en-US" sz="4000" dirty="0"/>
              <a:t> </a:t>
            </a:r>
            <a:r>
              <a:rPr lang="en-US" altLang="zh-CN" sz="4000" dirty="0"/>
              <a:t>Mean absolute difference</a:t>
            </a:r>
            <a:r>
              <a:rPr lang="zh-CN" altLang="en-US" sz="4000" dirty="0"/>
              <a:t>*</a:t>
            </a:r>
            <a:r>
              <a:rPr lang="en-US" altLang="zh-CN" sz="4000" dirty="0"/>
              <a:t>100 </a:t>
            </a:r>
            <a:r>
              <a:rPr lang="en-CA" altLang="zh-CN" sz="4000" dirty="0"/>
              <a:t> </a:t>
            </a:r>
            <a:endParaRPr lang="en-US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55F88A-DA47-7443-B0E8-21C310E7A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4986" y="1519375"/>
            <a:ext cx="7516260" cy="49941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006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10 Sections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BF5C051-F6A5-914C-9B19-1068216BA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Drop sections with reader count less than 50 </a:t>
            </a:r>
          </a:p>
          <a:p>
            <a:r>
              <a:rPr lang="en-CA" altLang="zh-CN" dirty="0"/>
              <a:t>Top 10:  </a:t>
            </a:r>
          </a:p>
          <a:p>
            <a:pPr lvl="2"/>
            <a:r>
              <a:rPr lang="en-CA" sz="2800" dirty="0"/>
              <a:t>Playlist: 			8.476867343934924 </a:t>
            </a:r>
          </a:p>
          <a:p>
            <a:pPr lvl="2"/>
            <a:r>
              <a:rPr lang="en-CA" sz="2800" dirty="0" err="1"/>
              <a:t>Adchoices</a:t>
            </a:r>
            <a:r>
              <a:rPr lang="en-CA" sz="2800" dirty="0"/>
              <a:t>: 			6.9737400631448345 </a:t>
            </a:r>
          </a:p>
          <a:p>
            <a:pPr lvl="2"/>
            <a:r>
              <a:rPr lang="en-CA" sz="2800" dirty="0" err="1"/>
              <a:t>Robcannabispro</a:t>
            </a:r>
            <a:r>
              <a:rPr lang="en-CA" sz="2800" dirty="0"/>
              <a:t>: 		6.480439070429274 </a:t>
            </a:r>
          </a:p>
          <a:p>
            <a:pPr lvl="2"/>
            <a:r>
              <a:rPr lang="en-CA" sz="2800" dirty="0" err="1"/>
              <a:t>Insidetheglobe</a:t>
            </a:r>
            <a:r>
              <a:rPr lang="en-CA" sz="2800" dirty="0"/>
              <a:t>: 		5.567808983748743 </a:t>
            </a:r>
          </a:p>
          <a:p>
            <a:pPr lvl="2"/>
            <a:r>
              <a:rPr lang="en-CA" sz="2800" dirty="0" err="1"/>
              <a:t>Globecorporatesales</a:t>
            </a:r>
            <a:r>
              <a:rPr lang="en-CA" sz="2800" dirty="0"/>
              <a:t>: 	5.511914137171717 </a:t>
            </a:r>
          </a:p>
          <a:p>
            <a:pPr lvl="2"/>
            <a:r>
              <a:rPr lang="en-CA" sz="2800" dirty="0"/>
              <a:t>Technology: 			5.465606908056127 </a:t>
            </a:r>
          </a:p>
          <a:p>
            <a:pPr lvl="2"/>
            <a:r>
              <a:rPr lang="en-CA" sz="2800" dirty="0"/>
              <a:t>Puzzles: 			5.4344100509402065 </a:t>
            </a:r>
          </a:p>
          <a:p>
            <a:pPr lvl="2"/>
            <a:r>
              <a:rPr lang="en-CA" sz="2800" dirty="0"/>
              <a:t>Newsletters: 		4.743463007526532 </a:t>
            </a:r>
          </a:p>
          <a:p>
            <a:pPr lvl="2"/>
            <a:r>
              <a:rPr lang="en-CA" sz="2800" dirty="0"/>
              <a:t>About: 			4.395687601731784 </a:t>
            </a:r>
          </a:p>
          <a:p>
            <a:pPr lvl="2"/>
            <a:r>
              <a:rPr lang="en-CA" sz="2800" dirty="0"/>
              <a:t>Cannabis: 			4.2592493444437185</a:t>
            </a:r>
            <a:endParaRPr lang="en-CA" dirty="0"/>
          </a:p>
          <a:p>
            <a:pPr lvl="1"/>
            <a:endParaRPr lang="en-CA" altLang="zh-CN" dirty="0"/>
          </a:p>
          <a:p>
            <a:pPr lvl="1"/>
            <a:endParaRPr lang="en-CA" altLang="zh-CN" dirty="0"/>
          </a:p>
          <a:p>
            <a:endParaRPr lang="en-CA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464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00F-4EB8-C547-B61D-E1E390C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Playlist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55F88A-DA47-7443-B0E8-21C310E7A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9957" y="1253017"/>
            <a:ext cx="8227731" cy="546687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9522B4-FAE1-3346-A131-8E636D5843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366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447</Words>
  <Application>Microsoft Macintosh PowerPoint</Application>
  <PresentationFormat>Widescreen</PresentationFormat>
  <Paragraphs>131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Age Range Distribution  by Section</vt:lpstr>
      <vt:lpstr>Preparation</vt:lpstr>
      <vt:lpstr>Registered VS Premium</vt:lpstr>
      <vt:lpstr>Age Range</vt:lpstr>
      <vt:lpstr>Distribution: Registered VS Premium</vt:lpstr>
      <vt:lpstr>Age Structure (Registered + Premium) </vt:lpstr>
      <vt:lpstr>Metric: Mean absolute difference*100  </vt:lpstr>
      <vt:lpstr>Top 10 Sections</vt:lpstr>
      <vt:lpstr>Playlist</vt:lpstr>
      <vt:lpstr>Adchoices</vt:lpstr>
      <vt:lpstr>Robcannabispro</vt:lpstr>
      <vt:lpstr>Insidetheglobe</vt:lpstr>
      <vt:lpstr>Globecorporatesales</vt:lpstr>
      <vt:lpstr>Technology</vt:lpstr>
      <vt:lpstr>Puzzles</vt:lpstr>
      <vt:lpstr>Newsletters</vt:lpstr>
      <vt:lpstr>About</vt:lpstr>
      <vt:lpstr>Cannabis</vt:lpstr>
      <vt:lpstr>Distribution by “Subsection_1”</vt:lpstr>
      <vt:lpstr>Top 10 Subsections</vt:lpstr>
      <vt:lpstr>crypticcrossword</vt:lpstr>
      <vt:lpstr>sudokuclassic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Lookalike  Baseline Model</dc:title>
  <dc:creator>Jeky Cui</dc:creator>
  <cp:lastModifiedBy>Xu, Jianbai</cp:lastModifiedBy>
  <cp:revision>74</cp:revision>
  <dcterms:created xsi:type="dcterms:W3CDTF">2020-02-24T20:30:37Z</dcterms:created>
  <dcterms:modified xsi:type="dcterms:W3CDTF">2020-07-15T18:41:07Z</dcterms:modified>
</cp:coreProperties>
</file>