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32" r:id="rId2"/>
    <p:sldId id="341" r:id="rId3"/>
    <p:sldId id="284" r:id="rId4"/>
    <p:sldId id="335" r:id="rId5"/>
    <p:sldId id="342" r:id="rId6"/>
    <p:sldId id="340" r:id="rId7"/>
    <p:sldId id="345" r:id="rId8"/>
    <p:sldId id="344" r:id="rId9"/>
    <p:sldId id="34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3"/>
    <p:restoredTop sz="79459"/>
  </p:normalViewPr>
  <p:slideViewPr>
    <p:cSldViewPr snapToGrid="0" snapToObjects="1">
      <p:cViewPr varScale="1">
        <p:scale>
          <a:sx n="85" d="100"/>
          <a:sy n="85" d="100"/>
        </p:scale>
        <p:origin x="9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07A34-82C6-2B40-B528-994E4A145CA4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7BD22-42A4-CF40-A8F7-02035A1BE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7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user, instead of giving a result as </a:t>
            </a:r>
            <a:r>
              <a:rPr lang="en-US" dirty="0" err="1"/>
              <a:t>age_range</a:t>
            </a:r>
            <a:r>
              <a:rPr lang="en-US" dirty="0"/>
              <a:t>, </a:t>
            </a:r>
            <a:r>
              <a:rPr lang="en-US" dirty="0" err="1"/>
              <a:t>pred_proba</a:t>
            </a:r>
            <a:r>
              <a:rPr lang="en-US" dirty="0"/>
              <a:t> gives probability of a user falling in each age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7BD22-42A4-CF40-A8F7-02035A1BE6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3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7BD22-42A4-CF40-A8F7-02035A1BE6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1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593B-D629-9940-8929-09EA98A5C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454F1-0DC5-BA42-BBE5-F9347AEB3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D85E-F097-0A45-A39E-AB3777B5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C49FB-FEDC-7341-AF5A-BD65F0B9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2245-80E8-3746-B47C-5BBB9553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4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BA24-006E-BA47-97D1-543CFD02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EC6D0-99DF-7F4B-9A11-20525F428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1CF94-44A0-8245-AC90-6C22E1E8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1BA30-B800-7F4A-AB0D-8967E37B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9B172-9704-1346-8DFC-05718A8B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4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935B8-17F9-0145-B5FC-918A0C11D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14D03-4933-5B4A-A5BF-15DBFEA53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FF75-C689-9D4D-8439-B5BC3BF6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E1F4C-1A65-2B42-80FC-26F29D58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CA5B6-C25D-1D47-9A41-934072D8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EB85-B1D5-A147-9D50-8285F52D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BD7-470B-7F44-8DCF-C6DB7F07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C28B0-6FC6-4B4D-A3A4-E47E6A8E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CC2BC-BA72-9642-8051-0DB61D67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CCD27-E709-B54B-BF55-9A86F58F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7997-FAD2-184C-B817-ED0B5CA5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F7968-83DC-704B-9092-DCFC99BE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FBAA-7C78-E447-865A-A006E2EB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38D19-B039-5B44-A6BC-35D930A7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DD68C-42C1-ED4E-A7B6-90D15F4F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2ECA-4CC2-0541-B318-62AC4A80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796F-7F2E-104E-A1D9-D0D3C37B2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356FE-829D-C940-A904-D7F2F1E62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FAC57-FA16-4642-AD85-E78B67DD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E5C65-A5CC-1640-A4BA-CD34560D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FB9E-6C07-3F45-B711-99B23860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890B-B265-4146-933A-4A41E323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B6B43-98E6-9B45-9C71-3BCCBCB3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2B124-2DAD-C541-BA7E-8EADE8B1E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ED03A-E8FC-6844-863B-D523D3687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94AB6-97FB-484E-8C1E-AFD765C80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4AB71-2024-624F-988D-00ECC39E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9824D-1B7A-C94B-A9D0-ADEA2D15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71C11-7DF4-C140-99CE-F68EB529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B7F4-F82B-4448-9B3A-B6D173F1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1B641-2586-F144-B13D-23F734DF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CA017-716E-164C-ACA3-F98962E8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BE081-66C9-BE4E-927E-DD6C84F9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8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1F4BE-3F27-A947-9CCE-81AC405E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932F-368E-4347-B7C8-DEEEF7A3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D1F90-21C6-9F43-83D2-62A78558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3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36D6-7EDA-FB43-B231-E771154D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E7AF-4D22-2548-A326-3B5754067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614CE-5950-CE46-8971-8EB8AE3F7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A3EDA-7C13-2A4E-8015-F18F56D9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0F649-A7B0-6846-B109-B7461D99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BD025-B23A-BA45-AE58-9D89DC05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EFB0-49D0-284D-A29A-2BB3C458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94D50-6B74-144C-94F5-E8ACEC0EC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47856-A28F-3145-9DDC-90A9F1343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4E3D-18E4-C741-A206-DC949F52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481-84FE-EC4F-93FF-1EA80482957F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CAB90-C4B0-B742-BB97-2938E81A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54935-F277-C24B-8674-CA3908E9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F83C0-BAB0-F947-9EE2-4C3C5F7E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F8436-0B54-4943-B363-AA33239D4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7F913-9464-5645-BF4E-4B6C27486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FA481-84FE-EC4F-93FF-1EA80482957F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1A85-EC08-F24F-9F38-6281E5C25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855CC-33EF-F14A-8ABE-9E619A92F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A822-196A-4C46-A0F4-70258CF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5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10D0-3C88-664B-B969-C145FBAC6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altLang="zh-CN" dirty="0">
                <a:latin typeface="+mn-lt"/>
              </a:rPr>
              <a:t>Age Group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Label</a:t>
            </a:r>
            <a:r>
              <a:rPr lang="en-CA" altLang="zh-CN" dirty="0">
                <a:latin typeface="+mn-lt"/>
              </a:rPr>
              <a:t> Deduplication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55310-B7CA-B045-8CC3-23608EBF5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4840"/>
            <a:ext cx="9144000" cy="822960"/>
          </a:xfrm>
        </p:spPr>
        <p:txBody>
          <a:bodyPr/>
          <a:lstStyle/>
          <a:p>
            <a:r>
              <a:rPr lang="en-US" dirty="0"/>
              <a:t>2020.6.26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CC55F-5038-4548-8645-24184F7F8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79" y="199829"/>
            <a:ext cx="1375739" cy="577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BF2778-9E3A-664C-A27E-8560CF8C54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62B2-F783-BA43-B5C7-F6B8EFE5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Process Confirmation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58979-4EA8-0149-8C98-3FF31A21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60" y="1573246"/>
            <a:ext cx="10515600" cy="278062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The new users’ feature tables are automatically aggregated and</a:t>
            </a:r>
            <a:r>
              <a:rPr lang="zh-CN" altLang="en-US" sz="1800" dirty="0"/>
              <a:t> </a:t>
            </a:r>
            <a:r>
              <a:rPr lang="en-US" sz="1800" dirty="0"/>
              <a:t>created based on 90-day’s “</a:t>
            </a:r>
            <a:r>
              <a:rPr lang="en-US" sz="1800" dirty="0" err="1"/>
              <a:t>adc_pageview_users</a:t>
            </a:r>
            <a:r>
              <a:rPr lang="en-US" sz="1800" dirty="0"/>
              <a:t>” data. </a:t>
            </a:r>
          </a:p>
          <a:p>
            <a:pPr marL="342900" indent="-342900">
              <a:buAutoNum type="arabicPeriod"/>
            </a:pPr>
            <a:r>
              <a:rPr lang="en-US" sz="1800" dirty="0"/>
              <a:t>The feature table is saved in S3, then model picks up the features to make age range predictions based on the users’ features. </a:t>
            </a:r>
          </a:p>
          <a:p>
            <a:pPr marL="342900" indent="-342900">
              <a:buAutoNum type="arabicPeriod"/>
            </a:pPr>
            <a:r>
              <a:rPr lang="en-US" sz="1800" dirty="0"/>
              <a:t>As the model is trained based on the data over 90 days, the prediction is getting more and more accurate when the users are predicted time by time.</a:t>
            </a:r>
          </a:p>
          <a:p>
            <a:pPr marL="342900" indent="-342900">
              <a:buAutoNum type="arabicPeriod"/>
            </a:pPr>
            <a:r>
              <a:rPr lang="en-US" sz="1800" dirty="0"/>
              <a:t>The reason that we get different predictions for the same user is that the values in feature table are dynamic</a:t>
            </a:r>
            <a:r>
              <a:rPr lang="en-CA" sz="1800" dirty="0"/>
              <a:t>.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A2BF0-02D8-9C4A-9F6D-D0E7977D8FAA}"/>
              </a:ext>
            </a:extLst>
          </p:cNvPr>
          <p:cNvSpPr/>
          <p:nvPr/>
        </p:nvSpPr>
        <p:spPr>
          <a:xfrm>
            <a:off x="7371994" y="4462966"/>
            <a:ext cx="3290864" cy="1064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Pre-trained Age Group Prediction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10E73-4952-7348-9814-BA73773B6DAA}"/>
              </a:ext>
            </a:extLst>
          </p:cNvPr>
          <p:cNvSpPr/>
          <p:nvPr/>
        </p:nvSpPr>
        <p:spPr>
          <a:xfrm>
            <a:off x="1345961" y="4564513"/>
            <a:ext cx="2270028" cy="97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6FDB06-E57A-A74B-BF1E-4839B750984B}"/>
              </a:ext>
            </a:extLst>
          </p:cNvPr>
          <p:cNvCxnSpPr>
            <a:cxnSpLocks/>
          </p:cNvCxnSpPr>
          <p:nvPr/>
        </p:nvCxnSpPr>
        <p:spPr>
          <a:xfrm flipV="1">
            <a:off x="2444655" y="5544336"/>
            <a:ext cx="0" cy="757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93D894-6515-4F46-B1D4-EE38396C62E7}"/>
              </a:ext>
            </a:extLst>
          </p:cNvPr>
          <p:cNvSpPr txBox="1"/>
          <p:nvPr/>
        </p:nvSpPr>
        <p:spPr>
          <a:xfrm>
            <a:off x="1087007" y="6271376"/>
            <a:ext cx="27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list of new user ADC_UID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4DB6B366-E3A1-B348-BC5C-73A3F6650F78}"/>
              </a:ext>
            </a:extLst>
          </p:cNvPr>
          <p:cNvSpPr/>
          <p:nvPr/>
        </p:nvSpPr>
        <p:spPr>
          <a:xfrm>
            <a:off x="4860979" y="4525601"/>
            <a:ext cx="974361" cy="9395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8D8681-4563-674E-888C-B9A2C359549F}"/>
              </a:ext>
            </a:extLst>
          </p:cNvPr>
          <p:cNvCxnSpPr>
            <a:cxnSpLocks/>
          </p:cNvCxnSpPr>
          <p:nvPr/>
        </p:nvCxnSpPr>
        <p:spPr>
          <a:xfrm>
            <a:off x="3623309" y="4997153"/>
            <a:ext cx="12376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D63DC1-D29C-3A40-826B-F048036B298B}"/>
              </a:ext>
            </a:extLst>
          </p:cNvPr>
          <p:cNvCxnSpPr>
            <a:cxnSpLocks/>
          </p:cNvCxnSpPr>
          <p:nvPr/>
        </p:nvCxnSpPr>
        <p:spPr>
          <a:xfrm flipV="1">
            <a:off x="5842660" y="4990977"/>
            <a:ext cx="1529334" cy="4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5D19C-469E-1F4F-8188-EAD79518E78D}"/>
              </a:ext>
            </a:extLst>
          </p:cNvPr>
          <p:cNvCxnSpPr>
            <a:cxnSpLocks/>
          </p:cNvCxnSpPr>
          <p:nvPr/>
        </p:nvCxnSpPr>
        <p:spPr>
          <a:xfrm>
            <a:off x="9129580" y="5514375"/>
            <a:ext cx="0" cy="757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5F963-CC54-7B4A-9053-75A2637C628B}"/>
              </a:ext>
            </a:extLst>
          </p:cNvPr>
          <p:cNvSpPr/>
          <p:nvPr/>
        </p:nvSpPr>
        <p:spPr>
          <a:xfrm>
            <a:off x="7186868" y="6212011"/>
            <a:ext cx="3885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Result: ADC_UID, predicted </a:t>
            </a:r>
            <a:r>
              <a:rPr lang="en-US" dirty="0" err="1"/>
              <a:t>age_group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1860B4C-868B-FC48-93F4-40C4B03C8D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6026-44B8-FA44-B1CA-D4212EC4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Original Output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60179-0182-814F-900C-267A24DE63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751C877-5649-CD4C-897D-849B0DD19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508835"/>
            <a:ext cx="11856175" cy="2186671"/>
          </a:xfrm>
        </p:spPr>
      </p:pic>
    </p:spTree>
    <p:extLst>
      <p:ext uri="{BB962C8B-B14F-4D97-AF65-F5344CB8AC3E}">
        <p14:creationId xmlns:p14="http://schemas.microsoft.com/office/powerpoint/2010/main" val="22732901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C4B9-FF87-4E45-BD1E-29D09989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Prediction with Probability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A8F73-76C5-F943-8CA3-DA3A27B4BB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270884-8273-E44F-A098-B3E4A206A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11705" y="2187993"/>
            <a:ext cx="9368589" cy="45000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ED24FB-1359-C648-9D86-7899FA72D989}"/>
              </a:ext>
            </a:extLst>
          </p:cNvPr>
          <p:cNvSpPr txBox="1"/>
          <p:nvPr/>
        </p:nvSpPr>
        <p:spPr>
          <a:xfrm>
            <a:off x="1411705" y="1754674"/>
            <a:ext cx="960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[age_0to17, age_18to24, age_25to34, age_35to49, age_50to64, age_65andup]</a:t>
            </a:r>
          </a:p>
        </p:txBody>
      </p:sp>
    </p:spTree>
    <p:extLst>
      <p:ext uri="{BB962C8B-B14F-4D97-AF65-F5344CB8AC3E}">
        <p14:creationId xmlns:p14="http://schemas.microsoft.com/office/powerpoint/2010/main" val="384631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B560-8AD6-524B-A4F2-5A3A137E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with Timestamp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38FE79-0084-9845-8BFF-94775B4CD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390" y="1690688"/>
            <a:ext cx="10913220" cy="471416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17E041-4A73-2145-ACBC-97FB7F5D135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3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74F1-D3C8-974B-B2AD-1541262D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F98CF-3A8B-824B-B626-B8AFF4E4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Add memory unit into the model to ensure that age range of each user will only be predicted once </a:t>
            </a:r>
          </a:p>
          <a:p>
            <a:pPr lvl="1"/>
            <a:r>
              <a:rPr lang="en-US" sz="2800" dirty="0"/>
              <a:t>Filter to exclude the users that has been predicted before </a:t>
            </a:r>
          </a:p>
          <a:p>
            <a:r>
              <a:rPr lang="en-US" dirty="0"/>
              <a:t>2. Add probabilities of age range prediction along with date when the result is returned</a:t>
            </a:r>
          </a:p>
          <a:p>
            <a:pPr lvl="1"/>
            <a:r>
              <a:rPr lang="en-US" sz="2800" dirty="0"/>
              <a:t>deduplicate results by selecting the one with latest date 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57F94-8961-7D4C-A784-910FC1299A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7F15-B30B-E849-8B8D-802AF816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Final Decision (June 26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0F79E-92FC-194B-BA95-044AD1A7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Save four columns only in final output: </a:t>
            </a:r>
          </a:p>
          <a:p>
            <a:pPr marL="0" indent="0">
              <a:buNone/>
            </a:pPr>
            <a:r>
              <a:rPr lang="en-CA" dirty="0"/>
              <a:t>ADC_UID, </a:t>
            </a:r>
          </a:p>
          <a:p>
            <a:pPr marL="0" indent="0">
              <a:buNone/>
            </a:pPr>
            <a:r>
              <a:rPr lang="en-CA" dirty="0"/>
              <a:t>timestamp, </a:t>
            </a:r>
          </a:p>
          <a:p>
            <a:pPr marL="0" indent="0">
              <a:buNone/>
            </a:pPr>
            <a:r>
              <a:rPr lang="en-CA" dirty="0"/>
              <a:t>predicted age group, </a:t>
            </a:r>
          </a:p>
          <a:p>
            <a:pPr marL="0" indent="0">
              <a:buNone/>
            </a:pPr>
            <a:r>
              <a:rPr lang="en-CA" dirty="0"/>
              <a:t>probability of predicted age group (max </a:t>
            </a:r>
            <a:r>
              <a:rPr lang="en-CA" dirty="0" err="1"/>
              <a:t>proba</a:t>
            </a:r>
            <a:r>
              <a:rPr lang="en-CA" dirty="0"/>
              <a:t>)</a:t>
            </a:r>
          </a:p>
          <a:p>
            <a:r>
              <a:rPr lang="en-CA" dirty="0"/>
              <a:t>Save a csv of most recent predictions for all registered and premium users as reference </a:t>
            </a:r>
            <a:endParaRPr lang="en-US" dirty="0"/>
          </a:p>
          <a:p>
            <a:r>
              <a:rPr lang="en-US" dirty="0"/>
              <a:t>Update prediction file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0EF38-7E8C-8745-9C23-5D27DC81BD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9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F207-9E4D-134F-A804-AA12CDE8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3456B7-EE12-2C4B-9900-09A946723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6922"/>
            <a:ext cx="10515600" cy="332874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E0EDDC-3479-8E42-A7E3-83152908DA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2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E54F-3F92-9C40-82DF-92034C3E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June 29</a:t>
            </a:r>
            <a:r>
              <a:rPr lang="en-US" baseline="30000" dirty="0"/>
              <a:t>th </a:t>
            </a:r>
            <a:r>
              <a:rPr lang="en-US" dirty="0"/>
              <a:t>Update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AE3C-B4BD-EE49-BCAD-CAEA63767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600" dirty="0"/>
              <a:t>A </a:t>
            </a:r>
            <a:r>
              <a:rPr lang="en-CA" sz="2600" dirty="0" err="1"/>
              <a:t>dataframe</a:t>
            </a:r>
            <a:r>
              <a:rPr lang="en-CA" sz="2600" dirty="0"/>
              <a:t> with four columns (ADC_UID, timestamp, predicted age group, predicted age group with max probability) was saved as a csv file under </a:t>
            </a:r>
            <a:r>
              <a:rPr lang="en-CA" sz="2600" u="sng" dirty="0"/>
              <a:t>“</a:t>
            </a:r>
            <a:r>
              <a:rPr lang="en-CA" sz="2600" u="sng" dirty="0" err="1"/>
              <a:t>dbfs</a:t>
            </a:r>
            <a:r>
              <a:rPr lang="en-CA" sz="2600" u="sng" dirty="0"/>
              <a:t>:/</a:t>
            </a:r>
            <a:r>
              <a:rPr lang="en-CA" sz="2600" u="sng" dirty="0" err="1"/>
              <a:t>mnt</a:t>
            </a:r>
            <a:r>
              <a:rPr lang="en-CA" sz="2600" u="sng" dirty="0"/>
              <a:t>/</a:t>
            </a:r>
            <a:r>
              <a:rPr lang="en-CA" sz="2600" u="sng" dirty="0" err="1"/>
              <a:t>xin</a:t>
            </a:r>
            <a:r>
              <a:rPr lang="en-CA" sz="2600" u="sng" dirty="0"/>
              <a:t>/predicted_age_with_proba_0629.csv”. </a:t>
            </a:r>
          </a:p>
          <a:p>
            <a:r>
              <a:rPr lang="en-CA" sz="2600" dirty="0"/>
              <a:t>This file contains predictions of 513,780 users (registered and premium only, until June 29th, 9 AM). </a:t>
            </a:r>
          </a:p>
          <a:p>
            <a:r>
              <a:rPr lang="en-CA" sz="2600" dirty="0"/>
              <a:t>Model was saved as a new file with the name </a:t>
            </a:r>
            <a:r>
              <a:rPr lang="en-CA" sz="2600" u="sng" dirty="0"/>
              <a:t>“age_model_0624.sav”.</a:t>
            </a:r>
            <a:r>
              <a:rPr lang="en-CA" sz="2600" dirty="0"/>
              <a:t> (same as the old one)</a:t>
            </a:r>
          </a:p>
          <a:p>
            <a:r>
              <a:rPr lang="en-CA" sz="2600" dirty="0"/>
              <a:t>Prediction file was saved as “predicted_age_with_proba_0624.parquet” under </a:t>
            </a:r>
            <a:r>
              <a:rPr lang="en-CA" sz="2600" u="sng" dirty="0"/>
              <a:t>“/</a:t>
            </a:r>
            <a:r>
              <a:rPr lang="en-CA" sz="2600" u="sng" dirty="0" err="1"/>
              <a:t>mnt</a:t>
            </a:r>
            <a:r>
              <a:rPr lang="en-CA" sz="2600" u="sng" dirty="0"/>
              <a:t>/</a:t>
            </a:r>
            <a:r>
              <a:rPr lang="en-CA" sz="2600" u="sng" dirty="0" err="1"/>
              <a:t>xin</a:t>
            </a:r>
            <a:r>
              <a:rPr lang="en-CA" sz="2600" u="sng" dirty="0"/>
              <a:t>/predicted_age_with_proba_0624.parquet”.</a:t>
            </a:r>
            <a:r>
              <a:rPr lang="en-CA" sz="2600" dirty="0"/>
              <a:t> </a:t>
            </a:r>
          </a:p>
          <a:p>
            <a:r>
              <a:rPr lang="en-CA" sz="2600" dirty="0"/>
              <a:t>Updated notebook can be found as “Age Prediction 0626 copy” in </a:t>
            </a:r>
            <a:r>
              <a:rPr lang="en-CA" sz="2600" dirty="0" err="1"/>
              <a:t>DataBricks</a:t>
            </a:r>
            <a:r>
              <a:rPr lang="en-CA" sz="2600" dirty="0"/>
              <a:t> folder (</a:t>
            </a:r>
            <a:r>
              <a:rPr lang="en-CA" sz="2600" dirty="0" err="1"/>
              <a:t>jxu</a:t>
            </a:r>
            <a:r>
              <a:rPr lang="en-CA" sz="2600" dirty="0"/>
              <a:t>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C4C26-19E6-6545-A57C-7C5B732553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1121" y="0"/>
            <a:ext cx="1000879" cy="9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5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463</Words>
  <Application>Microsoft Macintosh PowerPoint</Application>
  <PresentationFormat>Widescreen</PresentationFormat>
  <Paragraphs>40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Theme</vt:lpstr>
      <vt:lpstr>Age Group Label Deduplication</vt:lpstr>
      <vt:lpstr>Data Preparation Process Confirmation</vt:lpstr>
      <vt:lpstr>Original Output </vt:lpstr>
      <vt:lpstr>Prediction with Probability </vt:lpstr>
      <vt:lpstr>Output with Timestamp </vt:lpstr>
      <vt:lpstr>Options </vt:lpstr>
      <vt:lpstr>  Final Decision (June 26th)</vt:lpstr>
      <vt:lpstr>Final output</vt:lpstr>
      <vt:lpstr>June 29th Update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Lookalike  Baseline Model</dc:title>
  <dc:creator>Jeky Cui</dc:creator>
  <cp:lastModifiedBy>Xu, Jianbai</cp:lastModifiedBy>
  <cp:revision>37</cp:revision>
  <dcterms:created xsi:type="dcterms:W3CDTF">2020-02-24T20:30:37Z</dcterms:created>
  <dcterms:modified xsi:type="dcterms:W3CDTF">2020-07-08T13:36:40Z</dcterms:modified>
</cp:coreProperties>
</file>