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3" r:id="rId4"/>
    <p:sldId id="264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9"/>
    <p:restoredTop sz="89983"/>
  </p:normalViewPr>
  <p:slideViewPr>
    <p:cSldViewPr snapToGrid="0" snapToObjects="1">
      <p:cViewPr varScale="1">
        <p:scale>
          <a:sx n="87" d="100"/>
          <a:sy n="87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84049-D6BC-B34F-B191-6A23FE0ACCAD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89988-DC45-4641-B75C-130794AC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1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89988-DC45-4641-B75C-130794ACE3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10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89988-DC45-4641-B75C-130794ACE3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0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02EB-E0E5-F74F-9E4E-CB4AFF33C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66161-0AFD-7549-BDC4-86B4B84E4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C666D-A450-394D-BAE3-80D3F0CC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1BD4-88AB-ED43-996A-4769CF5F718D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51F27-F02A-EC47-AC8B-383EFA15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D9D13-5E30-7347-89EE-80556E66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C85A-6DCC-AC46-920D-BCB4F9AD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0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3E98-D876-A14C-BFAD-86372CB3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C17F4-F9BF-7440-BD39-6B6DC38A1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D2D60-2AC8-B84A-B8D3-163AAEBE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1BD4-88AB-ED43-996A-4769CF5F718D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6E09D-2D2A-7343-8320-73E56EABD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BA0FF-E11C-104E-AE72-3C7FBD710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C85A-6DCC-AC46-920D-BCB4F9AD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9BE0C2-BA90-0249-A580-4AAA5FC20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7A67D-0754-E34F-BEF0-1543E56DD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DEECC-7682-CC44-B94E-BF2E1994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1BD4-88AB-ED43-996A-4769CF5F718D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8340F-2EDD-9E45-8001-87F25896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98485-3597-484D-B21F-2BC667A6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C85A-6DCC-AC46-920D-BCB4F9AD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EF9B-E951-D44E-A0E4-CB9C2E0D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1C242-8BDB-5948-8B6C-0BBA3DB16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785F0-23A1-AE4D-8626-9DDA5819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1BD4-88AB-ED43-996A-4769CF5F718D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1AD9-610E-4840-AC5A-B28B3BEB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DF90A-E51B-BF41-BF10-F6C1FEDA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C85A-6DCC-AC46-920D-BCB4F9AD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2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7699-FCB4-6447-9391-D592DA49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5A65F-7744-D447-B7E5-76B421FDA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837AF-AC17-E441-89AD-F5E94BF3A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1BD4-88AB-ED43-996A-4769CF5F718D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0C765-D002-B848-B6CF-3766BF60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B2677-FAB1-E54D-AD4D-A872E112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C85A-6DCC-AC46-920D-BCB4F9AD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2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CD2F-4CDC-F44A-9C60-E65A896A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DA072-A34D-4943-AA0E-5F9BAEF5A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3A9F8-3E41-1642-8BA8-BEF1070E2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F0733-9D5B-9B46-B004-915B4A23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1BD4-88AB-ED43-996A-4769CF5F718D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9CA7E-15F8-2B41-8DFC-D949E820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15057-B113-724C-83AC-B6CC8EB5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C85A-6DCC-AC46-920D-BCB4F9AD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8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1FCA-52A8-B141-A100-0B0C3AD1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AE927-D27D-534F-AEA1-40AB17204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09B74-B103-0742-A754-123CBD451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CD33D-8343-D24A-BF62-3E767C94D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28C0D2-D6CB-8B4C-BA24-4FE643898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42B5E3-7B77-394B-991E-0BB343021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1BD4-88AB-ED43-996A-4769CF5F718D}" type="datetimeFigureOut">
              <a:rPr lang="en-US" smtClean="0"/>
              <a:t>6/10/20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2F8E69-D107-D742-BC05-53C1A476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B5808-6F44-344B-9BFE-33461AC6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C85A-6DCC-AC46-920D-BCB4F9AD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F871-0373-0F44-A2F9-607F3C66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EB2E1-35BD-5E49-90A6-E7E17306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1BD4-88AB-ED43-996A-4769CF5F718D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9DB4C-14CE-7346-AAB3-731F8CB0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4EF4A-CC1C-D24B-B1D3-2D936271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C85A-6DCC-AC46-920D-BCB4F9AD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2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41693-8BC3-0249-91B9-0DE6DDC19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1BD4-88AB-ED43-996A-4769CF5F718D}" type="datetimeFigureOut">
              <a:rPr lang="en-US" smtClean="0"/>
              <a:t>6/10/20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7E47A-5C70-854C-8395-19333787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FD4DA-275B-C04C-83C9-A3FACEE0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C85A-6DCC-AC46-920D-BCB4F9AD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2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A781-43FB-1240-82CF-B711F39AB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BD95-7767-654E-85AC-2DEA481A2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7578E-FC98-D840-83C6-0BE63E2BB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28046-42B2-9342-A71B-26DE4464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1BD4-88AB-ED43-996A-4769CF5F718D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72703-5626-B74D-956E-2CAB3930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03EE9-22DF-3147-B6B2-39BB91B1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C85A-6DCC-AC46-920D-BCB4F9AD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6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90A0-D3BE-A043-9109-13F3CBF34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73747-C5D7-8542-B15C-0CE7CB6E5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ABF23-FBA2-024E-97A5-97F769652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6C18D-C2B3-A54F-9421-AE10B062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1BD4-88AB-ED43-996A-4769CF5F718D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B3F85-D4F9-5E46-9BDC-7C79B311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15E94-4426-CE46-A2CB-C5A24081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C85A-6DCC-AC46-920D-BCB4F9AD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7190B7-6E21-D446-8097-13BB4CCAC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EE702-1B10-E847-BF35-FF080B2BB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54F1C-8B8A-6940-82AB-1C3286771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F1BD4-88AB-ED43-996A-4769CF5F718D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A859A-FA49-E94A-8AC9-65EC9B5D3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E1C28-7FCC-E942-B9DA-5A313351B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3C85A-6DCC-AC46-920D-BCB4F9AD1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7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883C8-90B1-BF47-A2B3-B7D8EF0EF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4800" b="1" dirty="0"/>
              <a:t>Lookalike Architect</a:t>
            </a:r>
            <a:br>
              <a:rPr lang="en-US" sz="4800" b="1" dirty="0"/>
            </a:br>
            <a:r>
              <a:rPr lang="en-US" sz="4800" b="1" dirty="0"/>
              <a:t>Demonstration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DEA7BA0-07BF-3548-BBDC-D5ECA1161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Beamdata </a:t>
            </a:r>
          </a:p>
          <a:p>
            <a:pPr algn="l"/>
            <a:r>
              <a:rPr lang="en-US" dirty="0"/>
              <a:t>June.10th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64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14F4-1543-114F-9E29-7F8A28169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Workflow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sz="2800" b="1" i="1" dirty="0">
                <a:solidFill>
                  <a:srgbClr val="002060"/>
                </a:solidFill>
              </a:rPr>
              <a:t>Stage 1. Feature table creation</a:t>
            </a:r>
            <a:endParaRPr lang="en-US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6FE6-D6EC-764A-AA8B-ADA9182E1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16" y="1895941"/>
            <a:ext cx="7873995" cy="397536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sz="2400" dirty="0"/>
              <a:t>Raw data loaded (90-day)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sz="2400" dirty="0"/>
              <a:t>Data transformation, aggregation, joining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sz="2400" dirty="0"/>
              <a:t>Feature table created for look-alike modeling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sz="2400" dirty="0"/>
              <a:t>Feature table describes user-level information</a:t>
            </a:r>
          </a:p>
          <a:p>
            <a:pPr lvl="1">
              <a:lnSpc>
                <a:spcPct val="130000"/>
              </a:lnSpc>
              <a:spcAft>
                <a:spcPts val="600"/>
              </a:spcAft>
            </a:pPr>
            <a:r>
              <a:rPr lang="en-US" sz="1800" dirty="0"/>
              <a:t>Demographic factor</a:t>
            </a:r>
          </a:p>
          <a:p>
            <a:pPr lvl="1">
              <a:lnSpc>
                <a:spcPct val="130000"/>
              </a:lnSpc>
              <a:spcAft>
                <a:spcPts val="600"/>
              </a:spcAft>
            </a:pPr>
            <a:r>
              <a:rPr lang="en-US" sz="1800" dirty="0"/>
              <a:t>Account information </a:t>
            </a:r>
          </a:p>
          <a:p>
            <a:pPr lvl="1">
              <a:lnSpc>
                <a:spcPct val="130000"/>
              </a:lnSpc>
              <a:spcAft>
                <a:spcPts val="600"/>
              </a:spcAft>
            </a:pPr>
            <a:r>
              <a:rPr lang="en-US" sz="1800" dirty="0"/>
              <a:t>Browsing behavior</a:t>
            </a:r>
          </a:p>
          <a:p>
            <a:pPr lvl="1">
              <a:lnSpc>
                <a:spcPct val="130000"/>
              </a:lnSpc>
              <a:spcAft>
                <a:spcPts val="600"/>
              </a:spcAft>
            </a:pPr>
            <a:r>
              <a:rPr lang="en-US" sz="1800" dirty="0"/>
              <a:t>Preferable topics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2C80E5-87B7-3C4E-A9EF-0F181682F562}"/>
              </a:ext>
            </a:extLst>
          </p:cNvPr>
          <p:cNvGrpSpPr/>
          <p:nvPr/>
        </p:nvGrpSpPr>
        <p:grpSpPr>
          <a:xfrm>
            <a:off x="7859087" y="2097890"/>
            <a:ext cx="3899447" cy="2843938"/>
            <a:chOff x="7859087" y="2097890"/>
            <a:chExt cx="3899447" cy="284393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39C4463-E334-3547-A896-37467E1A1AC8}"/>
                </a:ext>
              </a:extLst>
            </p:cNvPr>
            <p:cNvSpPr/>
            <p:nvPr/>
          </p:nvSpPr>
          <p:spPr>
            <a:xfrm>
              <a:off x="10052318" y="2097890"/>
              <a:ext cx="1706215" cy="689114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Raw data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956A8ACB-5DE2-F24D-B96E-F50AD9D5FBDF}"/>
                </a:ext>
              </a:extLst>
            </p:cNvPr>
            <p:cNvSpPr/>
            <p:nvPr/>
          </p:nvSpPr>
          <p:spPr>
            <a:xfrm>
              <a:off x="10052319" y="3194509"/>
              <a:ext cx="1706215" cy="680279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Feature table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9ACADB1-01F5-4C4B-BE17-1DE18C149985}"/>
                </a:ext>
              </a:extLst>
            </p:cNvPr>
            <p:cNvSpPr/>
            <p:nvPr/>
          </p:nvSpPr>
          <p:spPr>
            <a:xfrm>
              <a:off x="10052319" y="4252714"/>
              <a:ext cx="1706215" cy="680279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C6BC912-9070-AB4F-A7FA-41FC1BA0D7D4}"/>
                </a:ext>
              </a:extLst>
            </p:cNvPr>
            <p:cNvSpPr/>
            <p:nvPr/>
          </p:nvSpPr>
          <p:spPr>
            <a:xfrm>
              <a:off x="7859088" y="3194509"/>
              <a:ext cx="1706215" cy="689114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New user pool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237456B-CCDC-2246-B78D-2DA8A3DFD9CF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10905426" y="2787004"/>
              <a:ext cx="1" cy="407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A7D4046-78ED-4348-BE1A-0C52C5F968C2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10905427" y="3874788"/>
              <a:ext cx="0" cy="37792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7A7CE3F-E0D6-F148-99A2-017D9940F16F}"/>
                </a:ext>
              </a:extLst>
            </p:cNvPr>
            <p:cNvCxnSpPr>
              <a:stCxn id="7" idx="3"/>
              <a:endCxn id="5" idx="1"/>
            </p:cNvCxnSpPr>
            <p:nvPr/>
          </p:nvCxnSpPr>
          <p:spPr>
            <a:xfrm flipV="1">
              <a:off x="9565303" y="3534649"/>
              <a:ext cx="487016" cy="441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AE7D9F6-ECD2-9D49-902A-90ED4BA4D58F}"/>
                </a:ext>
              </a:extLst>
            </p:cNvPr>
            <p:cNvSpPr/>
            <p:nvPr/>
          </p:nvSpPr>
          <p:spPr>
            <a:xfrm>
              <a:off x="7859087" y="4252714"/>
              <a:ext cx="1706215" cy="689114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Target users 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AA68158-BDE1-AF47-BF72-EE7D0A5B826B}"/>
                </a:ext>
              </a:extLst>
            </p:cNvPr>
            <p:cNvCxnSpPr/>
            <p:nvPr/>
          </p:nvCxnSpPr>
          <p:spPr>
            <a:xfrm flipV="1">
              <a:off x="9565302" y="4592853"/>
              <a:ext cx="487016" cy="441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252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14F4-1543-114F-9E29-7F8A2816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Workflow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sz="2800" b="1" i="1" dirty="0">
                <a:solidFill>
                  <a:srgbClr val="002060"/>
                </a:solidFill>
              </a:rPr>
              <a:t>Stage 2. Model training</a:t>
            </a:r>
            <a:endParaRPr lang="en-US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6FE6-D6EC-764A-AA8B-ADA9182E1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2661"/>
            <a:ext cx="6769437" cy="4286231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200" dirty="0"/>
              <a:t>Features will be fed to train the clustering look-alike model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200" dirty="0"/>
              <a:t>Features are created based on existing raw data and the current segment label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200" dirty="0"/>
              <a:t>We use k-means to </a:t>
            </a:r>
            <a:r>
              <a:rPr lang="en-US" altLang="zh-CN" sz="2200" dirty="0"/>
              <a:t>get</a:t>
            </a:r>
            <a:r>
              <a:rPr lang="zh-CN" altLang="en-US" sz="2200" dirty="0"/>
              <a:t> </a:t>
            </a:r>
            <a:r>
              <a:rPr lang="en-US" altLang="zh-CN" sz="2200" dirty="0"/>
              <a:t>number</a:t>
            </a:r>
            <a:r>
              <a:rPr lang="zh-CN" altLang="en-US" sz="2200" dirty="0"/>
              <a:t> </a:t>
            </a:r>
            <a:r>
              <a:rPr lang="en-US" altLang="zh-CN" sz="2200" dirty="0"/>
              <a:t>of</a:t>
            </a:r>
            <a:r>
              <a:rPr lang="zh-CN" alt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centroids</a:t>
            </a:r>
            <a:r>
              <a:rPr lang="en-US" sz="2200" dirty="0"/>
              <a:t> for the segment (as an average of feature values for that cluster).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200" dirty="0"/>
              <a:t>During the model development, testing and validation experiments are performed to select best features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75CE5D-E24A-9343-B5A6-DDFD0E9D899B}"/>
              </a:ext>
            </a:extLst>
          </p:cNvPr>
          <p:cNvGrpSpPr/>
          <p:nvPr/>
        </p:nvGrpSpPr>
        <p:grpSpPr>
          <a:xfrm>
            <a:off x="7607639" y="2007031"/>
            <a:ext cx="3899447" cy="2843938"/>
            <a:chOff x="7814117" y="2097890"/>
            <a:chExt cx="3899447" cy="284393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39C4463-E334-3547-A896-37467E1A1AC8}"/>
                </a:ext>
              </a:extLst>
            </p:cNvPr>
            <p:cNvSpPr/>
            <p:nvPr/>
          </p:nvSpPr>
          <p:spPr>
            <a:xfrm>
              <a:off x="10007348" y="2097890"/>
              <a:ext cx="1706215" cy="689114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Raw data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956A8ACB-5DE2-F24D-B96E-F50AD9D5FBDF}"/>
                </a:ext>
              </a:extLst>
            </p:cNvPr>
            <p:cNvSpPr/>
            <p:nvPr/>
          </p:nvSpPr>
          <p:spPr>
            <a:xfrm>
              <a:off x="10007349" y="3194509"/>
              <a:ext cx="1706215" cy="680279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Feature table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9ACADB1-01F5-4C4B-BE17-1DE18C149985}"/>
                </a:ext>
              </a:extLst>
            </p:cNvPr>
            <p:cNvSpPr/>
            <p:nvPr/>
          </p:nvSpPr>
          <p:spPr>
            <a:xfrm>
              <a:off x="10007349" y="4252714"/>
              <a:ext cx="1706215" cy="680279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C6BC912-9070-AB4F-A7FA-41FC1BA0D7D4}"/>
                </a:ext>
              </a:extLst>
            </p:cNvPr>
            <p:cNvSpPr/>
            <p:nvPr/>
          </p:nvSpPr>
          <p:spPr>
            <a:xfrm>
              <a:off x="7814118" y="3194509"/>
              <a:ext cx="1706215" cy="689114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New user pool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237456B-CCDC-2246-B78D-2DA8A3DFD9CF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10860456" y="2787004"/>
              <a:ext cx="1" cy="407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A7D4046-78ED-4348-BE1A-0C52C5F968C2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10860457" y="3874788"/>
              <a:ext cx="0" cy="37792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7A7CE3F-E0D6-F148-99A2-017D9940F16F}"/>
                </a:ext>
              </a:extLst>
            </p:cNvPr>
            <p:cNvCxnSpPr>
              <a:cxnSpLocks/>
              <a:stCxn id="7" idx="3"/>
              <a:endCxn id="5" idx="1"/>
            </p:cNvCxnSpPr>
            <p:nvPr/>
          </p:nvCxnSpPr>
          <p:spPr>
            <a:xfrm flipV="1">
              <a:off x="9520333" y="3534649"/>
              <a:ext cx="487016" cy="441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AE7D9F6-ECD2-9D49-902A-90ED4BA4D58F}"/>
                </a:ext>
              </a:extLst>
            </p:cNvPr>
            <p:cNvSpPr/>
            <p:nvPr/>
          </p:nvSpPr>
          <p:spPr>
            <a:xfrm>
              <a:off x="7814117" y="4252714"/>
              <a:ext cx="1706215" cy="689114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Target users 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AA68158-BDE1-AF47-BF72-EE7D0A5B826B}"/>
                </a:ext>
              </a:extLst>
            </p:cNvPr>
            <p:cNvCxnSpPr/>
            <p:nvPr/>
          </p:nvCxnSpPr>
          <p:spPr>
            <a:xfrm flipV="1">
              <a:off x="9520332" y="4592853"/>
              <a:ext cx="487016" cy="441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4468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14F4-1543-114F-9E29-7F8A2816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Workflow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sz="2800" b="1" i="1" dirty="0">
                <a:solidFill>
                  <a:srgbClr val="002060"/>
                </a:solidFill>
              </a:rPr>
              <a:t>Stage 3. Prediction </a:t>
            </a:r>
            <a:endParaRPr lang="en-US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6FE6-D6EC-764A-AA8B-ADA9182E1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439" y="1950405"/>
            <a:ext cx="7022931" cy="38162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200" dirty="0"/>
              <a:t>Once the model development is finished, there will be one general </a:t>
            </a:r>
            <a:r>
              <a:rPr lang="en-US" sz="2200" dirty="0">
                <a:solidFill>
                  <a:srgbClr val="0070C0"/>
                </a:solidFill>
              </a:rPr>
              <a:t>unified clustering model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/>
              <a:t>(with</a:t>
            </a:r>
            <a:r>
              <a:rPr lang="zh-CN" altLang="en-US" sz="2200" dirty="0"/>
              <a:t> </a:t>
            </a:r>
            <a:r>
              <a:rPr lang="en-US" altLang="zh-CN" sz="2200" dirty="0"/>
              <a:t>centroids)</a:t>
            </a:r>
            <a:r>
              <a:rPr lang="en-US" sz="2200" dirty="0"/>
              <a:t> deployed in production environment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200" dirty="0"/>
              <a:t>Users’ data will be extracted and transformed to features, which will be used for model training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200" dirty="0"/>
              <a:t>The model </a:t>
            </a:r>
            <a:r>
              <a:rPr lang="en-US" altLang="zh-CN" sz="2200" dirty="0"/>
              <a:t>(LSH)</a:t>
            </a:r>
            <a:r>
              <a:rPr lang="zh-CN" altLang="en-US" sz="2200" dirty="0"/>
              <a:t> </a:t>
            </a:r>
            <a:r>
              <a:rPr lang="en-US" sz="2200" dirty="0"/>
              <a:t>will calculate the </a:t>
            </a:r>
            <a:r>
              <a:rPr lang="en-US" sz="2200" dirty="0">
                <a:solidFill>
                  <a:srgbClr val="0070C0"/>
                </a:solidFill>
              </a:rPr>
              <a:t>similarity distances </a:t>
            </a:r>
            <a:r>
              <a:rPr lang="en-US" sz="2200" dirty="0"/>
              <a:t>of each user to each segment </a:t>
            </a:r>
            <a:r>
              <a:rPr lang="en-US" altLang="zh-CN" sz="2200" dirty="0"/>
              <a:t>centroids</a:t>
            </a:r>
            <a:r>
              <a:rPr lang="en-US" sz="2200" dirty="0"/>
              <a:t> and output user ranking. Users with high rankings are target look-alike audiences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AD9D5B-B530-5E4C-BF67-73EAAE2812CA}"/>
              </a:ext>
            </a:extLst>
          </p:cNvPr>
          <p:cNvGrpSpPr/>
          <p:nvPr/>
        </p:nvGrpSpPr>
        <p:grpSpPr>
          <a:xfrm>
            <a:off x="8065081" y="2007031"/>
            <a:ext cx="3899447" cy="2843938"/>
            <a:chOff x="7829107" y="2097890"/>
            <a:chExt cx="3899447" cy="284393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39C4463-E334-3547-A896-37467E1A1AC8}"/>
                </a:ext>
              </a:extLst>
            </p:cNvPr>
            <p:cNvSpPr/>
            <p:nvPr/>
          </p:nvSpPr>
          <p:spPr>
            <a:xfrm>
              <a:off x="10022338" y="2097890"/>
              <a:ext cx="1706215" cy="689114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Raw data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956A8ACB-5DE2-F24D-B96E-F50AD9D5FBDF}"/>
                </a:ext>
              </a:extLst>
            </p:cNvPr>
            <p:cNvSpPr/>
            <p:nvPr/>
          </p:nvSpPr>
          <p:spPr>
            <a:xfrm>
              <a:off x="10022339" y="3194509"/>
              <a:ext cx="1706215" cy="680279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Feature table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9ACADB1-01F5-4C4B-BE17-1DE18C149985}"/>
                </a:ext>
              </a:extLst>
            </p:cNvPr>
            <p:cNvSpPr/>
            <p:nvPr/>
          </p:nvSpPr>
          <p:spPr>
            <a:xfrm>
              <a:off x="10022339" y="4252714"/>
              <a:ext cx="1706215" cy="680279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C6BC912-9070-AB4F-A7FA-41FC1BA0D7D4}"/>
                </a:ext>
              </a:extLst>
            </p:cNvPr>
            <p:cNvSpPr/>
            <p:nvPr/>
          </p:nvSpPr>
          <p:spPr>
            <a:xfrm>
              <a:off x="7829108" y="3194509"/>
              <a:ext cx="1706215" cy="68911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New user pool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237456B-CCDC-2246-B78D-2DA8A3DFD9CF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10875446" y="2787004"/>
              <a:ext cx="1" cy="407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A7D4046-78ED-4348-BE1A-0C52C5F968C2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10875447" y="3874788"/>
              <a:ext cx="0" cy="37792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7A7CE3F-E0D6-F148-99A2-017D9940F16F}"/>
                </a:ext>
              </a:extLst>
            </p:cNvPr>
            <p:cNvCxnSpPr>
              <a:cxnSpLocks/>
              <a:stCxn id="7" idx="3"/>
              <a:endCxn id="5" idx="1"/>
            </p:cNvCxnSpPr>
            <p:nvPr/>
          </p:nvCxnSpPr>
          <p:spPr>
            <a:xfrm flipV="1">
              <a:off x="9535323" y="3534649"/>
              <a:ext cx="487016" cy="441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AE7D9F6-ECD2-9D49-902A-90ED4BA4D58F}"/>
                </a:ext>
              </a:extLst>
            </p:cNvPr>
            <p:cNvSpPr/>
            <p:nvPr/>
          </p:nvSpPr>
          <p:spPr>
            <a:xfrm>
              <a:off x="7829107" y="4252714"/>
              <a:ext cx="1706215" cy="68911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Target users 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AA68158-BDE1-AF47-BF72-EE7D0A5B826B}"/>
                </a:ext>
              </a:extLst>
            </p:cNvPr>
            <p:cNvCxnSpPr/>
            <p:nvPr/>
          </p:nvCxnSpPr>
          <p:spPr>
            <a:xfrm flipV="1">
              <a:off x="9535322" y="4592853"/>
              <a:ext cx="487016" cy="441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645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E1300C91-7034-7D4A-87A2-4839839B438F}"/>
              </a:ext>
            </a:extLst>
          </p:cNvPr>
          <p:cNvSpPr txBox="1">
            <a:spLocks/>
          </p:cNvSpPr>
          <p:nvPr/>
        </p:nvSpPr>
        <p:spPr>
          <a:xfrm>
            <a:off x="4585741" y="23767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Data flow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sz="2800" b="1" i="1" dirty="0">
                <a:solidFill>
                  <a:srgbClr val="002060"/>
                </a:solidFill>
              </a:rPr>
              <a:t>Overall system pipeline</a:t>
            </a:r>
            <a:endParaRPr lang="en-US" b="1" i="1" dirty="0">
              <a:solidFill>
                <a:srgbClr val="00206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423A82-C343-174D-B0F4-66DC02A2EA4A}"/>
              </a:ext>
            </a:extLst>
          </p:cNvPr>
          <p:cNvGrpSpPr/>
          <p:nvPr/>
        </p:nvGrpSpPr>
        <p:grpSpPr>
          <a:xfrm>
            <a:off x="31597" y="254832"/>
            <a:ext cx="12117932" cy="6330845"/>
            <a:chOff x="31597" y="254832"/>
            <a:chExt cx="12117932" cy="6330845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78D2B09-7D08-3449-A5E6-54B2F964F31C}"/>
                </a:ext>
              </a:extLst>
            </p:cNvPr>
            <p:cNvSpPr/>
            <p:nvPr/>
          </p:nvSpPr>
          <p:spPr>
            <a:xfrm>
              <a:off x="9001595" y="2565815"/>
              <a:ext cx="3147934" cy="1708879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 Updated</a:t>
              </a:r>
            </a:p>
            <a:p>
              <a:pPr algn="ctr"/>
              <a:r>
                <a:rPr lang="en-US" dirty="0"/>
                <a:t>(Snowflake)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B29F95B-A0DA-6E46-94E2-EFECED8BCD1B}"/>
                </a:ext>
              </a:extLst>
            </p:cNvPr>
            <p:cNvSpPr txBox="1"/>
            <p:nvPr/>
          </p:nvSpPr>
          <p:spPr>
            <a:xfrm>
              <a:off x="31597" y="4391080"/>
              <a:ext cx="2396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Qualified user selection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220C9-D01D-3943-AB3D-0C05714D1AE1}"/>
                </a:ext>
              </a:extLst>
            </p:cNvPr>
            <p:cNvGrpSpPr/>
            <p:nvPr/>
          </p:nvGrpSpPr>
          <p:grpSpPr>
            <a:xfrm>
              <a:off x="239713" y="254832"/>
              <a:ext cx="8887510" cy="6330845"/>
              <a:chOff x="239713" y="254832"/>
              <a:chExt cx="8887510" cy="6330845"/>
            </a:xfrm>
          </p:grpSpPr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697FCBD5-9BC0-EE4A-9A0D-E90364A434DE}"/>
                  </a:ext>
                </a:extLst>
              </p:cNvPr>
              <p:cNvSpPr/>
              <p:nvPr/>
            </p:nvSpPr>
            <p:spPr>
              <a:xfrm>
                <a:off x="824459" y="254832"/>
                <a:ext cx="3147934" cy="170887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Raw Data</a:t>
                </a:r>
              </a:p>
              <a:p>
                <a:pPr algn="ctr"/>
                <a:r>
                  <a:rPr lang="en-US" dirty="0"/>
                  <a:t>(user impression pageview) </a:t>
                </a:r>
              </a:p>
            </p:txBody>
          </p:sp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B2BEDC21-B897-8444-B641-CAC8A12BE41A}"/>
                  </a:ext>
                </a:extLst>
              </p:cNvPr>
              <p:cNvSpPr/>
              <p:nvPr/>
            </p:nvSpPr>
            <p:spPr>
              <a:xfrm>
                <a:off x="824459" y="2565815"/>
                <a:ext cx="3147934" cy="170887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Feature Table</a:t>
                </a:r>
              </a:p>
              <a:p>
                <a:pPr algn="ctr"/>
                <a:r>
                  <a:rPr lang="en-US" dirty="0"/>
                  <a:t>(high level summary format for model training)</a:t>
                </a:r>
              </a:p>
            </p:txBody>
          </p:sp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2C1A1CE0-675C-B14B-B6D7-413C0055DF04}"/>
                  </a:ext>
                </a:extLst>
              </p:cNvPr>
              <p:cNvSpPr/>
              <p:nvPr/>
            </p:nvSpPr>
            <p:spPr>
              <a:xfrm>
                <a:off x="4913027" y="2565815"/>
                <a:ext cx="3147934" cy="170887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Look-alike model</a:t>
                </a:r>
              </a:p>
              <a:p>
                <a:pPr algn="ctr"/>
                <a:r>
                  <a:rPr lang="en-US" dirty="0"/>
                  <a:t>(Unsupervised Clustering</a:t>
                </a:r>
              </a:p>
              <a:p>
                <a:pPr algn="ctr"/>
                <a:r>
                  <a:rPr lang="en-US" dirty="0"/>
                  <a:t>Segment </a:t>
                </a:r>
                <a:r>
                  <a:rPr lang="en-US" b="1" dirty="0">
                    <a:solidFill>
                      <a:srgbClr val="FFC000"/>
                    </a:solidFill>
                  </a:rPr>
                  <a:t>centroids</a:t>
                </a:r>
                <a:r>
                  <a:rPr lang="en-US" dirty="0"/>
                  <a:t> created)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E793C312-13C7-C846-AEF7-601E68CEE7CC}"/>
                  </a:ext>
                </a:extLst>
              </p:cNvPr>
              <p:cNvSpPr/>
              <p:nvPr/>
            </p:nvSpPr>
            <p:spPr>
              <a:xfrm>
                <a:off x="824459" y="4876798"/>
                <a:ext cx="3147934" cy="170887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Start Segmentation</a:t>
                </a:r>
              </a:p>
              <a:p>
                <a:pPr algn="ctr"/>
                <a:r>
                  <a:rPr lang="en-US" dirty="0"/>
                  <a:t>(front-end UI)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1904ED2C-22C6-D94C-B86C-B295B2C71AEA}"/>
                  </a:ext>
                </a:extLst>
              </p:cNvPr>
              <p:cNvCxnSpPr>
                <a:stCxn id="6" idx="0"/>
              </p:cNvCxnSpPr>
              <p:nvPr/>
            </p:nvCxnSpPr>
            <p:spPr>
              <a:xfrm>
                <a:off x="2428407" y="4876798"/>
                <a:ext cx="914400" cy="914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1349401B-E27C-7740-BC22-C3B93978C02B}"/>
                  </a:ext>
                </a:extLst>
              </p:cNvPr>
              <p:cNvCxnSpPr>
                <a:stCxn id="6" idx="0"/>
              </p:cNvCxnSpPr>
              <p:nvPr/>
            </p:nvCxnSpPr>
            <p:spPr>
              <a:xfrm>
                <a:off x="2428407" y="4876798"/>
                <a:ext cx="914400" cy="914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F59093A-288F-994C-B6D3-DD314C18CFAC}"/>
                  </a:ext>
                </a:extLst>
              </p:cNvPr>
              <p:cNvCxnSpPr>
                <a:stCxn id="6" idx="0"/>
                <a:endCxn id="3" idx="2"/>
              </p:cNvCxnSpPr>
              <p:nvPr/>
            </p:nvCxnSpPr>
            <p:spPr>
              <a:xfrm flipV="1">
                <a:off x="2398426" y="4274694"/>
                <a:ext cx="0" cy="6021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5D401E94-BFBA-D541-A68B-B367F0CAD5E6}"/>
                  </a:ext>
                </a:extLst>
              </p:cNvPr>
              <p:cNvCxnSpPr>
                <a:stCxn id="2" idx="2"/>
                <a:endCxn id="3" idx="0"/>
              </p:cNvCxnSpPr>
              <p:nvPr/>
            </p:nvCxnSpPr>
            <p:spPr>
              <a:xfrm>
                <a:off x="2398426" y="1963711"/>
                <a:ext cx="0" cy="6021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622D80B-EB34-7E46-83EE-2FF1A217CBEF}"/>
                  </a:ext>
                </a:extLst>
              </p:cNvPr>
              <p:cNvCxnSpPr>
                <a:stCxn id="3" idx="3"/>
                <a:endCxn id="4" idx="1"/>
              </p:cNvCxnSpPr>
              <p:nvPr/>
            </p:nvCxnSpPr>
            <p:spPr>
              <a:xfrm>
                <a:off x="3972393" y="3420255"/>
                <a:ext cx="94063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EB9D3E5-2E05-6D4A-BB0A-35E371A76907}"/>
                  </a:ext>
                </a:extLst>
              </p:cNvPr>
              <p:cNvCxnSpPr>
                <a:stCxn id="4" idx="3"/>
                <a:endCxn id="5" idx="1"/>
              </p:cNvCxnSpPr>
              <p:nvPr/>
            </p:nvCxnSpPr>
            <p:spPr>
              <a:xfrm>
                <a:off x="8060961" y="3420255"/>
                <a:ext cx="94063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Elbow Connector 19">
                <a:extLst>
                  <a:ext uri="{FF2B5EF4-FFF2-40B4-BE49-F238E27FC236}">
                    <a16:creationId xmlns:a16="http://schemas.microsoft.com/office/drawing/2014/main" id="{B34273A2-DBE2-5941-90E2-06FE306C6821}"/>
                  </a:ext>
                </a:extLst>
              </p:cNvPr>
              <p:cNvCxnSpPr>
                <a:stCxn id="4" idx="2"/>
                <a:endCxn id="6" idx="3"/>
              </p:cNvCxnSpPr>
              <p:nvPr/>
            </p:nvCxnSpPr>
            <p:spPr>
              <a:xfrm rot="5400000">
                <a:off x="4501422" y="3745666"/>
                <a:ext cx="1456544" cy="251460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0FFFB8-B704-9842-8604-DCEA8A2EC6EB}"/>
                  </a:ext>
                </a:extLst>
              </p:cNvPr>
              <p:cNvSpPr txBox="1"/>
              <p:nvPr/>
            </p:nvSpPr>
            <p:spPr>
              <a:xfrm>
                <a:off x="239713" y="2080097"/>
                <a:ext cx="2119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Data ETL using Spark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4EA2327-ED4A-5840-9859-B136D069721F}"/>
                  </a:ext>
                </a:extLst>
              </p:cNvPr>
              <p:cNvSpPr txBox="1"/>
              <p:nvPr/>
            </p:nvSpPr>
            <p:spPr>
              <a:xfrm>
                <a:off x="3972393" y="2992730"/>
                <a:ext cx="9270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Training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B1CB8DE-CB46-3C4D-9F30-074A3DC53353}"/>
                  </a:ext>
                </a:extLst>
              </p:cNvPr>
              <p:cNvSpPr txBox="1"/>
              <p:nvPr/>
            </p:nvSpPr>
            <p:spPr>
              <a:xfrm>
                <a:off x="8047376" y="2992730"/>
                <a:ext cx="10798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Quarterly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4CB1F8-62A0-5C41-A61E-194406E4E65A}"/>
                  </a:ext>
                </a:extLst>
              </p:cNvPr>
              <p:cNvSpPr txBox="1"/>
              <p:nvPr/>
            </p:nvSpPr>
            <p:spPr>
              <a:xfrm>
                <a:off x="4170012" y="5303713"/>
                <a:ext cx="21906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Return segment label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EDD0F8C-E340-3245-91B8-CFA7B305ACEE}"/>
                  </a:ext>
                </a:extLst>
              </p:cNvPr>
              <p:cNvCxnSpPr/>
              <p:nvPr/>
            </p:nvCxnSpPr>
            <p:spPr>
              <a:xfrm flipH="1">
                <a:off x="8060961" y="3612630"/>
                <a:ext cx="94063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32868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279</Words>
  <Application>Microsoft Macintosh PowerPoint</Application>
  <PresentationFormat>Widescreen</PresentationFormat>
  <Paragraphs>55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Lookalike Architect Demonstration</vt:lpstr>
      <vt:lpstr>Workflow Stage 1. Feature table creation</vt:lpstr>
      <vt:lpstr>Workflow Stage 2. Model training</vt:lpstr>
      <vt:lpstr>Workflow Stage 3. Prediction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Lookalike Model  Update Meeting</dc:title>
  <dc:creator>Jeky Cui</dc:creator>
  <cp:lastModifiedBy>Jeky Cui</cp:lastModifiedBy>
  <cp:revision>18</cp:revision>
  <dcterms:created xsi:type="dcterms:W3CDTF">2020-04-13T17:37:51Z</dcterms:created>
  <dcterms:modified xsi:type="dcterms:W3CDTF">2020-06-10T22:10:13Z</dcterms:modified>
</cp:coreProperties>
</file>