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332" r:id="rId2"/>
    <p:sldId id="335" r:id="rId3"/>
    <p:sldId id="345" r:id="rId4"/>
    <p:sldId id="413" r:id="rId5"/>
    <p:sldId id="404" r:id="rId6"/>
    <p:sldId id="416" r:id="rId7"/>
    <p:sldId id="406" r:id="rId8"/>
    <p:sldId id="417" r:id="rId9"/>
    <p:sldId id="378" r:id="rId10"/>
    <p:sldId id="414" r:id="rId11"/>
    <p:sldId id="409" r:id="rId12"/>
    <p:sldId id="418" r:id="rId13"/>
    <p:sldId id="408" r:id="rId14"/>
    <p:sldId id="419" r:id="rId15"/>
    <p:sldId id="383" r:id="rId16"/>
    <p:sldId id="415" r:id="rId17"/>
    <p:sldId id="412" r:id="rId18"/>
    <p:sldId id="420" r:id="rId19"/>
    <p:sldId id="411" r:id="rId20"/>
    <p:sldId id="42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7"/>
    <p:restoredTop sz="92543"/>
  </p:normalViewPr>
  <p:slideViewPr>
    <p:cSldViewPr snapToGrid="0" snapToObjects="1">
      <p:cViewPr varScale="1">
        <p:scale>
          <a:sx n="121" d="100"/>
          <a:sy n="121" d="100"/>
        </p:scale>
        <p:origin x="10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22884-1D8B-4446-9439-7F8DDECF9069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CE54A-037B-094D-A8E0-9195056E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82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CE54A-037B-094D-A8E0-9195056E10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74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CE54A-037B-094D-A8E0-9195056E10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97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CE54A-037B-094D-A8E0-9195056E10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47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CE54A-037B-094D-A8E0-9195056E10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53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CE54A-037B-094D-A8E0-9195056E10C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96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CE54A-037B-094D-A8E0-9195056E10C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00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CE54A-037B-094D-A8E0-9195056E10C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06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CE54A-037B-094D-A8E0-9195056E10C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66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CE54A-037B-094D-A8E0-9195056E10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49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CE54A-037B-094D-A8E0-9195056E10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33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CE54A-037B-094D-A8E0-9195056E10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58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CE54A-037B-094D-A8E0-9195056E10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86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CE54A-037B-094D-A8E0-9195056E10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08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CE54A-037B-094D-A8E0-9195056E10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65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CE54A-037B-094D-A8E0-9195056E10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54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CE54A-037B-094D-A8E0-9195056E10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593B-D629-9940-8929-09EA98A5C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454F1-0DC5-BA42-BBE5-F9347AEB3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D85E-F097-0A45-A39E-AB3777B5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481-84FE-EC4F-93FF-1EA80482957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C49FB-FEDC-7341-AF5A-BD65F0B9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72245-80E8-3746-B47C-5BBB9553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4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BA24-006E-BA47-97D1-543CFD02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EC6D0-99DF-7F4B-9A11-20525F428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1CF94-44A0-8245-AC90-6C22E1E8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481-84FE-EC4F-93FF-1EA80482957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1BA30-B800-7F4A-AB0D-8967E37BD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9B172-9704-1346-8DFC-05718A8B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4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D935B8-17F9-0145-B5FC-918A0C11D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14D03-4933-5B4A-A5BF-15DBFEA53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9FF75-C689-9D4D-8439-B5BC3BF6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481-84FE-EC4F-93FF-1EA80482957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E1F4C-1A65-2B42-80FC-26F29D58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CA5B6-C25D-1D47-9A41-934072D8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1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EB85-B1D5-A147-9D50-8285F52D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4BD7-470B-7F44-8DCF-C6DB7F07F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C28B0-6FC6-4B4D-A3A4-E47E6A8E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481-84FE-EC4F-93FF-1EA80482957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CC2BC-BA72-9642-8051-0DB61D67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CCD27-E709-B54B-BF55-9A86F58F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9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47997-FAD2-184C-B817-ED0B5CA54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F7968-83DC-704B-9092-DCFC99BEA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8FBAA-7C78-E447-865A-A006E2EB5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481-84FE-EC4F-93FF-1EA80482957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38D19-B039-5B44-A6BC-35D930A7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DD68C-42C1-ED4E-A7B6-90D15F4F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9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2ECA-4CC2-0541-B318-62AC4A80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3796F-7F2E-104E-A1D9-D0D3C37B2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356FE-829D-C940-A904-D7F2F1E62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FAC57-FA16-4642-AD85-E78B67DD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481-84FE-EC4F-93FF-1EA80482957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E5C65-A5CC-1640-A4BA-CD34560D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6FB9E-6C07-3F45-B711-99B23860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9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890B-B265-4146-933A-4A41E323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B6B43-98E6-9B45-9C71-3BCCBCB3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2B124-2DAD-C541-BA7E-8EADE8B1E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ED03A-E8FC-6844-863B-D523D3687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94AB6-97FB-484E-8C1E-AFD765C80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94AB71-2024-624F-988D-00ECC39E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481-84FE-EC4F-93FF-1EA80482957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B9824D-1B7A-C94B-A9D0-ADEA2D15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71C11-7DF4-C140-99CE-F68EB529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3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B7F4-F82B-4448-9B3A-B6D173F1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51B641-2586-F144-B13D-23F734DF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481-84FE-EC4F-93FF-1EA80482957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CA017-716E-164C-ACA3-F98962E8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BE081-66C9-BE4E-927E-DD6C84F9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8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1F4BE-3F27-A947-9CCE-81AC405E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481-84FE-EC4F-93FF-1EA80482957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4932F-368E-4347-B7C8-DEEEF7A3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D1F90-21C6-9F43-83D2-62A785587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3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36D6-7EDA-FB43-B231-E771154DB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6E7AF-4D22-2548-A326-3B5754067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614CE-5950-CE46-8971-8EB8AE3F7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A3EDA-7C13-2A4E-8015-F18F56D9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481-84FE-EC4F-93FF-1EA80482957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0F649-A7B0-6846-B109-B7461D99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BD025-B23A-BA45-AE58-9D89DC05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0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EFB0-49D0-284D-A29A-2BB3C4586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94D50-6B74-144C-94F5-E8ACEC0EC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47856-A28F-3145-9DDC-90A9F1343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E4E3D-18E4-C741-A206-DC949F52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481-84FE-EC4F-93FF-1EA80482957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CAB90-C4B0-B742-BB97-2938E81A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54935-F277-C24B-8674-CA3908E9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4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F83C0-BAB0-F947-9EE2-4C3C5F7E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F8436-0B54-4943-B363-AA33239D4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7F913-9464-5645-BF4E-4B6C27486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FA481-84FE-EC4F-93FF-1EA80482957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1A85-EC08-F24F-9F38-6281E5C25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855CC-33EF-F14A-8ABE-9E619A92F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5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10D0-3C88-664B-B969-C145FBAC6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altLang="zh-CN" dirty="0">
                <a:latin typeface="+mn-lt"/>
              </a:rPr>
              <a:t>Lookalike Model Validation (Feature Importance)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55310-B7CA-B045-8CC3-23608EBF5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r"/>
            <a:r>
              <a:rPr lang="en-US" altLang="zh-CN" dirty="0"/>
              <a:t>Xin Zhao, Zheng Xu</a:t>
            </a:r>
          </a:p>
          <a:p>
            <a:pPr algn="r"/>
            <a:r>
              <a:rPr lang="en-US" altLang="zh-CN" dirty="0"/>
              <a:t>July 30</a:t>
            </a:r>
            <a:r>
              <a:rPr lang="en-US" altLang="zh-CN" baseline="30000" dirty="0"/>
              <a:t>th</a:t>
            </a:r>
            <a:r>
              <a:rPr lang="en-US" altLang="zh-CN" dirty="0"/>
              <a:t> 2020</a:t>
            </a:r>
          </a:p>
          <a:p>
            <a:pPr algn="r"/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CC55F-5038-4548-8645-24184F7F8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79" y="199829"/>
            <a:ext cx="1375739" cy="577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BF2778-9E3A-664C-A27E-8560CF8C54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000879" cy="97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7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6026-44B8-FA44-B1CA-D4212EC4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Sample Segment 2: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400" b="1" dirty="0"/>
              <a:t>Segment of Globe readers with interest in Politics. Frequency 3/30 ( 89,363 users)</a:t>
            </a:r>
            <a:endParaRPr lang="en-US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A60179-0182-814F-900C-267A24DE63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B0D9E15B-46E9-BB44-9302-EFC6F4377F4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SQL expression from Snowflake: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select  </a:t>
            </a:r>
            <a:r>
              <a:rPr lang="en-US" sz="2400" dirty="0" err="1"/>
              <a:t>adc_uid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from adc.public.adcv2_pageview_users </a:t>
            </a:r>
          </a:p>
          <a:p>
            <a:pPr marL="0" indent="0">
              <a:buNone/>
            </a:pPr>
            <a:r>
              <a:rPr lang="en-US" sz="2400" dirty="0"/>
              <a:t>where (((</a:t>
            </a:r>
            <a:r>
              <a:rPr lang="en-US" sz="2400" dirty="0" err="1"/>
              <a:t>p_contenttype_politics</a:t>
            </a:r>
            <a:r>
              <a:rPr lang="en-US" sz="2400" dirty="0"/>
              <a:t> in ('</a:t>
            </a:r>
            <a:r>
              <a:rPr lang="en-US" sz="2400" dirty="0" err="1"/>
              <a:t>Interested','Mildly</a:t>
            </a:r>
            <a:r>
              <a:rPr lang="en-US" sz="2400" dirty="0"/>
              <a:t> </a:t>
            </a:r>
            <a:r>
              <a:rPr lang="en-US" sz="2400" dirty="0" err="1"/>
              <a:t>Interested','Very</a:t>
            </a:r>
            <a:r>
              <a:rPr lang="en-US" sz="2400" dirty="0"/>
              <a:t> Interested')) OR (ARRAY_CONTAINS('Politics Briefing'::VARIANT, newsletter)) OR (section in ('politics')))) and date &gt;= </a:t>
            </a:r>
            <a:r>
              <a:rPr lang="en-US" sz="2400" dirty="0" err="1"/>
              <a:t>current_date</a:t>
            </a:r>
            <a:r>
              <a:rPr lang="en-US" sz="2400" dirty="0"/>
              <a:t> - 30 </a:t>
            </a:r>
          </a:p>
          <a:p>
            <a:pPr marL="0" indent="0">
              <a:buNone/>
            </a:pPr>
            <a:r>
              <a:rPr lang="en-US" sz="2400" dirty="0"/>
              <a:t>group by  </a:t>
            </a:r>
            <a:r>
              <a:rPr lang="en-US" sz="2400" dirty="0" err="1"/>
              <a:t>adc_uid</a:t>
            </a:r>
            <a:r>
              <a:rPr lang="en-US" sz="2400" dirty="0"/>
              <a:t>  </a:t>
            </a:r>
          </a:p>
          <a:p>
            <a:pPr marL="0" indent="0">
              <a:buNone/>
            </a:pPr>
            <a:r>
              <a:rPr lang="en-US" sz="2400" dirty="0"/>
              <a:t>having ((count(distinct </a:t>
            </a:r>
            <a:r>
              <a:rPr lang="en-US" sz="2400" dirty="0" err="1"/>
              <a:t>pageview_id</a:t>
            </a:r>
            <a:r>
              <a:rPr lang="en-US" sz="2400" dirty="0"/>
              <a:t>) &gt;= 3))</a:t>
            </a:r>
          </a:p>
        </p:txBody>
      </p:sp>
    </p:spTree>
    <p:extLst>
      <p:ext uri="{BB962C8B-B14F-4D97-AF65-F5344CB8AC3E}">
        <p14:creationId xmlns:p14="http://schemas.microsoft.com/office/powerpoint/2010/main" val="11135802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A5821B5-4C16-8049-99B7-84BBC47EE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944041"/>
              </p:ext>
            </p:extLst>
          </p:nvPr>
        </p:nvGraphicFramePr>
        <p:xfrm>
          <a:off x="7274588" y="1825625"/>
          <a:ext cx="4416972" cy="47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486">
                  <a:extLst>
                    <a:ext uri="{9D8B030D-6E8A-4147-A177-3AD203B41FA5}">
                      <a16:colId xmlns:a16="http://schemas.microsoft.com/office/drawing/2014/main" val="2513789285"/>
                    </a:ext>
                  </a:extLst>
                </a:gridCol>
                <a:gridCol w="2208486">
                  <a:extLst>
                    <a:ext uri="{9D8B030D-6E8A-4147-A177-3AD203B41FA5}">
                      <a16:colId xmlns:a16="http://schemas.microsoft.com/office/drawing/2014/main" val="45979635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Importance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9917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activate_days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0.165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7299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articles_num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0.117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7146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chemeClr val="tx1"/>
                          </a:solidFill>
                          <a:effectLst/>
                        </a:rPr>
                        <a:t>section_total_timespent</a:t>
                      </a:r>
                      <a:endParaRPr lang="en-CA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</a:rPr>
                        <a:t>0.076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98587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homepage_total_timespentp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41433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chemeClr val="tx1"/>
                          </a:solidFill>
                          <a:effectLst/>
                        </a:rPr>
                        <a:t>sum_politics</a:t>
                      </a:r>
                      <a:endParaRPr lang="en-CA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</a:rPr>
                        <a:t>0.037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32958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chemeClr val="tx1"/>
                          </a:solidFill>
                          <a:effectLst/>
                        </a:rPr>
                        <a:t>homepage_total_timespent</a:t>
                      </a:r>
                      <a:endParaRPr lang="en-CA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</a:rPr>
                        <a:t>0.034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27123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chemeClr val="tx1"/>
                          </a:solidFill>
                          <a:effectLst/>
                        </a:rPr>
                        <a:t>sum_world</a:t>
                      </a:r>
                      <a:endParaRPr lang="en-CA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</a:rPr>
                        <a:t>0.032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9172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chemeClr val="tx1"/>
                          </a:solidFill>
                          <a:effectLst/>
                        </a:rPr>
                        <a:t>sum_Mobile</a:t>
                      </a:r>
                      <a:endParaRPr lang="en-CA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</a:rPr>
                        <a:t>0.032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87908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chemeClr val="tx1"/>
                          </a:solidFill>
                          <a:effectLst/>
                        </a:rPr>
                        <a:t>sum_Wed</a:t>
                      </a:r>
                      <a:endParaRPr lang="en-CA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</a:rPr>
                        <a:t>0.03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585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avg_timespent</a:t>
                      </a:r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/day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331977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2BD31DF-C637-8B49-8778-CC04C253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Sample Segment 2: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400" b="1" dirty="0"/>
              <a:t>Segment of Globe readers with interest in Politics. Frequency 3/30 ( 89,363 users)</a:t>
            </a:r>
            <a:endParaRPr lang="en-US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7AC7B-D3F0-C744-8BCC-51365BCBF9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D4D085-1BDE-1043-9A15-E7D82D9F2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43" y="1865299"/>
            <a:ext cx="6224968" cy="39338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2AC3C0-F5A6-0249-98E5-32B850672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648" y="5973743"/>
            <a:ext cx="1397605" cy="72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72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A5821B5-4C16-8049-99B7-84BBC47EEAB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7274588" y="1825625"/>
          <a:ext cx="4416972" cy="47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486">
                  <a:extLst>
                    <a:ext uri="{9D8B030D-6E8A-4147-A177-3AD203B41FA5}">
                      <a16:colId xmlns:a16="http://schemas.microsoft.com/office/drawing/2014/main" val="2513789285"/>
                    </a:ext>
                  </a:extLst>
                </a:gridCol>
                <a:gridCol w="2208486">
                  <a:extLst>
                    <a:ext uri="{9D8B030D-6E8A-4147-A177-3AD203B41FA5}">
                      <a16:colId xmlns:a16="http://schemas.microsoft.com/office/drawing/2014/main" val="45979635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Importance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9917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activate_days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0.165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7299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articles_num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0.117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7146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chemeClr val="tx1"/>
                          </a:solidFill>
                          <a:effectLst/>
                        </a:rPr>
                        <a:t>section_total_timespent</a:t>
                      </a:r>
                      <a:endParaRPr lang="en-CA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</a:rPr>
                        <a:t>0.076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98587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homepage_total_timespentp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41433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chemeClr val="tx1"/>
                          </a:solidFill>
                          <a:effectLst/>
                        </a:rPr>
                        <a:t>sum_politics</a:t>
                      </a:r>
                      <a:endParaRPr lang="en-CA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</a:rPr>
                        <a:t>0.037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32958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chemeClr val="tx1"/>
                          </a:solidFill>
                          <a:effectLst/>
                        </a:rPr>
                        <a:t>homepage_total_timespent</a:t>
                      </a:r>
                      <a:endParaRPr lang="en-CA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</a:rPr>
                        <a:t>0.034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27123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chemeClr val="tx1"/>
                          </a:solidFill>
                          <a:effectLst/>
                        </a:rPr>
                        <a:t>sum_world</a:t>
                      </a:r>
                      <a:endParaRPr lang="en-CA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</a:rPr>
                        <a:t>0.032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9172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chemeClr val="tx1"/>
                          </a:solidFill>
                          <a:effectLst/>
                        </a:rPr>
                        <a:t>sum_Mobile</a:t>
                      </a:r>
                      <a:endParaRPr lang="en-CA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</a:rPr>
                        <a:t>0.032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87908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chemeClr val="tx1"/>
                          </a:solidFill>
                          <a:effectLst/>
                        </a:rPr>
                        <a:t>sum_Wed</a:t>
                      </a:r>
                      <a:endParaRPr lang="en-CA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</a:rPr>
                        <a:t>0.03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585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avg_timespent</a:t>
                      </a:r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/day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331977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2BD31DF-C637-8B49-8778-CC04C253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Sample Segment 2: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400" b="1" dirty="0"/>
              <a:t>Segment of Globe readers with interest in Politics. Frequency 3/30 ( 89,363 users)</a:t>
            </a:r>
            <a:endParaRPr lang="en-US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7AC7B-D3F0-C744-8BCC-51365BCBF9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D4D085-1BDE-1043-9A15-E7D82D9F2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84" y="1865299"/>
            <a:ext cx="6106086" cy="39338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63227A-F8F1-044C-9A47-6F88DA6FF1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448"/>
          <a:stretch/>
        </p:blipFill>
        <p:spPr>
          <a:xfrm>
            <a:off x="3099648" y="5973743"/>
            <a:ext cx="1397605" cy="47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43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A5821B5-4C16-8049-99B7-84BBC47EE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364625"/>
              </p:ext>
            </p:extLst>
          </p:nvPr>
        </p:nvGraphicFramePr>
        <p:xfrm>
          <a:off x="7274588" y="1825625"/>
          <a:ext cx="4416972" cy="47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486">
                  <a:extLst>
                    <a:ext uri="{9D8B030D-6E8A-4147-A177-3AD203B41FA5}">
                      <a16:colId xmlns:a16="http://schemas.microsoft.com/office/drawing/2014/main" val="2513789285"/>
                    </a:ext>
                  </a:extLst>
                </a:gridCol>
                <a:gridCol w="2208486">
                  <a:extLst>
                    <a:ext uri="{9D8B030D-6E8A-4147-A177-3AD203B41FA5}">
                      <a16:colId xmlns:a16="http://schemas.microsoft.com/office/drawing/2014/main" val="45979635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Importance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9917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effectLst/>
                        </a:rPr>
                        <a:t>activate_days</a:t>
                      </a:r>
                      <a:endParaRPr lang="en-CA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effectLst/>
                        </a:rPr>
                        <a:t>0.165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7299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effectLst/>
                        </a:rPr>
                        <a:t>articles_num</a:t>
                      </a:r>
                      <a:endParaRPr lang="en-CA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effectLst/>
                        </a:rPr>
                        <a:t>0.117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7146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section_total_timespent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98587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chemeClr val="tx1"/>
                          </a:solidFill>
                          <a:effectLst/>
                        </a:rPr>
                        <a:t>homepage_total_timespentp</a:t>
                      </a:r>
                      <a:endParaRPr lang="en-CA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</a:rPr>
                        <a:t>0.067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41433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sum_politics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32958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homepage_total_timespent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27123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sum_world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9172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sum_Mobile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87908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sum_Wed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585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chemeClr val="tx1"/>
                          </a:solidFill>
                          <a:effectLst/>
                        </a:rPr>
                        <a:t>avg_timespent</a:t>
                      </a:r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</a:rPr>
                        <a:t>/day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</a:rPr>
                        <a:t>0.03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331977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2BD31DF-C637-8B49-8778-CC04C253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Sample Segment 2: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400" b="1" dirty="0"/>
              <a:t>Segment of Globe readers with interest in Politics. Frequency 3/30 ( 89,363 users)</a:t>
            </a:r>
            <a:endParaRPr lang="en-US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7AC7B-D3F0-C744-8BCC-51365BCBF9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D4D085-1BDE-1043-9A15-E7D82D9F2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915" y="1988935"/>
            <a:ext cx="6198045" cy="4065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DD7F42-A6B1-B84D-9330-7CA262D9D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8391" y="6053959"/>
            <a:ext cx="1397605" cy="72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7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A5821B5-4C16-8049-99B7-84BBC47EEAB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7274588" y="1825625"/>
          <a:ext cx="4416972" cy="47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486">
                  <a:extLst>
                    <a:ext uri="{9D8B030D-6E8A-4147-A177-3AD203B41FA5}">
                      <a16:colId xmlns:a16="http://schemas.microsoft.com/office/drawing/2014/main" val="2513789285"/>
                    </a:ext>
                  </a:extLst>
                </a:gridCol>
                <a:gridCol w="2208486">
                  <a:extLst>
                    <a:ext uri="{9D8B030D-6E8A-4147-A177-3AD203B41FA5}">
                      <a16:colId xmlns:a16="http://schemas.microsoft.com/office/drawing/2014/main" val="45979635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Importance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9917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effectLst/>
                        </a:rPr>
                        <a:t>activate_days</a:t>
                      </a:r>
                      <a:endParaRPr lang="en-CA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effectLst/>
                        </a:rPr>
                        <a:t>0.165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7299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effectLst/>
                        </a:rPr>
                        <a:t>articles_num</a:t>
                      </a:r>
                      <a:endParaRPr lang="en-CA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effectLst/>
                        </a:rPr>
                        <a:t>0.117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7146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section_total_timespent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98587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chemeClr val="tx1"/>
                          </a:solidFill>
                          <a:effectLst/>
                        </a:rPr>
                        <a:t>homepage_total_timespentp</a:t>
                      </a:r>
                      <a:endParaRPr lang="en-CA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</a:rPr>
                        <a:t>0.067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41433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sum_politics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32958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homepage_total_timespent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27123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sum_world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9172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sum_Mobile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87908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sum_Wed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585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chemeClr val="tx1"/>
                          </a:solidFill>
                          <a:effectLst/>
                        </a:rPr>
                        <a:t>avg_timespent</a:t>
                      </a:r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</a:rPr>
                        <a:t>/day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</a:rPr>
                        <a:t>0.03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331977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2BD31DF-C637-8B49-8778-CC04C253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Sample Segment 2: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400" b="1" dirty="0"/>
              <a:t>Segment of Globe readers with interest in Politics. Frequency 3/30 ( 89,363 users)</a:t>
            </a:r>
            <a:endParaRPr lang="en-US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7AC7B-D3F0-C744-8BCC-51365BCBF9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D4D085-1BDE-1043-9A15-E7D82D9F2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915" y="2024909"/>
            <a:ext cx="6198045" cy="39930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DD7F42-A6B1-B84D-9330-7CA262D9DC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7664"/>
          <a:stretch/>
        </p:blipFill>
        <p:spPr>
          <a:xfrm>
            <a:off x="2838391" y="6053959"/>
            <a:ext cx="1397605" cy="52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22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6026-44B8-FA44-B1CA-D4212EC4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Sample Segment 3: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400" b="1" dirty="0"/>
              <a:t>Segments of users who do site search for stock tickers of top 5 banks TD, Scotiabank, Royal Bank of Canada, BMO or CIBC (33,569 users)</a:t>
            </a:r>
            <a:endParaRPr lang="en-US" sz="20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CA80FA-AAB8-D94D-8887-E4A29D2FC6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7149578"/>
              </p:ext>
            </p:extLst>
          </p:nvPr>
        </p:nvGraphicFramePr>
        <p:xfrm>
          <a:off x="838200" y="1825625"/>
          <a:ext cx="10515600" cy="447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12991506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381447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44420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of Lookalikes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 of Lookalikes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970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90-99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8,346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783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80-90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22,221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460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70-80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331,620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5436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60-70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867,818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371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50-60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1,190,699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2270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40-50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3,399,016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6.357%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5081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30-40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        42,066,334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78.679%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9523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687,630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1.286%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14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95,548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2643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4,796,638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8.971%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285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53,465,870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30407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3A60179-0182-814F-900C-267A24DE63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0376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6026-44B8-FA44-B1CA-D4212EC4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Sample Segment 3: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400" b="1" dirty="0"/>
              <a:t>Segments of users who do site search for stock tickers of top 5 banks TD, Scotiabank, Royal Bank of Canada, BMO or CIBC (33,569 users)</a:t>
            </a:r>
            <a:endParaRPr lang="en-US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A60179-0182-814F-900C-267A24DE63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9EE5EAA4-823A-3A44-816C-449BBAAA71C6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SQL expression from Snowflake: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select distinct  </a:t>
            </a:r>
            <a:r>
              <a:rPr lang="en-US" sz="2400" dirty="0" err="1"/>
              <a:t>adc_uid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from adc.public.adcv2_pageview_users </a:t>
            </a:r>
          </a:p>
          <a:p>
            <a:pPr marL="0" indent="0">
              <a:buNone/>
            </a:pPr>
            <a:r>
              <a:rPr lang="en-US" sz="2400" dirty="0"/>
              <a:t>where (ARRAY_CONTAINS('td'::VARIANT, </a:t>
            </a:r>
            <a:r>
              <a:rPr lang="en-US" sz="2400" dirty="0" err="1"/>
              <a:t>search_keyword</a:t>
            </a:r>
            <a:r>
              <a:rPr lang="en-US" sz="2400" dirty="0"/>
              <a:t>) or ARRAY_CONTAINS('</a:t>
            </a:r>
            <a:r>
              <a:rPr lang="en-US" sz="2400" dirty="0" err="1"/>
              <a:t>bns</a:t>
            </a:r>
            <a:r>
              <a:rPr lang="en-US" sz="2400" dirty="0"/>
              <a:t>'::VARIANT, </a:t>
            </a:r>
            <a:r>
              <a:rPr lang="en-US" sz="2400" dirty="0" err="1"/>
              <a:t>search_keyword</a:t>
            </a:r>
            <a:r>
              <a:rPr lang="en-US" sz="2400" dirty="0"/>
              <a:t>) or ARRAY_CONTAINS('</a:t>
            </a:r>
            <a:r>
              <a:rPr lang="en-US" sz="2400" dirty="0" err="1"/>
              <a:t>ry</a:t>
            </a:r>
            <a:r>
              <a:rPr lang="en-US" sz="2400" dirty="0"/>
              <a:t>'::VARIANT, </a:t>
            </a:r>
            <a:r>
              <a:rPr lang="en-US" sz="2400" dirty="0" err="1"/>
              <a:t>search_keyword</a:t>
            </a:r>
            <a:r>
              <a:rPr lang="en-US" sz="2400" dirty="0"/>
              <a:t>) or ARRAY_CONTAINS('</a:t>
            </a:r>
            <a:r>
              <a:rPr lang="en-US" sz="2400" dirty="0" err="1"/>
              <a:t>bmo</a:t>
            </a:r>
            <a:r>
              <a:rPr lang="en-US" sz="2400" dirty="0"/>
              <a:t>'::VARIANT, </a:t>
            </a:r>
            <a:r>
              <a:rPr lang="en-US" sz="2400" dirty="0" err="1"/>
              <a:t>search_keyword</a:t>
            </a:r>
            <a:r>
              <a:rPr lang="en-US" sz="2400" dirty="0"/>
              <a:t>) or ARRAY_CONTAINS('cm'::VARIANT, </a:t>
            </a:r>
            <a:r>
              <a:rPr lang="en-US" sz="2400" dirty="0" err="1"/>
              <a:t>search_keyword</a:t>
            </a:r>
            <a:r>
              <a:rPr lang="en-US" sz="2400" dirty="0"/>
              <a:t>)) and date &gt;= </a:t>
            </a:r>
            <a:r>
              <a:rPr lang="en-US" sz="2400" dirty="0" err="1"/>
              <a:t>current_date</a:t>
            </a:r>
            <a:r>
              <a:rPr lang="en-US" sz="2400" dirty="0"/>
              <a:t> - 90</a:t>
            </a:r>
          </a:p>
        </p:txBody>
      </p:sp>
    </p:spTree>
    <p:extLst>
      <p:ext uri="{BB962C8B-B14F-4D97-AF65-F5344CB8AC3E}">
        <p14:creationId xmlns:p14="http://schemas.microsoft.com/office/powerpoint/2010/main" val="250404673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A5821B5-4C16-8049-99B7-84BBC47EE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879136"/>
              </p:ext>
            </p:extLst>
          </p:nvPr>
        </p:nvGraphicFramePr>
        <p:xfrm>
          <a:off x="7274588" y="1825625"/>
          <a:ext cx="4416972" cy="47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486">
                  <a:extLst>
                    <a:ext uri="{9D8B030D-6E8A-4147-A177-3AD203B41FA5}">
                      <a16:colId xmlns:a16="http://schemas.microsoft.com/office/drawing/2014/main" val="2513789285"/>
                    </a:ext>
                  </a:extLst>
                </a:gridCol>
                <a:gridCol w="2208486">
                  <a:extLst>
                    <a:ext uri="{9D8B030D-6E8A-4147-A177-3AD203B41FA5}">
                      <a16:colId xmlns:a16="http://schemas.microsoft.com/office/drawing/2014/main" val="45979635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Importance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9917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homepage_timespentp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0.121341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7299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activate_days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0.081270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7146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effectLst/>
                        </a:rPr>
                        <a:t>sum_stocks</a:t>
                      </a:r>
                      <a:endParaRPr lang="en-CA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effectLst/>
                        </a:rPr>
                        <a:t>0.065493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98587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effectLst/>
                        </a:rPr>
                        <a:t>section_total_timespent</a:t>
                      </a:r>
                      <a:endParaRPr lang="en-CA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effectLst/>
                        </a:rPr>
                        <a:t>0.065409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41433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>
                          <a:effectLst/>
                        </a:rPr>
                        <a:t>homepage_total_timespent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effectLst/>
                        </a:rPr>
                        <a:t>0.063523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32958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articles_num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0.043504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27123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>
                          <a:effectLst/>
                        </a:rPr>
                        <a:t>avg_timespent/day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effectLst/>
                        </a:rPr>
                        <a:t>0.037105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9172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>
                          <a:effectLst/>
                        </a:rPr>
                        <a:t>sum_time_spent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effectLst/>
                        </a:rPr>
                        <a:t>0.031486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87908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avg_article</a:t>
                      </a:r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/day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0.030519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585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avg_impression</a:t>
                      </a:r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/day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0.028161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33197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177AC7B-D3F0-C744-8BCC-51365BCBF9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D4D085-1BDE-1043-9A15-E7D82D9F2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12" y="2141849"/>
            <a:ext cx="5964894" cy="39121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734647-F5E0-0949-8987-C99FC36A6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5431" y="6161484"/>
            <a:ext cx="1765577" cy="68727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A2A4EDA-233F-E049-9505-CAA08DB61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Sample Segment 3: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400" b="1" dirty="0"/>
              <a:t>Segments of users who do site search for stock tickers of top 5 banks TD, Scotiabank, Royal Bank of Canada, BMO or CIBC (33,569 users)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86708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A5821B5-4C16-8049-99B7-84BBC47EEAB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7274588" y="1825625"/>
          <a:ext cx="4416972" cy="47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486">
                  <a:extLst>
                    <a:ext uri="{9D8B030D-6E8A-4147-A177-3AD203B41FA5}">
                      <a16:colId xmlns:a16="http://schemas.microsoft.com/office/drawing/2014/main" val="2513789285"/>
                    </a:ext>
                  </a:extLst>
                </a:gridCol>
                <a:gridCol w="2208486">
                  <a:extLst>
                    <a:ext uri="{9D8B030D-6E8A-4147-A177-3AD203B41FA5}">
                      <a16:colId xmlns:a16="http://schemas.microsoft.com/office/drawing/2014/main" val="45979635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Importance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9917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homepage_timespentp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0.121341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7299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activate_days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0.081270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7146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effectLst/>
                        </a:rPr>
                        <a:t>sum_stocks</a:t>
                      </a:r>
                      <a:endParaRPr lang="en-CA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effectLst/>
                        </a:rPr>
                        <a:t>0.065493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98587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effectLst/>
                        </a:rPr>
                        <a:t>section_total_timespent</a:t>
                      </a:r>
                      <a:endParaRPr lang="en-CA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effectLst/>
                        </a:rPr>
                        <a:t>0.065409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41433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>
                          <a:effectLst/>
                        </a:rPr>
                        <a:t>homepage_total_timespent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effectLst/>
                        </a:rPr>
                        <a:t>0.063523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32958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articles_num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0.043504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27123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>
                          <a:effectLst/>
                        </a:rPr>
                        <a:t>avg_timespent/day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effectLst/>
                        </a:rPr>
                        <a:t>0.037105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9172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>
                          <a:effectLst/>
                        </a:rPr>
                        <a:t>sum_time_spent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effectLst/>
                        </a:rPr>
                        <a:t>0.031486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87908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avg_article</a:t>
                      </a:r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/day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0.030519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585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avg_impression</a:t>
                      </a:r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/day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0.028161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33197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177AC7B-D3F0-C744-8BCC-51365BCBF9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D4D085-1BDE-1043-9A15-E7D82D9F2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12" y="2176469"/>
            <a:ext cx="5964894" cy="384286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A2A4EDA-233F-E049-9505-CAA08DB61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Sample Segment 3: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400" b="1" dirty="0"/>
              <a:t>Segments of users who do site search for stock tickers of top 5 banks TD, Scotiabank, Royal Bank of Canada, BMO or CIBC (33,569 users)</a:t>
            </a:r>
            <a:endParaRPr lang="en-US" sz="2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0C2CB8-274D-E14D-B5F1-FD229AE738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9450"/>
          <a:stretch/>
        </p:blipFill>
        <p:spPr>
          <a:xfrm>
            <a:off x="2695431" y="6161484"/>
            <a:ext cx="1765577" cy="41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33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A5821B5-4C16-8049-99B7-84BBC47EE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311559"/>
              </p:ext>
            </p:extLst>
          </p:nvPr>
        </p:nvGraphicFramePr>
        <p:xfrm>
          <a:off x="7274588" y="1825625"/>
          <a:ext cx="4416972" cy="47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486">
                  <a:extLst>
                    <a:ext uri="{9D8B030D-6E8A-4147-A177-3AD203B41FA5}">
                      <a16:colId xmlns:a16="http://schemas.microsoft.com/office/drawing/2014/main" val="2513789285"/>
                    </a:ext>
                  </a:extLst>
                </a:gridCol>
                <a:gridCol w="2208486">
                  <a:extLst>
                    <a:ext uri="{9D8B030D-6E8A-4147-A177-3AD203B41FA5}">
                      <a16:colId xmlns:a16="http://schemas.microsoft.com/office/drawing/2014/main" val="45979635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Importance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9917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effectLst/>
                        </a:rPr>
                        <a:t>homepage_timespentp</a:t>
                      </a:r>
                      <a:endParaRPr lang="en-CA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effectLst/>
                        </a:rPr>
                        <a:t>0.121341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7299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effectLst/>
                        </a:rPr>
                        <a:t>activate_days</a:t>
                      </a:r>
                      <a:endParaRPr lang="en-CA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effectLst/>
                        </a:rPr>
                        <a:t>0.081270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7146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sum_stocks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0.065493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98587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section_total_timespent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0.065409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41433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homepage_total_timespent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0.063523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32958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>
                          <a:effectLst/>
                        </a:rPr>
                        <a:t>articles_num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effectLst/>
                        </a:rPr>
                        <a:t>0.043504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27123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avg_timespent</a:t>
                      </a:r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/day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0.037105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9172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sum_time_spent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0.031486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87908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>
                          <a:effectLst/>
                        </a:rPr>
                        <a:t>avg_article/day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effectLst/>
                        </a:rPr>
                        <a:t>0.030519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585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>
                          <a:effectLst/>
                        </a:rPr>
                        <a:t>avg_impression/day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effectLst/>
                        </a:rPr>
                        <a:t>0.028161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33197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177AC7B-D3F0-C744-8BCC-51365BCBF9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D4D085-1BDE-1043-9A15-E7D82D9F2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79" y="1864443"/>
            <a:ext cx="6400156" cy="412328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AA8496A-8429-9949-AF7E-9AC8DEC6B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Sample Segment 3: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400" b="1" dirty="0"/>
              <a:t>Segments of users who do site search for stock tickers of top 5 banks TD, Scotiabank, Royal Bank of Canada, BMO or CIBC (33,569 users)</a:t>
            </a:r>
            <a:endParaRPr lang="en-US" sz="2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679903-CC2B-1043-B917-0F16C7B3A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9187" y="6161484"/>
            <a:ext cx="1765577" cy="68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2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C4B9-FF87-4E45-BD1E-29D09989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AF1D2-D121-A34B-8E8E-98596B8C7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6353" cy="435133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Use classification model to determine feature importance of each segment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Select the top 10 important features  for each segment and calculate the average values for each feature of strangers and similar users.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sample size is the same as the base segment size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Plot radar graphs to compare features for similar users and strangers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CA8F73-76C5-F943-8CA3-DA3A27B4BB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18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A5821B5-4C16-8049-99B7-84BBC47EEAB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7274588" y="1825625"/>
          <a:ext cx="4416972" cy="47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486">
                  <a:extLst>
                    <a:ext uri="{9D8B030D-6E8A-4147-A177-3AD203B41FA5}">
                      <a16:colId xmlns:a16="http://schemas.microsoft.com/office/drawing/2014/main" val="2513789285"/>
                    </a:ext>
                  </a:extLst>
                </a:gridCol>
                <a:gridCol w="2208486">
                  <a:extLst>
                    <a:ext uri="{9D8B030D-6E8A-4147-A177-3AD203B41FA5}">
                      <a16:colId xmlns:a16="http://schemas.microsoft.com/office/drawing/2014/main" val="45979635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Importance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9917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effectLst/>
                        </a:rPr>
                        <a:t>homepage_timespentp</a:t>
                      </a:r>
                      <a:endParaRPr lang="en-CA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effectLst/>
                        </a:rPr>
                        <a:t>0.121341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7299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effectLst/>
                        </a:rPr>
                        <a:t>activate_days</a:t>
                      </a:r>
                      <a:endParaRPr lang="en-CA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effectLst/>
                        </a:rPr>
                        <a:t>0.081270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7146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sum_stocks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0.065493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98587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section_total_timespent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0.065409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41433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homepage_total_timespent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0.063523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32958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>
                          <a:effectLst/>
                        </a:rPr>
                        <a:t>articles_num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effectLst/>
                        </a:rPr>
                        <a:t>0.043504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27123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avg_timespent</a:t>
                      </a:r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/day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0.037105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9172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sum_time_spent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0.031486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87908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>
                          <a:effectLst/>
                        </a:rPr>
                        <a:t>avg_article/day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effectLst/>
                        </a:rPr>
                        <a:t>0.030519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585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>
                          <a:effectLst/>
                        </a:rPr>
                        <a:t>avg_impression/day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effectLst/>
                        </a:rPr>
                        <a:t>0.028161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33197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177AC7B-D3F0-C744-8BCC-51365BCBF9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D4D085-1BDE-1043-9A15-E7D82D9F2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81" y="2038198"/>
            <a:ext cx="6070201" cy="391071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AA8496A-8429-9949-AF7E-9AC8DEC6B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Sample Segment 3: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400" b="1" dirty="0"/>
              <a:t>Segments of users who do site search for stock tickers of top 5 banks TD, Scotiabank, Royal Bank of Canada, BMO or CIBC (33,569 users)</a:t>
            </a:r>
            <a:endParaRPr lang="en-US" sz="2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679903-CC2B-1043-B917-0F16C7B3A6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9450"/>
          <a:stretch/>
        </p:blipFill>
        <p:spPr>
          <a:xfrm>
            <a:off x="2909187" y="6161484"/>
            <a:ext cx="1765577" cy="41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2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6026-44B8-FA44-B1CA-D4212EC4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Sample Segment 1: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000" b="1" dirty="0"/>
              <a:t>Segment of Globe Ad Clickers - ADC, all users that clicked on ads in the last 90 days (794,628 users)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CA80FA-AAB8-D94D-8887-E4A29D2FC6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724585"/>
              </p:ext>
            </p:extLst>
          </p:nvPr>
        </p:nvGraphicFramePr>
        <p:xfrm>
          <a:off x="838200" y="1825625"/>
          <a:ext cx="10515600" cy="447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12991506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381447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44420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of Lookalikes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 of Lookalikes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970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90-99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7,763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783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80-90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55,313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460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70-80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114,356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5436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60-70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325,467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0.618%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371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50-60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4,708,308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8.933%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2270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40-50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        42,184,563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80.039%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5081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247,334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9523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117,305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14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101,158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2643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0-10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4,843,244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9.189%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285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52,704,811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30407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3A60179-0182-814F-900C-267A24DE63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0059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6026-44B8-FA44-B1CA-D4212EC4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Sample Segment 1: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000" b="1" dirty="0"/>
              <a:t>Segment of Globe Ad Clickers - ADC, all users that clicked on ads in the last 90 days (794,628 users)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A60179-0182-814F-900C-267A24DE63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CB8697-F76A-6648-8F19-90B0B75FE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SQL expression from Snowflake: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 </a:t>
            </a:r>
            <a:r>
              <a:rPr lang="en-US" dirty="0" err="1"/>
              <a:t>adc_uid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from adc.public.adcv2_pageview_users </a:t>
            </a:r>
          </a:p>
          <a:p>
            <a:pPr marL="0" indent="0">
              <a:buNone/>
            </a:pPr>
            <a:r>
              <a:rPr lang="en-US" dirty="0"/>
              <a:t>where  1 = 1  and date &gt;= </a:t>
            </a:r>
            <a:r>
              <a:rPr lang="en-US" dirty="0" err="1"/>
              <a:t>current_date</a:t>
            </a:r>
            <a:r>
              <a:rPr lang="en-US" dirty="0"/>
              <a:t> - 90 </a:t>
            </a:r>
          </a:p>
          <a:p>
            <a:pPr marL="0" indent="0">
              <a:buNone/>
            </a:pPr>
            <a:r>
              <a:rPr lang="en-US" dirty="0"/>
              <a:t>group by  </a:t>
            </a:r>
            <a:r>
              <a:rPr lang="en-US" dirty="0" err="1"/>
              <a:t>adc_uid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having ((sum(</a:t>
            </a:r>
            <a:r>
              <a:rPr lang="en-US" dirty="0" err="1"/>
              <a:t>click_count</a:t>
            </a:r>
            <a:r>
              <a:rPr lang="en-US" dirty="0"/>
              <a:t>) &gt;= 1))</a:t>
            </a:r>
          </a:p>
        </p:txBody>
      </p:sp>
    </p:spTree>
    <p:extLst>
      <p:ext uri="{BB962C8B-B14F-4D97-AF65-F5344CB8AC3E}">
        <p14:creationId xmlns:p14="http://schemas.microsoft.com/office/powerpoint/2010/main" val="381312336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A5821B5-4C16-8049-99B7-84BBC47EE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427042"/>
              </p:ext>
            </p:extLst>
          </p:nvPr>
        </p:nvGraphicFramePr>
        <p:xfrm>
          <a:off x="7274588" y="1825625"/>
          <a:ext cx="4416972" cy="47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486">
                  <a:extLst>
                    <a:ext uri="{9D8B030D-6E8A-4147-A177-3AD203B41FA5}">
                      <a16:colId xmlns:a16="http://schemas.microsoft.com/office/drawing/2014/main" val="2513789285"/>
                    </a:ext>
                  </a:extLst>
                </a:gridCol>
                <a:gridCol w="2208486">
                  <a:extLst>
                    <a:ext uri="{9D8B030D-6E8A-4147-A177-3AD203B41FA5}">
                      <a16:colId xmlns:a16="http://schemas.microsoft.com/office/drawing/2014/main" val="45979635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Importance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9917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homepage_timespentp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0.199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7299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effectLst/>
                        </a:rPr>
                        <a:t>section_total_timespent</a:t>
                      </a:r>
                      <a:endParaRPr lang="en-CA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effectLst/>
                        </a:rPr>
                        <a:t>0.148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7146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effectLst/>
                        </a:rPr>
                        <a:t>homepage_total_timespent</a:t>
                      </a:r>
                      <a:endParaRPr lang="en-CA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effectLst/>
                        </a:rPr>
                        <a:t>0.064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98587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avg_impression</a:t>
                      </a:r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/day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41433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articles_num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32958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avg_article</a:t>
                      </a:r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/day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27123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effectLst/>
                        </a:rPr>
                        <a:t>sum_time_spent</a:t>
                      </a:r>
                      <a:endParaRPr lang="en-CA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effectLst/>
                        </a:rPr>
                        <a:t>0.037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9172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avg_timespent</a:t>
                      </a:r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/day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87908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activate_days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585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effectLst/>
                        </a:rPr>
                        <a:t>sum_Computer</a:t>
                      </a:r>
                      <a:endParaRPr lang="en-CA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effectLst/>
                        </a:rPr>
                        <a:t>0.019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03626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2BD31DF-C637-8B49-8778-CC04C253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Sample Segment 1: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000" b="1" dirty="0"/>
              <a:t>Segment of Globe Ad Clickers - ADC, all users that clicked on ads in the last 90 days (794,628 users)</a:t>
            </a:r>
            <a:endParaRPr lang="en-US" sz="2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7AC7B-D3F0-C744-8BCC-51365BCBF9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D4D085-1BDE-1043-9A15-E7D82D9F2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62791"/>
            <a:ext cx="5976961" cy="3837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9176ED-749B-104E-BCF4-CC9E783EE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1761" y="5973742"/>
            <a:ext cx="1477268" cy="71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1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A5821B5-4C16-8049-99B7-84BBC47EEAB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7274588" y="1825625"/>
          <a:ext cx="4416972" cy="47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486">
                  <a:extLst>
                    <a:ext uri="{9D8B030D-6E8A-4147-A177-3AD203B41FA5}">
                      <a16:colId xmlns:a16="http://schemas.microsoft.com/office/drawing/2014/main" val="2513789285"/>
                    </a:ext>
                  </a:extLst>
                </a:gridCol>
                <a:gridCol w="2208486">
                  <a:extLst>
                    <a:ext uri="{9D8B030D-6E8A-4147-A177-3AD203B41FA5}">
                      <a16:colId xmlns:a16="http://schemas.microsoft.com/office/drawing/2014/main" val="45979635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Importance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9917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homepage_timespentp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0.199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7299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effectLst/>
                        </a:rPr>
                        <a:t>section_total_timespent</a:t>
                      </a:r>
                      <a:endParaRPr lang="en-CA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effectLst/>
                        </a:rPr>
                        <a:t>0.148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7146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effectLst/>
                        </a:rPr>
                        <a:t>homepage_total_timespent</a:t>
                      </a:r>
                      <a:endParaRPr lang="en-CA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effectLst/>
                        </a:rPr>
                        <a:t>0.064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98587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avg_impression</a:t>
                      </a:r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/day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41433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articles_num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32958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avg_article</a:t>
                      </a:r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/day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27123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effectLst/>
                        </a:rPr>
                        <a:t>sum_time_spent</a:t>
                      </a:r>
                      <a:endParaRPr lang="en-CA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effectLst/>
                        </a:rPr>
                        <a:t>0.037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9172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avg_timespent</a:t>
                      </a:r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/day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87908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activate_days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585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effectLst/>
                        </a:rPr>
                        <a:t>sum_Computer</a:t>
                      </a:r>
                      <a:endParaRPr lang="en-CA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effectLst/>
                        </a:rPr>
                        <a:t>0.019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03626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2BD31DF-C637-8B49-8778-CC04C253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Sample Segment 1: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000" b="1" dirty="0"/>
              <a:t>Segment of Globe Ad Clickers - ADC, all users that clicked on ads in the last 90 days (794,628 users)</a:t>
            </a:r>
            <a:endParaRPr lang="en-US" sz="2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7AC7B-D3F0-C744-8BCC-51365BCBF9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D4D085-1BDE-1043-9A15-E7D82D9F2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62791"/>
            <a:ext cx="5976960" cy="38370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ECE04D-DEB1-B547-AF74-D37A80C03B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822" b="36690"/>
          <a:stretch/>
        </p:blipFill>
        <p:spPr>
          <a:xfrm>
            <a:off x="3171761" y="5973742"/>
            <a:ext cx="1376488" cy="45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91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A5821B5-4C16-8049-99B7-84BBC47EE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903201"/>
              </p:ext>
            </p:extLst>
          </p:nvPr>
        </p:nvGraphicFramePr>
        <p:xfrm>
          <a:off x="7274588" y="1825625"/>
          <a:ext cx="4416972" cy="47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486">
                  <a:extLst>
                    <a:ext uri="{9D8B030D-6E8A-4147-A177-3AD203B41FA5}">
                      <a16:colId xmlns:a16="http://schemas.microsoft.com/office/drawing/2014/main" val="2513789285"/>
                    </a:ext>
                  </a:extLst>
                </a:gridCol>
                <a:gridCol w="2208486">
                  <a:extLst>
                    <a:ext uri="{9D8B030D-6E8A-4147-A177-3AD203B41FA5}">
                      <a16:colId xmlns:a16="http://schemas.microsoft.com/office/drawing/2014/main" val="45979635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Importance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9917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chemeClr val="tx1"/>
                          </a:solidFill>
                          <a:effectLst/>
                        </a:rPr>
                        <a:t>homepage_timespentp</a:t>
                      </a:r>
                      <a:endParaRPr lang="en-CA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</a:rPr>
                        <a:t>0.199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7299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section_total_timespent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0.148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7146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homepage_total_timespent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98587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chemeClr val="tx1"/>
                          </a:solidFill>
                          <a:effectLst/>
                        </a:rPr>
                        <a:t>avg_impression</a:t>
                      </a:r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</a:rPr>
                        <a:t>/day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</a:rPr>
                        <a:t>0.055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41433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chemeClr val="tx1"/>
                          </a:solidFill>
                          <a:effectLst/>
                        </a:rPr>
                        <a:t>articles_num</a:t>
                      </a:r>
                      <a:endParaRPr lang="en-CA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</a:rPr>
                        <a:t>0.046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32958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chemeClr val="tx1"/>
                          </a:solidFill>
                          <a:effectLst/>
                        </a:rPr>
                        <a:t>avg_article</a:t>
                      </a:r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</a:rPr>
                        <a:t>/day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</a:rPr>
                        <a:t>0.042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27123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sum_time_spent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9172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chemeClr val="tx1"/>
                          </a:solidFill>
                          <a:effectLst/>
                        </a:rPr>
                        <a:t>avg_timespent</a:t>
                      </a:r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</a:rPr>
                        <a:t>/day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</a:rPr>
                        <a:t>0.027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87908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chemeClr val="tx1"/>
                          </a:solidFill>
                          <a:effectLst/>
                        </a:rPr>
                        <a:t>activate_days</a:t>
                      </a:r>
                      <a:endParaRPr lang="en-CA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</a:rPr>
                        <a:t>0.025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585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sum_Computer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331977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2BD31DF-C637-8B49-8778-CC04C253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Sample Segment 1: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000" b="1" dirty="0"/>
              <a:t>Segment of Globe Ad Clickers - ADC, all users that clicked on ads in the last 90 days (794,628 users)</a:t>
            </a:r>
            <a:endParaRPr lang="en-US" sz="2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7AC7B-D3F0-C744-8BCC-51365BCBF9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D4D085-1BDE-1043-9A15-E7D82D9F2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50" y="1873250"/>
            <a:ext cx="6390751" cy="39294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B81C63-2128-CE41-8B39-06EED0D9A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1761" y="5973742"/>
            <a:ext cx="1477268" cy="71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7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A5821B5-4C16-8049-99B7-84BBC47EE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735818"/>
              </p:ext>
            </p:extLst>
          </p:nvPr>
        </p:nvGraphicFramePr>
        <p:xfrm>
          <a:off x="7274588" y="1825625"/>
          <a:ext cx="4416972" cy="47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486">
                  <a:extLst>
                    <a:ext uri="{9D8B030D-6E8A-4147-A177-3AD203B41FA5}">
                      <a16:colId xmlns:a16="http://schemas.microsoft.com/office/drawing/2014/main" val="2513789285"/>
                    </a:ext>
                  </a:extLst>
                </a:gridCol>
                <a:gridCol w="2208486">
                  <a:extLst>
                    <a:ext uri="{9D8B030D-6E8A-4147-A177-3AD203B41FA5}">
                      <a16:colId xmlns:a16="http://schemas.microsoft.com/office/drawing/2014/main" val="45979635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Importance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9917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chemeClr val="tx1"/>
                          </a:solidFill>
                          <a:effectLst/>
                        </a:rPr>
                        <a:t>homepage_timespentp</a:t>
                      </a:r>
                      <a:endParaRPr lang="en-CA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</a:rPr>
                        <a:t>0.199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7299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section_total_timespent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0.148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7146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homepage_total_timespent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98587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chemeClr val="tx1"/>
                          </a:solidFill>
                          <a:effectLst/>
                        </a:rPr>
                        <a:t>avg_impression</a:t>
                      </a:r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</a:rPr>
                        <a:t>/day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</a:rPr>
                        <a:t>0.055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41433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chemeClr val="tx1"/>
                          </a:solidFill>
                          <a:effectLst/>
                        </a:rPr>
                        <a:t>articles_num</a:t>
                      </a:r>
                      <a:endParaRPr lang="en-CA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</a:rPr>
                        <a:t>0.046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32958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chemeClr val="tx1"/>
                          </a:solidFill>
                          <a:effectLst/>
                        </a:rPr>
                        <a:t>avg_article</a:t>
                      </a:r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</a:rPr>
                        <a:t>/day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</a:rPr>
                        <a:t>0.042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27123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sum_time_spent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9172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chemeClr val="tx1"/>
                          </a:solidFill>
                          <a:effectLst/>
                        </a:rPr>
                        <a:t>avg_timespent</a:t>
                      </a:r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</a:rPr>
                        <a:t>/day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</a:rPr>
                        <a:t>0.027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87908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chemeClr val="tx1"/>
                          </a:solidFill>
                          <a:effectLst/>
                        </a:rPr>
                        <a:t>activate_days</a:t>
                      </a:r>
                      <a:endParaRPr lang="en-CA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</a:rPr>
                        <a:t>0.025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585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sum_Computer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0.019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331977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2BD31DF-C637-8B49-8778-CC04C253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Sample Segment 1: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000" b="1" dirty="0"/>
              <a:t>Segment of Globe Ad Clickers - ADC, all users that clicked on ads in the last 90 days (794,628 users)</a:t>
            </a:r>
            <a:endParaRPr lang="en-US" sz="2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7AC7B-D3F0-C744-8BCC-51365BCBF9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D4D085-1BDE-1043-9A15-E7D82D9F2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50" y="1873250"/>
            <a:ext cx="6390750" cy="39294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908DDA-8E6E-B444-AF4C-C9B2F31DBB2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r="5215" b="38358"/>
          <a:stretch/>
        </p:blipFill>
        <p:spPr>
          <a:xfrm>
            <a:off x="3171761" y="5973742"/>
            <a:ext cx="1400239" cy="43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55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6026-44B8-FA44-B1CA-D4212EC4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Sample Segment 2: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400" b="1" dirty="0"/>
              <a:t>Segment of Globe readers with interest in Politics. Frequency 3/30 ( 89,363 users)</a:t>
            </a:r>
            <a:endParaRPr lang="en-US" sz="20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CA80FA-AAB8-D94D-8887-E4A29D2FC6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631143"/>
              </p:ext>
            </p:extLst>
          </p:nvPr>
        </p:nvGraphicFramePr>
        <p:xfrm>
          <a:off x="838200" y="1825625"/>
          <a:ext cx="10515600" cy="447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12991506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381447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44420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of Lookalikes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 of Lookalikes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970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90-99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          1,933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0.004%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783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80-90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          5,024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0.009%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460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70-80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        13,149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0.025%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5436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60-70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      285,309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0.534%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371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50-60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      410,903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0.769%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2270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40-50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      447,832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0.838%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5081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   1,462,802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2.739%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9523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   3,674,581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6.880%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14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10-20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 42,562,558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79.690%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2643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   4,545,985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8.511%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285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 53,410,076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100.000%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30407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3A60179-0182-814F-900C-267A24DE63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0350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10497</TotalTime>
  <Words>1625</Words>
  <Application>Microsoft Macintosh PowerPoint</Application>
  <PresentationFormat>Widescreen</PresentationFormat>
  <Paragraphs>433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Arial</vt:lpstr>
      <vt:lpstr>Calibri</vt:lpstr>
      <vt:lpstr>Calibri Light</vt:lpstr>
      <vt:lpstr>Office Theme</vt:lpstr>
      <vt:lpstr>Lookalike Model Validation (Feature Importance)</vt:lpstr>
      <vt:lpstr>Overview</vt:lpstr>
      <vt:lpstr>Sample Segment 1: Segment of Globe Ad Clickers - ADC, all users that clicked on ads in the last 90 days (794,628 users)</vt:lpstr>
      <vt:lpstr>Sample Segment 1: Segment of Globe Ad Clickers - ADC, all users that clicked on ads in the last 90 days (794,628 users)</vt:lpstr>
      <vt:lpstr>Sample Segment 1: Segment of Globe Ad Clickers - ADC, all users that clicked on ads in the last 90 days (794,628 users)</vt:lpstr>
      <vt:lpstr>Sample Segment 1: Segment of Globe Ad Clickers - ADC, all users that clicked on ads in the last 90 days (794,628 users)</vt:lpstr>
      <vt:lpstr>Sample Segment 1: Segment of Globe Ad Clickers - ADC, all users that clicked on ads in the last 90 days (794,628 users)</vt:lpstr>
      <vt:lpstr>Sample Segment 1: Segment of Globe Ad Clickers - ADC, all users that clicked on ads in the last 90 days (794,628 users)</vt:lpstr>
      <vt:lpstr>Sample Segment 2: Segment of Globe readers with interest in Politics. Frequency 3/30 ( 89,363 users)</vt:lpstr>
      <vt:lpstr>Sample Segment 2: Segment of Globe readers with interest in Politics. Frequency 3/30 ( 89,363 users)</vt:lpstr>
      <vt:lpstr>Sample Segment 2: Segment of Globe readers with interest in Politics. Frequency 3/30 ( 89,363 users)</vt:lpstr>
      <vt:lpstr>Sample Segment 2: Segment of Globe readers with interest in Politics. Frequency 3/30 ( 89,363 users)</vt:lpstr>
      <vt:lpstr>Sample Segment 2: Segment of Globe readers with interest in Politics. Frequency 3/30 ( 89,363 users)</vt:lpstr>
      <vt:lpstr>Sample Segment 2: Segment of Globe readers with interest in Politics. Frequency 3/30 ( 89,363 users)</vt:lpstr>
      <vt:lpstr>Sample Segment 3: Segments of users who do site search for stock tickers of top 5 banks TD, Scotiabank, Royal Bank of Canada, BMO or CIBC (33,569 users)</vt:lpstr>
      <vt:lpstr>Sample Segment 3: Segments of users who do site search for stock tickers of top 5 banks TD, Scotiabank, Royal Bank of Canada, BMO or CIBC (33,569 users)</vt:lpstr>
      <vt:lpstr>Sample Segment 3: Segments of users who do site search for stock tickers of top 5 banks TD, Scotiabank, Royal Bank of Canada, BMO or CIBC (33,569 users)</vt:lpstr>
      <vt:lpstr>Sample Segment 3: Segments of users who do site search for stock tickers of top 5 banks TD, Scotiabank, Royal Bank of Canada, BMO or CIBC (33,569 users)</vt:lpstr>
      <vt:lpstr>Sample Segment 3: Segments of users who do site search for stock tickers of top 5 banks TD, Scotiabank, Royal Bank of Canada, BMO or CIBC (33,569 users)</vt:lpstr>
      <vt:lpstr>Sample Segment 3: Segments of users who do site search for stock tickers of top 5 banks TD, Scotiabank, Royal Bank of Canada, BMO or CIBC (33,569 users)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Lookalike  Baseline Model</dc:title>
  <dc:creator>Jeky Cui</dc:creator>
  <cp:lastModifiedBy>Microsoft Office User</cp:lastModifiedBy>
  <cp:revision>346</cp:revision>
  <dcterms:created xsi:type="dcterms:W3CDTF">2020-02-24T20:30:37Z</dcterms:created>
  <dcterms:modified xsi:type="dcterms:W3CDTF">2020-07-30T14:26:10Z</dcterms:modified>
</cp:coreProperties>
</file>