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3"/>
    <p:sldId id="364" r:id="rId4"/>
    <p:sldId id="374" r:id="rId5"/>
    <p:sldId id="365" r:id="rId6"/>
    <p:sldId id="366" r:id="rId7"/>
    <p:sldId id="367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68" r:id="rId21"/>
    <p:sldId id="369" r:id="rId22"/>
    <p:sldId id="370" r:id="rId23"/>
    <p:sldId id="371" r:id="rId24"/>
    <p:sldId id="372" r:id="rId25"/>
    <p:sldId id="373" r:id="rId26"/>
    <p:sldId id="348" r:id="rId27"/>
    <p:sldId id="349" r:id="rId28"/>
    <p:sldId id="352" r:id="rId29"/>
    <p:sldId id="347" r:id="rId30"/>
    <p:sldId id="350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41" r:id="rId41"/>
    <p:sldId id="342" r:id="rId42"/>
    <p:sldId id="345" r:id="rId43"/>
    <p:sldId id="343" r:id="rId44"/>
    <p:sldId id="346" r:id="rId45"/>
    <p:sldId id="344" r:id="rId46"/>
    <p:sldId id="337" r:id="rId47"/>
    <p:sldId id="338" r:id="rId48"/>
    <p:sldId id="339" r:id="rId49"/>
    <p:sldId id="340" r:id="rId50"/>
    <p:sldId id="389" r:id="rId51"/>
    <p:sldId id="390" r:id="rId52"/>
    <p:sldId id="387" r:id="rId53"/>
    <p:sldId id="388" r:id="rId54"/>
    <p:sldId id="391" r:id="rId55"/>
    <p:sldId id="392" r:id="rId56"/>
    <p:sldId id="272" r:id="rId57"/>
  </p:sldIdLst>
  <p:sldSz cx="9144000" cy="6858000" type="screen4x3"/>
  <p:notesSz cx="6858000" cy="9144000"/>
  <p:defaultTextStyle>
    <a:defPPr>
      <a:defRPr lang="uk-U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4.xml"/><Relationship Id="rId59" Type="http://schemas.openxmlformats.org/officeDocument/2006/relationships/presProps" Target="presProps.xml"/><Relationship Id="rId58" Type="http://schemas.openxmlformats.org/officeDocument/2006/relationships/notesMaster" Target="notesMasters/notesMaster1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2615971-4421-446A-8EB3-B7DBD19716E7}" type="datetimeFigureOut">
              <a:rPr lang="uk-UA"/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uk-UA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  <a:endParaRPr lang="ru-RU" noProof="0" smtClean="0"/>
          </a:p>
          <a:p>
            <a:pPr lvl="1"/>
            <a:r>
              <a:rPr lang="ru-RU" noProof="0" smtClean="0"/>
              <a:t>Второй уровень</a:t>
            </a:r>
            <a:endParaRPr lang="ru-RU" noProof="0" smtClean="0"/>
          </a:p>
          <a:p>
            <a:pPr lvl="2"/>
            <a:r>
              <a:rPr lang="ru-RU" noProof="0" smtClean="0"/>
              <a:t>Третий уровень</a:t>
            </a:r>
            <a:endParaRPr lang="ru-RU" noProof="0" smtClean="0"/>
          </a:p>
          <a:p>
            <a:pPr lvl="3"/>
            <a:r>
              <a:rPr lang="ru-RU" noProof="0" smtClean="0"/>
              <a:t>Четвертый уровень</a:t>
            </a:r>
            <a:endParaRPr lang="ru-RU" noProof="0" smtClean="0"/>
          </a:p>
          <a:p>
            <a:pPr lvl="4"/>
            <a:r>
              <a:rPr lang="ru-RU" noProof="0" smtClean="0"/>
              <a:t>Пятый уровень</a:t>
            </a:r>
            <a:endParaRPr lang="uk-UA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40A7632-CA8C-4F45-9FB7-5A566BF1336C}" type="slidenum">
              <a:rPr lang="uk-UA"/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20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оугольник 21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10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 smtClean="0"/>
            </a:lvl1pPr>
          </a:lstStyle>
          <a:p>
            <a:pPr>
              <a:defRPr/>
            </a:pPr>
            <a:fld id="{5A5EB5FD-1115-4BAF-B1AB-95271096C75A}" type="datetimeFigureOut">
              <a:rPr lang="uk-UA"/>
            </a:fld>
            <a:endParaRPr lang="uk-UA"/>
          </a:p>
        </p:txBody>
      </p:sp>
      <p:sp>
        <p:nvSpPr>
          <p:cNvPr id="11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2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B86EB-07A0-41D1-8A8B-AA58D59CDDA1}" type="slidenum">
              <a:rPr lang="uk-UA"/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B1289-FF4C-47E5-9D18-2EA6C6503FF3}" type="datetimeFigureOut">
              <a:rPr lang="uk-UA"/>
            </a:fld>
            <a:endParaRPr lang="uk-UA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3CA99-2D93-46D2-AA4A-5562D1EB24BA}" type="slidenum">
              <a:rPr lang="uk-UA"/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A8A33-78AE-4F61-92F3-82DC2DD84779}" type="datetimeFigureOut">
              <a:rPr lang="uk-UA"/>
            </a:fld>
            <a:endParaRPr lang="uk-UA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3DF2B-495F-4BDD-AC6B-4E10BE7C49E4}" type="slidenum">
              <a:rPr lang="uk-UA"/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BCAC2-933F-4BA7-AACB-2995E1F2DE14}" type="datetimeFigureOut">
              <a:rPr lang="uk-UA"/>
            </a:fld>
            <a:endParaRPr lang="uk-UA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E1073-0024-4949-B2CD-B430175377F8}" type="slidenum">
              <a:rPr lang="uk-UA"/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6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Прямоугольник 7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C3355-654D-4CDA-8E98-7399A08BA570}" type="datetimeFigureOut">
              <a:rPr lang="uk-UA"/>
            </a:fld>
            <a:endParaRPr lang="uk-UA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334F9-A287-4E71-ABE3-6FEB37C7FA2A}" type="slidenum">
              <a:rPr lang="uk-UA"/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3585C-DD30-40F7-8996-9D9480AF198D}" type="datetimeFigureOut">
              <a:rPr lang="uk-UA"/>
            </a:fld>
            <a:endParaRPr lang="uk-UA"/>
          </a:p>
        </p:txBody>
      </p:sp>
      <p:sp>
        <p:nvSpPr>
          <p:cNvPr id="6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ADEF4-3F44-46FA-BD28-CED1D770E84F}" type="slidenum">
              <a:rPr lang="uk-UA"/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C2CAB-2427-4BE1-9D0C-BB01E5526C48}" type="datetimeFigureOut">
              <a:rPr lang="uk-UA"/>
            </a:fld>
            <a:endParaRPr lang="uk-UA"/>
          </a:p>
        </p:txBody>
      </p:sp>
      <p:sp>
        <p:nvSpPr>
          <p:cNvPr id="8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9" name="Номер слайда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9291B-16BA-4BE0-86E7-8311793CEC9E}" type="slidenum">
              <a:rPr lang="uk-UA"/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3A6C1B-3188-4D0F-AE81-3CC7065DC2B7}" type="datetimeFigureOut">
              <a:rPr lang="uk-UA"/>
            </a:fld>
            <a:endParaRPr lang="uk-UA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C648C-D286-4AB1-B3A7-4CE08C58590D}" type="slidenum">
              <a:rPr lang="uk-UA"/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C1FF6-108F-417D-82DA-28BBFEBCA02C}" type="datetimeFigureOut">
              <a:rPr lang="uk-UA"/>
            </a:fld>
            <a:endParaRPr lang="uk-UA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F448D-A906-4838-953F-EFA4A9426FA1}" type="slidenum">
              <a:rPr lang="uk-UA"/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33E9F-BACE-43E6-90A3-ABC327163C59}" type="datetimeFigureOut">
              <a:rPr lang="uk-UA"/>
            </a:fld>
            <a:endParaRPr lang="uk-UA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A4962-FB51-4E2F-8C7A-EDECF976483B}" type="slidenum">
              <a:rPr lang="uk-UA"/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Прямоугольник 9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DB1A6-C01A-4D68-8AD3-7D31775A3AA7}" type="datetimeFigureOut">
              <a:rPr lang="uk-UA"/>
            </a:fld>
            <a:endParaRPr lang="uk-UA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F7832-7EAD-421E-A779-71E3086F0A6F}" type="slidenum">
              <a:rPr lang="uk-UA"/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27" name="Текст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093C614-C8F6-4683-8626-C5763E78D694}" type="datetimeFigureOut">
              <a:rPr lang="uk-UA"/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C4A35D-0F5E-46CF-B51C-CFE70B0E6BBE}" type="slidenum">
              <a:rPr lang="uk-UA"/>
            </a:fld>
            <a:endParaRPr lang="uk-UA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fontAlgn="base">
        <a:spcBef>
          <a:spcPts val="400"/>
        </a:spcBef>
        <a:spcAft>
          <a:spcPct val="0"/>
        </a:spcAft>
        <a:buClr>
          <a:srgbClr val="C85E07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macromedia.com/go/getflashplay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htmlbook.ru/html/audio/autoplay" TargetMode="Externa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htmlbook.ru/html/embed" TargetMode="External"/><Relationship Id="rId2" Type="http://schemas.openxmlformats.org/officeDocument/2006/relationships/hyperlink" Target="http://htmlbook.ru/html/audio" TargetMode="External"/><Relationship Id="rId1" Type="http://schemas.openxmlformats.org/officeDocument/2006/relationships/hyperlink" Target="http://www.w3schools.com/html/html5_audio.as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://htmlbook.ru/html/audio" TargetMode="External"/><Relationship Id="rId2" Type="http://schemas.openxmlformats.org/officeDocument/2006/relationships/hyperlink" Target="http://htmlbook.ru/html5/video" TargetMode="External"/><Relationship Id="rId1" Type="http://schemas.openxmlformats.org/officeDocument/2006/relationships/hyperlink" Target="http://htmlbook.ru/html/video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hyperlink" Target="http://www.hellogoodlooking.fi/#/work/ruka___pyha" TargetMode="External"/><Relationship Id="rId8" Type="http://schemas.openxmlformats.org/officeDocument/2006/relationships/hyperlink" Target="http://www.reserved.com/pl/pl/campaign/woman-campaign" TargetMode="External"/><Relationship Id="rId7" Type="http://schemas.openxmlformats.org/officeDocument/2006/relationships/hyperlink" Target="http://www.vanityclaire.com/#home" TargetMode="External"/><Relationship Id="rId6" Type="http://schemas.openxmlformats.org/officeDocument/2006/relationships/hyperlink" Target="http://www.cathybeck.com/" TargetMode="External"/><Relationship Id="rId5" Type="http://schemas.openxmlformats.org/officeDocument/2006/relationships/hyperlink" Target="http://kurkawolna.pl/?pageId=kurkawolna" TargetMode="External"/><Relationship Id="rId4" Type="http://schemas.openxmlformats.org/officeDocument/2006/relationships/hyperlink" Target="http://www.diesel.com/shoes-bags-accessories" TargetMode="External"/><Relationship Id="rId3" Type="http://schemas.openxmlformats.org/officeDocument/2006/relationships/hyperlink" Target="http://hanamichiya.jp/" TargetMode="External"/><Relationship Id="rId2" Type="http://schemas.openxmlformats.org/officeDocument/2006/relationships/hyperlink" Target="http://www.atelierbutch.com/" TargetMode="External"/><Relationship Id="rId15" Type="http://schemas.openxmlformats.org/officeDocument/2006/relationships/slideLayout" Target="../slideLayouts/slideLayout2.xml"/><Relationship Id="rId14" Type="http://schemas.openxmlformats.org/officeDocument/2006/relationships/hyperlink" Target="http://fff.cmiscm.com/#!/main" TargetMode="External"/><Relationship Id="rId13" Type="http://schemas.openxmlformats.org/officeDocument/2006/relationships/hyperlink" Target="http://canvasrider.com/" TargetMode="External"/><Relationship Id="rId12" Type="http://schemas.openxmlformats.org/officeDocument/2006/relationships/hyperlink" Target="http://codepen.io/stuffit/pen/KrAwx" TargetMode="External"/><Relationship Id="rId11" Type="http://schemas.openxmlformats.org/officeDocument/2006/relationships/hyperlink" Target="http://www.thewildernessdowntown.com/" TargetMode="External"/><Relationship Id="rId10" Type="http://schemas.openxmlformats.org/officeDocument/2006/relationships/hyperlink" Target="http://www.360langstrasse.sf.tv/page/" TargetMode="External"/><Relationship Id="rId1" Type="http://schemas.openxmlformats.org/officeDocument/2006/relationships/hyperlink" Target="http://www.officeline.se/kampanj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google.com/webfonts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wisdomweb.ru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2800" smtClean="0">
                <a:solidFill>
                  <a:schemeClr val="tx2">
                    <a:lumMod val="75000"/>
                  </a:schemeClr>
                </a:solidFill>
              </a:rPr>
              <a:t>Введение в </a:t>
            </a:r>
            <a:r>
              <a:rPr lang="en-US" sz="2800" smtClean="0">
                <a:solidFill>
                  <a:schemeClr val="tx2">
                    <a:lumMod val="75000"/>
                  </a:schemeClr>
                </a:solidFill>
              </a:rPr>
              <a:t>HTML5 </a:t>
            </a:r>
            <a:r>
              <a:rPr lang="ru-RU" sz="2800" smtClean="0">
                <a:solidFill>
                  <a:schemeClr val="tx2">
                    <a:lumMod val="75000"/>
                  </a:schemeClr>
                </a:solidFill>
              </a:rPr>
              <a:t>и</a:t>
            </a:r>
            <a:r>
              <a:rPr lang="en-US" sz="2800" smtClean="0">
                <a:solidFill>
                  <a:schemeClr val="tx2">
                    <a:lumMod val="75000"/>
                  </a:schemeClr>
                </a:solidFill>
              </a:rPr>
              <a:t> CSS3</a:t>
            </a:r>
            <a:endParaRPr lang="ru-RU" sz="280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ru-RU" sz="2400" smtClean="0"/>
              <a:t>Основы </a:t>
            </a:r>
            <a:r>
              <a:rPr lang="en-US" sz="2400" smtClean="0"/>
              <a:t>Web-</a:t>
            </a:r>
            <a:r>
              <a:rPr lang="ru-RU" sz="2400" smtClean="0"/>
              <a:t>дизайна</a:t>
            </a:r>
            <a:endParaRPr lang="uk-UA" sz="2400"/>
          </a:p>
        </p:txBody>
      </p:sp>
      <p:pic>
        <p:nvPicPr>
          <p:cNvPr id="14339" name="Рисунок 14" descr="html2.png"/>
          <p:cNvPicPr>
            <a:picLocks noChangeAspect="1"/>
          </p:cNvPicPr>
          <p:nvPr/>
        </p:nvPicPr>
        <p:blipFill>
          <a:blip r:embed="rId1">
            <a:lum contrast="10000"/>
          </a:blip>
          <a:srcRect/>
          <a:stretch>
            <a:fillRect/>
          </a:stretch>
        </p:blipFill>
        <p:spPr bwMode="auto">
          <a:xfrm>
            <a:off x="971550" y="2492375"/>
            <a:ext cx="3322638" cy="332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Новые теги </a:t>
            </a:r>
            <a:r>
              <a:rPr lang="en-US" smtClean="0"/>
              <a:t>HTML5</a:t>
            </a:r>
            <a:endParaRPr lang="uk-UA" smtClean="0"/>
          </a:p>
        </p:txBody>
      </p:sp>
      <p:sp>
        <p:nvSpPr>
          <p:cNvPr id="2355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ru-RU" sz="2400" smtClean="0">
                <a:solidFill>
                  <a:schemeClr val="accent2"/>
                </a:solidFill>
              </a:rPr>
              <a:t>&lt;article&gt; </a:t>
            </a:r>
            <a:r>
              <a:rPr lang="ru-RU" sz="2400" smtClean="0"/>
              <a:t>- автономный фрагмент.</a:t>
            </a:r>
            <a:endParaRPr lang="ru-RU" sz="2400" smtClean="0"/>
          </a:p>
          <a:p>
            <a:r>
              <a:rPr lang="ru-RU" sz="2400" smtClean="0">
                <a:solidFill>
                  <a:schemeClr val="accent2"/>
                </a:solidFill>
              </a:rPr>
              <a:t>&lt;section&gt; </a:t>
            </a:r>
            <a:r>
              <a:rPr lang="ru-RU" sz="2400" smtClean="0"/>
              <a:t>- объединяет в группу различные статьи, или помечает различные разделы одной статьи.</a:t>
            </a:r>
            <a:endParaRPr lang="ru-RU" sz="2400" smtClean="0"/>
          </a:p>
          <a:p>
            <a:endParaRPr lang="ru-RU" smtClean="0"/>
          </a:p>
          <a:p>
            <a:endParaRPr lang="uk-UA" smtClean="0"/>
          </a:p>
        </p:txBody>
      </p:sp>
      <p:sp>
        <p:nvSpPr>
          <p:cNvPr id="4" name="Rectangle 3"/>
          <p:cNvSpPr/>
          <p:nvPr/>
        </p:nvSpPr>
        <p:spPr>
          <a:xfrm>
            <a:off x="1331913" y="2565400"/>
            <a:ext cx="3311525" cy="3692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&lt;article&gt;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&lt;section id="Intro"&gt;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 &lt;h2&gt;Introduction&lt;/h2&gt;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&lt;/section&gt;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&lt;section id="History"&gt;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 &lt;h2&gt;History&lt;/h2&gt;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&lt;/section&gt;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&lt;section id="Discography"&gt;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 &lt;h2&gt;Discography&lt;/h2&gt;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&lt;/section&gt;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&lt;/article&gt;</a:t>
            </a:r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4859338" y="2565400"/>
            <a:ext cx="2952750" cy="36925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&lt;section id="rock"&gt;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&lt;h2&gt;Rock bands&lt;/h2&gt;</a:t>
            </a:r>
            <a:endParaRPr lang="ru-RU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&lt;/section&gt;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&lt;section id="jazz"&gt;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&lt;h2&gt;Jazz bands&lt;/h2&gt;</a:t>
            </a:r>
            <a:endParaRPr lang="ru-RU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&lt;/section&gt;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&lt;section id="hip-hop"&gt;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&lt;h2&gt;Hip hop bands&lt;/h2&gt;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&lt;/section&gt;</a:t>
            </a:r>
            <a:endParaRPr lang="ru-RU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uk-U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Новые теги </a:t>
            </a:r>
            <a:r>
              <a:rPr lang="en-US" smtClean="0"/>
              <a:t>HTML5</a:t>
            </a:r>
            <a:endParaRPr lang="uk-UA" smtClean="0"/>
          </a:p>
        </p:txBody>
      </p:sp>
      <p:sp>
        <p:nvSpPr>
          <p:cNvPr id="2457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ru-RU" smtClean="0"/>
              <a:t>Как заставить это работать в старых браузерах:</a:t>
            </a:r>
            <a:endParaRPr lang="ru-RU" smtClean="0"/>
          </a:p>
          <a:p>
            <a:endParaRPr lang="ru-RU" smtClean="0"/>
          </a:p>
          <a:p>
            <a:endParaRPr lang="ru-RU" smtClean="0"/>
          </a:p>
          <a:p>
            <a:r>
              <a:rPr lang="ru-RU" smtClean="0"/>
              <a:t>В </a:t>
            </a:r>
            <a:r>
              <a:rPr lang="en-US" smtClean="0"/>
              <a:t>Internet Explorer:</a:t>
            </a:r>
            <a:endParaRPr lang="en-US" smtClean="0"/>
          </a:p>
          <a:p>
            <a:endParaRPr lang="ru-RU" smtClean="0"/>
          </a:p>
          <a:p>
            <a:endParaRPr lang="ru-RU" smtClean="0"/>
          </a:p>
          <a:p>
            <a:endParaRPr lang="ru-RU" smtClean="0"/>
          </a:p>
          <a:p>
            <a:endParaRPr lang="uk-UA" smtClean="0"/>
          </a:p>
        </p:txBody>
      </p:sp>
      <p:sp>
        <p:nvSpPr>
          <p:cNvPr id="6" name="Rectangle 5"/>
          <p:cNvSpPr/>
          <p:nvPr/>
        </p:nvSpPr>
        <p:spPr>
          <a:xfrm>
            <a:off x="971550" y="1700213"/>
            <a:ext cx="7345363" cy="923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article, section, aside, hgroup, nav, header, footer, figure, figcaption {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display: block;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}</a:t>
            </a:r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2124075" y="3068638"/>
            <a:ext cx="4572000" cy="31400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&lt;script&gt;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 document.createElement('article');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 document.createElement('section');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 document.createElement('aside');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 document.createElement('hgroup');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 document.createElement('nav');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 document.createElement('header'); 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 document.createElement('footer');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 document.createElement('figure');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 document.createElement('figcaption'); 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&lt;/script&gt;</a:t>
            </a:r>
            <a:endParaRPr lang="uk-U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Новые теги </a:t>
            </a:r>
            <a:r>
              <a:rPr lang="en-US" smtClean="0"/>
              <a:t>HTML5</a:t>
            </a:r>
            <a:endParaRPr lang="uk-UA" smtClean="0"/>
          </a:p>
        </p:txBody>
      </p:sp>
      <p:sp>
        <p:nvSpPr>
          <p:cNvPr id="2560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ru-RU" smtClean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39750" y="1268413"/>
            <a:ext cx="5256213" cy="23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697288"/>
            <a:ext cx="5256213" cy="239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2555875" y="3860800"/>
            <a:ext cx="116363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HTML</a:t>
            </a:r>
            <a:r>
              <a:rPr lang="ru-RU" sz="2400">
                <a:latin typeface="Calibri" pitchFamily="34" charset="0"/>
              </a:rPr>
              <a:t>5</a:t>
            </a:r>
            <a:endParaRPr lang="uk-UA" sz="2400">
              <a:latin typeface="Calibri" pitchFamily="34" charset="0"/>
            </a:endParaRPr>
          </a:p>
        </p:txBody>
      </p:sp>
      <p:sp>
        <p:nvSpPr>
          <p:cNvPr id="25606" name="TextBox 6"/>
          <p:cNvSpPr txBox="1">
            <a:spLocks noChangeArrowheads="1"/>
          </p:cNvSpPr>
          <p:nvPr/>
        </p:nvSpPr>
        <p:spPr bwMode="auto">
          <a:xfrm>
            <a:off x="5435600" y="1341438"/>
            <a:ext cx="116522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HTML4</a:t>
            </a:r>
            <a:endParaRPr lang="uk-UA" sz="24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Новые свойства форм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775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3400" smtClean="0"/>
              <a:t>Новые типы input в HTML5 формах:</a:t>
            </a:r>
            <a:endParaRPr lang="ru-RU" sz="3400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600" smtClean="0">
                <a:solidFill>
                  <a:schemeClr val="accent2"/>
                </a:solidFill>
              </a:rPr>
              <a:t>input type=email </a:t>
            </a:r>
            <a:r>
              <a:rPr lang="ru-RU" sz="2600" smtClean="0"/>
              <a:t>- поле, которые должно содержать email адрес.</a:t>
            </a:r>
            <a:endParaRPr lang="ru-RU" sz="2600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600" smtClean="0">
                <a:solidFill>
                  <a:schemeClr val="accent2"/>
                </a:solidFill>
              </a:rPr>
              <a:t>input type=url </a:t>
            </a:r>
            <a:r>
              <a:rPr lang="ru-RU" sz="2600" smtClean="0"/>
              <a:t>- поле, которое должно содержать url адрес. </a:t>
            </a:r>
            <a:endParaRPr lang="ru-RU" sz="2600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600" smtClean="0">
                <a:solidFill>
                  <a:schemeClr val="accent2"/>
                </a:solidFill>
              </a:rPr>
              <a:t>input type=tel </a:t>
            </a:r>
            <a:r>
              <a:rPr lang="ru-RU" sz="2600" smtClean="0"/>
              <a:t>- поле для ввода телефонного номера. С помощью атрибута pattern устанавливается формат принимаемого телефонного номера (с помощью регулярных выражений).</a:t>
            </a:r>
            <a:endParaRPr lang="ru-RU" sz="2600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600" smtClean="0">
                <a:solidFill>
                  <a:schemeClr val="accent2"/>
                </a:solidFill>
              </a:rPr>
              <a:t>input type=number  </a:t>
            </a:r>
            <a:r>
              <a:rPr lang="ru-RU" sz="2600" smtClean="0"/>
              <a:t>- поле, которое должно содержать числа. Диапазон принимаемых чисел устанавливается с помощью атрибутов min (минимальное допустимое число) и max (максимальное допустимое число). С помощью атрибута step задается шаг допустимых чисел</a:t>
            </a:r>
            <a:endParaRPr lang="ru-RU" sz="2600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600" smtClean="0">
                <a:solidFill>
                  <a:schemeClr val="accent2"/>
                </a:solidFill>
              </a:rPr>
              <a:t>input type=range </a:t>
            </a:r>
            <a:r>
              <a:rPr lang="ru-RU" sz="2600" smtClean="0"/>
              <a:t>- поле, которые может содержать значения в определенном интервале. Отображается как ползунок, который можно перетаскивать мышкой. Диапазон принимаемых чисел ограничивается с помощью атрибутов min и max. С помощью атрибута step задается шаг допустимых чисел.</a:t>
            </a:r>
            <a:endParaRPr lang="ru-RU" sz="2600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600" smtClean="0">
                <a:solidFill>
                  <a:schemeClr val="accent2"/>
                </a:solidFill>
              </a:rPr>
              <a:t>input type=search </a:t>
            </a:r>
            <a:r>
              <a:rPr lang="ru-RU" sz="2600" smtClean="0"/>
              <a:t>- поле поиска (может использоваться для создания поиска по сайту).</a:t>
            </a:r>
            <a:endParaRPr lang="uk-UA"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Новые свойства форм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sz="quarter" idx="1"/>
          </p:nvPr>
        </p:nvSpPr>
        <p:spPr>
          <a:xfrm>
            <a:off x="468313" y="1196975"/>
            <a:ext cx="8229600" cy="4937125"/>
          </a:xfrm>
        </p:spPr>
        <p:txBody>
          <a:bodyPr/>
          <a:lstStyle/>
          <a:p>
            <a:r>
              <a:rPr lang="ru-RU" sz="2400" smtClean="0"/>
              <a:t>Новые типы input в HTML5 формах:</a:t>
            </a:r>
          </a:p>
        </p:txBody>
      </p:sp>
      <p:sp>
        <p:nvSpPr>
          <p:cNvPr id="4" name="Rectangle 3"/>
          <p:cNvSpPr/>
          <p:nvPr/>
        </p:nvSpPr>
        <p:spPr>
          <a:xfrm>
            <a:off x="1258888" y="1700213"/>
            <a:ext cx="6626225" cy="2308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&lt;input name='email' type='email' value='</a:t>
            </a:r>
            <a:r>
              <a:rPr lang="uk-UA"/>
              <a:t>Не </a:t>
            </a:r>
            <a:r>
              <a:rPr lang="en-US"/>
              <a:t>email' /&gt;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&lt;input name='url' type='url' value='</a:t>
            </a:r>
            <a:r>
              <a:rPr lang="uk-UA"/>
              <a:t>Не </a:t>
            </a:r>
            <a:r>
              <a:rPr lang="en-US"/>
              <a:t>url' /&gt;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&lt;input name='tel1' type='tel' pattern='8[0-9]{10}' /&gt;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&lt;input name='tel2' type='tel' pattern='[0-9]{2,3}-[0-9]{2}-[0-9]{2}' /&gt;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&lt;input name='number' type='number' value='10' /&gt;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&lt;input name='range' type='range' min='1' max='5' /&gt;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&lt;input name='search' type='search' value='</a:t>
            </a:r>
            <a:r>
              <a:rPr lang="uk-UA"/>
              <a:t>Поиск по сайту' /&gt;</a:t>
            </a:r>
            <a:endParaRPr lang="uk-UA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/>
              <a:t>&lt;</a:t>
            </a:r>
            <a:r>
              <a:rPr lang="en-US"/>
              <a:t>input name='color' type='color' /&gt;</a:t>
            </a:r>
            <a:endParaRPr lang="uk-UA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348038" y="4221163"/>
            <a:ext cx="2303462" cy="19319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Новые свойства форм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ru-RU" sz="1600" smtClean="0">
                <a:solidFill>
                  <a:schemeClr val="accent2"/>
                </a:solidFill>
              </a:rPr>
              <a:t>datalist</a:t>
            </a:r>
            <a:r>
              <a:rPr lang="ru-RU" sz="1600" smtClean="0"/>
              <a:t> позволяет привязать список к полям формы. Значения списка будут выводится как поисковые подсказки во время ввода информации в поле связанное с ним. </a:t>
            </a:r>
            <a:endParaRPr lang="ru-RU" sz="1600" smtClean="0"/>
          </a:p>
          <a:p>
            <a:r>
              <a:rPr lang="ru-RU" sz="1600" smtClean="0">
                <a:solidFill>
                  <a:schemeClr val="accent2"/>
                </a:solidFill>
              </a:rPr>
              <a:t>keygen</a:t>
            </a:r>
            <a:r>
              <a:rPr lang="ru-RU" sz="1600" smtClean="0"/>
              <a:t> позволяет генерировать открытые и закрытые ключи, которые используются для безопасной связи с сервером.</a:t>
            </a:r>
            <a:endParaRPr lang="ru-RU" sz="1600" smtClean="0"/>
          </a:p>
          <a:p>
            <a:r>
              <a:rPr lang="ru-RU" sz="1600" smtClean="0">
                <a:solidFill>
                  <a:schemeClr val="accent2"/>
                </a:solidFill>
              </a:rPr>
              <a:t>output</a:t>
            </a:r>
            <a:r>
              <a:rPr lang="ru-RU" sz="1600" smtClean="0"/>
              <a:t> может использоваться для вывода различной информации. С помощью атрибута for можно указать связанные поля.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16013" y="2924175"/>
            <a:ext cx="6985000" cy="1816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/>
              <a:t>&lt;input name='city' list="city" /&gt;</a:t>
            </a:r>
            <a:endParaRPr lang="en-US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/>
              <a:t>     &lt;datalist id="city"&gt;</a:t>
            </a:r>
            <a:endParaRPr lang="en-US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/>
              <a:t>    &lt;option label="</a:t>
            </a:r>
            <a:r>
              <a:rPr lang="uk-UA" sz="1400"/>
              <a:t>Москва" </a:t>
            </a:r>
            <a:r>
              <a:rPr lang="en-US" sz="1400"/>
              <a:t>value="</a:t>
            </a:r>
            <a:r>
              <a:rPr lang="uk-UA" sz="1400"/>
              <a:t>Москва, Россия" /&gt;</a:t>
            </a:r>
            <a:endParaRPr lang="uk-UA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/>
              <a:t>    </a:t>
            </a:r>
            <a:r>
              <a:rPr lang="uk-UA" sz="1400"/>
              <a:t>&lt;</a:t>
            </a:r>
            <a:r>
              <a:rPr lang="en-US" sz="1400"/>
              <a:t>option label="</a:t>
            </a:r>
            <a:r>
              <a:rPr lang="uk-UA" sz="1400"/>
              <a:t>Санкт-Петербург" </a:t>
            </a:r>
            <a:r>
              <a:rPr lang="en-US" sz="1400"/>
              <a:t>value="</a:t>
            </a:r>
            <a:r>
              <a:rPr lang="uk-UA" sz="1400"/>
              <a:t>Санкт-Петербург, Россия" /&gt;</a:t>
            </a:r>
            <a:endParaRPr lang="uk-UA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/>
              <a:t>    </a:t>
            </a:r>
            <a:r>
              <a:rPr lang="uk-UA" sz="1400"/>
              <a:t>&lt;</a:t>
            </a:r>
            <a:r>
              <a:rPr lang="en-US" sz="1400"/>
              <a:t>option label="</a:t>
            </a:r>
            <a:r>
              <a:rPr lang="uk-UA" sz="1400"/>
              <a:t>Новосибирск" </a:t>
            </a:r>
            <a:r>
              <a:rPr lang="en-US" sz="1400"/>
              <a:t>value="</a:t>
            </a:r>
            <a:r>
              <a:rPr lang="uk-UA" sz="1400"/>
              <a:t>Новосибирск, Новосибирская область, Россия" /&gt;</a:t>
            </a:r>
            <a:endParaRPr lang="uk-UA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/>
              <a:t>    </a:t>
            </a:r>
            <a:r>
              <a:rPr lang="uk-UA" sz="1400"/>
              <a:t>&lt;/</a:t>
            </a:r>
            <a:r>
              <a:rPr lang="en-US" sz="1400"/>
              <a:t>datalist&gt;</a:t>
            </a:r>
            <a:endParaRPr lang="en-US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/>
              <a:t>    &lt;keygen name='keygen' /&gt;</a:t>
            </a:r>
            <a:endParaRPr lang="en-US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/>
              <a:t>&lt;output name='result' for='first second'&gt;100&lt;/output&gt;</a:t>
            </a:r>
            <a:endParaRPr lang="uk-UA" sz="140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19250" y="4868863"/>
            <a:ext cx="6032500" cy="134461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Новые свойства форм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ru-RU" sz="2000" smtClean="0">
                <a:solidFill>
                  <a:schemeClr val="accent2"/>
                </a:solidFill>
              </a:rPr>
              <a:t>Новые атрибуты в HTML5 формах</a:t>
            </a:r>
            <a:r>
              <a:rPr lang="en-US" sz="1600" smtClean="0">
                <a:solidFill>
                  <a:schemeClr val="accent2"/>
                </a:solidFill>
              </a:rPr>
              <a:t>:</a:t>
            </a:r>
            <a:endParaRPr lang="en-US" sz="1600" smtClean="0">
              <a:solidFill>
                <a:schemeClr val="accent2"/>
              </a:solidFill>
            </a:endParaRPr>
          </a:p>
          <a:p>
            <a:pPr lvl="1"/>
            <a:r>
              <a:rPr lang="ru-RU" sz="1200" smtClean="0">
                <a:solidFill>
                  <a:schemeClr val="accent2"/>
                </a:solidFill>
              </a:rPr>
              <a:t>autofocus</a:t>
            </a:r>
            <a:r>
              <a:rPr lang="ru-RU" sz="1200" smtClean="0"/>
              <a:t> делает поле активным после загрузки страницы (может использоваться со всеми типами input).</a:t>
            </a:r>
            <a:endParaRPr lang="ru-RU" sz="1200" smtClean="0"/>
          </a:p>
          <a:p>
            <a:pPr lvl="1"/>
            <a:r>
              <a:rPr lang="ru-RU" sz="1200" smtClean="0">
                <a:solidFill>
                  <a:schemeClr val="accent2"/>
                </a:solidFill>
              </a:rPr>
              <a:t>form</a:t>
            </a:r>
            <a:r>
              <a:rPr lang="ru-RU" sz="1200" smtClean="0"/>
              <a:t> указывает форму, которой принадлежит данное поле (может использоваться со всеми типами input).</a:t>
            </a:r>
            <a:r>
              <a:rPr lang="en-US" sz="1200" smtClean="0"/>
              <a:t> </a:t>
            </a:r>
            <a:r>
              <a:rPr lang="ru-RU" sz="1200" smtClean="0">
                <a:solidFill>
                  <a:schemeClr val="accent2"/>
                </a:solidFill>
              </a:rPr>
              <a:t>multiple</a:t>
            </a:r>
            <a:r>
              <a:rPr lang="ru-RU" sz="1200" smtClean="0"/>
              <a:t> указывает, что данное поле может принимать несколько значений одновременно (может использоваться с input типов email и file).</a:t>
            </a:r>
            <a:endParaRPr lang="ru-RU" sz="1200" smtClean="0"/>
          </a:p>
          <a:p>
            <a:pPr lvl="1"/>
            <a:r>
              <a:rPr lang="ru-RU" sz="1200" smtClean="0">
                <a:solidFill>
                  <a:schemeClr val="accent2"/>
                </a:solidFill>
              </a:rPr>
              <a:t>novalidate</a:t>
            </a:r>
            <a:r>
              <a:rPr lang="ru-RU" sz="1200" smtClean="0"/>
              <a:t> указывает, что данное поле не должно проверяться перед отправкой (может использоваться с form и input).</a:t>
            </a:r>
            <a:endParaRPr lang="ru-RU" sz="1200" smtClean="0"/>
          </a:p>
          <a:p>
            <a:pPr lvl="1"/>
            <a:r>
              <a:rPr lang="ru-RU" sz="1200" smtClean="0">
                <a:solidFill>
                  <a:schemeClr val="accent2"/>
                </a:solidFill>
              </a:rPr>
              <a:t>placeholder</a:t>
            </a:r>
            <a:r>
              <a:rPr lang="ru-RU" sz="1200" smtClean="0"/>
              <a:t> отображает текст-подсказку в поле (может использоваться с input следующих типов: text, search, url, tel, email и password.).</a:t>
            </a:r>
            <a:endParaRPr lang="ru-RU" sz="1200" smtClean="0"/>
          </a:p>
          <a:p>
            <a:pPr lvl="1"/>
            <a:r>
              <a:rPr lang="ru-RU" sz="1200" smtClean="0">
                <a:solidFill>
                  <a:schemeClr val="accent2"/>
                </a:solidFill>
              </a:rPr>
              <a:t>required</a:t>
            </a:r>
            <a:r>
              <a:rPr lang="ru-RU" sz="1200" smtClean="0"/>
              <a:t> указывает, что данное поле должно быть обязательно заполнено перед отправкой.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088" y="3644900"/>
            <a:ext cx="3816350" cy="1385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/>
              <a:t>&lt;input type='text' autofocus="autofocus" /&gt;&lt;br /&gt;&lt;br /&gt;</a:t>
            </a:r>
            <a:endParaRPr lang="en-US" sz="12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/>
              <a:t>&lt;input type='file' multiple='multiple' /&gt;&lt;br /&gt;&lt;br /&gt;</a:t>
            </a:r>
            <a:endParaRPr lang="en-US" sz="12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/>
              <a:t>&lt;input type='text' form='form1' /&gt;&lt;br /&gt;&lt;br /&gt;</a:t>
            </a:r>
            <a:endParaRPr lang="en-US" sz="12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/>
              <a:t>&lt;form action='html5.php' novalidate='novalidate'&gt;</a:t>
            </a:r>
            <a:endParaRPr lang="en-US" sz="12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/>
              <a:t>&lt;input type='email' placeholder='</a:t>
            </a:r>
            <a:r>
              <a:rPr lang="uk-UA" sz="1200"/>
              <a:t>Введите Ваш </a:t>
            </a:r>
            <a:r>
              <a:rPr lang="en-US" sz="1200"/>
              <a:t>email' /&gt;</a:t>
            </a:r>
            <a:endParaRPr lang="en-US" sz="12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/>
              <a:t>&lt;br /&gt;&lt;br /&gt;</a:t>
            </a:r>
            <a:endParaRPr lang="en-US" sz="12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/>
              <a:t>&lt;input type='text' required="required" /&gt;</a:t>
            </a:r>
            <a:endParaRPr lang="uk-UA" sz="120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773613" y="3644900"/>
            <a:ext cx="3836987" cy="2616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Новые свойства форм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ru-RU" sz="2400" smtClean="0">
                <a:solidFill>
                  <a:schemeClr val="accent2"/>
                </a:solidFill>
              </a:rPr>
              <a:t>Выбор даты </a:t>
            </a:r>
            <a:r>
              <a:rPr lang="en-US" sz="2400" smtClean="0">
                <a:solidFill>
                  <a:schemeClr val="accent2"/>
                </a:solidFill>
              </a:rPr>
              <a:t>:</a:t>
            </a:r>
            <a:endParaRPr lang="en-US" sz="2400" smtClean="0">
              <a:solidFill>
                <a:schemeClr val="accent2"/>
              </a:solidFill>
            </a:endParaRPr>
          </a:p>
          <a:p>
            <a:pPr lvl="1"/>
            <a:r>
              <a:rPr lang="ru-RU" sz="1400" smtClean="0">
                <a:solidFill>
                  <a:schemeClr val="accent2"/>
                </a:solidFill>
              </a:rPr>
              <a:t>date позволяет выбрать дату в формате год-месяц-день_месяца. </a:t>
            </a:r>
            <a:endParaRPr lang="ru-RU" sz="1400" smtClean="0">
              <a:solidFill>
                <a:schemeClr val="accent2"/>
              </a:solidFill>
            </a:endParaRPr>
          </a:p>
          <a:p>
            <a:pPr lvl="1"/>
            <a:r>
              <a:rPr lang="ru-RU" sz="1400" smtClean="0">
                <a:solidFill>
                  <a:schemeClr val="accent2"/>
                </a:solidFill>
              </a:rPr>
              <a:t>time позволяет выбрать время.</a:t>
            </a:r>
            <a:endParaRPr lang="ru-RU" sz="1400" smtClean="0">
              <a:solidFill>
                <a:schemeClr val="accent2"/>
              </a:solidFill>
            </a:endParaRPr>
          </a:p>
          <a:p>
            <a:pPr lvl="1"/>
            <a:r>
              <a:rPr lang="ru-RU" sz="1400" smtClean="0">
                <a:solidFill>
                  <a:schemeClr val="accent2"/>
                </a:solidFill>
              </a:rPr>
              <a:t>datetime позволяет выбрать дату в формате год-месяц-день_месяцаTвремяZ (отчет ведется по глобальному времени).</a:t>
            </a:r>
            <a:endParaRPr lang="ru-RU" sz="1400" smtClean="0">
              <a:solidFill>
                <a:schemeClr val="accent2"/>
              </a:solidFill>
            </a:endParaRPr>
          </a:p>
          <a:p>
            <a:pPr lvl="1"/>
            <a:r>
              <a:rPr lang="ru-RU" sz="1400" smtClean="0">
                <a:solidFill>
                  <a:schemeClr val="accent2"/>
                </a:solidFill>
              </a:rPr>
              <a:t>datetime-local позволяет выбрать дату в формате год-месяц-день_месяцаTвремя (отчет ведется по местному времени).</a:t>
            </a:r>
            <a:endParaRPr lang="ru-RU" sz="1400" smtClean="0">
              <a:solidFill>
                <a:schemeClr val="accent2"/>
              </a:solidFill>
            </a:endParaRPr>
          </a:p>
          <a:p>
            <a:pPr lvl="1"/>
            <a:r>
              <a:rPr lang="ru-RU" sz="1400" smtClean="0">
                <a:solidFill>
                  <a:schemeClr val="accent2"/>
                </a:solidFill>
              </a:rPr>
              <a:t>month позволяет выбрать дату в формате год-месяц.</a:t>
            </a:r>
            <a:endParaRPr lang="ru-RU" sz="1400" smtClean="0">
              <a:solidFill>
                <a:schemeClr val="accent2"/>
              </a:solidFill>
            </a:endParaRPr>
          </a:p>
          <a:p>
            <a:pPr lvl="1"/>
            <a:r>
              <a:rPr lang="ru-RU" sz="1400" smtClean="0">
                <a:solidFill>
                  <a:schemeClr val="accent2"/>
                </a:solidFill>
              </a:rPr>
              <a:t>week позволяет выбрать дату в формате год-Wнеделя.</a:t>
            </a:r>
            <a:endParaRPr lang="en-US" sz="1400" smtClean="0">
              <a:solidFill>
                <a:schemeClr val="accent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7088" y="4076700"/>
            <a:ext cx="3673475" cy="1754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&lt;input type='date' /&gt;&lt;br /&gt;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&lt;input type='time' /&gt;&lt;br /&gt;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&lt;input type='datetime' /&gt;&lt;br /&gt;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&lt;input type='datetime-local' /&gt;&lt;br /&gt;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&lt;input type='month' /&gt;&lt;br /&gt;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&lt;input type='week' /&gt;&lt;br /&gt;</a:t>
            </a:r>
            <a:endParaRPr lang="uk-UA"/>
          </a:p>
        </p:txBody>
      </p:sp>
      <p:pic>
        <p:nvPicPr>
          <p:cNvPr id="30724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48200" y="4076700"/>
            <a:ext cx="3956050" cy="13287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Перетаскиваемые элементы (</a:t>
            </a:r>
            <a:r>
              <a:rPr lang="en-US" smtClean="0"/>
              <a:t>Drag and Drop</a:t>
            </a:r>
            <a:r>
              <a:rPr lang="ru-RU" smtClean="0"/>
              <a:t>)</a:t>
            </a:r>
            <a:endParaRPr lang="uk-UA" smtClean="0"/>
          </a:p>
        </p:txBody>
      </p:sp>
      <p:sp>
        <p:nvSpPr>
          <p:cNvPr id="3174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ru-RU" sz="1800" smtClean="0"/>
              <a:t>Перетаскивание</a:t>
            </a:r>
            <a:endParaRPr lang="ru-RU" sz="1800" smtClean="0"/>
          </a:p>
          <a:p>
            <a:r>
              <a:rPr lang="uk-UA" sz="1800" smtClean="0"/>
              <a:t>События перетаскивания:</a:t>
            </a:r>
            <a:endParaRPr lang="uk-UA" sz="1800" smtClean="0"/>
          </a:p>
          <a:p>
            <a:endParaRPr lang="uk-UA" smtClean="0"/>
          </a:p>
        </p:txBody>
      </p:sp>
      <p:sp>
        <p:nvSpPr>
          <p:cNvPr id="4" name="Rectangle 3"/>
          <p:cNvSpPr/>
          <p:nvPr/>
        </p:nvSpPr>
        <p:spPr>
          <a:xfrm>
            <a:off x="6300788" y="1403350"/>
            <a:ext cx="2351087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&lt;img draggable='true'&gt;</a:t>
            </a:r>
            <a:endParaRPr lang="uk-UA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11188" y="1916113"/>
          <a:ext cx="8137525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6624736"/>
              </a:tblGrid>
              <a:tr h="370840">
                <a:tc>
                  <a:txBody>
                    <a:bodyPr/>
                    <a:lstStyle/>
                    <a:p>
                      <a:r>
                        <a:rPr lang="uk-UA" smtClean="0"/>
                        <a:t>Событие</a:t>
                      </a:r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mtClean="0"/>
                        <a:t>Описание</a:t>
                      </a:r>
                      <a:endParaRPr lang="uk-U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dragstart</a:t>
                      </a:r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Выполнится в начале операции перетаскивания</a:t>
                      </a:r>
                      <a:endParaRPr lang="uk-U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ondrag</a:t>
                      </a:r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Выполнится во время перетаскивания элемента</a:t>
                      </a:r>
                      <a:endParaRPr lang="uk-U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ondragenter</a:t>
                      </a:r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Выполнится когда перетаскиваемый элемент будет наведен на элемент, который может его принять</a:t>
                      </a:r>
                      <a:endParaRPr lang="uk-U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ondragleave</a:t>
                      </a:r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Выполнится когда перетаскиваемый элемент будет выведен за пределы границ элемента, который может его принять</a:t>
                      </a:r>
                      <a:endParaRPr lang="uk-U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ondragover</a:t>
                      </a:r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Выполнится когда перетаскиваемый элемент будет перемещаться в пределах границ элемента, который может его принять</a:t>
                      </a:r>
                      <a:endParaRPr lang="uk-U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ondrop</a:t>
                      </a:r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Выполнится когда перетаскиваемый элемент будет перемещен в принимающий его элемент</a:t>
                      </a:r>
                      <a:endParaRPr lang="uk-U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ondropend</a:t>
                      </a:r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mtClean="0"/>
                        <a:t>Выполнится в конце операции перетаскивания</a:t>
                      </a:r>
                      <a:endParaRPr lang="uk-UA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Вставка аудио и видео</a:t>
            </a:r>
            <a:endParaRPr lang="uk-UA" smtClean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550"/>
          </a:xfrm>
        </p:spPr>
        <p:txBody>
          <a:bodyPr>
            <a:normAutofit fontScale="700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/>
              <a:t>HTML 4 :  </a:t>
            </a:r>
            <a:r>
              <a:rPr lang="uk-UA" smtClean="0"/>
              <a:t>т</a:t>
            </a:r>
            <a:r>
              <a:rPr lang="ru-RU" smtClean="0"/>
              <a:t>ег </a:t>
            </a:r>
            <a:r>
              <a:rPr lang="en-US" smtClean="0">
                <a:solidFill>
                  <a:schemeClr val="accent6"/>
                </a:solidFill>
              </a:rPr>
              <a:t>&lt;embed&gt; </a:t>
            </a:r>
            <a:r>
              <a:rPr lang="en-US" smtClean="0"/>
              <a:t>- </a:t>
            </a:r>
            <a:r>
              <a:rPr lang="ru-RU" smtClean="0"/>
              <a:t>используется для загрузки и отображения объектов (видеофайлов, флэш-роликов, звуковых файлов и т.д.), которые требуют подключения к браузеру специального модуля – плагина, например:</a:t>
            </a:r>
            <a:endParaRPr lang="en-US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en-US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en-US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en-US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ru-RU" b="1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ru-RU" b="1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ru-RU" b="1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smtClean="0"/>
              <a:t>align</a:t>
            </a:r>
            <a:r>
              <a:rPr lang="uk-UA" smtClean="0"/>
              <a:t> - </a:t>
            </a:r>
            <a:r>
              <a:rPr lang="ru-RU" smtClean="0"/>
              <a:t>определяет как объект будет выравниваться на странице и способ его обтекания текстом.</a:t>
            </a:r>
            <a:endParaRPr lang="en-US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smtClean="0"/>
              <a:t>h</a:t>
            </a:r>
            <a:r>
              <a:rPr lang="ru-RU" b="1" smtClean="0"/>
              <a:t>eight </a:t>
            </a:r>
            <a:r>
              <a:rPr lang="ru-RU" smtClean="0"/>
              <a:t>- высота объекта.</a:t>
            </a:r>
            <a:endParaRPr lang="en-US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smtClean="0"/>
              <a:t>h</a:t>
            </a:r>
            <a:r>
              <a:rPr lang="ru-RU" b="1" smtClean="0"/>
              <a:t>idden </a:t>
            </a:r>
            <a:r>
              <a:rPr lang="ru-RU" smtClean="0"/>
              <a:t>- указывает, скрыть объект на странице или нет.</a:t>
            </a:r>
            <a:endParaRPr lang="en-US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smtClean="0"/>
              <a:t>h</a:t>
            </a:r>
            <a:r>
              <a:rPr lang="ru-RU" b="1" smtClean="0"/>
              <a:t>space </a:t>
            </a:r>
            <a:r>
              <a:rPr lang="ru-RU" smtClean="0"/>
              <a:t>- горизонтальный отступ от объекта до окружающего контента.</a:t>
            </a:r>
            <a:endParaRPr lang="en-US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smtClean="0"/>
              <a:t>p</a:t>
            </a:r>
            <a:r>
              <a:rPr lang="ru-RU" b="1" smtClean="0"/>
              <a:t>luginspage </a:t>
            </a:r>
            <a:r>
              <a:rPr lang="ru-RU" smtClean="0"/>
              <a:t>- Адрес страницы в Интернете, откуда можно скачать и установить плагин к браузеру.</a:t>
            </a:r>
            <a:endParaRPr lang="en-US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smtClean="0"/>
              <a:t>s</a:t>
            </a:r>
            <a:r>
              <a:rPr lang="ru-RU" b="1" smtClean="0"/>
              <a:t>rc </a:t>
            </a:r>
            <a:r>
              <a:rPr lang="ru-RU" smtClean="0"/>
              <a:t>- путь к файлу.</a:t>
            </a:r>
            <a:endParaRPr lang="en-US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smtClean="0"/>
              <a:t>t</a:t>
            </a:r>
            <a:r>
              <a:rPr lang="ru-RU" b="1" smtClean="0"/>
              <a:t>ype </a:t>
            </a:r>
            <a:r>
              <a:rPr lang="ru-RU" smtClean="0"/>
              <a:t>- MIME-тип объекта.</a:t>
            </a:r>
            <a:endParaRPr lang="en-US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smtClean="0"/>
              <a:t>v</a:t>
            </a:r>
            <a:r>
              <a:rPr lang="ru-RU" b="1" smtClean="0"/>
              <a:t>space </a:t>
            </a:r>
            <a:r>
              <a:rPr lang="ru-RU" smtClean="0"/>
              <a:t>- вертикальный отступ от объекта до окружающего контента.</a:t>
            </a:r>
            <a:endParaRPr lang="en-US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smtClean="0"/>
              <a:t>w</a:t>
            </a:r>
            <a:r>
              <a:rPr lang="ru-RU" b="1" smtClean="0"/>
              <a:t>idth </a:t>
            </a:r>
            <a:r>
              <a:rPr lang="ru-RU" smtClean="0"/>
              <a:t>- ширина объекта.</a:t>
            </a:r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971550" y="2217738"/>
            <a:ext cx="7345363" cy="923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/>
              <a:t>&lt;embed</a:t>
            </a:r>
            <a:r>
              <a:rPr lang="en-US"/>
              <a:t> src="images/mouse.swf" </a:t>
            </a:r>
            <a:endParaRPr lang="ru-RU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/>
              <a:t>	</a:t>
            </a:r>
            <a:r>
              <a:rPr lang="en-US"/>
              <a:t>width="400" height="300"</a:t>
            </a:r>
            <a:r>
              <a:rPr lang="en-US" b="1"/>
              <a:t> </a:t>
            </a:r>
            <a:r>
              <a:rPr lang="en-US"/>
              <a:t> type="application/x-shockwave-flash "</a:t>
            </a:r>
            <a:r>
              <a:rPr lang="ru-RU"/>
              <a:t> 	</a:t>
            </a:r>
            <a:r>
              <a:rPr lang="en-US"/>
              <a:t>pluginspage=</a:t>
            </a:r>
            <a:r>
              <a:rPr lang="en-US">
                <a:hlinkClick r:id="rId1"/>
              </a:rPr>
              <a:t>http://www.macromedia.com/go/getflashplayer</a:t>
            </a:r>
            <a:r>
              <a:rPr lang="en-US"/>
              <a:t>/</a:t>
            </a:r>
            <a:r>
              <a:rPr lang="en-US" b="1"/>
              <a:t>&gt;</a:t>
            </a:r>
            <a:r>
              <a:rPr lang="en-US"/>
              <a:t> </a:t>
            </a:r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8012113" y="682625"/>
            <a:ext cx="7366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HTML</a:t>
            </a:r>
            <a:endParaRPr lang="uk-UA">
              <a:solidFill>
                <a:schemeClr val="accent6">
                  <a:lumMod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web 1.0 и web 2.0</a:t>
            </a:r>
            <a:endParaRPr lang="uk-UA" smtClean="0"/>
          </a:p>
        </p:txBody>
      </p:sp>
      <p:sp>
        <p:nvSpPr>
          <p:cNvPr id="1536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ru-RU" smtClean="0">
                <a:solidFill>
                  <a:schemeClr val="tx2"/>
                </a:solidFill>
              </a:rPr>
              <a:t>web 1.0 и web 2.0 - </a:t>
            </a:r>
            <a:r>
              <a:rPr lang="uk-UA" smtClean="0">
                <a:solidFill>
                  <a:schemeClr val="tx2"/>
                </a:solidFill>
              </a:rPr>
              <a:t>принципы построения веб – сайтов</a:t>
            </a:r>
            <a:endParaRPr lang="uk-UA" smtClean="0">
              <a:solidFill>
                <a:schemeClr val="tx2"/>
              </a:solidFill>
            </a:endParaRPr>
          </a:p>
          <a:p>
            <a:endParaRPr lang="uk-UA" smtClean="0">
              <a:solidFill>
                <a:schemeClr val="tx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47813" y="1844675"/>
          <a:ext cx="6096000" cy="268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smtClean="0">
                          <a:solidFill>
                            <a:schemeClr val="tx2"/>
                          </a:solidFill>
                        </a:rPr>
                        <a:t>web 1.0 </a:t>
                      </a:r>
                      <a:endParaRPr lang="uk-UA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smtClean="0">
                          <a:solidFill>
                            <a:schemeClr val="tx2"/>
                          </a:solidFill>
                        </a:rPr>
                        <a:t>web 2.0 </a:t>
                      </a:r>
                      <a:endParaRPr lang="uk-UA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Doubleclick</a:t>
                      </a:r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Google AdSense</a:t>
                      </a:r>
                      <a:endParaRPr lang="uk-U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Ofoto</a:t>
                      </a:r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Flickr</a:t>
                      </a:r>
                      <a:endParaRPr lang="uk-U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Akamai</a:t>
                      </a:r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BitTorrent</a:t>
                      </a:r>
                      <a:endParaRPr lang="uk-U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Britannica Online</a:t>
                      </a:r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Wikipedia</a:t>
                      </a:r>
                      <a:endParaRPr lang="uk-U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mtClean="0"/>
                        <a:t>Персональные сайты</a:t>
                      </a:r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mtClean="0"/>
                        <a:t>Блоги</a:t>
                      </a:r>
                      <a:endParaRPr lang="uk-UA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uk-UA" smtClean="0"/>
                        <a:t>Публикация</a:t>
                      </a:r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mtClean="0"/>
                        <a:t>Соавторство</a:t>
                      </a:r>
                      <a:endParaRPr lang="uk-UA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389" name="Rectangle 4"/>
          <p:cNvSpPr>
            <a:spLocks noChangeArrowheads="1"/>
          </p:cNvSpPr>
          <p:nvPr/>
        </p:nvSpPr>
        <p:spPr bwMode="auto">
          <a:xfrm>
            <a:off x="468313" y="4797425"/>
            <a:ext cx="8351837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ru-RU">
                <a:solidFill>
                  <a:schemeClr val="accent2"/>
                </a:solidFill>
                <a:latin typeface="Calibri" pitchFamily="34" charset="0"/>
              </a:rPr>
              <a:t>Веб–приложения web 1.0 </a:t>
            </a:r>
            <a:r>
              <a:rPr lang="ru-RU">
                <a:latin typeface="Calibri" pitchFamily="34" charset="0"/>
              </a:rPr>
              <a:t>не предполают взаимодействия пользователей между собой. </a:t>
            </a:r>
            <a:endParaRPr lang="ru-RU">
              <a:latin typeface="Calibri" pitchFamily="34" charset="0"/>
            </a:endParaRPr>
          </a:p>
          <a:p>
            <a:r>
              <a:rPr lang="ru-RU">
                <a:solidFill>
                  <a:schemeClr val="accent2"/>
                </a:solidFill>
                <a:latin typeface="Calibri" pitchFamily="34" charset="0"/>
              </a:rPr>
              <a:t>Веб–приложения web 2.0 </a:t>
            </a:r>
            <a:r>
              <a:rPr lang="ru-RU">
                <a:latin typeface="Calibri" pitchFamily="34" charset="0"/>
              </a:rPr>
              <a:t>зачастую являются просто посредником для своих пользователей, самостоятельно создающих интересующий их контент.</a:t>
            </a:r>
            <a:endParaRPr lang="uk-UA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Вставка аудио и видео</a:t>
            </a:r>
            <a:endParaRPr lang="uk-UA" smtClean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89525"/>
          </a:xfrm>
        </p:spPr>
        <p:txBody>
          <a:bodyPr>
            <a:normAutofit fontScale="850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/>
              <a:t>HTML 5 : </a:t>
            </a:r>
            <a:r>
              <a:rPr lang="ru-RU" smtClean="0"/>
              <a:t>тег </a:t>
            </a:r>
            <a:r>
              <a:rPr lang="en-US" smtClean="0">
                <a:solidFill>
                  <a:schemeClr val="accent6"/>
                </a:solidFill>
              </a:rPr>
              <a:t>&lt;audio&gt;</a:t>
            </a:r>
            <a:r>
              <a:rPr lang="ru-RU" smtClean="0">
                <a:solidFill>
                  <a:schemeClr val="accent6"/>
                </a:solidFill>
              </a:rPr>
              <a:t> </a:t>
            </a:r>
            <a:r>
              <a:rPr lang="ru-RU" smtClean="0"/>
              <a:t>:</a:t>
            </a:r>
            <a:endParaRPr lang="en-US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en-US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en-US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ru-RU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en-US" smtClean="0">
              <a:hlinkClick r:id="rId1"/>
            </a:endParaRP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en-US" smtClean="0">
              <a:hlinkClick r:id="rId1"/>
            </a:endParaRP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en-US" smtClean="0">
              <a:hlinkClick r:id="rId1"/>
            </a:endParaRP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en-US" smtClean="0">
              <a:hlinkClick r:id="rId1"/>
            </a:endParaRP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smtClean="0"/>
              <a:t>a</a:t>
            </a:r>
            <a:r>
              <a:rPr lang="ru-RU" b="1" smtClean="0"/>
              <a:t>utoplay </a:t>
            </a:r>
            <a:r>
              <a:rPr lang="ru-RU" smtClean="0"/>
              <a:t>- звук начинает играть сразу после загрузки страницы.</a:t>
            </a: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smtClean="0"/>
              <a:t>c</a:t>
            </a:r>
            <a:r>
              <a:rPr lang="ru-RU" b="1" smtClean="0"/>
              <a:t>ontrols </a:t>
            </a:r>
            <a:r>
              <a:rPr lang="ru-RU" smtClean="0"/>
              <a:t>- добавляет панель управления к аудиофайлу.</a:t>
            </a: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b="1" smtClean="0"/>
              <a:t>l</a:t>
            </a:r>
            <a:r>
              <a:rPr lang="ru-RU" b="1" smtClean="0"/>
              <a:t>oop </a:t>
            </a:r>
            <a:r>
              <a:rPr lang="ru-RU" smtClean="0"/>
              <a:t>- повторяет воспроизведение звука с начала после его завершения.</a:t>
            </a: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b="1" smtClean="0"/>
              <a:t>preload</a:t>
            </a:r>
            <a:r>
              <a:rPr lang="ru-RU" smtClean="0"/>
              <a:t> - используется для загрузки файла вместе с загрузкой веб-страницы.</a:t>
            </a: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b="1" smtClean="0"/>
              <a:t>src</a:t>
            </a:r>
            <a:r>
              <a:rPr lang="ru-RU" smtClean="0"/>
              <a:t> - указывает путь к воспроизводимому файлу.</a:t>
            </a:r>
            <a:endParaRPr lang="ru-RU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uk-UA">
              <a:solidFill>
                <a:schemeClr val="accent6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11413" y="1628775"/>
            <a:ext cx="3960812" cy="646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/>
              <a:t>&lt;audio</a:t>
            </a:r>
            <a:r>
              <a:rPr lang="en-US"/>
              <a:t> src="URL"</a:t>
            </a:r>
            <a:r>
              <a:rPr lang="en-US" b="1"/>
              <a:t>&gt;&lt;/audio&gt;</a:t>
            </a:r>
            <a:r>
              <a:rPr lang="en-US"/>
              <a:t> </a:t>
            </a:r>
            <a:endParaRPr lang="ru-RU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/>
              <a:t>&lt;audio&gt;</a:t>
            </a:r>
            <a:r>
              <a:rPr lang="en-US"/>
              <a:t> </a:t>
            </a:r>
            <a:r>
              <a:rPr lang="en-US" b="1"/>
              <a:t>&lt;source</a:t>
            </a:r>
            <a:r>
              <a:rPr lang="en-US"/>
              <a:t> src="URL"</a:t>
            </a:r>
            <a:r>
              <a:rPr lang="en-US" b="1"/>
              <a:t>&gt;</a:t>
            </a:r>
            <a:r>
              <a:rPr lang="en-US"/>
              <a:t> </a:t>
            </a:r>
            <a:r>
              <a:rPr lang="en-US" b="1"/>
              <a:t>&lt;/audio&gt;</a:t>
            </a:r>
            <a:endParaRPr lang="uk-UA"/>
          </a:p>
        </p:txBody>
      </p:sp>
      <p:sp>
        <p:nvSpPr>
          <p:cNvPr id="6" name="Прямоугольник 5"/>
          <p:cNvSpPr/>
          <p:nvPr/>
        </p:nvSpPr>
        <p:spPr>
          <a:xfrm>
            <a:off x="8012113" y="682625"/>
            <a:ext cx="7366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HTML</a:t>
            </a:r>
            <a:endParaRPr lang="uk-UA">
              <a:solidFill>
                <a:schemeClr val="accent6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71550" y="2349500"/>
            <a:ext cx="6985000" cy="1754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</a:t>
            </a:r>
            <a:r>
              <a:rPr lang="en-US" b="1"/>
              <a:t>audio</a:t>
            </a:r>
            <a:r>
              <a:rPr lang="en-US"/>
              <a:t> controls&gt;</a:t>
            </a:r>
            <a:br>
              <a:rPr lang="en-US"/>
            </a:br>
            <a:r>
              <a:rPr lang="en-US"/>
              <a:t>  </a:t>
            </a:r>
            <a:r>
              <a:rPr lang="ru-RU"/>
              <a:t>	</a:t>
            </a:r>
            <a:r>
              <a:rPr lang="en-US"/>
              <a:t>&lt;source src="horse.ogg" type="audio/ogg"&gt;</a:t>
            </a:r>
            <a:br>
              <a:rPr lang="en-US"/>
            </a:br>
            <a:r>
              <a:rPr lang="en-US"/>
              <a:t> </a:t>
            </a:r>
            <a:r>
              <a:rPr lang="ru-RU"/>
              <a:t>	</a:t>
            </a:r>
            <a:r>
              <a:rPr lang="en-US"/>
              <a:t> &lt;source src="horse.mp3" type="audio/mpeg"&gt;</a:t>
            </a:r>
            <a:br>
              <a:rPr lang="en-US"/>
            </a:br>
            <a:r>
              <a:rPr lang="ru-RU"/>
              <a:t>	</a:t>
            </a:r>
            <a:r>
              <a:rPr lang="uk-UA"/>
              <a:t>Тег </a:t>
            </a:r>
            <a:r>
              <a:rPr lang="en-US"/>
              <a:t>audio </a:t>
            </a:r>
            <a:r>
              <a:rPr lang="uk-UA"/>
              <a:t>не поддерживается вашим браузером. </a:t>
            </a:r>
            <a:endParaRPr lang="uk-UA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/>
              <a:t>   </a:t>
            </a:r>
            <a:r>
              <a:rPr lang="en-US"/>
              <a:t>	</a:t>
            </a:r>
            <a:r>
              <a:rPr lang="uk-UA"/>
              <a:t>&lt;</a:t>
            </a:r>
            <a:r>
              <a:rPr lang="en-US"/>
              <a:t>a href=" horse.mp3 "&gt;</a:t>
            </a:r>
            <a:r>
              <a:rPr lang="uk-UA"/>
              <a:t>Скачайте музыку&lt;/</a:t>
            </a:r>
            <a:r>
              <a:rPr lang="en-US"/>
              <a:t>a&gt;.</a:t>
            </a:r>
            <a:br>
              <a:rPr lang="en-US"/>
            </a:br>
            <a:r>
              <a:rPr lang="en-US"/>
              <a:t>&lt;/</a:t>
            </a:r>
            <a:r>
              <a:rPr lang="en-US" b="1"/>
              <a:t>audio</a:t>
            </a:r>
            <a:r>
              <a:rPr lang="en-US"/>
              <a:t>&gt; </a:t>
            </a:r>
            <a:endParaRPr lang="uk-U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Вставка аудио и видео</a:t>
            </a:r>
            <a:endParaRPr lang="uk-UA" smtClean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mtClean="0">
                <a:solidFill>
                  <a:schemeClr val="accent6"/>
                </a:solidFill>
              </a:rPr>
              <a:t>Необходимо конвертировать аудио в различные форматы</a:t>
            </a:r>
            <a:endParaRPr lang="ru-RU" smtClean="0">
              <a:solidFill>
                <a:schemeClr val="accent6"/>
              </a:solidFill>
            </a:endParaRP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ru-RU" smtClean="0"/>
              <a:t>Полезные ссылки:</a:t>
            </a:r>
            <a:endParaRPr lang="ru-RU" smtClean="0"/>
          </a:p>
          <a:p>
            <a:pPr marL="822960" lvl="2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u="sng" smtClean="0">
                <a:hlinkClick r:id="rId1"/>
              </a:rPr>
              <a:t>http://www.w3schools.com/html/html5_audio.asp</a:t>
            </a:r>
            <a:endParaRPr lang="ru-RU" u="sng" smtClean="0"/>
          </a:p>
          <a:p>
            <a:pPr marL="822960" lvl="2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mtClean="0">
                <a:hlinkClick r:id="rId2"/>
              </a:rPr>
              <a:t>http://htmlbook.ru/html/audio</a:t>
            </a:r>
            <a:endParaRPr lang="ru-RU" smtClean="0"/>
          </a:p>
          <a:p>
            <a:pPr marL="822960" lvl="2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mtClean="0">
                <a:hlinkClick r:id="rId3"/>
              </a:rPr>
              <a:t>http://htmlbook.ru/html/e</a:t>
            </a:r>
            <a:r>
              <a:rPr lang="en-US" u="sng" smtClean="0">
                <a:solidFill>
                  <a:schemeClr val="tx2"/>
                </a:solidFill>
                <a:hlinkClick r:id="rId3"/>
              </a:rPr>
              <a:t>mbed</a:t>
            </a:r>
            <a:endParaRPr lang="ru-RU" u="sng" smtClean="0">
              <a:solidFill>
                <a:schemeClr val="tx2"/>
              </a:solidFill>
            </a:endParaRPr>
          </a:p>
          <a:p>
            <a:pPr marL="822960" lvl="2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mtClean="0">
                <a:hlinkClick r:id="rId3"/>
              </a:rPr>
              <a:t>http://media.io/</a:t>
            </a:r>
            <a:endParaRPr lang="ru-RU" smtClean="0">
              <a:hlinkClick r:id="rId3"/>
            </a:endParaRP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uk-UA" u="sng"/>
          </a:p>
        </p:txBody>
      </p:sp>
      <p:sp>
        <p:nvSpPr>
          <p:cNvPr id="5" name="Прямоугольник 4"/>
          <p:cNvSpPr/>
          <p:nvPr/>
        </p:nvSpPr>
        <p:spPr>
          <a:xfrm>
            <a:off x="8012113" y="682625"/>
            <a:ext cx="7366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HTML</a:t>
            </a:r>
            <a:endParaRPr lang="uk-UA">
              <a:solidFill>
                <a:schemeClr val="accent6">
                  <a:lumMod val="7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Вставка аудио и видео</a:t>
            </a:r>
            <a:endParaRPr lang="uk-UA" smtClean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850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/>
              <a:t>HTML 5 : </a:t>
            </a:r>
            <a:r>
              <a:rPr lang="ru-RU" smtClean="0"/>
              <a:t>тег </a:t>
            </a:r>
            <a:r>
              <a:rPr lang="ru-RU" smtClean="0">
                <a:solidFill>
                  <a:schemeClr val="accent6"/>
                </a:solidFill>
              </a:rPr>
              <a:t> </a:t>
            </a:r>
            <a:r>
              <a:rPr lang="en-US" smtClean="0">
                <a:solidFill>
                  <a:schemeClr val="accent6"/>
                </a:solidFill>
              </a:rPr>
              <a:t>&lt;video&gt;</a:t>
            </a:r>
            <a:r>
              <a:rPr lang="ru-RU" smtClean="0">
                <a:solidFill>
                  <a:schemeClr val="accent6"/>
                </a:solidFill>
              </a:rPr>
              <a:t> </a:t>
            </a:r>
            <a:r>
              <a:rPr lang="ru-RU" smtClean="0"/>
              <a:t>:</a:t>
            </a:r>
            <a:endParaRPr lang="ru-RU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ru-RU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b="1" smtClean="0"/>
              <a:t>autoplay</a:t>
            </a:r>
            <a:r>
              <a:rPr lang="ru-RU" smtClean="0"/>
              <a:t> - видео начинает воспроизводиться автоматически после загрузки страницы.</a:t>
            </a: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b="1" smtClean="0"/>
              <a:t>controls</a:t>
            </a:r>
            <a:r>
              <a:rPr lang="ru-RU" smtClean="0"/>
              <a:t>  - добавляет панель управления к видеоролику.</a:t>
            </a: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b="1" smtClean="0"/>
              <a:t>height</a:t>
            </a:r>
            <a:r>
              <a:rPr lang="ru-RU" smtClean="0"/>
              <a:t> - задает высоту области для воспроизведения видеоролика.</a:t>
            </a: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b="1" smtClean="0"/>
              <a:t>loop </a:t>
            </a:r>
            <a:r>
              <a:rPr lang="ru-RU" smtClean="0"/>
              <a:t>- повторяет воспроизведение видео с начала после его завершения.</a:t>
            </a: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b="1" smtClean="0"/>
              <a:t>poster </a:t>
            </a:r>
            <a:r>
              <a:rPr lang="ru-RU" smtClean="0"/>
              <a:t>- указывает адрес картинки, которая будет отображаться, пока видео не доступно или не воспроизводится.</a:t>
            </a: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b="1" smtClean="0"/>
              <a:t>preload</a:t>
            </a:r>
            <a:r>
              <a:rPr lang="ru-RU" smtClean="0"/>
              <a:t> - используется для загрузки видео вместе с загрузкой веб-страницы.</a:t>
            </a: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b="1" smtClean="0"/>
              <a:t>src</a:t>
            </a:r>
            <a:r>
              <a:rPr lang="ru-RU" smtClean="0"/>
              <a:t> - указывает путь к воспроизводимому видеоролику.</a:t>
            </a: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b="1" smtClean="0"/>
              <a:t>width </a:t>
            </a:r>
            <a:r>
              <a:rPr lang="ru-RU" smtClean="0"/>
              <a:t>- задает ширину области для воспроизведения видеоролика.</a:t>
            </a:r>
            <a:endParaRPr lang="en-US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8012113" y="682625"/>
            <a:ext cx="7366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HTML</a:t>
            </a:r>
            <a:endParaRPr lang="uk-UA">
              <a:solidFill>
                <a:schemeClr val="accent6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401888" y="1700213"/>
            <a:ext cx="3754437" cy="369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/>
              <a:t>&lt;video&gt;</a:t>
            </a:r>
            <a:r>
              <a:rPr lang="en-US"/>
              <a:t> </a:t>
            </a:r>
            <a:r>
              <a:rPr lang="en-US" b="1"/>
              <a:t>&lt;source</a:t>
            </a:r>
            <a:r>
              <a:rPr lang="en-US"/>
              <a:t> src="URL"</a:t>
            </a:r>
            <a:r>
              <a:rPr lang="en-US" b="1"/>
              <a:t>&gt;</a:t>
            </a:r>
            <a:r>
              <a:rPr lang="en-US"/>
              <a:t> </a:t>
            </a:r>
            <a:r>
              <a:rPr lang="en-US" b="1"/>
              <a:t>&lt;/video&gt;</a:t>
            </a:r>
            <a:endParaRPr lang="uk-U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Вставка аудио и видео</a:t>
            </a:r>
            <a:endParaRPr lang="uk-UA" smtClean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000" smtClean="0"/>
              <a:t>HTML 5 : </a:t>
            </a:r>
            <a:r>
              <a:rPr lang="ru-RU" sz="2000" smtClean="0"/>
              <a:t>тег </a:t>
            </a:r>
            <a:r>
              <a:rPr lang="ru-RU" sz="2000" smtClean="0">
                <a:solidFill>
                  <a:schemeClr val="accent6"/>
                </a:solidFill>
              </a:rPr>
              <a:t> </a:t>
            </a:r>
            <a:r>
              <a:rPr lang="en-US" sz="2000" smtClean="0">
                <a:solidFill>
                  <a:schemeClr val="accent6"/>
                </a:solidFill>
              </a:rPr>
              <a:t>&lt;video&gt;</a:t>
            </a:r>
            <a:r>
              <a:rPr lang="ru-RU" sz="2000" smtClean="0">
                <a:solidFill>
                  <a:schemeClr val="accent6"/>
                </a:solidFill>
              </a:rPr>
              <a:t> </a:t>
            </a:r>
            <a:r>
              <a:rPr lang="ru-RU" sz="2000" smtClean="0"/>
              <a:t>:</a:t>
            </a:r>
            <a:endParaRPr lang="ru-RU" sz="2000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ru-RU" sz="2000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ru-RU" sz="2000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ru-RU" sz="2000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ru-RU" sz="2000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ru-RU" sz="2000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ru-RU" sz="2000" smtClean="0">
              <a:solidFill>
                <a:schemeClr val="accent6"/>
              </a:solidFill>
            </a:endParaRP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400" smtClean="0">
                <a:solidFill>
                  <a:schemeClr val="accent6"/>
                </a:solidFill>
              </a:rPr>
              <a:t>Также необходимо конвертировать видео в различные форматы</a:t>
            </a:r>
            <a:endParaRPr lang="ru-RU" sz="2400" smtClean="0">
              <a:solidFill>
                <a:schemeClr val="accent6"/>
              </a:solidFill>
            </a:endParaRP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ru-RU" sz="2000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ru-RU" sz="2000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ru-RU" sz="2000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ru-RU" sz="2000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ru-RU" sz="2000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ru-RU" sz="2000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en-US" sz="2000" smtClean="0"/>
          </a:p>
          <a:p>
            <a:pPr marL="822960" lvl="2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8012113" y="682625"/>
            <a:ext cx="7366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HTML</a:t>
            </a:r>
            <a:endParaRPr lang="uk-UA">
              <a:solidFill>
                <a:schemeClr val="accent6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9750" y="1628775"/>
            <a:ext cx="8135938" cy="1816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/>
              <a:t>&lt;video</a:t>
            </a:r>
            <a:r>
              <a:rPr lang="en-US" sz="1600"/>
              <a:t> width="400" height="300" controls="controls" poster="video/duel.jpg"</a:t>
            </a:r>
            <a:r>
              <a:rPr lang="en-US" sz="1600" b="1"/>
              <a:t>&gt;</a:t>
            </a:r>
            <a:r>
              <a:rPr lang="en-US" sz="1600"/>
              <a:t> </a:t>
            </a:r>
            <a:r>
              <a:rPr lang="ru-RU" sz="1600"/>
              <a:t>	</a:t>
            </a:r>
            <a:r>
              <a:rPr lang="en-US" sz="1600" b="1"/>
              <a:t>&lt;source</a:t>
            </a:r>
            <a:r>
              <a:rPr lang="en-US" sz="1600"/>
              <a:t> src="video/duel.ogv" type= "video/ogg "</a:t>
            </a:r>
            <a:r>
              <a:rPr lang="en-US" sz="1600" b="1"/>
              <a:t>&gt;</a:t>
            </a:r>
            <a:r>
              <a:rPr lang="en-US" sz="1600"/>
              <a:t> </a:t>
            </a:r>
            <a:r>
              <a:rPr lang="ru-RU" sz="1600"/>
              <a:t>	</a:t>
            </a:r>
            <a:r>
              <a:rPr lang="en-US" sz="1600" b="1"/>
              <a:t>&lt;source</a:t>
            </a:r>
            <a:r>
              <a:rPr lang="en-US" sz="1600"/>
              <a:t> src="video/duel.mp4" type= "video/mp4 "</a:t>
            </a:r>
            <a:r>
              <a:rPr lang="en-US" sz="1600" b="1"/>
              <a:t>&gt;</a:t>
            </a:r>
            <a:r>
              <a:rPr lang="en-US" sz="1600"/>
              <a:t> </a:t>
            </a:r>
            <a:endParaRPr lang="ru-RU" sz="16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 b="1"/>
              <a:t>	</a:t>
            </a:r>
            <a:r>
              <a:rPr lang="en-US" sz="1600" b="1"/>
              <a:t>&lt;source</a:t>
            </a:r>
            <a:r>
              <a:rPr lang="en-US" sz="1600"/>
              <a:t> src="video/duel.webm" type= "video/webm "</a:t>
            </a:r>
            <a:r>
              <a:rPr lang="en-US" sz="1600" b="1"/>
              <a:t>&gt;</a:t>
            </a:r>
            <a:r>
              <a:rPr lang="en-US" sz="1600"/>
              <a:t> </a:t>
            </a:r>
            <a:endParaRPr lang="ru-RU" sz="16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/>
              <a:t>		</a:t>
            </a:r>
            <a:r>
              <a:rPr lang="uk-UA" sz="1600"/>
              <a:t>Тег </a:t>
            </a:r>
            <a:r>
              <a:rPr lang="en-US" sz="1600"/>
              <a:t>video </a:t>
            </a:r>
            <a:r>
              <a:rPr lang="uk-UA" sz="1600"/>
              <a:t>не поддерживается вашим браузером. 	</a:t>
            </a:r>
            <a:r>
              <a:rPr lang="uk-UA" sz="1600" b="1"/>
              <a:t>&lt;</a:t>
            </a:r>
            <a:r>
              <a:rPr lang="en-US" sz="1600" b="1"/>
              <a:t>a</a:t>
            </a:r>
            <a:r>
              <a:rPr lang="en-US" sz="1600"/>
              <a:t> href="video/duel.mp4"</a:t>
            </a:r>
            <a:r>
              <a:rPr lang="en-US" sz="1600" b="1"/>
              <a:t>&gt;</a:t>
            </a:r>
            <a:r>
              <a:rPr lang="uk-UA" sz="1600"/>
              <a:t>Скачайте видео</a:t>
            </a:r>
            <a:r>
              <a:rPr lang="uk-UA" sz="1600" b="1"/>
              <a:t>&lt;/</a:t>
            </a:r>
            <a:r>
              <a:rPr lang="en-US" sz="1600" b="1"/>
              <a:t>a&gt;</a:t>
            </a:r>
            <a:r>
              <a:rPr lang="en-US" sz="1600"/>
              <a:t>. </a:t>
            </a:r>
            <a:endParaRPr lang="ru-RU" sz="16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/>
              <a:t>&lt;/video&gt;</a:t>
            </a:r>
            <a:endParaRPr lang="uk-UA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Вставка аудио и видео</a:t>
            </a:r>
            <a:endParaRPr lang="uk-UA" smtClean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mtClean="0"/>
              <a:t>Размещение на сайте ссылки </a:t>
            </a:r>
            <a:r>
              <a:rPr lang="en-US" smtClean="0"/>
              <a:t>you-tube:</a:t>
            </a:r>
            <a:endParaRPr lang="ru-RU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ru-RU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ru-RU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ru-RU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ru-RU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ru-RU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ru-RU" smtClean="0"/>
              <a:t>Полезные ссылки:</a:t>
            </a:r>
            <a:endParaRPr lang="ru-RU" smtClean="0"/>
          </a:p>
          <a:p>
            <a:pPr marL="822960" lvl="2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mtClean="0">
                <a:hlinkClick r:id="rId1"/>
              </a:rPr>
              <a:t>http://htmlbook.ru/html/video</a:t>
            </a:r>
            <a:endParaRPr lang="ru-RU" smtClean="0"/>
          </a:p>
          <a:p>
            <a:pPr marL="822960" lvl="2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mtClean="0">
                <a:hlinkClick r:id="rId2"/>
              </a:rPr>
              <a:t>http://htmlbook.ru/html</a:t>
            </a:r>
            <a:r>
              <a:rPr lang="ru-RU" smtClean="0">
                <a:hlinkClick r:id="rId2"/>
              </a:rPr>
              <a:t>5</a:t>
            </a:r>
            <a:r>
              <a:rPr lang="en-US" smtClean="0">
                <a:hlinkClick r:id="rId2"/>
              </a:rPr>
              <a:t>/video</a:t>
            </a:r>
            <a:endParaRPr lang="ru-RU" smtClean="0"/>
          </a:p>
          <a:p>
            <a:pPr marL="822960" lvl="2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mtClean="0">
                <a:hlinkClick r:id="rId3"/>
              </a:rPr>
              <a:t>http://www.w3schools.com/html/html5_video.asp</a:t>
            </a:r>
            <a:endParaRPr lang="ru-RU" smtClean="0">
              <a:hlinkClick r:id="rId3"/>
            </a:endParaRPr>
          </a:p>
          <a:p>
            <a:pPr marL="822960" lvl="2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mtClean="0">
                <a:hlinkClick r:id="rId3"/>
              </a:rPr>
              <a:t>https://developers.google.com/youtube/player_parameters?hl=ru</a:t>
            </a:r>
            <a:endParaRPr lang="ru-RU" smtClean="0">
              <a:hlinkClick r:id="rId3"/>
            </a:endParaRPr>
          </a:p>
          <a:p>
            <a:pPr marL="822960" lvl="2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en-US" smtClean="0">
                <a:hlinkClick r:id="rId3"/>
              </a:rPr>
              <a:t>http://online-convert.ru</a:t>
            </a:r>
            <a:endParaRPr lang="ru-RU" smtClean="0">
              <a:hlinkClick r:id="rId3"/>
            </a:endParaRP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en-US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uk-UA"/>
          </a:p>
        </p:txBody>
      </p:sp>
      <p:sp>
        <p:nvSpPr>
          <p:cNvPr id="4" name="Прямоугольник 3"/>
          <p:cNvSpPr/>
          <p:nvPr/>
        </p:nvSpPr>
        <p:spPr>
          <a:xfrm>
            <a:off x="8012113" y="682625"/>
            <a:ext cx="7366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HTML</a:t>
            </a:r>
            <a:endParaRPr lang="uk-UA">
              <a:solidFill>
                <a:schemeClr val="accent6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55650" y="1989138"/>
            <a:ext cx="7129463" cy="16446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>
                <a:solidFill>
                  <a:srgbClr val="000000"/>
                </a:solidFill>
                <a:cs typeface="Arial" charset="0"/>
              </a:rPr>
              <a:t>&lt;iframe width="540" height="335" </a:t>
            </a:r>
            <a:r>
              <a:rPr lang="ru-RU" sz="1600">
                <a:solidFill>
                  <a:srgbClr val="000000"/>
                </a:solidFill>
                <a:cs typeface="Arial" charset="0"/>
              </a:rPr>
              <a:t>	</a:t>
            </a:r>
            <a:r>
              <a:rPr lang="en-US" sz="1600">
                <a:solidFill>
                  <a:srgbClr val="000000"/>
                </a:solidFill>
                <a:cs typeface="Arial" charset="0"/>
              </a:rPr>
              <a:t>src="http://</a:t>
            </a:r>
            <a:r>
              <a:rPr lang="en-US">
                <a:solidFill>
                  <a:schemeClr val="tx1"/>
                </a:solidFill>
                <a:latin typeface="Arial" charset="0"/>
                <a:cs typeface="Arial" charset="0"/>
              </a:rPr>
              <a:t>https://www.youtube.com/?gl=IN&amp;hl=en-GB</a:t>
            </a:r>
            <a:r>
              <a:rPr lang="en-US" sz="1600">
                <a:solidFill>
                  <a:srgbClr val="000000"/>
                </a:solidFill>
                <a:cs typeface="Arial" charset="0"/>
              </a:rPr>
              <a:t>?autoplay=0  </a:t>
            </a:r>
            <a:r>
              <a:rPr lang="ru-RU" sz="1600">
                <a:solidFill>
                  <a:srgbClr val="000000"/>
                </a:solidFill>
                <a:cs typeface="Arial" charset="0"/>
              </a:rPr>
              <a:t>	</a:t>
            </a:r>
            <a:r>
              <a:rPr lang="en-US" sz="1600">
                <a:solidFill>
                  <a:srgbClr val="000000"/>
                </a:solidFill>
                <a:cs typeface="Arial" charset="0"/>
              </a:rPr>
              <a:t>frameborder="0" </a:t>
            </a:r>
            <a:r>
              <a:rPr lang="ru-RU" sz="1600">
                <a:solidFill>
                  <a:srgbClr val="000000"/>
                </a:solidFill>
                <a:cs typeface="Arial" charset="0"/>
              </a:rPr>
              <a:t>	</a:t>
            </a:r>
            <a:endParaRPr lang="ru-RU" sz="1600">
              <a:solidFill>
                <a:srgbClr val="000000"/>
              </a:solidFill>
              <a:cs typeface="Arial" charset="0"/>
            </a:endParaRPr>
          </a:p>
          <a:p>
            <a:r>
              <a:rPr lang="ru-RU" sz="1600">
                <a:solidFill>
                  <a:srgbClr val="000000"/>
                </a:solidFill>
                <a:cs typeface="Arial" charset="0"/>
              </a:rPr>
              <a:t>	</a:t>
            </a:r>
            <a:r>
              <a:rPr lang="en-US" sz="1600">
                <a:solidFill>
                  <a:srgbClr val="000000"/>
                </a:solidFill>
                <a:cs typeface="Arial" charset="0"/>
              </a:rPr>
              <a:t>webkitAllowFullScreen mozallowfullscreen </a:t>
            </a:r>
            <a:endParaRPr lang="ru-RU" sz="1600">
              <a:solidFill>
                <a:srgbClr val="000000"/>
              </a:solidFill>
              <a:cs typeface="Arial" charset="0"/>
            </a:endParaRPr>
          </a:p>
          <a:p>
            <a:r>
              <a:rPr lang="en-US" sz="1600">
                <a:solidFill>
                  <a:srgbClr val="000000"/>
                </a:solidFill>
                <a:cs typeface="Arial" charset="0"/>
              </a:rPr>
              <a:t> </a:t>
            </a:r>
            <a:r>
              <a:rPr lang="ru-RU" sz="1600">
                <a:solidFill>
                  <a:srgbClr val="000000"/>
                </a:solidFill>
                <a:cs typeface="Arial" charset="0"/>
              </a:rPr>
              <a:t>	</a:t>
            </a:r>
            <a:r>
              <a:rPr lang="en-US" sz="1600">
                <a:solidFill>
                  <a:srgbClr val="000000"/>
                </a:solidFill>
                <a:cs typeface="Arial" charset="0"/>
              </a:rPr>
              <a:t>allowfullscreen&gt;</a:t>
            </a:r>
            <a:endParaRPr lang="ru-RU" sz="1600">
              <a:solidFill>
                <a:srgbClr val="000000"/>
              </a:solidFill>
              <a:cs typeface="Arial" charset="0"/>
            </a:endParaRPr>
          </a:p>
          <a:p>
            <a:r>
              <a:rPr lang="en-US" sz="1600">
                <a:solidFill>
                  <a:srgbClr val="000000"/>
                </a:solidFill>
                <a:cs typeface="Arial" charset="0"/>
              </a:rPr>
              <a:t>&lt;/iframe&gt;</a:t>
            </a:r>
            <a:endParaRPr lang="uk-UA" sz="1600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CSS</a:t>
            </a:r>
            <a:r>
              <a:rPr lang="ru-RU" smtClean="0"/>
              <a:t>3</a:t>
            </a:r>
            <a:endParaRPr lang="uk-UA" smtClean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000" smtClean="0">
                <a:solidFill>
                  <a:schemeClr val="accent6">
                    <a:lumMod val="75000"/>
                  </a:schemeClr>
                </a:solidFill>
              </a:rPr>
              <a:t>CSS3</a:t>
            </a:r>
            <a:r>
              <a:rPr lang="ru-RU" sz="2000" smtClean="0"/>
              <a:t> - это новый стандарт оформления HTML-документов, значительно расширяющий возможности предыдущего стандарта CSS2.</a:t>
            </a:r>
            <a:endParaRPr lang="ru-RU" sz="2000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000" smtClean="0">
                <a:solidFill>
                  <a:schemeClr val="accent6">
                    <a:lumMod val="75000"/>
                  </a:schemeClr>
                </a:solidFill>
              </a:rPr>
              <a:t>CSS3 позволяет</a:t>
            </a:r>
            <a:r>
              <a:rPr lang="ru-RU" sz="2000" smtClean="0"/>
              <a:t>:</a:t>
            </a:r>
            <a:endParaRPr lang="ru-RU" sz="2000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1700" smtClean="0"/>
              <a:t>Создавать элементы со сглаженными углами;</a:t>
            </a:r>
            <a:endParaRPr lang="ru-RU" sz="1700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1700" smtClean="0"/>
              <a:t>Создавать линейные и сферические градиенты;</a:t>
            </a:r>
            <a:endParaRPr lang="ru-RU" sz="1700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1700" smtClean="0"/>
              <a:t>Более гибко оформлять фоновую картинку элементов;</a:t>
            </a:r>
            <a:endParaRPr lang="ru-RU" sz="1700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1700" smtClean="0"/>
              <a:t>Добавлять к элементам и тексту элементов тени;</a:t>
            </a:r>
            <a:endParaRPr lang="ru-RU" sz="1700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1700" smtClean="0"/>
              <a:t>Использовать небезопасные шрифты (не боясь при этом, что они будут не поддерживаться браузером пользователя);</a:t>
            </a:r>
            <a:endParaRPr lang="ru-RU" sz="1700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1700" smtClean="0"/>
              <a:t>Создавать анимацию и различные эффекты переходов;</a:t>
            </a:r>
            <a:endParaRPr lang="ru-RU" sz="1700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1700" smtClean="0"/>
              <a:t>Задавать цвета несколькими новыми способами и многое другое.</a:t>
            </a:r>
            <a:endParaRPr lang="uk-UA" sz="1700"/>
          </a:p>
        </p:txBody>
      </p:sp>
      <p:sp>
        <p:nvSpPr>
          <p:cNvPr id="38915" name="Прямоугольник 3"/>
          <p:cNvSpPr>
            <a:spLocks noChangeArrowheads="1"/>
          </p:cNvSpPr>
          <p:nvPr/>
        </p:nvSpPr>
        <p:spPr bwMode="auto">
          <a:xfrm>
            <a:off x="1692275" y="4941888"/>
            <a:ext cx="6048375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background:-webkit-linear-gradient(top,#E567B1,#84004D);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background:-moz-linear-gradient(top,#CB0077,black);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background:-o-linear-gradient(top,#CB0077,black);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box-shadow:3px 3px 10px 1px #000000;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CSS</a:t>
            </a:r>
            <a:r>
              <a:rPr lang="ru-RU" smtClean="0"/>
              <a:t>3</a:t>
            </a:r>
            <a:endParaRPr lang="uk-UA" smtClean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000" smtClean="0"/>
              <a:t>CSS3 можно устанавливать размер фоновых изображений с помощью свойства </a:t>
            </a:r>
            <a:r>
              <a:rPr lang="ru-RU" sz="2000" smtClean="0">
                <a:solidFill>
                  <a:schemeClr val="accent6">
                    <a:lumMod val="75000"/>
                  </a:schemeClr>
                </a:solidFill>
              </a:rPr>
              <a:t>background-size:</a:t>
            </a:r>
            <a:endParaRPr lang="ru-RU" sz="2000" smtClean="0">
              <a:solidFill>
                <a:schemeClr val="accent6">
                  <a:lumMod val="75000"/>
                </a:schemeClr>
              </a:solidFill>
            </a:endParaRP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ru-RU" smtClean="0">
              <a:solidFill>
                <a:schemeClr val="accent6">
                  <a:lumMod val="75000"/>
                </a:schemeClr>
              </a:solidFill>
            </a:endParaRP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ru-RU" smtClean="0">
              <a:solidFill>
                <a:schemeClr val="accent6">
                  <a:lumMod val="75000"/>
                </a:schemeClr>
              </a:solidFill>
            </a:endParaRP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ru-RU" smtClean="0">
              <a:solidFill>
                <a:schemeClr val="accent6">
                  <a:lumMod val="75000"/>
                </a:schemeClr>
              </a:solidFill>
            </a:endParaRP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000" smtClean="0"/>
              <a:t>Один элемент может иметь несколько фоновых изображений одновременно:</a:t>
            </a:r>
            <a:endParaRPr lang="ru-RU" sz="2000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uk-UA"/>
          </a:p>
        </p:txBody>
      </p:sp>
      <p:sp>
        <p:nvSpPr>
          <p:cNvPr id="39939" name="Прямоугольник 4"/>
          <p:cNvSpPr>
            <a:spLocks noChangeArrowheads="1"/>
          </p:cNvSpPr>
          <p:nvPr/>
        </p:nvSpPr>
        <p:spPr bwMode="auto">
          <a:xfrm>
            <a:off x="827088" y="1989138"/>
            <a:ext cx="3889375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#wrap1 {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background-image:url("spider2.gif");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background-size:150px 250px;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}</a:t>
            </a:r>
          </a:p>
        </p:txBody>
      </p:sp>
      <p:sp>
        <p:nvSpPr>
          <p:cNvPr id="39940" name="Прямоугольник 5"/>
          <p:cNvSpPr>
            <a:spLocks noChangeArrowheads="1"/>
          </p:cNvSpPr>
          <p:nvPr/>
        </p:nvSpPr>
        <p:spPr bwMode="auto">
          <a:xfrm>
            <a:off x="2411413" y="4005263"/>
            <a:ext cx="4572000" cy="2030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#wrap1 {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background-image:url(wislink.gif),url(mountimg3.jpg);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background-position:bottom right, center;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background-size:150px 40px,100% 100%;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background-repeat:no-repeat,no-repeat;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}</a:t>
            </a:r>
            <a:endParaRPr lang="uk-UA">
              <a:latin typeface="Calibri" pitchFamily="34" charset="0"/>
            </a:endParaRPr>
          </a:p>
        </p:txBody>
      </p:sp>
      <p:sp>
        <p:nvSpPr>
          <p:cNvPr id="39941" name="Прямоугольник 6"/>
          <p:cNvSpPr>
            <a:spLocks noChangeArrowheads="1"/>
          </p:cNvSpPr>
          <p:nvPr/>
        </p:nvSpPr>
        <p:spPr bwMode="auto">
          <a:xfrm>
            <a:off x="4716463" y="1989138"/>
            <a:ext cx="3887787" cy="12001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#wrap2 {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background-image:url("spider2.gif");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background-size:70% 70%;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}</a:t>
            </a:r>
            <a:endParaRPr lang="uk-UA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CSS</a:t>
            </a:r>
            <a:r>
              <a:rPr lang="ru-RU" smtClean="0"/>
              <a:t>3</a:t>
            </a:r>
            <a:endParaRPr lang="uk-UA" smtClean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mtClean="0">
                <a:solidFill>
                  <a:schemeClr val="accent6">
                    <a:lumMod val="75000"/>
                  </a:schemeClr>
                </a:solidFill>
              </a:rPr>
              <a:t>сover</a:t>
            </a:r>
            <a:r>
              <a:rPr lang="ru-RU" smtClean="0"/>
              <a:t>: масштабирует изображение так, чтобы ее ширина и высота поместились в заданную область;</a:t>
            </a:r>
            <a:endParaRPr lang="ru-RU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mtClean="0">
                <a:solidFill>
                  <a:schemeClr val="accent6">
                    <a:lumMod val="75000"/>
                  </a:schemeClr>
                </a:solidFill>
              </a:rPr>
              <a:t>сontain:</a:t>
            </a:r>
            <a:r>
              <a:rPr lang="ru-RU" smtClean="0"/>
              <a:t> масштабирует изображение так, чтобы хотя бы одна сторона целиком поместилась в заданную область:</a:t>
            </a:r>
            <a:endParaRPr lang="ru-RU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uk-UA"/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476375" y="3357563"/>
            <a:ext cx="3052763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4868863"/>
            <a:ext cx="3052763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8263" y="4878388"/>
            <a:ext cx="3052762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6" name="Прямоугольник 6"/>
          <p:cNvSpPr>
            <a:spLocks noChangeArrowheads="1"/>
          </p:cNvSpPr>
          <p:nvPr/>
        </p:nvSpPr>
        <p:spPr bwMode="auto">
          <a:xfrm>
            <a:off x="1763713" y="4437063"/>
            <a:ext cx="2517775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uk-UA">
                <a:latin typeface="Calibri" pitchFamily="34" charset="0"/>
              </a:rPr>
              <a:t>Исходное изображение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051050" y="5949950"/>
            <a:ext cx="1684338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>
                <a:latin typeface="+mn-lt"/>
                <a:cs typeface="+mn-cs"/>
              </a:rPr>
              <a:t>Значение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cover</a:t>
            </a:r>
            <a:endParaRPr lang="uk-UA">
              <a:solidFill>
                <a:schemeClr val="accent6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95963" y="5940425"/>
            <a:ext cx="1865312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>
                <a:latin typeface="+mn-lt"/>
                <a:cs typeface="+mn-cs"/>
              </a:rPr>
              <a:t>Значение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contain</a:t>
            </a:r>
            <a:endParaRPr lang="uk-UA">
              <a:solidFill>
                <a:schemeClr val="accent6">
                  <a:lumMod val="7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409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8263" y="3357563"/>
            <a:ext cx="312420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70" name="Прямоугольник 10"/>
          <p:cNvSpPr>
            <a:spLocks noChangeArrowheads="1"/>
          </p:cNvSpPr>
          <p:nvPr/>
        </p:nvSpPr>
        <p:spPr bwMode="auto">
          <a:xfrm>
            <a:off x="5580063" y="4437063"/>
            <a:ext cx="225425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uk-UA">
                <a:latin typeface="Calibri" pitchFamily="34" charset="0"/>
              </a:rPr>
              <a:t>Значение 100% 100%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CSS</a:t>
            </a:r>
            <a:r>
              <a:rPr lang="ru-RU" smtClean="0"/>
              <a:t>3</a:t>
            </a:r>
            <a:endParaRPr lang="uk-UA" smtClean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000" smtClean="0"/>
              <a:t>В CSS3 цвет может задаваться с помощью </a:t>
            </a:r>
            <a:r>
              <a:rPr lang="ru-RU" sz="2000" smtClean="0">
                <a:solidFill>
                  <a:schemeClr val="accent6">
                    <a:lumMod val="75000"/>
                  </a:schemeClr>
                </a:solidFill>
              </a:rPr>
              <a:t>HSL</a:t>
            </a:r>
            <a:r>
              <a:rPr lang="ru-RU" sz="2000" smtClean="0"/>
              <a:t> (оттенок, насыщенность и яркость) или </a:t>
            </a:r>
            <a:r>
              <a:rPr lang="ru-RU" sz="2000" smtClean="0">
                <a:solidFill>
                  <a:schemeClr val="accent6">
                    <a:lumMod val="75000"/>
                  </a:schemeClr>
                </a:solidFill>
              </a:rPr>
              <a:t>HSLA</a:t>
            </a:r>
            <a:r>
              <a:rPr lang="ru-RU" sz="2000" smtClean="0"/>
              <a:t> (оттенок, насыщенность, яркость и прозрачность) :</a:t>
            </a:r>
            <a:endParaRPr lang="ru-RU" sz="2000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1800" smtClean="0"/>
              <a:t>оттенок цвета указывается в градусах поворота цветового круга (0 градусов - красный, 120 градусов - зеленый, 240 градусов - голубой и т.д.);</a:t>
            </a:r>
            <a:endParaRPr lang="ru-RU" sz="1800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1800" smtClean="0"/>
              <a:t>насыщенность цвета указывается в процентах (по мере понижения процентов цвет будет блекнуть);</a:t>
            </a:r>
            <a:endParaRPr lang="ru-RU" sz="1800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1800" smtClean="0"/>
              <a:t>яркость цвета указывается в процентах (0% - темный, 100% - светлый).</a:t>
            </a:r>
            <a:endParaRPr lang="ru-RU" sz="1800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1800" smtClean="0"/>
              <a:t>прозрачность: 0 - максимальная, 1 – минимальная.</a:t>
            </a:r>
            <a:endParaRPr lang="uk-UA" sz="1800"/>
          </a:p>
        </p:txBody>
      </p:sp>
      <p:sp>
        <p:nvSpPr>
          <p:cNvPr id="41987" name="Прямоугольник 3"/>
          <p:cNvSpPr>
            <a:spLocks noChangeArrowheads="1"/>
          </p:cNvSpPr>
          <p:nvPr/>
        </p:nvSpPr>
        <p:spPr bwMode="auto">
          <a:xfrm>
            <a:off x="1042988" y="4076700"/>
            <a:ext cx="3673475" cy="1816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#wrap1 {</a:t>
            </a:r>
            <a:endParaRPr lang="en-US" sz="1600">
              <a:latin typeface="Calibri" pitchFamily="34" charset="0"/>
            </a:endParaRPr>
          </a:p>
          <a:p>
            <a:r>
              <a:rPr lang="en-US" sz="1600">
                <a:latin typeface="Calibri" pitchFamily="34" charset="0"/>
              </a:rPr>
              <a:t>background-color:hsl(0,30%,50%);</a:t>
            </a:r>
            <a:endParaRPr lang="en-US" sz="1600">
              <a:latin typeface="Calibri" pitchFamily="34" charset="0"/>
            </a:endParaRPr>
          </a:p>
          <a:p>
            <a:r>
              <a:rPr lang="en-US" sz="1600">
                <a:latin typeface="Calibri" pitchFamily="34" charset="0"/>
              </a:rPr>
              <a:t>}</a:t>
            </a:r>
            <a:endParaRPr lang="ru-RU" sz="1600">
              <a:latin typeface="Calibri" pitchFamily="34" charset="0"/>
            </a:endParaRPr>
          </a:p>
          <a:p>
            <a:endParaRPr lang="en-US" sz="1600">
              <a:latin typeface="Calibri" pitchFamily="34" charset="0"/>
            </a:endParaRPr>
          </a:p>
          <a:p>
            <a:r>
              <a:rPr lang="en-US" sz="1600">
                <a:latin typeface="Calibri" pitchFamily="34" charset="0"/>
              </a:rPr>
              <a:t>#wrap2 {</a:t>
            </a:r>
            <a:endParaRPr lang="en-US" sz="1600">
              <a:latin typeface="Calibri" pitchFamily="34" charset="0"/>
            </a:endParaRPr>
          </a:p>
          <a:p>
            <a:r>
              <a:rPr lang="en-US" sz="1600">
                <a:latin typeface="Calibri" pitchFamily="34" charset="0"/>
              </a:rPr>
              <a:t>background-color:hsl(120,100%,80%);</a:t>
            </a:r>
            <a:endParaRPr lang="en-US" sz="1600">
              <a:latin typeface="Calibri" pitchFamily="34" charset="0"/>
            </a:endParaRPr>
          </a:p>
          <a:p>
            <a:r>
              <a:rPr lang="en-US" sz="1600">
                <a:latin typeface="Calibri" pitchFamily="34" charset="0"/>
              </a:rPr>
              <a:t>}</a:t>
            </a:r>
          </a:p>
        </p:txBody>
      </p:sp>
      <p:sp>
        <p:nvSpPr>
          <p:cNvPr id="41988" name="Прямоугольник 4"/>
          <p:cNvSpPr>
            <a:spLocks noChangeArrowheads="1"/>
          </p:cNvSpPr>
          <p:nvPr/>
        </p:nvSpPr>
        <p:spPr bwMode="auto">
          <a:xfrm>
            <a:off x="4716463" y="4941888"/>
            <a:ext cx="3959225" cy="1076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#wrap</a:t>
            </a:r>
            <a:r>
              <a:rPr lang="ru-RU" sz="1600">
                <a:latin typeface="Calibri" pitchFamily="34" charset="0"/>
              </a:rPr>
              <a:t>4</a:t>
            </a:r>
            <a:endParaRPr lang="en-US" sz="1600">
              <a:latin typeface="Calibri" pitchFamily="34" charset="0"/>
            </a:endParaRPr>
          </a:p>
          <a:p>
            <a:r>
              <a:rPr lang="en-US" sz="1600">
                <a:latin typeface="Calibri" pitchFamily="34" charset="0"/>
              </a:rPr>
              <a:t>{</a:t>
            </a:r>
            <a:endParaRPr lang="en-US" sz="1600">
              <a:latin typeface="Calibri" pitchFamily="34" charset="0"/>
            </a:endParaRPr>
          </a:p>
          <a:p>
            <a:r>
              <a:rPr lang="en-US" sz="1600">
                <a:latin typeface="Calibri" pitchFamily="34" charset="0"/>
              </a:rPr>
              <a:t>background-color:hsla(0,100%,0%,0.6);</a:t>
            </a:r>
            <a:endParaRPr lang="en-US" sz="1600">
              <a:latin typeface="Calibri" pitchFamily="34" charset="0"/>
            </a:endParaRPr>
          </a:p>
          <a:p>
            <a:r>
              <a:rPr lang="en-US" sz="1600">
                <a:latin typeface="Calibri" pitchFamily="34" charset="0"/>
              </a:rPr>
              <a:t>}</a:t>
            </a:r>
            <a:endParaRPr lang="uk-UA" sz="1600">
              <a:latin typeface="Calibri" pitchFamily="34" charset="0"/>
            </a:endParaRPr>
          </a:p>
        </p:txBody>
      </p:sp>
      <p:sp>
        <p:nvSpPr>
          <p:cNvPr id="41989" name="Прямоугольник 5"/>
          <p:cNvSpPr>
            <a:spLocks noChangeArrowheads="1"/>
          </p:cNvSpPr>
          <p:nvPr/>
        </p:nvSpPr>
        <p:spPr bwMode="auto">
          <a:xfrm>
            <a:off x="4716463" y="4076700"/>
            <a:ext cx="3816350" cy="831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#wrap3 {</a:t>
            </a:r>
            <a:endParaRPr lang="en-US" sz="1600">
              <a:latin typeface="Calibri" pitchFamily="34" charset="0"/>
            </a:endParaRPr>
          </a:p>
          <a:p>
            <a:r>
              <a:rPr lang="en-US" sz="1600">
                <a:latin typeface="Calibri" pitchFamily="34" charset="0"/>
              </a:rPr>
              <a:t>background-color:hsl(240,100%,50%);</a:t>
            </a:r>
            <a:endParaRPr lang="en-US" sz="1600">
              <a:latin typeface="Calibri" pitchFamily="34" charset="0"/>
            </a:endParaRPr>
          </a:p>
          <a:p>
            <a:r>
              <a:rPr lang="en-US" sz="1600">
                <a:latin typeface="Calibri" pitchFamily="34" charset="0"/>
              </a:rPr>
              <a:t>}</a:t>
            </a:r>
            <a:endParaRPr lang="uk-UA" sz="16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CSS</a:t>
            </a:r>
            <a:r>
              <a:rPr lang="ru-RU" smtClean="0"/>
              <a:t>3</a:t>
            </a:r>
            <a:endParaRPr lang="uk-UA" smtClean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mtClean="0"/>
              <a:t>Задание цвета с помощью </a:t>
            </a:r>
            <a:r>
              <a:rPr lang="ru-RU" smtClean="0">
                <a:solidFill>
                  <a:schemeClr val="accent6">
                    <a:lumMod val="75000"/>
                  </a:schemeClr>
                </a:solidFill>
              </a:rPr>
              <a:t>RGBA</a:t>
            </a:r>
            <a:r>
              <a:rPr lang="ru-RU" smtClean="0"/>
              <a:t>:</a:t>
            </a: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000" smtClean="0"/>
              <a:t>Данный способ позволяет определять цвет и прозрачность одновременно.</a:t>
            </a:r>
            <a:endParaRPr lang="ru-RU" sz="2000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000" smtClean="0"/>
              <a:t>Вначале необходимо указать значения RGB, а затем значение прозрачности (0 - максимальная прозрачность, 1 - минимальная прозрачность).</a:t>
            </a:r>
            <a:endParaRPr lang="ru-RU" sz="2000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000" b="1" smtClean="0"/>
              <a:t>Обратите внимание: </a:t>
            </a:r>
            <a:r>
              <a:rPr lang="ru-RU" sz="2000" smtClean="0"/>
              <a:t>задание прозрачности с помощью </a:t>
            </a:r>
            <a:r>
              <a:rPr lang="ru-RU" sz="2000" smtClean="0">
                <a:solidFill>
                  <a:schemeClr val="accent6">
                    <a:lumMod val="75000"/>
                  </a:schemeClr>
                </a:solidFill>
              </a:rPr>
              <a:t>RGBA</a:t>
            </a:r>
            <a:r>
              <a:rPr lang="ru-RU" sz="2000" smtClean="0"/>
              <a:t> отличается от действия свойства </a:t>
            </a:r>
            <a:r>
              <a:rPr lang="ru-RU" sz="2000" smtClean="0">
                <a:solidFill>
                  <a:schemeClr val="accent6"/>
                </a:solidFill>
              </a:rPr>
              <a:t>opacity</a:t>
            </a:r>
            <a:r>
              <a:rPr lang="ru-RU" sz="2000" smtClean="0"/>
              <a:t> тем, что opacity делает прозрачным сам элемент и все его элементы потомки, а </a:t>
            </a:r>
            <a:r>
              <a:rPr lang="ru-RU" sz="2000" smtClean="0">
                <a:solidFill>
                  <a:schemeClr val="accent6">
                    <a:lumMod val="75000"/>
                  </a:schemeClr>
                </a:solidFill>
              </a:rPr>
              <a:t>RGBA</a:t>
            </a:r>
            <a:r>
              <a:rPr lang="ru-RU" sz="2000" smtClean="0"/>
              <a:t> делает прозрачным только сам элемент.</a:t>
            </a:r>
            <a:endParaRPr lang="uk-UA" sz="2000"/>
          </a:p>
        </p:txBody>
      </p:sp>
      <p:sp>
        <p:nvSpPr>
          <p:cNvPr id="43011" name="Прямоугольник 3"/>
          <p:cNvSpPr>
            <a:spLocks noChangeArrowheads="1"/>
          </p:cNvSpPr>
          <p:nvPr/>
        </p:nvSpPr>
        <p:spPr bwMode="auto">
          <a:xfrm>
            <a:off x="2339975" y="4581525"/>
            <a:ext cx="4572000" cy="1476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#wrap1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{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background-color:rgba(0,0,0,0.6);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}</a:t>
            </a:r>
            <a:endParaRPr lang="uk-UA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mtClean="0"/>
              <a:t>Возможности НТМL5 и </a:t>
            </a:r>
            <a:r>
              <a:rPr lang="en-US" smtClean="0">
                <a:solidFill>
                  <a:schemeClr val="tx2">
                    <a:lumMod val="75000"/>
                  </a:schemeClr>
                </a:solidFill>
              </a:rPr>
              <a:t>CSS3</a:t>
            </a:r>
            <a:r>
              <a:rPr lang="ru-RU" smtClean="0"/>
              <a:t> </a:t>
            </a:r>
            <a:endParaRPr lang="uk-U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700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4000" smtClean="0">
                <a:solidFill>
                  <a:schemeClr val="tx2"/>
                </a:solidFill>
              </a:rPr>
              <a:t>Примеры сайтов :</a:t>
            </a:r>
            <a:endParaRPr lang="ru-RU" sz="4000" smtClean="0">
              <a:solidFill>
                <a:schemeClr val="tx2"/>
              </a:solidFill>
            </a:endParaRP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>
                <a:hlinkClick r:id="rId1"/>
              </a:rPr>
              <a:t>http://www.dejurka.ru/web-design/creatively_designed_html5/</a:t>
            </a:r>
            <a:endParaRPr lang="ru-RU" smtClean="0">
              <a:hlinkClick r:id="rId1"/>
            </a:endParaRP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>
                <a:hlinkClick r:id="rId1"/>
              </a:rPr>
              <a:t>http://www.dejurka.ru/web-design/unusual-navigation-websites/</a:t>
            </a:r>
            <a:endParaRPr lang="ru-RU" smtClean="0">
              <a:hlinkClick r:id="rId1"/>
            </a:endParaRPr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>
                <a:hlinkClick r:id="rId1"/>
              </a:rPr>
              <a:t>http://www.officeline.se/kampanj/</a:t>
            </a: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>
                <a:hlinkClick r:id="rId2"/>
              </a:rPr>
              <a:t>http://www.atelierbutch.com/</a:t>
            </a: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>
                <a:hlinkClick r:id="rId3"/>
              </a:rPr>
              <a:t>http://hanamichiya.jp/</a:t>
            </a: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>
                <a:hlinkClick r:id="rId4"/>
              </a:rPr>
              <a:t>http://www.diesel.com/shoes-bags-accessories</a:t>
            </a: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>
                <a:hlinkClick r:id="rId5"/>
              </a:rPr>
              <a:t>http://kurkawolna.pl/?pageId=kurkawolna</a:t>
            </a: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>
                <a:hlinkClick r:id="rId6"/>
              </a:rPr>
              <a:t>http://www.cathybeck.com/</a:t>
            </a: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>
                <a:hlinkClick r:id="rId7"/>
              </a:rPr>
              <a:t>http://www.vanityclaire.com/#home</a:t>
            </a: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>
                <a:hlinkClick r:id="rId8"/>
              </a:rPr>
              <a:t>http://www.reserved.com/pl/pl/campaign/woman-campaign#</a:t>
            </a: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>
                <a:hlinkClick r:id="rId9"/>
              </a:rPr>
              <a:t>http://www.hellogoodlooking.fi/#/work/ruka___pyha</a:t>
            </a: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>
                <a:hlinkClick r:id="rId10"/>
              </a:rPr>
              <a:t>http://www.360langstrasse.sf.tv/page/</a:t>
            </a: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>
                <a:hlinkClick r:id="rId11"/>
              </a:rPr>
              <a:t>http://www.thewildernessdowntown.com/</a:t>
            </a: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>
                <a:hlinkClick r:id="rId12"/>
              </a:rPr>
              <a:t>http://codepen.io/stuffit/pen/KrAwx</a:t>
            </a: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>
                <a:hlinkClick r:id="rId13"/>
              </a:rPr>
              <a:t>http://canvasrider.com/</a:t>
            </a: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>
                <a:hlinkClick r:id="rId14"/>
              </a:rPr>
              <a:t>http://fff.cmiscm.com/#!/main</a:t>
            </a:r>
            <a:endParaRPr lang="ru-RU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uk-UA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CSS</a:t>
            </a:r>
            <a:r>
              <a:rPr lang="ru-RU" smtClean="0"/>
              <a:t>3</a:t>
            </a:r>
            <a:endParaRPr lang="uk-UA" smtClean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mtClean="0">
                <a:solidFill>
                  <a:schemeClr val="accent6">
                    <a:lumMod val="75000"/>
                  </a:schemeClr>
                </a:solidFill>
              </a:rPr>
              <a:t>border-radius</a:t>
            </a:r>
            <a:r>
              <a:rPr lang="ru-RU" smtClean="0"/>
              <a:t> позволяет сглаживать углы элементов:</a:t>
            </a:r>
            <a:endParaRPr lang="ru-RU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ru-RU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ru-RU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uk-UA"/>
          </a:p>
        </p:txBody>
      </p:sp>
      <p:sp>
        <p:nvSpPr>
          <p:cNvPr id="44035" name="Прямоугольник 3"/>
          <p:cNvSpPr>
            <a:spLocks noChangeArrowheads="1"/>
          </p:cNvSpPr>
          <p:nvPr/>
        </p:nvSpPr>
        <p:spPr bwMode="auto">
          <a:xfrm>
            <a:off x="755650" y="2060575"/>
            <a:ext cx="2879725" cy="923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#el1 {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border-radius:5px;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}</a:t>
            </a:r>
            <a:endParaRPr lang="uk-UA">
              <a:latin typeface="Calibri" pitchFamily="34" charset="0"/>
            </a:endParaRPr>
          </a:p>
        </p:txBody>
      </p:sp>
      <p:sp>
        <p:nvSpPr>
          <p:cNvPr id="44036" name="Прямоугольник 4"/>
          <p:cNvSpPr>
            <a:spLocks noChangeArrowheads="1"/>
          </p:cNvSpPr>
          <p:nvPr/>
        </p:nvSpPr>
        <p:spPr bwMode="auto">
          <a:xfrm>
            <a:off x="3924300" y="1989138"/>
            <a:ext cx="4572000" cy="3384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#el1 {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border-top-left-radius:20px;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}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#el2 {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border-top-right-radius:20px;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}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#el3 {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border-bottom-left-radius:20px;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}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#el4 {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border-bottom-right-radius:20px;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}</a:t>
            </a:r>
            <a:endParaRPr lang="uk-UA">
              <a:latin typeface="Calibri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27088" y="3068638"/>
            <a:ext cx="2520950" cy="10080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uk-UA"/>
          </a:p>
        </p:txBody>
      </p:sp>
      <p:sp>
        <p:nvSpPr>
          <p:cNvPr id="7" name="Прямоугольник с одним скругленным углом 6"/>
          <p:cNvSpPr/>
          <p:nvPr/>
        </p:nvSpPr>
        <p:spPr>
          <a:xfrm flipH="1">
            <a:off x="827088" y="4365625"/>
            <a:ext cx="2520950" cy="935038"/>
          </a:xfrm>
          <a:prstGeom prst="round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uk-UA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CSS</a:t>
            </a:r>
            <a:r>
              <a:rPr lang="ru-RU" smtClean="0"/>
              <a:t>3</a:t>
            </a:r>
            <a:endParaRPr lang="uk-UA" smtClean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mtClean="0">
                <a:solidFill>
                  <a:schemeClr val="accent6">
                    <a:lumMod val="75000"/>
                  </a:schemeClr>
                </a:solidFill>
              </a:rPr>
              <a:t>box-shadow</a:t>
            </a:r>
            <a:r>
              <a:rPr lang="ru-RU" smtClean="0"/>
              <a:t> позволяет добавлять к элементам страницы тени:</a:t>
            </a: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1800" smtClean="0"/>
              <a:t>Первые два значения свойства box-shadow задают величину смещения тени по горизонтали и вертикали в пикселях, а третье значение задает цвет тени</a:t>
            </a:r>
            <a:endParaRPr lang="ru-RU" sz="1800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1800" smtClean="0"/>
              <a:t>Данное свойство может иметь третье значение, указывающее радиус разброса тени  и четвертое значение –  размер тени.</a:t>
            </a:r>
            <a:endParaRPr lang="ru-RU" sz="1800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1800" smtClean="0"/>
              <a:t>С помощью значения inset можно указать, что тень должна быть внутренней. </a:t>
            </a:r>
            <a:endParaRPr lang="uk-UA" sz="1800"/>
          </a:p>
        </p:txBody>
      </p:sp>
      <p:sp>
        <p:nvSpPr>
          <p:cNvPr id="45059" name="Прямоугольник 3"/>
          <p:cNvSpPr>
            <a:spLocks noChangeArrowheads="1"/>
          </p:cNvSpPr>
          <p:nvPr/>
        </p:nvSpPr>
        <p:spPr bwMode="auto">
          <a:xfrm>
            <a:off x="3455988" y="3446463"/>
            <a:ext cx="4572000" cy="2862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#el1 {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box-shadow:4px 4px black;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}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#el2 {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box-shadow:6px 6px 6px 2px black;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}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#el3 {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box-shadow:0px 0px 6px 2px black inset;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}</a:t>
            </a:r>
            <a:endParaRPr lang="uk-UA">
              <a:latin typeface="Calibri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116013" y="4005263"/>
            <a:ext cx="1439862" cy="719137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uk-UA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115616" y="4941168"/>
            <a:ext cx="1440160" cy="720080"/>
          </a:xfrm>
          <a:prstGeom prst="roundRect">
            <a:avLst/>
          </a:prstGeom>
          <a:solidFill>
            <a:schemeClr val="bg1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uk-UA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CSS</a:t>
            </a:r>
            <a:r>
              <a:rPr lang="ru-RU" smtClean="0"/>
              <a:t>3</a:t>
            </a:r>
            <a:endParaRPr lang="uk-UA" smtClean="0"/>
          </a:p>
        </p:txBody>
      </p:sp>
      <p:sp>
        <p:nvSpPr>
          <p:cNvPr id="46082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ru-RU" smtClean="0"/>
              <a:t>border-colors регулирует цвет каждого пикселя границы:</a:t>
            </a:r>
            <a:endParaRPr lang="uk-UA" smtClean="0"/>
          </a:p>
        </p:txBody>
      </p:sp>
      <p:sp>
        <p:nvSpPr>
          <p:cNvPr id="46083" name="Прямоугольник 3"/>
          <p:cNvSpPr>
            <a:spLocks noChangeArrowheads="1"/>
          </p:cNvSpPr>
          <p:nvPr/>
        </p:nvSpPr>
        <p:spPr bwMode="auto">
          <a:xfrm>
            <a:off x="1331913" y="2133600"/>
            <a:ext cx="7127875" cy="2308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#el1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{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border:8px solid;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-moz-border-top-colors: #FF0000 #EB1010 #D22E2E #B03E3E; 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-moz-border-right-colors: #FF0000 #EB1010 #D22E2E #B03E3E;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-moz-border-bottom-colors: #FF0000 #EB1010 #D22E2E #B03E3E;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-moz-border-left-colors: #FF0000 #EB1010 #D22E2E #B03E3E;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}</a:t>
            </a:r>
            <a:endParaRPr lang="uk-UA">
              <a:latin typeface="Calibri" pitchFamily="34" charset="0"/>
            </a:endParaRPr>
          </a:p>
        </p:txBody>
      </p:sp>
      <p:grpSp>
        <p:nvGrpSpPr>
          <p:cNvPr id="46084" name="Группа 6"/>
          <p:cNvGrpSpPr/>
          <p:nvPr/>
        </p:nvGrpSpPr>
        <p:grpSpPr bwMode="auto">
          <a:xfrm>
            <a:off x="2843213" y="4292600"/>
            <a:ext cx="3529012" cy="1833563"/>
            <a:chOff x="2843808" y="4365104"/>
            <a:chExt cx="3096344" cy="1608398"/>
          </a:xfrm>
        </p:grpSpPr>
        <p:pic>
          <p:nvPicPr>
            <p:cNvPr id="46085" name="Picture 2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2843808" y="4365104"/>
              <a:ext cx="3096344" cy="16083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Скругленный прямоугольник 5"/>
            <p:cNvSpPr/>
            <p:nvPr/>
          </p:nvSpPr>
          <p:spPr>
            <a:xfrm>
              <a:off x="2987273" y="4508537"/>
              <a:ext cx="2809414" cy="115303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uk-UA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CSS</a:t>
            </a:r>
            <a:r>
              <a:rPr lang="ru-RU" smtClean="0"/>
              <a:t>3</a:t>
            </a:r>
            <a:endParaRPr lang="uk-UA" smtClean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mtClean="0">
                <a:solidFill>
                  <a:schemeClr val="accent6">
                    <a:lumMod val="75000"/>
                  </a:schemeClr>
                </a:solidFill>
              </a:rPr>
              <a:t>text-shadow</a:t>
            </a:r>
            <a:r>
              <a:rPr lang="ru-RU" smtClean="0"/>
              <a:t> позволяет добавлять к тексту тени (может быть добавлено одновременно несколько теней).</a:t>
            </a: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mtClean="0"/>
              <a:t> при задании тени для текста необходимо указать: </a:t>
            </a:r>
            <a:endParaRPr lang="ru-RU" smtClean="0"/>
          </a:p>
          <a:p>
            <a:pPr marL="822960" lvl="2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ru-RU" smtClean="0"/>
              <a:t>величину смещения тени от текста по горизонтали и вертикали (может быть отрицательной), </a:t>
            </a:r>
            <a:endParaRPr lang="ru-RU" smtClean="0"/>
          </a:p>
          <a:p>
            <a:pPr marL="822960" lvl="2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ru-RU" smtClean="0"/>
              <a:t>радиус размытия и цвет тени.</a:t>
            </a:r>
            <a:endParaRPr lang="uk-UA"/>
          </a:p>
        </p:txBody>
      </p:sp>
      <p:sp>
        <p:nvSpPr>
          <p:cNvPr id="47107" name="Прямоугольник 3"/>
          <p:cNvSpPr>
            <a:spLocks noChangeArrowheads="1"/>
          </p:cNvSpPr>
          <p:nvPr/>
        </p:nvSpPr>
        <p:spPr bwMode="auto">
          <a:xfrm>
            <a:off x="755650" y="3644900"/>
            <a:ext cx="4572000" cy="2554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1600">
                <a:latin typeface="Calibri" pitchFamily="34" charset="0"/>
              </a:rPr>
              <a:t>#shadow1 {</a:t>
            </a:r>
            <a:endParaRPr lang="en-US" sz="1600">
              <a:latin typeface="Calibri" pitchFamily="34" charset="0"/>
            </a:endParaRPr>
          </a:p>
          <a:p>
            <a:r>
              <a:rPr lang="en-US" sz="1600">
                <a:latin typeface="Calibri" pitchFamily="34" charset="0"/>
              </a:rPr>
              <a:t>text-shadow:3px 2px #FFAE00;</a:t>
            </a:r>
            <a:endParaRPr lang="en-US" sz="1600">
              <a:latin typeface="Calibri" pitchFamily="34" charset="0"/>
            </a:endParaRPr>
          </a:p>
          <a:p>
            <a:r>
              <a:rPr lang="en-US" sz="1600">
                <a:latin typeface="Calibri" pitchFamily="34" charset="0"/>
              </a:rPr>
              <a:t>}</a:t>
            </a:r>
            <a:endParaRPr lang="en-US" sz="1600">
              <a:latin typeface="Calibri" pitchFamily="34" charset="0"/>
            </a:endParaRPr>
          </a:p>
          <a:p>
            <a:r>
              <a:rPr lang="en-US" sz="1600">
                <a:latin typeface="Calibri" pitchFamily="34" charset="0"/>
              </a:rPr>
              <a:t>#shadow2 {</a:t>
            </a:r>
            <a:endParaRPr lang="en-US" sz="1600">
              <a:latin typeface="Calibri" pitchFamily="34" charset="0"/>
            </a:endParaRPr>
          </a:p>
          <a:p>
            <a:r>
              <a:rPr lang="en-US" sz="1600">
                <a:latin typeface="Calibri" pitchFamily="34" charset="0"/>
              </a:rPr>
              <a:t>text-shadow:1px 1px 10px #FFAE00;</a:t>
            </a:r>
            <a:endParaRPr lang="en-US" sz="1600">
              <a:latin typeface="Calibri" pitchFamily="34" charset="0"/>
            </a:endParaRPr>
          </a:p>
          <a:p>
            <a:r>
              <a:rPr lang="en-US" sz="1600">
                <a:latin typeface="Calibri" pitchFamily="34" charset="0"/>
              </a:rPr>
              <a:t>}</a:t>
            </a:r>
            <a:endParaRPr lang="en-US" sz="1600">
              <a:latin typeface="Calibri" pitchFamily="34" charset="0"/>
            </a:endParaRPr>
          </a:p>
          <a:p>
            <a:r>
              <a:rPr lang="en-US" sz="1600">
                <a:latin typeface="Calibri" pitchFamily="34" charset="0"/>
              </a:rPr>
              <a:t>#shadow3 {</a:t>
            </a:r>
            <a:endParaRPr lang="en-US" sz="1600">
              <a:latin typeface="Calibri" pitchFamily="34" charset="0"/>
            </a:endParaRPr>
          </a:p>
          <a:p>
            <a:r>
              <a:rPr lang="en-US" sz="1600">
                <a:latin typeface="Calibri" pitchFamily="34" charset="0"/>
              </a:rPr>
              <a:t>text-shadow:2px 2px 2px #FFAE00, 2px 2px 15px #1435AD;</a:t>
            </a:r>
            <a:endParaRPr lang="en-US" sz="1600">
              <a:latin typeface="Calibri" pitchFamily="34" charset="0"/>
            </a:endParaRPr>
          </a:p>
          <a:p>
            <a:r>
              <a:rPr lang="en-US" sz="1600">
                <a:latin typeface="Calibri" pitchFamily="34" charset="0"/>
              </a:rPr>
              <a:t>}</a:t>
            </a:r>
          </a:p>
        </p:txBody>
      </p:sp>
      <p:pic>
        <p:nvPicPr>
          <p:cNvPr id="47108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427538" y="3617913"/>
            <a:ext cx="4397375" cy="139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CSS</a:t>
            </a:r>
            <a:r>
              <a:rPr lang="ru-RU" smtClean="0"/>
              <a:t>3</a:t>
            </a:r>
            <a:endParaRPr lang="uk-UA" smtClean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mtClean="0">
                <a:solidFill>
                  <a:schemeClr val="accent6">
                    <a:lumMod val="75000"/>
                  </a:schemeClr>
                </a:solidFill>
              </a:rPr>
              <a:t>opacity:x</a:t>
            </a:r>
            <a:r>
              <a:rPr lang="ru-RU" smtClean="0"/>
              <a:t> - создание прозрачных элементов </a:t>
            </a:r>
            <a:endParaRPr lang="ru-RU" smtClean="0"/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ru-RU" smtClean="0"/>
              <a:t>	(значение x может изменяться от 0.0 (полностью прозрачный элемент) до 1.0);</a:t>
            </a:r>
            <a:endParaRPr lang="ru-RU" smtClean="0"/>
          </a:p>
          <a:p>
            <a:pPr marL="274320" indent="-274320" fontAlgn="auto">
              <a:spcAft>
                <a:spcPts val="0"/>
              </a:spcAft>
              <a:buFont typeface="Wingdings 3"/>
              <a:buNone/>
              <a:defRPr/>
            </a:pPr>
            <a:r>
              <a:rPr lang="ru-RU" smtClean="0"/>
              <a:t>	в Internet Explorer используется свойство </a:t>
            </a:r>
            <a:r>
              <a:rPr lang="ru-RU" smtClean="0">
                <a:solidFill>
                  <a:schemeClr val="accent6">
                    <a:lumMod val="75000"/>
                  </a:schemeClr>
                </a:solidFill>
              </a:rPr>
              <a:t>filter:alpha(opacity=x)</a:t>
            </a:r>
            <a:r>
              <a:rPr lang="ru-RU" smtClean="0"/>
              <a:t>, где x может изменяться от 0 (полностью прозрачный элемент) до 100 (полностью непрозрачный элемент).</a:t>
            </a:r>
            <a:endParaRPr lang="uk-UA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55800" y="4292600"/>
            <a:ext cx="24003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1">
            <a:lum bright="70000" contrast="-70000"/>
          </a:blip>
          <a:srcRect/>
          <a:stretch>
            <a:fillRect/>
          </a:stretch>
        </p:blipFill>
        <p:spPr bwMode="auto">
          <a:xfrm>
            <a:off x="4859338" y="4292600"/>
            <a:ext cx="24003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CSS</a:t>
            </a:r>
            <a:r>
              <a:rPr lang="ru-RU" smtClean="0"/>
              <a:t>3</a:t>
            </a:r>
            <a:endParaRPr lang="uk-UA" smtClean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mtClean="0">
                <a:solidFill>
                  <a:schemeClr val="accent6">
                    <a:lumMod val="75000"/>
                  </a:schemeClr>
                </a:solidFill>
              </a:rPr>
              <a:t>transform</a:t>
            </a:r>
            <a:r>
              <a:rPr lang="ru-RU" smtClean="0"/>
              <a:t> позволяет трансформировать элементы:</a:t>
            </a:r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427538" y="2133600"/>
            <a:ext cx="3940175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989138"/>
            <a:ext cx="3606800" cy="303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7900" y="4149725"/>
            <a:ext cx="308927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CSS</a:t>
            </a:r>
            <a:r>
              <a:rPr lang="ru-RU" smtClean="0"/>
              <a:t>3</a:t>
            </a:r>
            <a:endParaRPr lang="uk-UA" smtClean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sz="quarter" idx="1"/>
          </p:nvPr>
        </p:nvGraphicFramePr>
        <p:xfrm>
          <a:off x="468313" y="1198563"/>
          <a:ext cx="8229600" cy="5038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6357392"/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1600" smtClean="0"/>
                        <a:t>Функция</a:t>
                      </a:r>
                      <a:endParaRPr lang="uk-U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smtClean="0"/>
                        <a:t>Описание</a:t>
                      </a:r>
                      <a:endParaRPr lang="uk-UA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translate(x,y)</a:t>
                      </a:r>
                      <a:endParaRPr lang="uk-U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smtClean="0"/>
                        <a:t>Смещает элемент на указанное количество пикселей от изначальной позиции по горизонтали и вертикали.</a:t>
                      </a:r>
                      <a:endParaRPr lang="uk-UA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translateX(x)</a:t>
                      </a:r>
                      <a:endParaRPr lang="uk-U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smtClean="0"/>
                        <a:t>Смещает элемент по горизонтали.</a:t>
                      </a:r>
                      <a:endParaRPr lang="uk-UA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translateY(y)</a:t>
                      </a:r>
                      <a:endParaRPr lang="uk-U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smtClean="0"/>
                        <a:t>Смещает элемент по вертикали.</a:t>
                      </a:r>
                      <a:endParaRPr lang="uk-UA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scale(x,y)</a:t>
                      </a:r>
                      <a:endParaRPr lang="uk-U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smtClean="0"/>
                        <a:t>Растягивает элемент по вертикали и горизонтали.</a:t>
                      </a:r>
                      <a:endParaRPr lang="uk-UA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scaleX(x)</a:t>
                      </a:r>
                      <a:endParaRPr lang="uk-U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smtClean="0"/>
                        <a:t>Растягивает элемент по горизонтали.</a:t>
                      </a:r>
                      <a:endParaRPr lang="uk-UA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scaleY(y)</a:t>
                      </a:r>
                      <a:endParaRPr lang="uk-U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smtClean="0"/>
                        <a:t>Растягивает элемент по вертикали.</a:t>
                      </a:r>
                      <a:endParaRPr lang="uk-UA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rotate(</a:t>
                      </a:r>
                      <a:r>
                        <a:rPr lang="uk-UA" sz="1600" smtClean="0"/>
                        <a:t>градусы)</a:t>
                      </a:r>
                      <a:endParaRPr lang="uk-U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smtClean="0"/>
                        <a:t>Поворачивает элемент по часовой стрелке на указанное количество градусов.</a:t>
                      </a:r>
                      <a:endParaRPr lang="uk-UA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skew(x,y)</a:t>
                      </a:r>
                      <a:endParaRPr lang="uk-U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smtClean="0"/>
                        <a:t>Скашивает элемент по горизонтали и вертикали на указанное количество градусов.</a:t>
                      </a:r>
                      <a:endParaRPr lang="uk-UA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skewX(x)</a:t>
                      </a:r>
                      <a:endParaRPr lang="uk-U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smtClean="0"/>
                        <a:t>Скашивает элемент по горизонтали.</a:t>
                      </a:r>
                      <a:endParaRPr lang="uk-UA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skewY(y)</a:t>
                      </a:r>
                      <a:endParaRPr lang="uk-U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600" smtClean="0"/>
                        <a:t>Скашивает элемент по вертикали.</a:t>
                      </a:r>
                      <a:endParaRPr lang="uk-UA" sz="1600"/>
                    </a:p>
                  </a:txBody>
                  <a:tcPr/>
                </a:tc>
              </a:tr>
              <a:tr h="120456">
                <a:tc>
                  <a:txBody>
                    <a:bodyPr/>
                    <a:lstStyle/>
                    <a:p>
                      <a:r>
                        <a:rPr lang="en-US" sz="1600" smtClean="0"/>
                        <a:t>matrix(x,x,x,x,x,x)</a:t>
                      </a:r>
                      <a:endParaRPr lang="uk-U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smtClean="0"/>
                        <a:t>Трансформирует элемент с помощью матрицы из 6 значений.</a:t>
                      </a:r>
                      <a:endParaRPr lang="uk-UA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CSS</a:t>
            </a:r>
            <a:r>
              <a:rPr lang="ru-RU" smtClean="0"/>
              <a:t>3</a:t>
            </a:r>
            <a:endParaRPr lang="uk-UA" smtClean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400" smtClean="0">
                <a:solidFill>
                  <a:schemeClr val="accent6">
                    <a:lumMod val="75000"/>
                  </a:schemeClr>
                </a:solidFill>
              </a:rPr>
              <a:t>linear-gradient</a:t>
            </a:r>
            <a:r>
              <a:rPr lang="ru-RU" sz="2400" smtClean="0"/>
              <a:t> (значение свойства background) – позволяет задать градиент;</a:t>
            </a:r>
            <a:endParaRPr lang="ru-RU" sz="2400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1800" smtClean="0"/>
              <a:t>Для того, чтобы создать линейный градиент необходимо указать его </a:t>
            </a:r>
            <a:r>
              <a:rPr lang="ru-RU" sz="1800" smtClean="0">
                <a:solidFill>
                  <a:schemeClr val="accent6">
                    <a:lumMod val="75000"/>
                  </a:schemeClr>
                </a:solidFill>
              </a:rPr>
              <a:t>направление</a:t>
            </a:r>
            <a:r>
              <a:rPr lang="ru-RU" sz="1800" smtClean="0"/>
              <a:t> (с помощью ключевых слов или градусов) и </a:t>
            </a:r>
            <a:r>
              <a:rPr lang="ru-RU" sz="1800" smtClean="0">
                <a:solidFill>
                  <a:schemeClr val="accent6">
                    <a:lumMod val="75000"/>
                  </a:schemeClr>
                </a:solidFill>
              </a:rPr>
              <a:t>цвета перехода</a:t>
            </a:r>
            <a:r>
              <a:rPr lang="ru-RU" sz="1800" smtClean="0"/>
              <a:t>:</a:t>
            </a:r>
            <a:endParaRPr lang="uk-UA" sz="1800"/>
          </a:p>
        </p:txBody>
      </p:sp>
      <p:sp>
        <p:nvSpPr>
          <p:cNvPr id="51203" name="Прямоугольник 3"/>
          <p:cNvSpPr>
            <a:spLocks noChangeArrowheads="1"/>
          </p:cNvSpPr>
          <p:nvPr/>
        </p:nvSpPr>
        <p:spPr bwMode="auto">
          <a:xfrm>
            <a:off x="827088" y="2708275"/>
            <a:ext cx="4572000" cy="2678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1400">
                <a:latin typeface="Calibri" pitchFamily="34" charset="0"/>
              </a:rPr>
              <a:t>#wrap1 {</a:t>
            </a:r>
            <a:endParaRPr lang="en-US" sz="1400">
              <a:latin typeface="Calibri" pitchFamily="34" charset="0"/>
            </a:endParaRPr>
          </a:p>
          <a:p>
            <a:r>
              <a:rPr lang="en-US" sz="1400">
                <a:latin typeface="Calibri" pitchFamily="34" charset="0"/>
              </a:rPr>
              <a:t>background:linear-gradient(top,white,black);</a:t>
            </a:r>
            <a:endParaRPr lang="en-US" sz="1400">
              <a:latin typeface="Calibri" pitchFamily="34" charset="0"/>
            </a:endParaRPr>
          </a:p>
          <a:p>
            <a:r>
              <a:rPr lang="en-US" sz="1400">
                <a:latin typeface="Calibri" pitchFamily="34" charset="0"/>
              </a:rPr>
              <a:t>}</a:t>
            </a:r>
            <a:endParaRPr lang="en-US" sz="1400">
              <a:latin typeface="Calibri" pitchFamily="34" charset="0"/>
            </a:endParaRPr>
          </a:p>
          <a:p>
            <a:r>
              <a:rPr lang="en-US" sz="1400">
                <a:latin typeface="Calibri" pitchFamily="34" charset="0"/>
              </a:rPr>
              <a:t>#wrap2 {</a:t>
            </a:r>
            <a:endParaRPr lang="en-US" sz="1400">
              <a:latin typeface="Calibri" pitchFamily="34" charset="0"/>
            </a:endParaRPr>
          </a:p>
          <a:p>
            <a:r>
              <a:rPr lang="en-US" sz="1400">
                <a:latin typeface="Calibri" pitchFamily="34" charset="0"/>
              </a:rPr>
              <a:t>background:linear-gradient(left,white,black);</a:t>
            </a:r>
            <a:endParaRPr lang="en-US" sz="1400">
              <a:latin typeface="Calibri" pitchFamily="34" charset="0"/>
            </a:endParaRPr>
          </a:p>
          <a:p>
            <a:r>
              <a:rPr lang="en-US" sz="1400">
                <a:latin typeface="Calibri" pitchFamily="34" charset="0"/>
              </a:rPr>
              <a:t>}</a:t>
            </a:r>
            <a:endParaRPr lang="en-US" sz="1400">
              <a:latin typeface="Calibri" pitchFamily="34" charset="0"/>
            </a:endParaRPr>
          </a:p>
          <a:p>
            <a:r>
              <a:rPr lang="en-US" sz="1400">
                <a:latin typeface="Calibri" pitchFamily="34" charset="0"/>
              </a:rPr>
              <a:t>#wrap3 {</a:t>
            </a:r>
            <a:endParaRPr lang="en-US" sz="1400">
              <a:latin typeface="Calibri" pitchFamily="34" charset="0"/>
            </a:endParaRPr>
          </a:p>
          <a:p>
            <a:r>
              <a:rPr lang="en-US" sz="1400">
                <a:latin typeface="Calibri" pitchFamily="34" charset="0"/>
              </a:rPr>
              <a:t>background:linear-gradient(0deg,white,black);</a:t>
            </a:r>
            <a:endParaRPr lang="en-US" sz="1400">
              <a:latin typeface="Calibri" pitchFamily="34" charset="0"/>
            </a:endParaRPr>
          </a:p>
          <a:p>
            <a:r>
              <a:rPr lang="en-US" sz="1400">
                <a:latin typeface="Calibri" pitchFamily="34" charset="0"/>
              </a:rPr>
              <a:t>}</a:t>
            </a:r>
            <a:endParaRPr lang="en-US" sz="1400">
              <a:latin typeface="Calibri" pitchFamily="34" charset="0"/>
            </a:endParaRPr>
          </a:p>
          <a:p>
            <a:r>
              <a:rPr lang="en-US" sz="1400">
                <a:latin typeface="Calibri" pitchFamily="34" charset="0"/>
              </a:rPr>
              <a:t>#wrap4 {</a:t>
            </a:r>
            <a:endParaRPr lang="en-US" sz="1400">
              <a:latin typeface="Calibri" pitchFamily="34" charset="0"/>
            </a:endParaRPr>
          </a:p>
          <a:p>
            <a:r>
              <a:rPr lang="en-US" sz="1400">
                <a:latin typeface="Calibri" pitchFamily="34" charset="0"/>
              </a:rPr>
              <a:t>background:linear-gradient(270deg,white,black);</a:t>
            </a:r>
            <a:endParaRPr lang="en-US" sz="1400">
              <a:latin typeface="Calibri" pitchFamily="34" charset="0"/>
            </a:endParaRPr>
          </a:p>
          <a:p>
            <a:r>
              <a:rPr lang="en-US" sz="1400">
                <a:latin typeface="Calibri" pitchFamily="34" charset="0"/>
              </a:rPr>
              <a:t>}</a:t>
            </a:r>
            <a:endParaRPr lang="uk-UA" sz="1400">
              <a:latin typeface="Calibri" pitchFamily="34" charset="0"/>
            </a:endParaRPr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003800" y="2781300"/>
            <a:ext cx="3698875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6975" y="3860800"/>
            <a:ext cx="3665538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6" name="Прямоугольник 7"/>
          <p:cNvSpPr>
            <a:spLocks noChangeArrowheads="1"/>
          </p:cNvSpPr>
          <p:nvPr/>
        </p:nvSpPr>
        <p:spPr bwMode="auto">
          <a:xfrm>
            <a:off x="827088" y="5354638"/>
            <a:ext cx="4572000" cy="954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1400">
                <a:latin typeface="Calibri" pitchFamily="34" charset="0"/>
              </a:rPr>
              <a:t>#wrap2 {</a:t>
            </a:r>
            <a:endParaRPr lang="en-US" sz="1400">
              <a:latin typeface="Calibri" pitchFamily="34" charset="0"/>
            </a:endParaRPr>
          </a:p>
          <a:p>
            <a:r>
              <a:rPr lang="en-US" sz="1400">
                <a:latin typeface="Calibri" pitchFamily="34" charset="0"/>
              </a:rPr>
              <a:t>background:linear-gradient(left,#8F04A8 0%,#7CE700 60%,#FFE100 100%);</a:t>
            </a:r>
            <a:endParaRPr lang="en-US" sz="1400">
              <a:latin typeface="Calibri" pitchFamily="34" charset="0"/>
            </a:endParaRPr>
          </a:p>
          <a:p>
            <a:r>
              <a:rPr lang="en-US" sz="1400">
                <a:latin typeface="Calibri" pitchFamily="34" charset="0"/>
              </a:rPr>
              <a:t>}</a:t>
            </a:r>
            <a:endParaRPr lang="uk-UA" sz="1400">
              <a:latin typeface="Calibri" pitchFamily="34" charset="0"/>
            </a:endParaRPr>
          </a:p>
        </p:txBody>
      </p:sp>
      <p:pic>
        <p:nvPicPr>
          <p:cNvPr id="5120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3800" y="4941888"/>
            <a:ext cx="3705225" cy="131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Введение в </a:t>
            </a:r>
            <a:r>
              <a:rPr lang="en-US" smtClean="0"/>
              <a:t>CSS</a:t>
            </a:r>
            <a:r>
              <a:rPr lang="ru-RU" smtClean="0"/>
              <a:t>3</a:t>
            </a:r>
            <a:endParaRPr lang="uk-UA" smtClean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68313" y="1268413"/>
            <a:ext cx="8229600" cy="4938712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mtClean="0">
                <a:solidFill>
                  <a:schemeClr val="accent6">
                    <a:lumMod val="75000"/>
                  </a:schemeClr>
                </a:solidFill>
              </a:rPr>
              <a:t>radial-gradient</a:t>
            </a:r>
            <a:r>
              <a:rPr lang="ru-RU" smtClean="0"/>
              <a:t> позволяет создавать сферические градиенты;</a:t>
            </a:r>
            <a:endParaRPr lang="ru-RU" smtClean="0"/>
          </a:p>
          <a:p>
            <a:pPr marL="822960" lvl="2" fontAlgn="auto">
              <a:spcAft>
                <a:spcPts val="0"/>
              </a:spcAft>
              <a:buClr>
                <a:schemeClr val="bg1">
                  <a:shade val="50000"/>
                </a:schemeClr>
              </a:buClr>
              <a:buFont typeface="Wingdings 3"/>
              <a:buChar char=""/>
              <a:defRPr/>
            </a:pPr>
            <a:r>
              <a:rPr lang="ru-RU" smtClean="0"/>
              <a:t>Задаются направление градиента, а также цвета перехода и расстояние, которое они должны занимать:</a:t>
            </a:r>
            <a:endParaRPr lang="ru-RU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uk-UA"/>
          </a:p>
        </p:txBody>
      </p:sp>
      <p:sp>
        <p:nvSpPr>
          <p:cNvPr id="52227" name="Прямоугольник 3"/>
          <p:cNvSpPr>
            <a:spLocks noChangeArrowheads="1"/>
          </p:cNvSpPr>
          <p:nvPr/>
        </p:nvSpPr>
        <p:spPr bwMode="auto">
          <a:xfrm>
            <a:off x="827088" y="2852738"/>
            <a:ext cx="4572000" cy="1600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1400">
                <a:latin typeface="Calibri" pitchFamily="34" charset="0"/>
              </a:rPr>
              <a:t>#wrap1 {</a:t>
            </a:r>
            <a:endParaRPr lang="en-US" sz="1400">
              <a:latin typeface="Calibri" pitchFamily="34" charset="0"/>
            </a:endParaRPr>
          </a:p>
          <a:p>
            <a:r>
              <a:rPr lang="en-US" sz="1400">
                <a:latin typeface="Calibri" pitchFamily="34" charset="0"/>
              </a:rPr>
              <a:t>background:radial-gradient(white 20%,black 40%);</a:t>
            </a:r>
            <a:endParaRPr lang="en-US" sz="1400">
              <a:latin typeface="Calibri" pitchFamily="34" charset="0"/>
            </a:endParaRPr>
          </a:p>
          <a:p>
            <a:r>
              <a:rPr lang="en-US" sz="1400">
                <a:latin typeface="Calibri" pitchFamily="34" charset="0"/>
              </a:rPr>
              <a:t>}</a:t>
            </a:r>
            <a:endParaRPr lang="ru-RU" sz="1400">
              <a:latin typeface="Calibri" pitchFamily="34" charset="0"/>
            </a:endParaRPr>
          </a:p>
          <a:p>
            <a:r>
              <a:rPr lang="en-US" sz="1400">
                <a:latin typeface="Calibri" pitchFamily="34" charset="0"/>
              </a:rPr>
              <a:t>#wrap2 {</a:t>
            </a:r>
            <a:endParaRPr lang="en-US" sz="1400">
              <a:latin typeface="Calibri" pitchFamily="34" charset="0"/>
            </a:endParaRPr>
          </a:p>
          <a:p>
            <a:r>
              <a:rPr lang="en-US" sz="1400">
                <a:latin typeface="Calibri" pitchFamily="34" charset="0"/>
              </a:rPr>
              <a:t>background:radial-gradient(circle,#8F04A8 0%,#5D016D 40%,black 60%);</a:t>
            </a:r>
            <a:endParaRPr lang="en-US" sz="1400">
              <a:latin typeface="Calibri" pitchFamily="34" charset="0"/>
            </a:endParaRPr>
          </a:p>
          <a:p>
            <a:r>
              <a:rPr lang="en-US" sz="1400">
                <a:latin typeface="Calibri" pitchFamily="34" charset="0"/>
              </a:rPr>
              <a:t>}</a:t>
            </a:r>
            <a:endParaRPr lang="uk-UA" sz="1400">
              <a:latin typeface="Calibri" pitchFamily="34" charset="0"/>
            </a:endParaRPr>
          </a:p>
        </p:txBody>
      </p:sp>
      <p:pic>
        <p:nvPicPr>
          <p:cNvPr id="5222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219700" y="2951163"/>
            <a:ext cx="3322638" cy="141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19700" y="4395788"/>
            <a:ext cx="338455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30" name="Прямоугольник 6"/>
          <p:cNvSpPr>
            <a:spLocks noChangeArrowheads="1"/>
          </p:cNvSpPr>
          <p:nvPr/>
        </p:nvSpPr>
        <p:spPr bwMode="auto">
          <a:xfrm>
            <a:off x="827088" y="4437063"/>
            <a:ext cx="4572000" cy="1816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1400">
                <a:latin typeface="Calibri" pitchFamily="34" charset="0"/>
              </a:rPr>
              <a:t>#wrap1 {</a:t>
            </a:r>
            <a:endParaRPr lang="en-US" sz="1400">
              <a:latin typeface="Calibri" pitchFamily="34" charset="0"/>
            </a:endParaRPr>
          </a:p>
          <a:p>
            <a:r>
              <a:rPr lang="en-US" sz="1400">
                <a:latin typeface="Calibri" pitchFamily="34" charset="0"/>
              </a:rPr>
              <a:t>background:repeating-linear-gradient(50deg,white,white 5px,black 5px,black 10px);</a:t>
            </a:r>
            <a:endParaRPr lang="en-US" sz="1400">
              <a:latin typeface="Calibri" pitchFamily="34" charset="0"/>
            </a:endParaRPr>
          </a:p>
          <a:p>
            <a:r>
              <a:rPr lang="en-US" sz="1400">
                <a:latin typeface="Calibri" pitchFamily="34" charset="0"/>
              </a:rPr>
              <a:t>}</a:t>
            </a:r>
            <a:endParaRPr lang="en-US" sz="1400">
              <a:latin typeface="Calibri" pitchFamily="34" charset="0"/>
            </a:endParaRPr>
          </a:p>
          <a:p>
            <a:r>
              <a:rPr lang="en-US" sz="1400">
                <a:latin typeface="Calibri" pitchFamily="34" charset="0"/>
              </a:rPr>
              <a:t>#wrap2 {</a:t>
            </a:r>
            <a:endParaRPr lang="en-US" sz="1400">
              <a:latin typeface="Calibri" pitchFamily="34" charset="0"/>
            </a:endParaRPr>
          </a:p>
          <a:p>
            <a:r>
              <a:rPr lang="en-US" sz="1400">
                <a:latin typeface="Calibri" pitchFamily="34" charset="0"/>
              </a:rPr>
              <a:t>background:repeating-radial-gradient(circle,#8F04A8 0%,#5D016D 40%,black 60%);</a:t>
            </a:r>
            <a:endParaRPr lang="en-US" sz="1400">
              <a:latin typeface="Calibri" pitchFamily="34" charset="0"/>
            </a:endParaRPr>
          </a:p>
          <a:p>
            <a:r>
              <a:rPr lang="en-US" sz="1400">
                <a:latin typeface="Calibri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Анимация с помощью </a:t>
            </a:r>
            <a:r>
              <a:rPr lang="en-US" smtClean="0"/>
              <a:t>CSS</a:t>
            </a:r>
            <a:r>
              <a:rPr lang="ru-RU" smtClean="0"/>
              <a:t>3</a:t>
            </a:r>
            <a:endParaRPr lang="uk-UA" smtClean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mtClean="0"/>
              <a:t>Эффекты перехода с помощью свойства </a:t>
            </a:r>
            <a:r>
              <a:rPr lang="ru-RU" smtClean="0">
                <a:solidFill>
                  <a:schemeClr val="accent6">
                    <a:lumMod val="75000"/>
                  </a:schemeClr>
                </a:solidFill>
              </a:rPr>
              <a:t>transition</a:t>
            </a:r>
            <a:r>
              <a:rPr lang="ru-RU" smtClean="0"/>
              <a:t>: </a:t>
            </a:r>
            <a:endParaRPr lang="uk-UA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mtClean="0"/>
              <a:t>Для создания переходов необходимо указать какое CSS свойство будет изменятся и скорость выполнения этих изменений в секундах:</a:t>
            </a: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uk-UA"/>
          </a:p>
        </p:txBody>
      </p:sp>
      <p:sp>
        <p:nvSpPr>
          <p:cNvPr id="53251" name="Прямоугольник 3"/>
          <p:cNvSpPr>
            <a:spLocks noChangeArrowheads="1"/>
          </p:cNvSpPr>
          <p:nvPr/>
        </p:nvSpPr>
        <p:spPr bwMode="auto">
          <a:xfrm>
            <a:off x="2339975" y="3213100"/>
            <a:ext cx="4572000" cy="2862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#wrap1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{</a:t>
            </a:r>
            <a:endParaRPr lang="en-US">
              <a:latin typeface="Calibri" pitchFamily="34" charset="0"/>
            </a:endParaRPr>
          </a:p>
          <a:p>
            <a:r>
              <a:rPr lang="ru-RU">
                <a:latin typeface="Calibri" pitchFamily="34" charset="0"/>
              </a:rPr>
              <a:t>	</a:t>
            </a:r>
            <a:r>
              <a:rPr lang="en-US">
                <a:latin typeface="Calibri" pitchFamily="34" charset="0"/>
              </a:rPr>
              <a:t>width:200px;</a:t>
            </a:r>
            <a:endParaRPr lang="en-US">
              <a:latin typeface="Calibri" pitchFamily="34" charset="0"/>
            </a:endParaRPr>
          </a:p>
          <a:p>
            <a:r>
              <a:rPr lang="ru-RU">
                <a:latin typeface="Calibri" pitchFamily="34" charset="0"/>
              </a:rPr>
              <a:t>	</a:t>
            </a:r>
            <a:r>
              <a:rPr lang="en-US">
                <a:latin typeface="Calibri" pitchFamily="34" charset="0"/>
              </a:rPr>
              <a:t>transition: width 4s;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}</a:t>
            </a:r>
            <a:endParaRPr lang="ru-RU">
              <a:latin typeface="Calibri" pitchFamily="34" charset="0"/>
            </a:endParaRPr>
          </a:p>
          <a:p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#wrap1:hover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{</a:t>
            </a:r>
            <a:endParaRPr lang="en-US">
              <a:latin typeface="Calibri" pitchFamily="34" charset="0"/>
            </a:endParaRPr>
          </a:p>
          <a:p>
            <a:r>
              <a:rPr lang="ru-RU">
                <a:latin typeface="Calibri" pitchFamily="34" charset="0"/>
              </a:rPr>
              <a:t>	</a:t>
            </a:r>
            <a:r>
              <a:rPr lang="en-US">
                <a:latin typeface="Calibri" pitchFamily="34" charset="0"/>
              </a:rPr>
              <a:t>width:500px;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}</a:t>
            </a:r>
            <a:endParaRPr lang="uk-UA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Язык </a:t>
            </a:r>
            <a:r>
              <a:rPr lang="en-US" smtClean="0"/>
              <a:t>HTML5</a:t>
            </a:r>
            <a:endParaRPr lang="uk-UA" smtClean="0"/>
          </a:p>
        </p:txBody>
      </p:sp>
      <p:sp>
        <p:nvSpPr>
          <p:cNvPr id="1741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/>
            <a:r>
              <a:rPr lang="ru-RU" smtClean="0"/>
              <a:t>Обратно совместим с тем, что уже есть -  поддерживает все элементы HTML 4</a:t>
            </a:r>
            <a:endParaRPr lang="ru-RU" smtClean="0"/>
          </a:p>
          <a:p>
            <a:pPr lvl="1"/>
            <a:r>
              <a:rPr lang="ru-RU" smtClean="0"/>
              <a:t>Добавляет новые мощные средства в HTML, которые были ранее доступны в Web только с помощью других технологий ( Flash,  JavaScript и т.д.). </a:t>
            </a:r>
            <a:endParaRPr lang="ru-RU" smtClean="0"/>
          </a:p>
          <a:p>
            <a:pPr lvl="1"/>
            <a:r>
              <a:rPr lang="ru-RU" smtClean="0"/>
              <a:t>Лучше подходит для написания динамических приложений, чем HTML4  (первоначально HTML был создан для создания статических документов).</a:t>
            </a:r>
            <a:endParaRPr lang="ru-RU" smtClean="0"/>
          </a:p>
          <a:p>
            <a:pPr lvl="1"/>
            <a:r>
              <a:rPr lang="ru-RU" smtClean="0"/>
              <a:t>Дает выигрыш в совместимости  для всех браузеров (имеет четко определенный алгоритм синтаксического анализа).</a:t>
            </a:r>
            <a:endParaRPr lang="ru-RU" smtClean="0"/>
          </a:p>
          <a:p>
            <a:pPr lvl="1">
              <a:buFont typeface="Wingdings 3" pitchFamily="18" charset="2"/>
              <a:buNone/>
            </a:pPr>
            <a:endParaRPr lang="uk-UA" smtClean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Анимация с помощью </a:t>
            </a:r>
            <a:r>
              <a:rPr lang="en-US" smtClean="0"/>
              <a:t>CSS</a:t>
            </a:r>
            <a:r>
              <a:rPr lang="ru-RU" smtClean="0"/>
              <a:t>3</a:t>
            </a:r>
            <a:endParaRPr lang="uk-UA" smtClean="0"/>
          </a:p>
        </p:txBody>
      </p:sp>
      <p:sp>
        <p:nvSpPr>
          <p:cNvPr id="54274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ru-RU" sz="2400" smtClean="0"/>
              <a:t>Для того, чтобы добавить эффект перехода к нескольким свойствам, нужно перечислить их названия через запятую:</a:t>
            </a:r>
            <a:endParaRPr lang="uk-UA" sz="2400" smtClean="0"/>
          </a:p>
        </p:txBody>
      </p:sp>
      <p:sp>
        <p:nvSpPr>
          <p:cNvPr id="54275" name="Прямоугольник 3"/>
          <p:cNvSpPr>
            <a:spLocks noChangeArrowheads="1"/>
          </p:cNvSpPr>
          <p:nvPr/>
        </p:nvSpPr>
        <p:spPr bwMode="auto">
          <a:xfrm>
            <a:off x="2411413" y="2276475"/>
            <a:ext cx="5616575" cy="3694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#wrap1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{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background-color:#E869AA;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color:#000;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width:200px;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transition: color 4s, width 4s, background-color 4s;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}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#wrap1:hover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{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color:#FFFFFF;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width:400px;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background-color:#880045;</a:t>
            </a:r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}</a:t>
            </a:r>
            <a:endParaRPr lang="uk-UA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Анимация с помощью </a:t>
            </a:r>
            <a:r>
              <a:rPr lang="en-US" smtClean="0"/>
              <a:t>CSS</a:t>
            </a:r>
            <a:r>
              <a:rPr lang="ru-RU" smtClean="0"/>
              <a:t>3</a:t>
            </a:r>
            <a:endParaRPr lang="uk-UA" smtClean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sz="quarter" idx="1"/>
          </p:nvPr>
        </p:nvGraphicFramePr>
        <p:xfrm>
          <a:off x="457200" y="1590675"/>
          <a:ext cx="8229600" cy="3998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1800" smtClean="0"/>
                        <a:t>Функция</a:t>
                      </a:r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uk-UA" sz="1800" smtClean="0"/>
                        <a:t>Описание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transition</a:t>
                      </a:r>
                      <a:endParaRPr lang="uk-U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smtClean="0"/>
                        <a:t>Позволяет задать значения различных свойств перехода в одном определении.</a:t>
                      </a:r>
                      <a:endParaRPr lang="uk-UA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transition-property</a:t>
                      </a:r>
                      <a:endParaRPr lang="uk-U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smtClean="0"/>
                        <a:t>Позволяет указать имя CSS свойства, к которому будет применен эффект перехода.</a:t>
                      </a:r>
                      <a:endParaRPr lang="uk-UA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transition-duration</a:t>
                      </a:r>
                      <a:endParaRPr lang="uk-U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smtClean="0"/>
                        <a:t>Позволяет указать время выполнения перехода (по умолчанию имеет значение 0).</a:t>
                      </a:r>
                      <a:endParaRPr lang="uk-UA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transition-timing-function</a:t>
                      </a:r>
                      <a:endParaRPr lang="uk-U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smtClean="0"/>
                        <a:t>Позволяет задать функцию смягчения отвечающую за плавность выполнения перехода (по умолчанию имеет значение 'ease').</a:t>
                      </a:r>
                      <a:endParaRPr lang="uk-UA" sz="16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smtClean="0"/>
                        <a:t>transition-delay</a:t>
                      </a:r>
                      <a:endParaRPr lang="uk-UA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smtClean="0"/>
                        <a:t>Позволяет задать задержку перед началом выполнения перехода (по умолчанию имеет значение 0).</a:t>
                      </a:r>
                      <a:endParaRPr lang="uk-UA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Анимация с помощью </a:t>
            </a:r>
            <a:r>
              <a:rPr lang="en-US" smtClean="0"/>
              <a:t>CSS</a:t>
            </a:r>
            <a:r>
              <a:rPr lang="ru-RU" smtClean="0"/>
              <a:t>3</a:t>
            </a:r>
            <a:endParaRPr lang="uk-UA" smtClean="0"/>
          </a:p>
        </p:txBody>
      </p:sp>
      <p:sp>
        <p:nvSpPr>
          <p:cNvPr id="56322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uk-UA" sz="2400" smtClean="0"/>
              <a:t>Функции смягчения (контролируют плавность выполнения переходов):</a:t>
            </a:r>
            <a:endParaRPr lang="uk-UA" sz="2400" smtClean="0"/>
          </a:p>
          <a:p>
            <a:pPr lvl="1"/>
            <a:r>
              <a:rPr lang="en-US" smtClean="0"/>
              <a:t>linear</a:t>
            </a:r>
            <a:endParaRPr lang="en-US" smtClean="0"/>
          </a:p>
          <a:p>
            <a:pPr lvl="1"/>
            <a:r>
              <a:rPr lang="en-US" smtClean="0"/>
              <a:t>ease (</a:t>
            </a:r>
            <a:r>
              <a:rPr lang="uk-UA" smtClean="0"/>
              <a:t>функция смягчения по умолчанию)</a:t>
            </a:r>
            <a:endParaRPr lang="uk-UA" smtClean="0"/>
          </a:p>
          <a:p>
            <a:pPr lvl="1"/>
            <a:r>
              <a:rPr lang="en-US" smtClean="0"/>
              <a:t>ease-in</a:t>
            </a:r>
            <a:endParaRPr lang="en-US" smtClean="0"/>
          </a:p>
          <a:p>
            <a:pPr lvl="1"/>
            <a:r>
              <a:rPr lang="en-US" smtClean="0"/>
              <a:t>ease-out</a:t>
            </a:r>
            <a:endParaRPr lang="en-US" smtClean="0"/>
          </a:p>
          <a:p>
            <a:pPr lvl="1"/>
            <a:r>
              <a:rPr lang="en-US" smtClean="0"/>
              <a:t>ease-in-out</a:t>
            </a:r>
            <a:endParaRPr lang="en-US" smtClean="0"/>
          </a:p>
          <a:p>
            <a:pPr lvl="1"/>
            <a:r>
              <a:rPr lang="en-US" smtClean="0"/>
              <a:t>cubic-bezier(x,x,x,x) (</a:t>
            </a:r>
            <a:r>
              <a:rPr lang="uk-UA" smtClean="0"/>
              <a:t>поведение функции контролируется переданными параметрами)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Анимация с помощью </a:t>
            </a:r>
            <a:r>
              <a:rPr lang="en-US" smtClean="0"/>
              <a:t>CSS</a:t>
            </a:r>
            <a:r>
              <a:rPr lang="ru-RU" smtClean="0"/>
              <a:t>3</a:t>
            </a:r>
            <a:endParaRPr lang="uk-UA" smtClean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z="2000" smtClean="0"/>
              <a:t>Свойство</a:t>
            </a:r>
            <a:r>
              <a:rPr lang="ru-RU" sz="2000" smtClean="0">
                <a:solidFill>
                  <a:schemeClr val="accent6">
                    <a:lumMod val="75000"/>
                  </a:schemeClr>
                </a:solidFill>
              </a:rPr>
              <a:t> transition-timing-function </a:t>
            </a:r>
            <a:r>
              <a:rPr lang="ru-RU" sz="2000" smtClean="0"/>
              <a:t>указывает скоростную характеристическую функцию эффекта перехода:</a:t>
            </a:r>
            <a:endParaRPr lang="ru-RU" sz="2000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uk-UA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539750" y="1989138"/>
          <a:ext cx="8064500" cy="3297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2448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1800" smtClean="0"/>
                        <a:t>Функция</a:t>
                      </a:r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uk-UA" sz="1800" smtClean="0"/>
                        <a:t>Описание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linear</a:t>
                      </a:r>
                      <a:endParaRPr lang="uk-U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smtClean="0"/>
                        <a:t>Определяет эффект перехода с одинаковой скоростью от начала до конца (эквивалентно cubic-bezier(0,0,1,1))</a:t>
                      </a:r>
                      <a:endParaRPr lang="uk-UA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ease</a:t>
                      </a:r>
                      <a:endParaRPr lang="uk-U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smtClean="0"/>
                        <a:t>Определяет эффект перехода, который начинается медленно, затем ускоряется и в конце опять замедляется (эквивалентно cubic-bezier(0.25,0.1,0.25,1))</a:t>
                      </a:r>
                      <a:endParaRPr lang="uk-UA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ease-in</a:t>
                      </a:r>
                      <a:endParaRPr lang="uk-U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smtClean="0"/>
                        <a:t>Определяет эффект перехода с замедленным началом (эквивалентно cubic-bezier(0.42,0,1,1))</a:t>
                      </a:r>
                      <a:endParaRPr lang="uk-UA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ease-out</a:t>
                      </a:r>
                      <a:endParaRPr lang="uk-U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smtClean="0"/>
                        <a:t>Определяет эффект перехода с замедленным концом (эквивалентно cubic-bezier(0,0,0.58,1))</a:t>
                      </a:r>
                      <a:endParaRPr lang="uk-UA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ease-in-out</a:t>
                      </a:r>
                      <a:endParaRPr lang="uk-U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smtClean="0"/>
                        <a:t>Определяет эффект перехода с замедленным началом и концом (эквивалентно cubic-bezier(0.42,0,0.58,1))</a:t>
                      </a:r>
                      <a:endParaRPr lang="uk-UA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cubic-bezier(n,n,n,n)</a:t>
                      </a:r>
                      <a:endParaRPr lang="uk-U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smtClean="0"/>
                        <a:t>Укажите свои собственные значения в кубической функции Безье. Возможные значения - это числа от 0 до 1</a:t>
                      </a:r>
                      <a:endParaRPr lang="uk-UA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Анимация с помощью </a:t>
            </a:r>
            <a:r>
              <a:rPr lang="en-US" smtClean="0"/>
              <a:t>CSS</a:t>
            </a:r>
            <a:r>
              <a:rPr lang="ru-RU" smtClean="0"/>
              <a:t>3</a:t>
            </a:r>
            <a:endParaRPr lang="uk-UA" smtClean="0"/>
          </a:p>
        </p:txBody>
      </p:sp>
      <p:sp>
        <p:nvSpPr>
          <p:cNvPr id="58370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uk-UA" sz="2000" smtClean="0"/>
              <a:t>Функции смягчения (пример):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1988840"/>
            <a:ext cx="7668344" cy="3693319"/>
          </a:xfrm>
          <a:prstGeom prst="rect">
            <a:avLst/>
          </a:prstGeom>
        </p:spPr>
        <p:txBody>
          <a:bodyPr numCol="2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div {</a:t>
            </a:r>
            <a:endParaRPr lang="en-US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width:230px;</a:t>
            </a:r>
            <a:endParaRPr lang="en-US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transition:width 4s;</a:t>
            </a:r>
            <a:endParaRPr lang="en-US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}</a:t>
            </a:r>
            <a:endParaRPr lang="en-US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div:hover {</a:t>
            </a:r>
            <a:endParaRPr lang="en-US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width:600px;</a:t>
            </a:r>
            <a:endParaRPr lang="en-US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}</a:t>
            </a:r>
            <a:endParaRPr lang="en-US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#el1 {</a:t>
            </a:r>
            <a:endParaRPr lang="en-US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transition-timing-function:linear;</a:t>
            </a:r>
            <a:endParaRPr lang="en-US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}</a:t>
            </a:r>
            <a:endParaRPr lang="en-US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#el2 {</a:t>
            </a:r>
            <a:endParaRPr lang="en-US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transition-timing-function:ease;</a:t>
            </a:r>
            <a:endParaRPr lang="en-US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}</a:t>
            </a:r>
            <a:endParaRPr lang="en-US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#el3 {</a:t>
            </a:r>
            <a:endParaRPr lang="en-US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transition-timing-function:ease-in;</a:t>
            </a:r>
            <a:endParaRPr lang="en-US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}</a:t>
            </a:r>
            <a:endParaRPr lang="en-US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#el4 {</a:t>
            </a:r>
            <a:endParaRPr lang="en-US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transition-timing-function:ease-out;</a:t>
            </a:r>
            <a:endParaRPr lang="en-US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}</a:t>
            </a:r>
            <a:endParaRPr lang="en-US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#el5 {</a:t>
            </a:r>
            <a:endParaRPr lang="en-US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transition-timing-function:ease-in-out;</a:t>
            </a:r>
            <a:endParaRPr lang="en-US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}</a:t>
            </a:r>
            <a:endParaRPr lang="en-US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#el6 {</a:t>
            </a:r>
            <a:endParaRPr lang="en-US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transition-timing-function:cubic-bezier(0.6,0.2,0.5,0.6);</a:t>
            </a:r>
            <a:endParaRPr lang="en-US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latin typeface="+mn-lt"/>
                <a:cs typeface="+mn-cs"/>
              </a:rPr>
              <a:t>}</a:t>
            </a:r>
            <a:endParaRPr lang="en-US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Анимация с помощью </a:t>
            </a:r>
            <a:r>
              <a:rPr lang="en-US" smtClean="0"/>
              <a:t>CSS</a:t>
            </a:r>
            <a:r>
              <a:rPr lang="ru-RU" smtClean="0"/>
              <a:t>3</a:t>
            </a:r>
            <a:endParaRPr lang="uk-UA" smtClean="0"/>
          </a:p>
        </p:txBody>
      </p:sp>
      <p:sp>
        <p:nvSpPr>
          <p:cNvPr id="59395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ru-RU" sz="2000" smtClean="0"/>
              <a:t>Для создания анимации в CSS3 используется свойство </a:t>
            </a:r>
            <a:endParaRPr lang="ru-RU" sz="2000" smtClean="0"/>
          </a:p>
          <a:p>
            <a:pPr>
              <a:buFont typeface="Wingdings 3" pitchFamily="18" charset="2"/>
              <a:buNone/>
            </a:pPr>
            <a:r>
              <a:rPr lang="ru-RU" sz="2000" smtClean="0">
                <a:solidFill>
                  <a:schemeClr val="accent2"/>
                </a:solidFill>
              </a:rPr>
              <a:t>	</a:t>
            </a:r>
            <a:r>
              <a:rPr lang="ru-RU" smtClean="0">
                <a:solidFill>
                  <a:schemeClr val="accent2"/>
                </a:solidFill>
              </a:rPr>
              <a:t>@keyframes </a:t>
            </a:r>
            <a:r>
              <a:rPr lang="ru-RU" sz="2000" smtClean="0"/>
              <a:t>– контейнер, в который должны помещаться различные свойства оформления:</a:t>
            </a:r>
            <a:endParaRPr lang="ru-RU" sz="2000" smtClean="0"/>
          </a:p>
          <a:p>
            <a:pPr>
              <a:buFont typeface="Wingdings 3" pitchFamily="18" charset="2"/>
              <a:buNone/>
            </a:pPr>
            <a:endParaRPr lang="ru-RU" sz="2000" smtClean="0"/>
          </a:p>
          <a:p>
            <a:pPr>
              <a:buFont typeface="Wingdings 3" pitchFamily="18" charset="2"/>
              <a:buNone/>
            </a:pPr>
            <a:endParaRPr lang="ru-RU" sz="2000" smtClean="0"/>
          </a:p>
          <a:p>
            <a:pPr>
              <a:buFont typeface="Wingdings 3" pitchFamily="18" charset="2"/>
              <a:buNone/>
            </a:pPr>
            <a:endParaRPr lang="ru-RU" sz="2000" smtClean="0"/>
          </a:p>
          <a:p>
            <a:pPr>
              <a:buFont typeface="Wingdings 3" pitchFamily="18" charset="2"/>
              <a:buNone/>
            </a:pPr>
            <a:endParaRPr lang="ru-RU" sz="2000" smtClean="0"/>
          </a:p>
          <a:p>
            <a:pPr>
              <a:buFont typeface="Wingdings 3" pitchFamily="18" charset="2"/>
              <a:buNone/>
            </a:pPr>
            <a:endParaRPr lang="ru-RU" sz="2000" smtClean="0"/>
          </a:p>
          <a:p>
            <a:pPr>
              <a:buFont typeface="Wingdings 3" pitchFamily="18" charset="2"/>
              <a:buNone/>
            </a:pPr>
            <a:endParaRPr lang="ru-RU" sz="2000" smtClean="0"/>
          </a:p>
          <a:p>
            <a:pPr>
              <a:buFont typeface="Wingdings 3" pitchFamily="18" charset="2"/>
              <a:buNone/>
            </a:pPr>
            <a:r>
              <a:rPr lang="ru-RU" sz="2000" smtClean="0"/>
              <a:t>			</a:t>
            </a:r>
            <a:endParaRPr lang="ru-RU" sz="2000" smtClean="0"/>
          </a:p>
          <a:p>
            <a:pPr>
              <a:buFont typeface="Wingdings 3" pitchFamily="18" charset="2"/>
              <a:buNone/>
            </a:pPr>
            <a:r>
              <a:rPr lang="ru-RU" sz="2000" smtClean="0"/>
              <a:t>	Пример:</a:t>
            </a:r>
            <a:endParaRPr lang="ru-RU" sz="2000" smtClean="0"/>
          </a:p>
          <a:p>
            <a:pPr>
              <a:buFont typeface="Wingdings 3" pitchFamily="18" charset="2"/>
              <a:buNone/>
            </a:pPr>
            <a:endParaRPr lang="ru-RU" sz="2000" smtClean="0"/>
          </a:p>
          <a:p>
            <a:pPr>
              <a:buFont typeface="Wingdings 3" pitchFamily="18" charset="2"/>
              <a:buNone/>
            </a:pPr>
            <a:endParaRPr lang="ru-RU" sz="2000" smtClean="0"/>
          </a:p>
          <a:p>
            <a:pPr>
              <a:buFont typeface="Wingdings 3" pitchFamily="18" charset="2"/>
              <a:buNone/>
            </a:pPr>
            <a:endParaRPr lang="ru-RU" sz="2000" smtClean="0"/>
          </a:p>
          <a:p>
            <a:pPr>
              <a:buFont typeface="Wingdings 3" pitchFamily="18" charset="2"/>
              <a:buNone/>
            </a:pPr>
            <a:endParaRPr lang="ru-RU" sz="2000" smtClean="0"/>
          </a:p>
        </p:txBody>
      </p:sp>
      <p:sp>
        <p:nvSpPr>
          <p:cNvPr id="59396" name="Прямоугольник 3"/>
          <p:cNvSpPr>
            <a:spLocks noChangeArrowheads="1"/>
          </p:cNvSpPr>
          <p:nvPr/>
        </p:nvSpPr>
        <p:spPr bwMode="auto">
          <a:xfrm>
            <a:off x="827088" y="2565400"/>
            <a:ext cx="7848600" cy="22463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ru-RU" sz="2000">
                <a:latin typeface="Calibri" pitchFamily="34" charset="0"/>
              </a:rPr>
              <a:t>@keyframes имяАнимации</a:t>
            </a:r>
            <a:endParaRPr lang="ru-RU" sz="2000">
              <a:latin typeface="Calibri" pitchFamily="34" charset="0"/>
            </a:endParaRPr>
          </a:p>
          <a:p>
            <a:r>
              <a:rPr lang="ru-RU" sz="2000">
                <a:latin typeface="Calibri" pitchFamily="34" charset="0"/>
              </a:rPr>
              <a:t>{</a:t>
            </a:r>
            <a:endParaRPr lang="ru-RU" sz="2000">
              <a:latin typeface="Calibri" pitchFamily="34" charset="0"/>
            </a:endParaRPr>
          </a:p>
          <a:p>
            <a:r>
              <a:rPr lang="ru-RU" sz="2000">
                <a:latin typeface="Calibri" pitchFamily="34" charset="0"/>
              </a:rPr>
              <a:t> 	from {CSS свойства} /* Оформление элемента перед началом       анимации */</a:t>
            </a:r>
            <a:endParaRPr lang="ru-RU" sz="2000">
              <a:latin typeface="Calibri" pitchFamily="34" charset="0"/>
            </a:endParaRPr>
          </a:p>
          <a:p>
            <a:pPr lvl="1"/>
            <a:r>
              <a:rPr lang="ru-RU" sz="2000">
                <a:latin typeface="Calibri" pitchFamily="34" charset="0"/>
              </a:rPr>
              <a:t>	to {CSS свойства} /* Оформление элемента после завершения анимации */</a:t>
            </a:r>
            <a:endParaRPr lang="ru-RU" sz="2000">
              <a:latin typeface="Calibri" pitchFamily="34" charset="0"/>
            </a:endParaRPr>
          </a:p>
          <a:p>
            <a:r>
              <a:rPr lang="ru-RU" sz="2000">
                <a:latin typeface="Calibri" pitchFamily="34" charset="0"/>
              </a:rPr>
              <a:t>}</a:t>
            </a:r>
          </a:p>
        </p:txBody>
      </p:sp>
      <p:sp>
        <p:nvSpPr>
          <p:cNvPr id="59397" name="Прямоугольник 4"/>
          <p:cNvSpPr>
            <a:spLocks noChangeArrowheads="1"/>
          </p:cNvSpPr>
          <p:nvPr/>
        </p:nvSpPr>
        <p:spPr bwMode="auto">
          <a:xfrm>
            <a:off x="2843213" y="4724400"/>
            <a:ext cx="4176712" cy="1323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@keyframes anim {</a:t>
            </a:r>
            <a:endParaRPr lang="en-US" sz="2000">
              <a:latin typeface="Calibri" pitchFamily="34" charset="0"/>
            </a:endParaRPr>
          </a:p>
          <a:p>
            <a:r>
              <a:rPr lang="ru-RU" sz="2000">
                <a:latin typeface="Calibri" pitchFamily="34" charset="0"/>
              </a:rPr>
              <a:t>    	</a:t>
            </a:r>
            <a:r>
              <a:rPr lang="en-US" sz="2000">
                <a:latin typeface="Calibri" pitchFamily="34" charset="0"/>
              </a:rPr>
              <a:t>from {margin-left:3px;}</a:t>
            </a:r>
            <a:endParaRPr lang="en-US" sz="2000">
              <a:latin typeface="Calibri" pitchFamily="34" charset="0"/>
            </a:endParaRPr>
          </a:p>
          <a:p>
            <a:r>
              <a:rPr lang="ru-RU" sz="2000">
                <a:latin typeface="Calibri" pitchFamily="34" charset="0"/>
              </a:rPr>
              <a:t>    	</a:t>
            </a:r>
            <a:r>
              <a:rPr lang="en-US" sz="2000">
                <a:latin typeface="Calibri" pitchFamily="34" charset="0"/>
              </a:rPr>
              <a:t>to {margin-left:500px;}</a:t>
            </a:r>
            <a:endParaRPr lang="en-US" sz="20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}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Анимация с помощью </a:t>
            </a:r>
            <a:r>
              <a:rPr lang="en-US" smtClean="0"/>
              <a:t>CSS</a:t>
            </a:r>
            <a:r>
              <a:rPr lang="ru-RU" smtClean="0"/>
              <a:t>3</a:t>
            </a:r>
            <a:endParaRPr lang="uk-UA" smtClean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mtClean="0"/>
              <a:t>к элементу, который анимируется, добавляется свойство </a:t>
            </a:r>
            <a:r>
              <a:rPr lang="ru-RU" smtClean="0">
                <a:solidFill>
                  <a:schemeClr val="accent6"/>
                </a:solidFill>
              </a:rPr>
              <a:t>animation,</a:t>
            </a:r>
            <a:r>
              <a:rPr lang="ru-RU" smtClean="0"/>
              <a:t> в нем  указывается:</a:t>
            </a: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mtClean="0"/>
              <a:t> имя анимации;</a:t>
            </a: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mtClean="0"/>
              <a:t>время, в течении которого она будет выполняться;</a:t>
            </a: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mtClean="0"/>
              <a:t>количество повторов анимации:</a:t>
            </a:r>
            <a:endParaRPr lang="uk-UA"/>
          </a:p>
        </p:txBody>
      </p:sp>
      <p:sp>
        <p:nvSpPr>
          <p:cNvPr id="60419" name="Прямоугольник 3"/>
          <p:cNvSpPr>
            <a:spLocks noChangeArrowheads="1"/>
          </p:cNvSpPr>
          <p:nvPr/>
        </p:nvSpPr>
        <p:spPr bwMode="auto">
          <a:xfrm>
            <a:off x="2051050" y="3933825"/>
            <a:ext cx="3960813" cy="10144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#wrap1 {</a:t>
            </a:r>
            <a:endParaRPr lang="en-US" sz="2000">
              <a:latin typeface="Calibri" pitchFamily="34" charset="0"/>
            </a:endParaRPr>
          </a:p>
          <a:p>
            <a:r>
              <a:rPr lang="ru-RU" sz="2000">
                <a:latin typeface="Calibri" pitchFamily="34" charset="0"/>
              </a:rPr>
              <a:t>	</a:t>
            </a:r>
            <a:r>
              <a:rPr lang="en-US" sz="2000">
                <a:latin typeface="Calibri" pitchFamily="34" charset="0"/>
              </a:rPr>
              <a:t>animation:anim 4s 3;</a:t>
            </a:r>
            <a:endParaRPr lang="en-US" sz="20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}</a:t>
            </a:r>
            <a:endParaRPr lang="uk-UA" sz="20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Анимация с помощью </a:t>
            </a:r>
            <a:r>
              <a:rPr lang="en-US" smtClean="0"/>
              <a:t>CSS</a:t>
            </a:r>
            <a:r>
              <a:rPr lang="ru-RU" smtClean="0"/>
              <a:t>3</a:t>
            </a:r>
            <a:endParaRPr lang="uk-UA" smtClean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mtClean="0"/>
              <a:t>Определять ход выполнения анимации можно не только с помощью </a:t>
            </a:r>
            <a:r>
              <a:rPr lang="ru-RU" smtClean="0">
                <a:solidFill>
                  <a:schemeClr val="accent6"/>
                </a:solidFill>
              </a:rPr>
              <a:t>%</a:t>
            </a:r>
            <a:r>
              <a:rPr lang="ru-RU" smtClean="0"/>
              <a:t>:</a:t>
            </a:r>
            <a:endParaRPr lang="ru-RU" smtClean="0"/>
          </a:p>
          <a:p>
            <a:pPr marL="548640" lvl="1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uk-UA"/>
          </a:p>
        </p:txBody>
      </p:sp>
      <p:sp>
        <p:nvSpPr>
          <p:cNvPr id="61443" name="Прямоугольник 3"/>
          <p:cNvSpPr>
            <a:spLocks noChangeArrowheads="1"/>
          </p:cNvSpPr>
          <p:nvPr/>
        </p:nvSpPr>
        <p:spPr bwMode="auto">
          <a:xfrm>
            <a:off x="790575" y="2205038"/>
            <a:ext cx="8174038" cy="2862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sz="2000">
                <a:latin typeface="Calibri" pitchFamily="34" charset="0"/>
              </a:rPr>
              <a:t>@keyframes anim {</a:t>
            </a:r>
            <a:endParaRPr lang="en-US" sz="2000">
              <a:latin typeface="Calibri" pitchFamily="34" charset="0"/>
            </a:endParaRPr>
          </a:p>
          <a:p>
            <a:r>
              <a:rPr lang="ru-RU" sz="2000">
                <a:latin typeface="Calibri" pitchFamily="34" charset="0"/>
              </a:rPr>
              <a:t>	</a:t>
            </a:r>
            <a:r>
              <a:rPr lang="en-US" sz="2000">
                <a:latin typeface="Calibri" pitchFamily="34" charset="0"/>
              </a:rPr>
              <a:t>0% {background-color:#7F0055;}</a:t>
            </a:r>
            <a:endParaRPr lang="en-US" sz="2000">
              <a:latin typeface="Calibri" pitchFamily="34" charset="0"/>
            </a:endParaRPr>
          </a:p>
          <a:p>
            <a:r>
              <a:rPr lang="ru-RU" sz="2000">
                <a:latin typeface="Calibri" pitchFamily="34" charset="0"/>
              </a:rPr>
              <a:t>	</a:t>
            </a:r>
            <a:r>
              <a:rPr lang="en-US" sz="2000">
                <a:latin typeface="Calibri" pitchFamily="34" charset="0"/>
              </a:rPr>
              <a:t>30% {background-color:#7F0055;}</a:t>
            </a:r>
            <a:endParaRPr lang="en-US" sz="2000">
              <a:latin typeface="Calibri" pitchFamily="34" charset="0"/>
            </a:endParaRPr>
          </a:p>
          <a:p>
            <a:r>
              <a:rPr lang="ru-RU" sz="2000">
                <a:latin typeface="Calibri" pitchFamily="34" charset="0"/>
              </a:rPr>
              <a:t>	</a:t>
            </a:r>
            <a:r>
              <a:rPr lang="en-US" sz="2000">
                <a:latin typeface="Calibri" pitchFamily="34" charset="0"/>
              </a:rPr>
              <a:t>60% {background-color:black;}</a:t>
            </a:r>
            <a:endParaRPr lang="en-US" sz="2000">
              <a:latin typeface="Calibri" pitchFamily="34" charset="0"/>
            </a:endParaRPr>
          </a:p>
          <a:p>
            <a:r>
              <a:rPr lang="ru-RU" sz="2000">
                <a:latin typeface="Calibri" pitchFamily="34" charset="0"/>
              </a:rPr>
              <a:t>	</a:t>
            </a:r>
            <a:r>
              <a:rPr lang="en-US" sz="2000">
                <a:latin typeface="Calibri" pitchFamily="34" charset="0"/>
              </a:rPr>
              <a:t>100% {background-color:#7F0055;}</a:t>
            </a:r>
            <a:endParaRPr lang="en-US" sz="20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}</a:t>
            </a:r>
            <a:endParaRPr lang="en-US" sz="20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#wrap1 {</a:t>
            </a:r>
            <a:endParaRPr lang="en-US" sz="2000">
              <a:latin typeface="Calibri" pitchFamily="34" charset="0"/>
            </a:endParaRPr>
          </a:p>
          <a:p>
            <a:r>
              <a:rPr lang="ru-RU" sz="2000">
                <a:latin typeface="Calibri" pitchFamily="34" charset="0"/>
              </a:rPr>
              <a:t>	</a:t>
            </a:r>
            <a:r>
              <a:rPr lang="en-US" sz="2000">
                <a:latin typeface="Calibri" pitchFamily="34" charset="0"/>
              </a:rPr>
              <a:t>animation:anim 6s 3;</a:t>
            </a:r>
            <a:endParaRPr lang="en-US" sz="2000">
              <a:latin typeface="Calibri" pitchFamily="34" charset="0"/>
            </a:endParaRPr>
          </a:p>
          <a:p>
            <a:r>
              <a:rPr lang="en-US" sz="2000">
                <a:latin typeface="Calibri" pitchFamily="34" charset="0"/>
              </a:rPr>
              <a:t>}</a:t>
            </a:r>
            <a:endParaRPr lang="uk-UA" sz="20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Анимация с помощью </a:t>
            </a:r>
            <a:r>
              <a:rPr lang="en-US" smtClean="0"/>
              <a:t>CSS</a:t>
            </a:r>
            <a:r>
              <a:rPr lang="ru-RU" smtClean="0"/>
              <a:t>3</a:t>
            </a:r>
            <a:endParaRPr lang="uk-UA" smtClean="0"/>
          </a:p>
        </p:txBody>
      </p:sp>
      <p:sp>
        <p:nvSpPr>
          <p:cNvPr id="62466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uk-UA" sz="2000" smtClean="0"/>
              <a:t>свойства </a:t>
            </a:r>
            <a:r>
              <a:rPr lang="en-US" sz="2000" smtClean="0"/>
              <a:t>CSS3</a:t>
            </a:r>
            <a:r>
              <a:rPr lang="ru-RU" sz="2000" smtClean="0"/>
              <a:t>-</a:t>
            </a:r>
            <a:r>
              <a:rPr lang="uk-UA" sz="2000" smtClean="0"/>
              <a:t>анимации: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95288" y="1700213"/>
          <a:ext cx="8137525" cy="477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8452"/>
                <a:gridCol w="4068452"/>
              </a:tblGrid>
              <a:tr h="370840">
                <a:tc>
                  <a:txBody>
                    <a:bodyPr/>
                    <a:lstStyle/>
                    <a:p>
                      <a:r>
                        <a:rPr lang="uk-UA" sz="1800" smtClean="0"/>
                        <a:t>Функция</a:t>
                      </a:r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uk-UA" sz="1800" smtClean="0"/>
                        <a:t>Описание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@keyframes</a:t>
                      </a:r>
                      <a:endParaRPr lang="uk-U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smtClean="0"/>
                        <a:t>Контейнер для определения анимации.</a:t>
                      </a:r>
                      <a:endParaRPr lang="uk-UA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animation</a:t>
                      </a:r>
                      <a:endParaRPr lang="uk-U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smtClean="0"/>
                        <a:t>Позволяет задать все значения для настройки выполнения анимации за одно определение.</a:t>
                      </a:r>
                      <a:endParaRPr lang="uk-UA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animation-name</a:t>
                      </a:r>
                      <a:endParaRPr lang="uk-U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200" smtClean="0"/>
                        <a:t>Позволяет указать имя анимации.</a:t>
                      </a:r>
                      <a:endParaRPr lang="uk-UA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animation-duration</a:t>
                      </a:r>
                      <a:endParaRPr lang="uk-U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smtClean="0"/>
                        <a:t>Позволяет задать скорость выполнения анимации в секундах (по умолчанию имеет значение 0).</a:t>
                      </a:r>
                      <a:endParaRPr lang="uk-UA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animation-timing-function</a:t>
                      </a:r>
                      <a:endParaRPr lang="uk-U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smtClean="0"/>
                        <a:t>Позволяет задать функцию смягчения отвечающую за плавность выполнения анимации (по умолчанию имеет значение ease).</a:t>
                      </a:r>
                      <a:endParaRPr lang="uk-UA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animation-delay</a:t>
                      </a:r>
                      <a:endParaRPr lang="uk-U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smtClean="0"/>
                        <a:t>Позволяет задать задержку перед началом выполнения анимации (по умолчанию имеет значение 0).</a:t>
                      </a:r>
                      <a:endParaRPr lang="uk-UA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animation-iteration-count</a:t>
                      </a:r>
                      <a:endParaRPr lang="uk-U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smtClean="0"/>
                        <a:t>Позволяет задать количество повторов анимации (по умолчанию имеет значение 1, </a:t>
                      </a:r>
                      <a:r>
                        <a:rPr lang="en-US" sz="1200" smtClean="0"/>
                        <a:t>infinite — </a:t>
                      </a:r>
                      <a:r>
                        <a:rPr lang="ru-RU" sz="1200" smtClean="0"/>
                        <a:t>анимация проигрывается бесконечное  количество повторов ).</a:t>
                      </a:r>
                      <a:endParaRPr lang="uk-UA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smtClean="0"/>
                        <a:t>animation-direction</a:t>
                      </a:r>
                      <a:endParaRPr lang="uk-U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smtClean="0"/>
                        <a:t>При значении alternate в нечетные разы (1,3,5 ...) анимация будет проигрываться в нормальном, а в четные (2,4,6 ...) в обратном порядке. По умолчанию данное свойство имеет значение normal, при данном значении анимация всегда проигрывается в нормальном порядке.</a:t>
                      </a:r>
                      <a:endParaRPr lang="uk-UA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Правила </a:t>
            </a:r>
            <a:r>
              <a:rPr lang="uk-UA" smtClean="0">
                <a:solidFill>
                  <a:schemeClr val="accent2"/>
                </a:solidFill>
              </a:rPr>
              <a:t>@</a:t>
            </a:r>
            <a:endParaRPr lang="uk-UA" smtClean="0"/>
          </a:p>
        </p:txBody>
      </p:sp>
      <p:sp>
        <p:nvSpPr>
          <p:cNvPr id="6349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ru-RU" smtClean="0"/>
              <a:t> </a:t>
            </a:r>
            <a:r>
              <a:rPr lang="ru-RU" smtClean="0">
                <a:solidFill>
                  <a:schemeClr val="accent2"/>
                </a:solidFill>
              </a:rPr>
              <a:t>@charset </a:t>
            </a:r>
            <a:r>
              <a:rPr lang="ru-RU" smtClean="0"/>
              <a:t>применяется для задания кодировки внешнего CSS-файла</a:t>
            </a:r>
            <a:endParaRPr lang="uk-UA" smtClean="0"/>
          </a:p>
        </p:txBody>
      </p:sp>
      <p:sp>
        <p:nvSpPr>
          <p:cNvPr id="4" name="Rectangle 3"/>
          <p:cNvSpPr/>
          <p:nvPr/>
        </p:nvSpPr>
        <p:spPr>
          <a:xfrm>
            <a:off x="2268538" y="2636838"/>
            <a:ext cx="4572000" cy="28622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@charset "windows-1251";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body {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font: 11pt Arial, Helvetica, sans-serif;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margin: 0;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color: #000;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}</a:t>
            </a:r>
            <a:endParaRPr lang="ru-RU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p.new:after {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content: " </a:t>
            </a:r>
            <a:r>
              <a:rPr lang="uk-UA"/>
              <a:t>Новье!";</a:t>
            </a:r>
            <a:endParaRPr lang="uk-UA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/>
              <a:t>}</a:t>
            </a:r>
            <a:endParaRPr lang="uk-U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Новые свойства </a:t>
            </a:r>
            <a:r>
              <a:rPr lang="en-US" smtClean="0"/>
              <a:t>HTML5</a:t>
            </a:r>
            <a:endParaRPr lang="ru-RU" smtClean="0"/>
          </a:p>
        </p:txBody>
      </p:sp>
      <p:sp>
        <p:nvSpPr>
          <p:cNvPr id="1843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lvl="1"/>
            <a:r>
              <a:rPr lang="uk-UA" sz="2900" smtClean="0"/>
              <a:t>Новые теги </a:t>
            </a:r>
            <a:endParaRPr lang="uk-UA" sz="2900" smtClean="0"/>
          </a:p>
          <a:p>
            <a:pPr lvl="1"/>
            <a:r>
              <a:rPr lang="uk-UA" sz="2900" smtClean="0"/>
              <a:t>Новые свойства форм</a:t>
            </a:r>
            <a:endParaRPr lang="uk-UA" sz="2900" smtClean="0"/>
          </a:p>
          <a:p>
            <a:pPr lvl="1"/>
            <a:r>
              <a:rPr lang="ru-RU" sz="2900" smtClean="0"/>
              <a:t>Собственная поддержка видео и аудио</a:t>
            </a:r>
            <a:endParaRPr lang="ru-RU" sz="2900" smtClean="0"/>
          </a:p>
          <a:p>
            <a:pPr lvl="1"/>
            <a:r>
              <a:rPr lang="uk-UA" sz="2900" smtClean="0"/>
              <a:t>Рисование на холсте</a:t>
            </a:r>
            <a:endParaRPr lang="ru-RU" sz="2900" smtClean="0"/>
          </a:p>
          <a:p>
            <a:pPr lvl="1"/>
            <a:r>
              <a:rPr lang="uk-UA" sz="2900" smtClean="0"/>
              <a:t>Геолокация</a:t>
            </a:r>
            <a:endParaRPr lang="uk-UA" sz="2900" smtClean="0"/>
          </a:p>
          <a:p>
            <a:pPr lvl="1"/>
            <a:r>
              <a:rPr lang="ru-RU" sz="2900" smtClean="0"/>
              <a:t>Более функциональное клиентское хранилище данных</a:t>
            </a:r>
            <a:endParaRPr lang="ru-RU" sz="2900" smtClean="0"/>
          </a:p>
          <a:p>
            <a:pPr lvl="1"/>
            <a:r>
              <a:rPr lang="ru-RU" sz="2900" smtClean="0"/>
              <a:t>Другое  (перетаскиваемые элементы </a:t>
            </a:r>
            <a:r>
              <a:rPr lang="en-US" sz="2900" smtClean="0"/>
              <a:t>Drag and Drop</a:t>
            </a:r>
            <a:r>
              <a:rPr lang="ru-RU" sz="2900" smtClean="0"/>
              <a:t>, сокеты </a:t>
            </a:r>
            <a:r>
              <a:rPr lang="en-US" sz="2900" smtClean="0"/>
              <a:t>Web</a:t>
            </a:r>
            <a:r>
              <a:rPr lang="ru-RU" sz="2900" smtClean="0"/>
              <a:t>, </a:t>
            </a:r>
            <a:r>
              <a:rPr lang="en-US" sz="2900" smtClean="0"/>
              <a:t>Web workers</a:t>
            </a:r>
            <a:r>
              <a:rPr lang="ru-RU" sz="2900" smtClean="0"/>
              <a:t>, автономные приложения </a:t>
            </a:r>
            <a:r>
              <a:rPr lang="en-US" sz="2900" smtClean="0"/>
              <a:t>web</a:t>
            </a:r>
            <a:r>
              <a:rPr lang="ru-RU" sz="2900" smtClean="0"/>
              <a:t>, кеширование данных)</a:t>
            </a:r>
            <a:endParaRPr lang="en-US" sz="2900" smtClean="0"/>
          </a:p>
          <a:p>
            <a:endParaRPr lang="uk-UA" smtClean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Правила </a:t>
            </a:r>
            <a:r>
              <a:rPr lang="uk-UA" smtClean="0">
                <a:solidFill>
                  <a:schemeClr val="accent2"/>
                </a:solidFill>
              </a:rPr>
              <a:t>@</a:t>
            </a:r>
            <a:endParaRPr lang="uk-UA" smtClean="0"/>
          </a:p>
        </p:txBody>
      </p:sp>
      <p:sp>
        <p:nvSpPr>
          <p:cNvPr id="64514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ru-RU" smtClean="0"/>
              <a:t>Правило </a:t>
            </a:r>
            <a:r>
              <a:rPr lang="ru-RU" smtClean="0">
                <a:solidFill>
                  <a:schemeClr val="accent2"/>
                </a:solidFill>
              </a:rPr>
              <a:t>@import </a:t>
            </a:r>
            <a:r>
              <a:rPr lang="ru-RU" smtClean="0"/>
              <a:t>позволяет импортировать содержимое CSS-файла в текущую стилевую таблицу.</a:t>
            </a:r>
            <a:endParaRPr lang="uk-UA" smtClean="0"/>
          </a:p>
        </p:txBody>
      </p:sp>
      <p:sp>
        <p:nvSpPr>
          <p:cNvPr id="5" name="Rectangle 4"/>
          <p:cNvSpPr/>
          <p:nvPr/>
        </p:nvSpPr>
        <p:spPr>
          <a:xfrm>
            <a:off x="468313" y="5229225"/>
            <a:ext cx="8135937" cy="646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@import "/style/main.css" screen; /* </a:t>
            </a:r>
            <a:r>
              <a:rPr lang="uk-UA"/>
              <a:t>Стиль для вывода результата на монитор */</a:t>
            </a:r>
            <a:endParaRPr lang="uk-UA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/>
              <a:t>@</a:t>
            </a:r>
            <a:r>
              <a:rPr lang="en-US"/>
              <a:t>import "/style/palm.css" handheld, print; /* </a:t>
            </a:r>
            <a:r>
              <a:rPr lang="uk-UA"/>
              <a:t>Стиль для печати */</a:t>
            </a:r>
            <a:endParaRPr lang="uk-UA"/>
          </a:p>
        </p:txBody>
      </p:sp>
      <p:sp>
        <p:nvSpPr>
          <p:cNvPr id="6" name="Rectangle 5"/>
          <p:cNvSpPr/>
          <p:nvPr/>
        </p:nvSpPr>
        <p:spPr>
          <a:xfrm>
            <a:off x="2124075" y="2276475"/>
            <a:ext cx="4572000" cy="6461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/>
              <a:t>@import url("имя файла") [типы носителей];</a:t>
            </a:r>
            <a:endParaRPr lang="ru-RU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/>
              <a:t>@import "имя файла" [типы носителей];</a:t>
            </a:r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755650" y="3141663"/>
            <a:ext cx="7848600" cy="18145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/>
              <a:t>all	Все типы. Это значение используется по умолчанию.</a:t>
            </a:r>
            <a:endParaRPr lang="ru-RU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/>
              <a:t>aural	Речевые синтезаторы, а также программы для воспроизведения текста вслух. </a:t>
            </a:r>
            <a:endParaRPr lang="ru-RU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/>
              <a:t>braille	Устройства, основанные на системе Брайля, которые предназначены для слепых людей.</a:t>
            </a:r>
            <a:endParaRPr lang="ru-RU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/>
              <a:t>handheld	Наладонные компьютеры и аналогичные им аппараты. </a:t>
            </a:r>
            <a:endParaRPr lang="ru-RU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/>
              <a:t>print	Печатающие устройства (принтер).</a:t>
            </a:r>
            <a:endParaRPr lang="ru-RU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/>
              <a:t>projection	Проектор.</a:t>
            </a:r>
            <a:endParaRPr lang="ru-RU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/>
              <a:t>screen	Экран монитора.</a:t>
            </a:r>
            <a:endParaRPr lang="ru-RU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/>
              <a:t>tv	Телевизор.</a:t>
            </a:r>
            <a:endParaRPr lang="uk-UA"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Правила </a:t>
            </a:r>
            <a:r>
              <a:rPr lang="uk-UA" smtClean="0">
                <a:solidFill>
                  <a:schemeClr val="accent2"/>
                </a:solidFill>
              </a:rPr>
              <a:t>@</a:t>
            </a:r>
            <a:endParaRPr lang="uk-UA" smtClean="0"/>
          </a:p>
        </p:txBody>
      </p:sp>
      <p:sp>
        <p:nvSpPr>
          <p:cNvPr id="65538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uk-UA" smtClean="0"/>
              <a:t>Правило </a:t>
            </a:r>
            <a:r>
              <a:rPr lang="uk-UA" smtClean="0">
                <a:solidFill>
                  <a:schemeClr val="accent2"/>
                </a:solidFill>
              </a:rPr>
              <a:t>@</a:t>
            </a:r>
            <a:r>
              <a:rPr lang="en-US" smtClean="0">
                <a:solidFill>
                  <a:schemeClr val="accent2"/>
                </a:solidFill>
              </a:rPr>
              <a:t>font-face</a:t>
            </a:r>
            <a:r>
              <a:rPr lang="ru-RU" smtClean="0">
                <a:solidFill>
                  <a:schemeClr val="accent2"/>
                </a:solidFill>
              </a:rPr>
              <a:t> </a:t>
            </a:r>
            <a:r>
              <a:rPr lang="ru-RU" smtClean="0"/>
              <a:t>- </a:t>
            </a:r>
            <a:r>
              <a:rPr lang="uk-UA" smtClean="0"/>
              <a:t>загрузка файла шрифта</a:t>
            </a:r>
            <a:r>
              <a:rPr lang="en-US" smtClean="0"/>
              <a:t>:</a:t>
            </a:r>
            <a:endParaRPr lang="uk-UA" smtClean="0"/>
          </a:p>
        </p:txBody>
      </p:sp>
      <p:sp>
        <p:nvSpPr>
          <p:cNvPr id="4" name="Rectangle 3"/>
          <p:cNvSpPr/>
          <p:nvPr/>
        </p:nvSpPr>
        <p:spPr>
          <a:xfrm>
            <a:off x="1187450" y="2276475"/>
            <a:ext cx="6769100" cy="23082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@font-face {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 font-family: Pompadur; /* </a:t>
            </a:r>
            <a:r>
              <a:rPr lang="uk-UA"/>
              <a:t>Гарнитура шрифта */</a:t>
            </a:r>
            <a:endParaRPr lang="uk-UA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/>
              <a:t>    </a:t>
            </a:r>
            <a:r>
              <a:rPr lang="en-US"/>
              <a:t>src: url(fonts/pompadur.ttf); /* </a:t>
            </a:r>
            <a:r>
              <a:rPr lang="uk-UA"/>
              <a:t>Путь к файлу со шрифтом */</a:t>
            </a:r>
            <a:endParaRPr lang="uk-UA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/>
              <a:t>   }</a:t>
            </a:r>
            <a:endParaRPr lang="uk-UA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uk-UA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/>
              <a:t>   </a:t>
            </a:r>
            <a:r>
              <a:rPr lang="en-US"/>
              <a:t>h1 {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 font-family: Pompadur, 'Comic Sans MS', cursive;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}</a:t>
            </a:r>
            <a:endParaRPr lang="uk-UA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Правила </a:t>
            </a:r>
            <a:r>
              <a:rPr lang="uk-UA" smtClean="0">
                <a:solidFill>
                  <a:schemeClr val="accent2"/>
                </a:solidFill>
              </a:rPr>
              <a:t>@</a:t>
            </a:r>
            <a:endParaRPr lang="uk-UA" smtClean="0"/>
          </a:p>
        </p:txBody>
      </p:sp>
      <p:sp>
        <p:nvSpPr>
          <p:cNvPr id="6656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mtClean="0">
                <a:solidFill>
                  <a:schemeClr val="accent2"/>
                </a:solidFill>
              </a:rPr>
              <a:t>Google Web Fonts</a:t>
            </a:r>
            <a:r>
              <a:rPr lang="ru-RU" smtClean="0">
                <a:solidFill>
                  <a:schemeClr val="accent2"/>
                </a:solidFill>
              </a:rPr>
              <a:t> </a:t>
            </a:r>
            <a:r>
              <a:rPr lang="en-US" smtClean="0">
                <a:hlinkClick r:id="rId1"/>
              </a:rPr>
              <a:t>www.google.com/webfonts</a:t>
            </a:r>
            <a:r>
              <a:rPr lang="en-US" smtClean="0"/>
              <a:t>:</a:t>
            </a:r>
            <a:endParaRPr lang="uk-UA" smtClean="0"/>
          </a:p>
        </p:txBody>
      </p:sp>
      <p:sp>
        <p:nvSpPr>
          <p:cNvPr id="5" name="Rectangle 4"/>
          <p:cNvSpPr/>
          <p:nvPr/>
        </p:nvSpPr>
        <p:spPr>
          <a:xfrm>
            <a:off x="684213" y="2492375"/>
            <a:ext cx="7775575" cy="25860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/>
              <a:t>1. Через элемент </a:t>
            </a:r>
            <a:r>
              <a:rPr lang="ru-RU">
                <a:solidFill>
                  <a:schemeClr val="accent2"/>
                </a:solidFill>
              </a:rPr>
              <a:t>&lt;link&gt;:</a:t>
            </a:r>
            <a:endParaRPr lang="ru-RU">
              <a:solidFill>
                <a:schemeClr val="accent2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/>
              <a:t>&lt;link href='http://fonts.googleapis.com/css?family=Philosopher&amp;subset=cyrillic' rel='stylesheet' type='text/css'&gt; </a:t>
            </a:r>
            <a:endParaRPr lang="ru-RU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/>
              <a:t>2. Через правило </a:t>
            </a:r>
            <a:r>
              <a:rPr lang="ru-RU">
                <a:solidFill>
                  <a:schemeClr val="accent2"/>
                </a:solidFill>
              </a:rPr>
              <a:t>@import</a:t>
            </a:r>
            <a:r>
              <a:rPr lang="ru-RU"/>
              <a:t>:</a:t>
            </a:r>
            <a:endParaRPr lang="ru-RU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/>
              <a:t>@import url(http://fonts.googleapis.com/css?family=Philosopher&amp;subset=cyrillic);</a:t>
            </a:r>
            <a:endParaRPr lang="uk-UA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Правила </a:t>
            </a:r>
            <a:r>
              <a:rPr lang="uk-UA" smtClean="0">
                <a:solidFill>
                  <a:schemeClr val="accent2"/>
                </a:solidFill>
              </a:rPr>
              <a:t>@</a:t>
            </a:r>
            <a:endParaRPr lang="uk-UA" smtClean="0"/>
          </a:p>
        </p:txBody>
      </p:sp>
      <p:sp>
        <p:nvSpPr>
          <p:cNvPr id="6758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ru-RU" smtClean="0"/>
              <a:t>Правило </a:t>
            </a:r>
            <a:r>
              <a:rPr lang="ru-RU" smtClean="0">
                <a:solidFill>
                  <a:schemeClr val="accent2"/>
                </a:solidFill>
              </a:rPr>
              <a:t>@media </a:t>
            </a:r>
            <a:r>
              <a:rPr lang="ru-RU" smtClean="0"/>
              <a:t>позволяет указать тип носителя, для которого будет применяться указанный стиль</a:t>
            </a:r>
            <a:r>
              <a:rPr lang="en-US" smtClean="0"/>
              <a:t>:</a:t>
            </a:r>
            <a:endParaRPr lang="uk-UA" smtClean="0"/>
          </a:p>
        </p:txBody>
      </p:sp>
      <p:sp>
        <p:nvSpPr>
          <p:cNvPr id="6" name="Rectangle 5"/>
          <p:cNvSpPr/>
          <p:nvPr/>
        </p:nvSpPr>
        <p:spPr>
          <a:xfrm>
            <a:off x="1187450" y="2205038"/>
            <a:ext cx="6840538" cy="39703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/>
              <a:t> </a:t>
            </a:r>
            <a:r>
              <a:rPr lang="en-US"/>
              <a:t>@media screen { /* </a:t>
            </a:r>
            <a:r>
              <a:rPr lang="uk-UA"/>
              <a:t>Стиль для отображения в браузере  на экране*/</a:t>
            </a:r>
            <a:endParaRPr lang="uk-UA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/>
              <a:t>     </a:t>
            </a:r>
            <a:r>
              <a:rPr lang="en-US"/>
              <a:t>h1 {</a:t>
            </a:r>
            <a:endParaRPr lang="ru-RU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/>
              <a:t>      </a:t>
            </a:r>
            <a:r>
              <a:rPr lang="en-US"/>
              <a:t>color: #a0522d; </a:t>
            </a:r>
            <a:endParaRPr lang="uk-UA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/>
              <a:t>    }</a:t>
            </a:r>
            <a:endParaRPr lang="uk-UA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/>
              <a:t>     </a:t>
            </a:r>
            <a:r>
              <a:rPr lang="en-US"/>
              <a:t>h2 {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  </a:t>
            </a:r>
            <a:r>
              <a:rPr lang="ru-RU"/>
              <a:t>  </a:t>
            </a:r>
            <a:r>
              <a:rPr lang="en-US"/>
              <a:t>color: #556b2f; </a:t>
            </a:r>
            <a:endParaRPr lang="uk-UA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/>
              <a:t>    } </a:t>
            </a:r>
            <a:endParaRPr lang="uk-UA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/>
              <a:t>  }</a:t>
            </a:r>
            <a:endParaRPr lang="uk-UA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uk-UA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/>
              <a:t>   @</a:t>
            </a:r>
            <a:r>
              <a:rPr lang="en-US"/>
              <a:t>media print { /* </a:t>
            </a:r>
            <a:r>
              <a:rPr lang="uk-UA"/>
              <a:t>Стиль для печати */</a:t>
            </a:r>
            <a:endParaRPr lang="uk-UA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/>
              <a:t>     </a:t>
            </a:r>
            <a:r>
              <a:rPr lang="en-US"/>
              <a:t>h1, h2 {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 </a:t>
            </a:r>
            <a:r>
              <a:rPr lang="ru-RU"/>
              <a:t>  </a:t>
            </a:r>
            <a:r>
              <a:rPr lang="en-US"/>
              <a:t> color: #000; </a:t>
            </a:r>
            <a:endParaRPr lang="uk-UA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/>
              <a:t>     }</a:t>
            </a:r>
            <a:endParaRPr lang="uk-UA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/>
              <a:t>   }</a:t>
            </a:r>
            <a:endParaRPr lang="uk-UA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Правила </a:t>
            </a:r>
            <a:r>
              <a:rPr lang="uk-UA" smtClean="0">
                <a:solidFill>
                  <a:schemeClr val="accent2"/>
                </a:solidFill>
              </a:rPr>
              <a:t>@</a:t>
            </a:r>
            <a:endParaRPr lang="uk-UA" smtClean="0"/>
          </a:p>
        </p:txBody>
      </p:sp>
      <p:sp>
        <p:nvSpPr>
          <p:cNvPr id="6861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ru-RU" smtClean="0"/>
              <a:t>Правило </a:t>
            </a:r>
            <a:r>
              <a:rPr lang="ru-RU" smtClean="0">
                <a:solidFill>
                  <a:schemeClr val="accent2"/>
                </a:solidFill>
              </a:rPr>
              <a:t>@page </a:t>
            </a:r>
            <a:r>
              <a:rPr lang="ru-RU" smtClean="0"/>
              <a:t>позволяет задать значение полей при печати документа или для страниц, у которых тип носителя задан как print</a:t>
            </a:r>
            <a:r>
              <a:rPr lang="en-US" smtClean="0"/>
              <a:t>:</a:t>
            </a:r>
            <a:endParaRPr lang="uk-UA" smtClean="0"/>
          </a:p>
        </p:txBody>
      </p:sp>
      <p:sp>
        <p:nvSpPr>
          <p:cNvPr id="5" name="Rectangle 4"/>
          <p:cNvSpPr/>
          <p:nvPr/>
        </p:nvSpPr>
        <p:spPr>
          <a:xfrm>
            <a:off x="900113" y="2565400"/>
            <a:ext cx="7343775" cy="35385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/>
              <a:t>@media print { /* </a:t>
            </a:r>
            <a:r>
              <a:rPr lang="ru-RU" sz="1600"/>
              <a:t>Стиль для печати */</a:t>
            </a:r>
            <a:endParaRPr lang="ru-RU" sz="16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/>
              <a:t>h1, h2, p {</a:t>
            </a:r>
            <a:endParaRPr lang="en-US" sz="16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/>
              <a:t>     color: #000; /* </a:t>
            </a:r>
            <a:r>
              <a:rPr lang="ru-RU" sz="1600"/>
              <a:t>Черный цвет текста */</a:t>
            </a:r>
            <a:endParaRPr lang="ru-RU" sz="16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/>
              <a:t>    }</a:t>
            </a:r>
            <a:endParaRPr lang="ru-RU" sz="16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/>
              <a:t>   }</a:t>
            </a:r>
            <a:endParaRPr lang="ru-RU" sz="16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/>
              <a:t>@page :first {</a:t>
            </a:r>
            <a:endParaRPr lang="ru-RU" sz="16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/>
              <a:t>        margin: 1cm; /* Отступы для первой страницы */ </a:t>
            </a:r>
            <a:endParaRPr lang="ru-RU" sz="16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/>
              <a:t>   }</a:t>
            </a:r>
            <a:endParaRPr lang="ru-RU" sz="16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/>
              <a:t>   @page :left {</a:t>
            </a:r>
            <a:endParaRPr lang="ru-RU" sz="16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/>
              <a:t>        margin: 1cm 3cm 1cm 1.5cm; /* Отступы для всех левых страниц */ </a:t>
            </a:r>
            <a:endParaRPr lang="ru-RU" sz="16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/>
              <a:t>   }</a:t>
            </a:r>
            <a:endParaRPr lang="ru-RU" sz="16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/>
              <a:t>   @page :right {</a:t>
            </a:r>
            <a:endParaRPr lang="ru-RU" sz="16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/>
              <a:t>        margin: 1cm 3cm 1cm 1.5cm; /* Отступы для всех правых страниц */ </a:t>
            </a:r>
            <a:endParaRPr lang="ru-RU" sz="16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600"/>
              <a:t>   }</a:t>
            </a:r>
            <a:endParaRPr lang="uk-UA" sz="16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74320" indent="-274320" algn="ctr" fontAlgn="auto">
              <a:spcAft>
                <a:spcPts val="0"/>
              </a:spcAft>
              <a:buClr>
                <a:srgbClr val="4F81BD"/>
              </a:buClr>
              <a:buFont typeface="Wingdings 3"/>
              <a:buNone/>
              <a:defRPr/>
            </a:pPr>
            <a:r>
              <a:rPr lang="ru-RU" sz="2400" smtClean="0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012113" y="682625"/>
            <a:ext cx="73660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schemeClr val="accent6">
                    <a:lumMod val="75000"/>
                  </a:schemeClr>
                </a:solidFill>
                <a:latin typeface="+mn-lt"/>
                <a:cs typeface="+mn-cs"/>
              </a:rPr>
              <a:t>HTML</a:t>
            </a:r>
            <a:endParaRPr lang="uk-UA">
              <a:solidFill>
                <a:schemeClr val="accent6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69635" name="Прямоугольник 3"/>
          <p:cNvSpPr>
            <a:spLocks noChangeArrowheads="1"/>
          </p:cNvSpPr>
          <p:nvPr/>
        </p:nvSpPr>
        <p:spPr bwMode="auto">
          <a:xfrm>
            <a:off x="2627313" y="2852738"/>
            <a:ext cx="3957637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 sz="3200">
                <a:solidFill>
                  <a:schemeClr val="tx2"/>
                </a:solidFill>
                <a:latin typeface="Calibri" pitchFamily="34" charset="0"/>
              </a:rPr>
              <a:t>Спасибо за внимание</a:t>
            </a:r>
            <a:endParaRPr lang="uk-UA" sz="3200">
              <a:latin typeface="Calibri" pitchFamily="34" charset="0"/>
            </a:endParaRPr>
          </a:p>
        </p:txBody>
      </p:sp>
      <p:sp>
        <p:nvSpPr>
          <p:cNvPr id="69636" name="Прямоугольник 5"/>
          <p:cNvSpPr>
            <a:spLocks noChangeArrowheads="1"/>
          </p:cNvSpPr>
          <p:nvPr/>
        </p:nvSpPr>
        <p:spPr bwMode="auto">
          <a:xfrm>
            <a:off x="684213" y="5589588"/>
            <a:ext cx="2835275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  <a:hlinkClick r:id="rId1"/>
              </a:rPr>
              <a:t>http://www.wisdomweb.ru/</a:t>
            </a:r>
            <a:endParaRPr lang="uk-UA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Новые теги </a:t>
            </a:r>
            <a:r>
              <a:rPr lang="en-US" smtClean="0"/>
              <a:t>HTML5</a:t>
            </a:r>
            <a:endParaRPr lang="uk-UA" smtClean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 fontScale="85000" lnSpcReduction="20000"/>
          </a:bodyPr>
          <a:lstStyle/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>
                <a:solidFill>
                  <a:schemeClr val="accent2"/>
                </a:solidFill>
              </a:rPr>
              <a:t>&lt;!DOCTYPE html&gt;</a:t>
            </a:r>
            <a:endParaRPr lang="ru-RU" smtClean="0">
              <a:solidFill>
                <a:schemeClr val="accent2"/>
              </a:solidFill>
            </a:endParaRP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mtClean="0">
                <a:solidFill>
                  <a:schemeClr val="accent2"/>
                </a:solidFill>
              </a:rPr>
              <a:t>&lt;header&gt; </a:t>
            </a:r>
            <a:r>
              <a:rPr lang="ru-RU" smtClean="0"/>
              <a:t>- верхний колонтитул сайта.</a:t>
            </a:r>
            <a:endParaRPr lang="ru-RU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mtClean="0">
                <a:solidFill>
                  <a:schemeClr val="accent2"/>
                </a:solidFill>
              </a:rPr>
              <a:t>&lt;footer&gt;</a:t>
            </a:r>
            <a:r>
              <a:rPr lang="ru-RU" smtClean="0"/>
              <a:t> - нижний колонтитул сайта.</a:t>
            </a:r>
            <a:endParaRPr lang="ru-RU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mtClean="0">
                <a:solidFill>
                  <a:schemeClr val="accent2"/>
                </a:solidFill>
              </a:rPr>
              <a:t>&lt;nav&gt; </a:t>
            </a:r>
            <a:r>
              <a:rPr lang="ru-RU" smtClean="0"/>
              <a:t>- навигационные функции страницы.</a:t>
            </a:r>
            <a:endParaRPr lang="ru-RU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mtClean="0">
                <a:solidFill>
                  <a:schemeClr val="accent2"/>
                </a:solidFill>
              </a:rPr>
              <a:t>&lt;article&gt; </a:t>
            </a:r>
            <a:r>
              <a:rPr lang="ru-RU" smtClean="0"/>
              <a:t>- автономный фрагмент.</a:t>
            </a:r>
            <a:endParaRPr lang="ru-RU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mtClean="0">
                <a:solidFill>
                  <a:schemeClr val="accent2"/>
                </a:solidFill>
              </a:rPr>
              <a:t>&lt;section&gt; </a:t>
            </a:r>
            <a:r>
              <a:rPr lang="ru-RU" smtClean="0"/>
              <a:t>- объединяет в группу различные статьи, или помечает различные разделы одной статьи.</a:t>
            </a:r>
            <a:endParaRPr lang="ru-RU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mtClean="0">
                <a:solidFill>
                  <a:schemeClr val="accent2"/>
                </a:solidFill>
              </a:rPr>
              <a:t>&lt;time&gt; </a:t>
            </a:r>
            <a:r>
              <a:rPr lang="ru-RU" smtClean="0"/>
              <a:t>- разметка времени и даты.</a:t>
            </a:r>
            <a:endParaRPr lang="ru-RU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mtClean="0">
                <a:solidFill>
                  <a:schemeClr val="accent2"/>
                </a:solidFill>
              </a:rPr>
              <a:t>&lt;aside&gt; </a:t>
            </a:r>
            <a:r>
              <a:rPr lang="ru-RU" smtClean="0"/>
              <a:t>- дополнительный блок контента, который связан с основным контентом.</a:t>
            </a:r>
            <a:endParaRPr lang="ru-RU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mtClean="0">
                <a:solidFill>
                  <a:schemeClr val="accent2"/>
                </a:solidFill>
              </a:rPr>
              <a:t>&lt;hgroup&gt; </a:t>
            </a:r>
            <a:r>
              <a:rPr lang="ru-RU" smtClean="0"/>
              <a:t>- оболочка, скрывающая дополнительные заголовки в структуре заголовков страницы, если требуется, чтобы учитывался только один заголовок.</a:t>
            </a:r>
            <a:endParaRPr lang="ru-RU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ru-RU" smtClean="0">
                <a:solidFill>
                  <a:schemeClr val="accent2"/>
                </a:solidFill>
              </a:rPr>
              <a:t>&lt;figure&gt; </a:t>
            </a:r>
            <a:r>
              <a:rPr lang="ru-RU" smtClean="0"/>
              <a:t>и </a:t>
            </a:r>
            <a:r>
              <a:rPr lang="ru-RU" smtClean="0">
                <a:solidFill>
                  <a:schemeClr val="accent2"/>
                </a:solidFill>
              </a:rPr>
              <a:t>&lt;figcaption&gt; </a:t>
            </a:r>
            <a:r>
              <a:rPr lang="ru-RU" smtClean="0"/>
              <a:t>-  рисунок и подпись для рисунка.</a:t>
            </a:r>
            <a:endParaRPr lang="ru-RU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mtClean="0">
                <a:solidFill>
                  <a:schemeClr val="accent2"/>
                </a:solidFill>
              </a:rPr>
              <a:t>&lt;mark&gt;</a:t>
            </a:r>
            <a:r>
              <a:rPr lang="ru-RU" smtClean="0">
                <a:solidFill>
                  <a:schemeClr val="accent2"/>
                </a:solidFill>
              </a:rPr>
              <a:t> </a:t>
            </a:r>
            <a:r>
              <a:rPr lang="ru-RU" smtClean="0"/>
              <a:t>- </a:t>
            </a:r>
            <a:r>
              <a:rPr lang="uk-UA" smtClean="0"/>
              <a:t>выделения частей контента.</a:t>
            </a:r>
            <a:endParaRPr lang="ru-RU" smtClean="0"/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uk-U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Новые теги </a:t>
            </a:r>
            <a:r>
              <a:rPr lang="en-US" smtClean="0"/>
              <a:t>HTML5</a:t>
            </a:r>
            <a:endParaRPr lang="uk-UA" smtClean="0"/>
          </a:p>
        </p:txBody>
      </p:sp>
      <p:sp>
        <p:nvSpPr>
          <p:cNvPr id="20482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ru-RU" smtClean="0">
                <a:solidFill>
                  <a:schemeClr val="accent2"/>
                </a:solidFill>
              </a:rPr>
              <a:t>&lt;header&gt; </a:t>
            </a:r>
            <a:r>
              <a:rPr lang="ru-RU" smtClean="0"/>
              <a:t>- верхний колонтитул сайта.</a:t>
            </a:r>
            <a:endParaRPr lang="ru-RU" smtClean="0"/>
          </a:p>
          <a:p>
            <a:endParaRPr lang="ru-RU" smtClean="0"/>
          </a:p>
          <a:p>
            <a:endParaRPr lang="ru-RU" smtClean="0"/>
          </a:p>
          <a:p>
            <a:endParaRPr lang="ru-RU" smtClean="0"/>
          </a:p>
          <a:p>
            <a:endParaRPr lang="ru-RU" smtClean="0"/>
          </a:p>
          <a:p>
            <a:endParaRPr lang="ru-RU" smtClean="0"/>
          </a:p>
          <a:p>
            <a:r>
              <a:rPr lang="ru-RU" smtClean="0">
                <a:solidFill>
                  <a:schemeClr val="accent2"/>
                </a:solidFill>
              </a:rPr>
              <a:t>&lt;footer&gt;</a:t>
            </a:r>
            <a:r>
              <a:rPr lang="ru-RU" smtClean="0"/>
              <a:t> - нижний колонтитул сайта.</a:t>
            </a:r>
            <a:endParaRPr lang="ru-RU" smtClean="0"/>
          </a:p>
          <a:p>
            <a:endParaRPr lang="uk-UA" smtClean="0"/>
          </a:p>
        </p:txBody>
      </p:sp>
      <p:sp>
        <p:nvSpPr>
          <p:cNvPr id="6" name="Rectangle 5"/>
          <p:cNvSpPr/>
          <p:nvPr/>
        </p:nvSpPr>
        <p:spPr>
          <a:xfrm>
            <a:off x="2051050" y="1844675"/>
            <a:ext cx="5473700" cy="1754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&lt;header&gt;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&lt;hgroup&gt;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 &lt;h1&gt;A history of Pop Will Eat Itself&lt;/h1&gt;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  &lt;h2&gt;Introducing the legendary Grebo Gurus!&lt;/h2&gt;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&lt;/hgroup&gt;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&lt;/header&gt;</a:t>
            </a:r>
            <a:endParaRPr lang="uk-UA"/>
          </a:p>
        </p:txBody>
      </p:sp>
      <p:sp>
        <p:nvSpPr>
          <p:cNvPr id="7" name="Rectangle 6"/>
          <p:cNvSpPr/>
          <p:nvPr/>
        </p:nvSpPr>
        <p:spPr>
          <a:xfrm>
            <a:off x="2051050" y="4797425"/>
            <a:ext cx="5329238" cy="9223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&lt;footer&gt;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  &lt;h3 id="copyright"&gt;Copyright and attribution&lt;/h3&gt;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&lt;/footer&gt;</a:t>
            </a:r>
            <a:endParaRPr lang="uk-U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Новые теги </a:t>
            </a:r>
            <a:r>
              <a:rPr lang="en-US" smtClean="0"/>
              <a:t>HTML5</a:t>
            </a:r>
            <a:endParaRPr lang="uk-UA" smtClean="0"/>
          </a:p>
        </p:txBody>
      </p:sp>
      <p:sp>
        <p:nvSpPr>
          <p:cNvPr id="2150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ru-RU" smtClean="0">
                <a:solidFill>
                  <a:schemeClr val="accent2"/>
                </a:solidFill>
              </a:rPr>
              <a:t>&lt;nav&gt; </a:t>
            </a:r>
            <a:r>
              <a:rPr lang="ru-RU" smtClean="0"/>
              <a:t>- навигационные функции (меню) страницы.</a:t>
            </a:r>
            <a:endParaRPr lang="ru-RU" smtClean="0"/>
          </a:p>
          <a:p>
            <a:endParaRPr lang="ru-RU" smtClean="0"/>
          </a:p>
          <a:p>
            <a:endParaRPr lang="ru-RU" smtClean="0"/>
          </a:p>
          <a:p>
            <a:endParaRPr lang="ru-RU" smtClean="0"/>
          </a:p>
          <a:p>
            <a:endParaRPr lang="ru-RU" smtClean="0"/>
          </a:p>
          <a:p>
            <a:r>
              <a:rPr lang="ru-RU" smtClean="0">
                <a:solidFill>
                  <a:schemeClr val="accent2"/>
                </a:solidFill>
              </a:rPr>
              <a:t>&lt;aside&gt; </a:t>
            </a:r>
            <a:r>
              <a:rPr lang="ru-RU" smtClean="0"/>
              <a:t>- дополнительный блок контента, который связан с основным контентом.</a:t>
            </a:r>
            <a:endParaRPr lang="ru-RU" smtClean="0"/>
          </a:p>
          <a:p>
            <a:endParaRPr lang="ru-RU" smtClean="0"/>
          </a:p>
          <a:p>
            <a:endParaRPr lang="uk-UA" smtClean="0"/>
          </a:p>
        </p:txBody>
      </p:sp>
      <p:sp>
        <p:nvSpPr>
          <p:cNvPr id="4" name="Rectangle 3"/>
          <p:cNvSpPr/>
          <p:nvPr/>
        </p:nvSpPr>
        <p:spPr>
          <a:xfrm>
            <a:off x="2195513" y="1700213"/>
            <a:ext cx="4968875" cy="1816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/>
              <a:t>&lt;nav&gt;</a:t>
            </a:r>
            <a:endParaRPr lang="en-US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/>
              <a:t>  &lt;h2&gt;Contents&lt;/h2&gt;</a:t>
            </a:r>
            <a:endParaRPr lang="en-US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/>
              <a:t>    &lt;ul&gt;</a:t>
            </a:r>
            <a:endParaRPr lang="en-US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/>
              <a:t>      &lt;li&gt;&lt;a href="#Intro"&gt;Introduction&lt;/a&gt;&lt;/li&gt;</a:t>
            </a:r>
            <a:endParaRPr lang="en-US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/>
              <a:t>      &lt;li&gt;&lt;a href="#History"&gt;History&lt;/a&gt;</a:t>
            </a:r>
            <a:endParaRPr lang="en-US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/>
              <a:t>      &lt;!—</a:t>
            </a:r>
            <a:r>
              <a:rPr lang="uk-UA" sz="1400"/>
              <a:t>другие навигационные ссылки ... --&gt;   </a:t>
            </a:r>
            <a:endParaRPr lang="uk-UA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 sz="1400"/>
              <a:t>    &lt;/</a:t>
            </a:r>
            <a:r>
              <a:rPr lang="en-US" sz="1400"/>
              <a:t>ul&gt;</a:t>
            </a:r>
            <a:endParaRPr lang="en-US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/>
              <a:t>&lt;/nav&gt;</a:t>
            </a:r>
            <a:endParaRPr lang="uk-UA" sz="1400"/>
          </a:p>
        </p:txBody>
      </p:sp>
      <p:sp>
        <p:nvSpPr>
          <p:cNvPr id="5" name="Rectangle 4"/>
          <p:cNvSpPr/>
          <p:nvPr/>
        </p:nvSpPr>
        <p:spPr>
          <a:xfrm>
            <a:off x="2195513" y="4652963"/>
            <a:ext cx="5040312" cy="11699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/>
              <a:t>&lt;aside&gt;</a:t>
            </a:r>
            <a:endParaRPr lang="ru-RU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/>
              <a:t>  &lt;table&gt;</a:t>
            </a:r>
            <a:endParaRPr lang="ru-RU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/>
              <a:t>    &lt;!—- множество кратких фактов в этом месте --&gt;</a:t>
            </a:r>
            <a:endParaRPr lang="ru-RU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/>
              <a:t>  &lt;/table&gt;</a:t>
            </a:r>
            <a:endParaRPr lang="ru-RU" sz="140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/>
              <a:t>&lt;/aside&gt;</a:t>
            </a:r>
            <a:endParaRPr lang="uk-UA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Новые теги </a:t>
            </a:r>
            <a:r>
              <a:rPr lang="en-US" smtClean="0"/>
              <a:t>HTML5</a:t>
            </a:r>
            <a:endParaRPr lang="uk-UA" smtClean="0"/>
          </a:p>
        </p:txBody>
      </p:sp>
      <p:sp>
        <p:nvSpPr>
          <p:cNvPr id="22530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ru-RU" sz="2400" smtClean="0">
                <a:solidFill>
                  <a:schemeClr val="accent2"/>
                </a:solidFill>
              </a:rPr>
              <a:t>&lt;time&gt; </a:t>
            </a:r>
            <a:r>
              <a:rPr lang="ru-RU" sz="2400" smtClean="0"/>
              <a:t>- разметка времени и даты.</a:t>
            </a:r>
            <a:endParaRPr lang="ru-RU" sz="2400" smtClean="0"/>
          </a:p>
          <a:p>
            <a:endParaRPr lang="ru-RU" sz="2400" smtClean="0">
              <a:solidFill>
                <a:schemeClr val="accent2"/>
              </a:solidFill>
            </a:endParaRPr>
          </a:p>
          <a:p>
            <a:pPr>
              <a:buFont typeface="Wingdings 3" pitchFamily="18" charset="2"/>
              <a:buNone/>
            </a:pPr>
            <a:endParaRPr lang="ru-RU" sz="2400" smtClean="0">
              <a:solidFill>
                <a:schemeClr val="accent2"/>
              </a:solidFill>
            </a:endParaRPr>
          </a:p>
          <a:p>
            <a:r>
              <a:rPr lang="ru-RU" sz="2400" smtClean="0">
                <a:solidFill>
                  <a:schemeClr val="accent2"/>
                </a:solidFill>
              </a:rPr>
              <a:t>&lt;figure&gt; </a:t>
            </a:r>
            <a:r>
              <a:rPr lang="ru-RU" sz="2400" smtClean="0"/>
              <a:t>и </a:t>
            </a:r>
            <a:r>
              <a:rPr lang="ru-RU" sz="2400" smtClean="0">
                <a:solidFill>
                  <a:schemeClr val="accent2"/>
                </a:solidFill>
              </a:rPr>
              <a:t>&lt;figcaption&gt; </a:t>
            </a:r>
            <a:r>
              <a:rPr lang="ru-RU" sz="2400" smtClean="0"/>
              <a:t>-  рисунок и подпись для рисунка.</a:t>
            </a:r>
            <a:endParaRPr lang="ru-RU" sz="2400" smtClean="0"/>
          </a:p>
          <a:p>
            <a:endParaRPr lang="ru-RU" sz="2400" smtClean="0"/>
          </a:p>
          <a:p>
            <a:endParaRPr lang="ru-RU" sz="2400" smtClean="0"/>
          </a:p>
          <a:p>
            <a:endParaRPr lang="ru-RU" sz="2400" smtClean="0"/>
          </a:p>
          <a:p>
            <a:endParaRPr lang="ru-RU" sz="2400" smtClean="0"/>
          </a:p>
          <a:p>
            <a:r>
              <a:rPr lang="en-US" sz="2400" smtClean="0">
                <a:solidFill>
                  <a:schemeClr val="accent2"/>
                </a:solidFill>
              </a:rPr>
              <a:t>&lt;mark&gt;</a:t>
            </a:r>
            <a:r>
              <a:rPr lang="ru-RU" sz="2400" smtClean="0">
                <a:solidFill>
                  <a:schemeClr val="accent2"/>
                </a:solidFill>
              </a:rPr>
              <a:t> </a:t>
            </a:r>
            <a:r>
              <a:rPr lang="ru-RU" sz="2400" smtClean="0"/>
              <a:t>- </a:t>
            </a:r>
            <a:r>
              <a:rPr lang="uk-UA" sz="2400" smtClean="0"/>
              <a:t>выделения частей контента.</a:t>
            </a:r>
            <a:endParaRPr lang="ru-RU" sz="2400" smtClean="0"/>
          </a:p>
          <a:p>
            <a:endParaRPr lang="ru-RU" sz="2400" smtClean="0"/>
          </a:p>
          <a:p>
            <a:endParaRPr lang="uk-UA" smtClean="0"/>
          </a:p>
        </p:txBody>
      </p:sp>
      <p:sp>
        <p:nvSpPr>
          <p:cNvPr id="4" name="Rectangle 3"/>
          <p:cNvSpPr/>
          <p:nvPr/>
        </p:nvSpPr>
        <p:spPr>
          <a:xfrm>
            <a:off x="611188" y="2997200"/>
            <a:ext cx="5256212" cy="17541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&lt;figure&gt;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&lt;img src='mountimg3.jpg' width='300' height='230' /&gt;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/>
              <a:t>     </a:t>
            </a:r>
            <a:r>
              <a:rPr lang="en-US"/>
              <a:t>&lt;figcaption&gt;</a:t>
            </a:r>
            <a:endParaRPr lang="ru-RU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/>
              <a:t>        </a:t>
            </a:r>
            <a:r>
              <a:rPr lang="uk-UA"/>
              <a:t>Скала "Братья", Западный Саян </a:t>
            </a:r>
            <a:endParaRPr lang="uk-UA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uk-UA"/>
              <a:t>      &lt;/</a:t>
            </a:r>
            <a:r>
              <a:rPr lang="en-US"/>
              <a:t>figcaption&gt;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&lt;/figure&gt;</a:t>
            </a:r>
            <a:endParaRPr lang="uk-UA"/>
          </a:p>
        </p:txBody>
      </p:sp>
      <p:sp>
        <p:nvSpPr>
          <p:cNvPr id="5" name="Rectangle 4"/>
          <p:cNvSpPr/>
          <p:nvPr/>
        </p:nvSpPr>
        <p:spPr>
          <a:xfrm>
            <a:off x="1403350" y="1628775"/>
            <a:ext cx="6192838" cy="923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&lt;time datetime="1989-03-13"&gt;1989&lt;/time&gt;</a:t>
            </a:r>
            <a:endParaRPr lang="ru-RU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&lt;time datetime="1989-03-13"&gt;13th March 1989&lt;/time&gt;</a:t>
            </a:r>
            <a:endParaRPr lang="en-US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/>
              <a:t>&lt;time datetime="1989-03-13"&gt;March 13 1989&lt;/time&gt;</a:t>
            </a: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300788" y="2997200"/>
            <a:ext cx="2016125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6300788" y="4508500"/>
            <a:ext cx="2065337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uk-UA" sz="1100">
                <a:latin typeface="Calibri" pitchFamily="34" charset="0"/>
              </a:rPr>
              <a:t>Скала "Братья", Западный Саян</a:t>
            </a:r>
          </a:p>
        </p:txBody>
      </p:sp>
      <p:sp>
        <p:nvSpPr>
          <p:cNvPr id="8" name="Rectangle 7"/>
          <p:cNvSpPr/>
          <p:nvPr/>
        </p:nvSpPr>
        <p:spPr>
          <a:xfrm>
            <a:off x="468313" y="5300663"/>
            <a:ext cx="8207375" cy="369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/>
              <a:t>&lt;p&gt;Я считаю, что &lt;mark&gt;HTML5&lt;/mark&gt; облегчает жизнь веб-разработчиков.&lt;/p&gt;</a:t>
            </a:r>
            <a:endParaRPr lang="uk-UA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1403350" y="5795963"/>
            <a:ext cx="6769100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Я считаю, что    HTML5 облегчает жизнь веб-разработчиков.</a:t>
            </a:r>
            <a:endParaRPr lang="uk-UA">
              <a:latin typeface="Calibri" pitchFamily="34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2843213" y="5805488"/>
            <a:ext cx="854075" cy="36988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HTML5</a:t>
            </a:r>
            <a:endParaRPr lang="uk-UA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Другая 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E36C0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Другая 11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E36C09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25603</Words>
  <Application>WPS Presentation</Application>
  <PresentationFormat>Экран (4:3)</PresentationFormat>
  <Paragraphs>1088</Paragraphs>
  <Slides>55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56" baseType="lpstr">
      <vt:lpstr>Начальная</vt:lpstr>
      <vt:lpstr>Введение в HTML5 и CSS3</vt:lpstr>
      <vt:lpstr>web 1.0 и web 2.0</vt:lpstr>
      <vt:lpstr>Возможности НТМL5 и CSS3 </vt:lpstr>
      <vt:lpstr>Язык HTML5</vt:lpstr>
      <vt:lpstr>Новые свойства HTML5</vt:lpstr>
      <vt:lpstr>Новые теги HTML5</vt:lpstr>
      <vt:lpstr>Новые теги HTML5</vt:lpstr>
      <vt:lpstr>Новые теги HTML5</vt:lpstr>
      <vt:lpstr>Новые теги HTML5</vt:lpstr>
      <vt:lpstr>Новые теги HTML5</vt:lpstr>
      <vt:lpstr>Новые теги HTML5</vt:lpstr>
      <vt:lpstr>Новые теги HTML5</vt:lpstr>
      <vt:lpstr>Новые свойства форм</vt:lpstr>
      <vt:lpstr>Новые свойства форм</vt:lpstr>
      <vt:lpstr>Новые свойства форм</vt:lpstr>
      <vt:lpstr>Новые свойства форм</vt:lpstr>
      <vt:lpstr>Новые свойства форм</vt:lpstr>
      <vt:lpstr>Перетаскиваемые элементы (Drag and Drop)</vt:lpstr>
      <vt:lpstr>Вставка аудио и видео</vt:lpstr>
      <vt:lpstr>Вставка аудио и видео</vt:lpstr>
      <vt:lpstr>Вставка аудио и видео</vt:lpstr>
      <vt:lpstr>Вставка аудио и видео</vt:lpstr>
      <vt:lpstr>Вставка аудио и видео</vt:lpstr>
      <vt:lpstr>Вставка аудио и видео</vt:lpstr>
      <vt:lpstr>Введение в CSS3</vt:lpstr>
      <vt:lpstr>Введение в CSS3</vt:lpstr>
      <vt:lpstr>Введение в CSS3</vt:lpstr>
      <vt:lpstr>Введение в CSS3</vt:lpstr>
      <vt:lpstr>Введение в CSS3</vt:lpstr>
      <vt:lpstr>Введение в CSS3</vt:lpstr>
      <vt:lpstr>Введение в CSS3</vt:lpstr>
      <vt:lpstr>Введение в CSS3</vt:lpstr>
      <vt:lpstr>Введение в CSS3</vt:lpstr>
      <vt:lpstr>Введение в CSS3</vt:lpstr>
      <vt:lpstr>Введение в CSS3</vt:lpstr>
      <vt:lpstr>Введение в CSS3</vt:lpstr>
      <vt:lpstr>Введение в CSS3</vt:lpstr>
      <vt:lpstr>Введение в CSS3</vt:lpstr>
      <vt:lpstr>Анимация с помощью CSS3</vt:lpstr>
      <vt:lpstr>Анимация с помощью CSS3</vt:lpstr>
      <vt:lpstr>Анимация с помощью CSS3</vt:lpstr>
      <vt:lpstr>Анимация с помощью CSS3</vt:lpstr>
      <vt:lpstr>Анимация с помощью CSS3</vt:lpstr>
      <vt:lpstr>Анимация с помощью CSS3</vt:lpstr>
      <vt:lpstr>Анимация с помощью CSS3</vt:lpstr>
      <vt:lpstr>Анимация с помощью CSS3</vt:lpstr>
      <vt:lpstr>Анимация с помощью CSS3</vt:lpstr>
      <vt:lpstr>Анимация с помощью CSS3</vt:lpstr>
      <vt:lpstr>Правила @</vt:lpstr>
      <vt:lpstr>Правила @</vt:lpstr>
      <vt:lpstr>Правила @</vt:lpstr>
      <vt:lpstr>Правила @</vt:lpstr>
      <vt:lpstr>Правила @</vt:lpstr>
      <vt:lpstr>Правила @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Marina</dc:creator>
  <cp:lastModifiedBy>guest</cp:lastModifiedBy>
  <cp:revision>1109</cp:revision>
  <dcterms:created xsi:type="dcterms:W3CDTF">2012-12-14T10:05:00Z</dcterms:created>
  <dcterms:modified xsi:type="dcterms:W3CDTF">2017-10-05T08:56:12Z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1049-10.1.0.5674</vt:lpwstr>
  </property>
</Properties>
</file>