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94615"/>
  </p:normalViewPr>
  <p:slideViewPr>
    <p:cSldViewPr snapToGrid="0">
      <p:cViewPr varScale="1">
        <p:scale>
          <a:sx n="106" d="100"/>
          <a:sy n="106" d="100"/>
        </p:scale>
        <p:origin x="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user/Documents/haiku/DataViz/fig5/Foreign%20Direct%20Investment%20in%20the%20U.S.,Financial%20Inflow%20Transactions%20Without%20Current-Cost%20Adjustment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 i="0" baseline="0" dirty="0">
                <a:effectLst/>
              </a:rPr>
              <a:t>Figure 5: Foreign Direct Investment in the U.S., Financial Inflow Transactions Without Current-Cost Adjustment </a:t>
            </a:r>
            <a:endParaRPr lang="en-US" sz="2400" b="1" dirty="0">
              <a:effectLst/>
            </a:endParaRPr>
          </a:p>
        </c:rich>
      </c:tx>
      <c:layout>
        <c:manualLayout>
          <c:xMode val="edge"/>
          <c:yMode val="edge"/>
          <c:x val="0.11650517687870546"/>
          <c:y val="2.037037037037037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Table!$A$10</c:f>
              <c:strCache>
                <c:ptCount val="1"/>
                <c:pt idx="0">
                  <c:v>All Countries 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Table!$B$6:$AG$6</c:f>
              <c:strCache>
                <c:ptCount val="32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  <c:pt idx="28">
                  <c:v>2018</c:v>
                </c:pt>
                <c:pt idx="29">
                  <c:v>2019</c:v>
                </c:pt>
                <c:pt idx="30">
                  <c:v>2020</c:v>
                </c:pt>
                <c:pt idx="31">
                  <c:v>2021</c:v>
                </c:pt>
              </c:strCache>
            </c:strRef>
          </c:cat>
          <c:val>
            <c:numRef>
              <c:f>Table!$B$10:$AG$10</c:f>
              <c:numCache>
                <c:formatCode>General</c:formatCode>
                <c:ptCount val="32"/>
                <c:pt idx="0">
                  <c:v>48.421999999999997</c:v>
                </c:pt>
                <c:pt idx="1">
                  <c:v>22.798999999999999</c:v>
                </c:pt>
                <c:pt idx="2">
                  <c:v>19.222000000000001</c:v>
                </c:pt>
                <c:pt idx="3">
                  <c:v>50.662999999999997</c:v>
                </c:pt>
                <c:pt idx="4">
                  <c:v>45.094999999999999</c:v>
                </c:pt>
                <c:pt idx="5">
                  <c:v>58.771999999999998</c:v>
                </c:pt>
                <c:pt idx="6">
                  <c:v>84.454999999999998</c:v>
                </c:pt>
                <c:pt idx="7">
                  <c:v>103.398</c:v>
                </c:pt>
                <c:pt idx="8">
                  <c:v>174.434</c:v>
                </c:pt>
                <c:pt idx="9">
                  <c:v>283.37599999999998</c:v>
                </c:pt>
                <c:pt idx="10">
                  <c:v>314.00700000000001</c:v>
                </c:pt>
                <c:pt idx="11">
                  <c:v>159.46100000000001</c:v>
                </c:pt>
                <c:pt idx="12">
                  <c:v>74.456999999999994</c:v>
                </c:pt>
                <c:pt idx="13">
                  <c:v>53.146000000000001</c:v>
                </c:pt>
                <c:pt idx="14">
                  <c:v>135.82599999999999</c:v>
                </c:pt>
                <c:pt idx="15">
                  <c:v>104.773</c:v>
                </c:pt>
                <c:pt idx="16">
                  <c:v>237.136</c:v>
                </c:pt>
                <c:pt idx="17">
                  <c:v>215.952</c:v>
                </c:pt>
                <c:pt idx="18">
                  <c:v>306.36599999999999</c:v>
                </c:pt>
                <c:pt idx="19">
                  <c:v>143.60400000000001</c:v>
                </c:pt>
                <c:pt idx="20">
                  <c:v>198.04900000000001</c:v>
                </c:pt>
                <c:pt idx="21">
                  <c:v>229.86199999999999</c:v>
                </c:pt>
                <c:pt idx="22">
                  <c:v>199.03399999999999</c:v>
                </c:pt>
                <c:pt idx="23">
                  <c:v>201.393</c:v>
                </c:pt>
                <c:pt idx="24">
                  <c:v>201.733</c:v>
                </c:pt>
                <c:pt idx="25">
                  <c:v>467.625</c:v>
                </c:pt>
                <c:pt idx="26">
                  <c:v>459.41899999999998</c:v>
                </c:pt>
                <c:pt idx="27">
                  <c:v>308.95699999999999</c:v>
                </c:pt>
                <c:pt idx="28">
                  <c:v>203.23400000000001</c:v>
                </c:pt>
                <c:pt idx="29">
                  <c:v>242.51900000000001</c:v>
                </c:pt>
                <c:pt idx="30">
                  <c:v>95.037000000000006</c:v>
                </c:pt>
                <c:pt idx="31">
                  <c:v>389.19400000000002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6C-0B4A-8537-67DEC9D739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4542031"/>
        <c:axId val="1254456927"/>
      </c:areaChart>
      <c:barChart>
        <c:barDir val="col"/>
        <c:grouping val="clustered"/>
        <c:varyColors val="0"/>
        <c:ser>
          <c:idx val="1"/>
          <c:order val="1"/>
          <c:tx>
            <c:strRef>
              <c:f>Table!$A$11</c:f>
              <c:strCache>
                <c:ptCount val="1"/>
                <c:pt idx="0">
                  <c:v>Eastern Bloc and China</c:v>
                </c:pt>
              </c:strCache>
            </c:strRef>
          </c:tx>
          <c:spPr>
            <a:solidFill>
              <a:srgbClr val="FFD966"/>
            </a:solidFill>
            <a:ln>
              <a:solidFill>
                <a:schemeClr val="accent1"/>
              </a:solidFill>
            </a:ln>
            <a:effectLst/>
          </c:spPr>
          <c:invertIfNegative val="1"/>
          <c:cat>
            <c:strRef>
              <c:f>Table!$B$6:$AG$6</c:f>
              <c:strCache>
                <c:ptCount val="32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  <c:pt idx="28">
                  <c:v>2018</c:v>
                </c:pt>
                <c:pt idx="29">
                  <c:v>2019</c:v>
                </c:pt>
                <c:pt idx="30">
                  <c:v>2020</c:v>
                </c:pt>
                <c:pt idx="31">
                  <c:v>2021</c:v>
                </c:pt>
              </c:strCache>
            </c:strRef>
          </c:cat>
          <c:val>
            <c:numRef>
              <c:f>Table!$B$11:$AG$11</c:f>
              <c:numCache>
                <c:formatCode>General</c:formatCode>
                <c:ptCount val="32"/>
                <c:pt idx="0">
                  <c:v>-0.57599999999999996</c:v>
                </c:pt>
                <c:pt idx="1">
                  <c:v>0.61</c:v>
                </c:pt>
                <c:pt idx="2">
                  <c:v>0.36699999999999999</c:v>
                </c:pt>
                <c:pt idx="3">
                  <c:v>0.41699999999999998</c:v>
                </c:pt>
                <c:pt idx="4">
                  <c:v>0.42</c:v>
                </c:pt>
                <c:pt idx="5">
                  <c:v>-0.26</c:v>
                </c:pt>
                <c:pt idx="6">
                  <c:v>0.54600000000000004</c:v>
                </c:pt>
                <c:pt idx="7">
                  <c:v>0.745</c:v>
                </c:pt>
                <c:pt idx="8">
                  <c:v>-0.69099999999999995</c:v>
                </c:pt>
                <c:pt idx="9">
                  <c:v>0.42099999999999999</c:v>
                </c:pt>
                <c:pt idx="10">
                  <c:v>2.4039999999999999</c:v>
                </c:pt>
                <c:pt idx="11">
                  <c:v>-0.15</c:v>
                </c:pt>
                <c:pt idx="12">
                  <c:v>0.85799999999999998</c:v>
                </c:pt>
                <c:pt idx="13">
                  <c:v>0.33</c:v>
                </c:pt>
                <c:pt idx="14">
                  <c:v>0.85899999999999999</c:v>
                </c:pt>
                <c:pt idx="15">
                  <c:v>2.113</c:v>
                </c:pt>
                <c:pt idx="16">
                  <c:v>3.1070000000000002</c:v>
                </c:pt>
                <c:pt idx="17">
                  <c:v>5.4059999999999997</c:v>
                </c:pt>
                <c:pt idx="18">
                  <c:v>6.7240000000000002</c:v>
                </c:pt>
                <c:pt idx="19">
                  <c:v>1.109</c:v>
                </c:pt>
                <c:pt idx="20">
                  <c:v>-2.597</c:v>
                </c:pt>
                <c:pt idx="21">
                  <c:v>10.226000000000001</c:v>
                </c:pt>
                <c:pt idx="22">
                  <c:v>2.7290000000000001</c:v>
                </c:pt>
                <c:pt idx="23">
                  <c:v>3.8380000000000001</c:v>
                </c:pt>
                <c:pt idx="24">
                  <c:v>0.65600000000000003</c:v>
                </c:pt>
                <c:pt idx="25">
                  <c:v>6.24</c:v>
                </c:pt>
                <c:pt idx="26">
                  <c:v>18.742000000000001</c:v>
                </c:pt>
                <c:pt idx="27">
                  <c:v>7.1310000000000002</c:v>
                </c:pt>
                <c:pt idx="28">
                  <c:v>5.43</c:v>
                </c:pt>
                <c:pt idx="29">
                  <c:v>6.8440000000000003</c:v>
                </c:pt>
                <c:pt idx="30">
                  <c:v>-0.3</c:v>
                </c:pt>
                <c:pt idx="31">
                  <c:v>2.5049999999999999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000000"/>
                  </a:solidFill>
                  <a:ln>
                    <a:solidFill>
                      <a:schemeClr val="accent1"/>
                    </a:solidFill>
                  </a:ln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1-886C-0B4A-8537-67DEC9D739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750000448"/>
        <c:axId val="656282304"/>
      </c:barChart>
      <c:catAx>
        <c:axId val="12545420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4456927"/>
        <c:crosses val="autoZero"/>
        <c:auto val="1"/>
        <c:lblAlgn val="ctr"/>
        <c:lblOffset val="100"/>
        <c:tickMarkSkip val="2"/>
        <c:noMultiLvlLbl val="0"/>
      </c:catAx>
      <c:valAx>
        <c:axId val="1254456927"/>
        <c:scaling>
          <c:orientation val="minMax"/>
        </c:scaling>
        <c:delete val="0"/>
        <c:axPos val="l"/>
        <c:majorGridlines>
          <c:spPr>
            <a:ln w="9525" cap="flat" cmpd="sng" algn="ctr">
              <a:gradFill flip="none" rotWithShape="1">
                <a:gsLst>
                  <a:gs pos="0">
                    <a:schemeClr val="accent6">
                      <a:lumMod val="5000"/>
                      <a:lumOff val="95000"/>
                    </a:schemeClr>
                  </a:gs>
                  <a:gs pos="74000">
                    <a:schemeClr val="accent6">
                      <a:lumMod val="45000"/>
                      <a:lumOff val="55000"/>
                    </a:schemeClr>
                  </a:gs>
                  <a:gs pos="83000">
                    <a:schemeClr val="accent6">
                      <a:lumMod val="45000"/>
                      <a:lumOff val="55000"/>
                    </a:schemeClr>
                  </a:gs>
                  <a:gs pos="100000">
                    <a:schemeClr val="accent6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/>
                  <a:t>USD in Billions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4542031"/>
        <c:crosses val="autoZero"/>
        <c:crossBetween val="between"/>
      </c:valAx>
      <c:valAx>
        <c:axId val="65628230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0000448"/>
        <c:crosses val="max"/>
        <c:crossBetween val="between"/>
      </c:valAx>
      <c:catAx>
        <c:axId val="75000044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5628230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0.0375</cdr:x>
      <cdr:y>0.96491</cdr:y>
    </cdr:from>
    <cdr:to>
      <cdr:x>0.12237</cdr:x>
      <cdr:y>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B1DBE6EA-C42F-8A52-2409-646CA1FBFF96}"/>
            </a:ext>
          </a:extLst>
        </cdr:cNvPr>
        <cdr:cNvSpPr txBox="1"/>
      </cdr:nvSpPr>
      <cdr:spPr>
        <a:xfrm xmlns:a="http://schemas.openxmlformats.org/drawingml/2006/main">
          <a:off x="457200" y="6617368"/>
          <a:ext cx="1034716" cy="2406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100" dirty="0"/>
            <a:t>Source: U.S. Bureau of Economic Analysis 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088F24-141A-2F45-920C-D3B2EA431DDA}" type="datetimeFigureOut">
              <a:rPr lang="en-US" smtClean="0"/>
              <a:t>8/9/23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EE1283-77FB-1B44-89FF-7B8C21B08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538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Bureau of Economic Analysis.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E1283-77FB-1B44-89FF-7B8C21B08A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52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30BD4-842B-5406-6E5C-ADA11F20F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11172C-8D93-4FEB-49FE-97EE4B9770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D8269-41BD-BD56-3EA5-7EAD00B24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09AD-DE80-1247-BEBA-53A96105D619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924BF-EF2C-4737-E4A2-7B31275AA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DEA84-B893-351A-DDEB-9D64A862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DEFF-5F57-4B47-B6A2-DFF06363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19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9F4EA-3CB6-23C9-E688-A3FD364F4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02831-2732-BC80-8BA0-49F544E18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A2A69-2C4A-89ED-54A0-33EFD7C7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09AD-DE80-1247-BEBA-53A96105D619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A4B39-2FBD-B9C5-CA14-3F81C80C8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DBD1A-81F6-EB5F-6806-7B5898352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DEFF-5F57-4B47-B6A2-DFF06363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52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196981-411F-EE00-4CAA-7045E40F90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ACA2E7-52EC-9DFD-F2D3-B9314876E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62AE9-D897-B6EA-3B36-F05A50498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09AD-DE80-1247-BEBA-53A96105D619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DEF19-2B5F-8ED7-D7BE-08AC699DF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AE762-7E1F-B9B3-68DA-E4817D8B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DEFF-5F57-4B47-B6A2-DFF06363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29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075B3-A5E1-D11B-1D37-B89237981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6BD3E-ACBB-8137-0C24-A93A2EE23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9B366-E990-E074-DEBA-FC39D87E3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09AD-DE80-1247-BEBA-53A96105D619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C86F0-0480-4143-AD07-52197AA68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C00EF-DF3D-BE04-B35A-5A3FC7115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DEFF-5F57-4B47-B6A2-DFF06363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53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A58D-DF64-AA5F-E8E4-E32EBE845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7F5E4-D6B3-4D26-89A4-0FED890F6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90B8C-7319-879C-4324-D50AA73E2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09AD-DE80-1247-BEBA-53A96105D619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68725-89C0-73BE-58B1-D67C8F15A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D9CDB-778D-5F58-D533-30DB2FF9E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DEFF-5F57-4B47-B6A2-DFF06363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06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B4A7-C40C-9254-948E-FFBA0EE03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6E087-28ED-5E1F-24C3-8CEE7C3608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EAB25-BA27-4A83-9D3B-7C21A97E0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1EA0F-D240-DBF5-FF56-E082ED460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09AD-DE80-1247-BEBA-53A96105D619}" type="datetimeFigureOut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20EA0-DD5B-4FF3-6B1C-416CB3662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D0E13-BA16-D8ED-D5F7-2ED289D84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DEFF-5F57-4B47-B6A2-DFF06363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51788-CCDF-AFE2-7774-6C26A7DD9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FBEAD-F773-350C-B599-750612070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E91F6-8C26-2952-14A7-8BA4195C3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908FEC-2E90-7F46-05C8-E954AD73B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B97BDB-9861-3397-DFD4-B35DF175A7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67330E-2C5D-E8D4-AA46-04AF32B9C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09AD-DE80-1247-BEBA-53A96105D619}" type="datetimeFigureOut">
              <a:rPr lang="en-US" smtClean="0"/>
              <a:t>8/9/23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C015DB-E5CF-FF13-066F-21CA1EAF5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87568B-3E7F-03AB-C55F-224AC3DD9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DEFF-5F57-4B47-B6A2-DFF06363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5360A-AC57-A626-BE6B-B638BE072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81C845-55BE-778A-B3A3-9F7FA7D47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09AD-DE80-1247-BEBA-53A96105D619}" type="datetimeFigureOut">
              <a:rPr lang="en-US" smtClean="0"/>
              <a:t>8/9/23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86D0E5-F98A-BA6B-2D6B-3997D2B58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7598C-10CC-4FB1-D731-ECD80A60C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DEFF-5F57-4B47-B6A2-DFF06363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04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BBD7D0-E2D7-AFB8-AC98-EA62EB4BF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09AD-DE80-1247-BEBA-53A96105D619}" type="datetimeFigureOut">
              <a:rPr lang="en-US" smtClean="0"/>
              <a:t>8/9/23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DBC392-3BAA-8EC9-7304-FBC80BFDA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F3A83-470D-E0CC-7303-EDC529DED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DEFF-5F57-4B47-B6A2-DFF06363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62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0E06-5E78-D5B9-8CE3-453635CC6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7B56D-06E5-690B-563E-349D29F2E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49A62-3215-12C0-8498-FE8073723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75222-6C20-9186-C05C-6C738E273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09AD-DE80-1247-BEBA-53A96105D619}" type="datetimeFigureOut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06B55-8339-2E29-1D77-414EFE9AD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67AC5-DFE4-5CC1-19A9-0A6A32F15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DEFF-5F57-4B47-B6A2-DFF06363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0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B3FC4-858A-91C0-1E26-F56CFC25A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8FECCE-1E9F-DD8A-52DA-885FC5E314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9A3740-81DC-875A-7EE0-B017D98B9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B5A4F-52B1-8C6F-B057-8D1993544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09AD-DE80-1247-BEBA-53A96105D619}" type="datetimeFigureOut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57AB6-1F2C-DC19-DB22-C735E9B78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00AA9-A38D-4488-4019-77F51C374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DEFF-5F57-4B47-B6A2-DFF06363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35B77A-5D1C-BBF8-F672-3A171F251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4396D-8FAA-0418-64D5-CAEBDD65E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3FD87-52A1-E9D5-08DA-AC8FDA2F2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209AD-DE80-1247-BEBA-53A96105D619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133E2-00F0-20E5-F716-569BD09321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3D698-36CD-65B7-E3D8-0457EFB21A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6DEFF-5F57-4B47-B6A2-DFF06363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2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9B9E40E-4AB5-3194-81BB-EC252AF992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575423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59663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37</Words>
  <Application>Microsoft Macintosh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Miller</dc:creator>
  <cp:lastModifiedBy>Jason Miller</cp:lastModifiedBy>
  <cp:revision>4</cp:revision>
  <dcterms:created xsi:type="dcterms:W3CDTF">2023-05-07T05:10:34Z</dcterms:created>
  <dcterms:modified xsi:type="dcterms:W3CDTF">2023-08-09T04:38:28Z</dcterms:modified>
</cp:coreProperties>
</file>