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15"/>
  </p:normalViewPr>
  <p:slideViewPr>
    <p:cSldViewPr snapToGrid="0">
      <p:cViewPr varScale="1">
        <p:scale>
          <a:sx n="106" d="100"/>
          <a:sy n="10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haiku/DataViz/fig5/Foreign%20Direct%20Investment%20in%20the%20U.S.,Financial%20Inflow%20Transactions%20Without%20Current-Cost%20Adjustmen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haiku/DataViz/fig7/Figure%20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Figure 7: Foreign Direct Investment in the U.S., Financial Inflow Transactions Without Current-Cost Adjustment </a:t>
            </a:r>
            <a:endParaRPr lang="en-US" sz="2400" b="1" dirty="0">
              <a:effectLst/>
            </a:endParaRPr>
          </a:p>
        </c:rich>
      </c:tx>
      <c:layout>
        <c:manualLayout>
          <c:xMode val="edge"/>
          <c:yMode val="edge"/>
          <c:x val="0.11650517687870546"/>
          <c:y val="2.9629629629629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54542031"/>
        <c:axId val="1254456927"/>
      </c:barChart>
      <c:catAx>
        <c:axId val="125454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456927"/>
        <c:crosses val="autoZero"/>
        <c:auto val="1"/>
        <c:lblAlgn val="ctr"/>
        <c:lblOffset val="100"/>
        <c:tickMarkSkip val="2"/>
        <c:noMultiLvlLbl val="0"/>
      </c:catAx>
      <c:valAx>
        <c:axId val="1254456927"/>
        <c:scaling>
          <c:orientation val="minMax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USD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54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</a:rPr>
              <a:t>Figure 7: America's Ranking on Various Freedom Indices</a:t>
            </a:r>
            <a:r>
              <a:rPr lang="en-US" sz="2400" baseline="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'Figure 7 Data'!$B$1</c:f>
              <c:strCache>
                <c:ptCount val="1"/>
                <c:pt idx="0">
                  <c:v>Cato Institute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Data'!$B$2:$B$25</c:f>
              <c:numCache>
                <c:formatCode>General</c:formatCode>
                <c:ptCount val="24"/>
                <c:pt idx="0">
                  <c:v>6</c:v>
                </c:pt>
                <c:pt idx="1">
                  <c:v>15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8</c:v>
                </c:pt>
                <c:pt idx="9">
                  <c:v>12</c:v>
                </c:pt>
                <c:pt idx="10">
                  <c:v>11</c:v>
                </c:pt>
                <c:pt idx="11">
                  <c:v>10</c:v>
                </c:pt>
                <c:pt idx="12">
                  <c:v>11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14</c:v>
                </c:pt>
                <c:pt idx="18">
                  <c:v>14</c:v>
                </c:pt>
                <c:pt idx="19">
                  <c:v>16</c:v>
                </c:pt>
                <c:pt idx="20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A8-804B-870C-DE80AD1EE596}"/>
            </c:ext>
          </c:extLst>
        </c:ser>
        <c:ser>
          <c:idx val="1"/>
          <c:order val="1"/>
          <c:tx>
            <c:strRef>
              <c:f>'Figure 7 Data'!$C$1</c:f>
              <c:strCache>
                <c:ptCount val="1"/>
                <c:pt idx="0">
                  <c:v>Fraser Institute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Data'!$C$2:$C$25</c:f>
              <c:numCache>
                <c:formatCode>General</c:formatCode>
                <c:ptCount val="24"/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15</c:v>
                </c:pt>
                <c:pt idx="1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A8-804B-870C-DE80AD1EE596}"/>
            </c:ext>
          </c:extLst>
        </c:ser>
        <c:ser>
          <c:idx val="2"/>
          <c:order val="2"/>
          <c:tx>
            <c:strRef>
              <c:f>'Figure 7 Data'!$D$1</c:f>
              <c:strCache>
                <c:ptCount val="1"/>
                <c:pt idx="0">
                  <c:v>Freedom House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Data'!$D$2:$D$25</c:f>
              <c:numCache>
                <c:formatCode>General</c:formatCode>
                <c:ptCount val="24"/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43</c:v>
                </c:pt>
                <c:pt idx="17">
                  <c:v>45</c:v>
                </c:pt>
                <c:pt idx="18">
                  <c:v>51</c:v>
                </c:pt>
                <c:pt idx="19">
                  <c:v>52</c:v>
                </c:pt>
                <c:pt idx="20">
                  <c:v>52</c:v>
                </c:pt>
                <c:pt idx="21">
                  <c:v>58</c:v>
                </c:pt>
                <c:pt idx="22">
                  <c:v>59</c:v>
                </c:pt>
                <c:pt idx="2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A8-804B-870C-DE80AD1EE596}"/>
            </c:ext>
          </c:extLst>
        </c:ser>
        <c:ser>
          <c:idx val="3"/>
          <c:order val="3"/>
          <c:tx>
            <c:strRef>
              <c:f>'Figure 7 Data'!$E$1</c:f>
              <c:strCache>
                <c:ptCount val="1"/>
                <c:pt idx="0">
                  <c:v>Heritage Foundation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Data'!$E$2:$E$25</c:f>
              <c:numCache>
                <c:formatCode>General</c:formatCode>
                <c:ptCount val="24"/>
                <c:pt idx="13">
                  <c:v>10</c:v>
                </c:pt>
                <c:pt idx="14">
                  <c:v>12</c:v>
                </c:pt>
                <c:pt idx="15">
                  <c:v>12</c:v>
                </c:pt>
                <c:pt idx="16">
                  <c:v>11</c:v>
                </c:pt>
                <c:pt idx="17">
                  <c:v>17</c:v>
                </c:pt>
                <c:pt idx="18">
                  <c:v>18</c:v>
                </c:pt>
                <c:pt idx="19">
                  <c:v>12</c:v>
                </c:pt>
                <c:pt idx="20">
                  <c:v>17</c:v>
                </c:pt>
                <c:pt idx="21">
                  <c:v>20</c:v>
                </c:pt>
                <c:pt idx="22">
                  <c:v>25</c:v>
                </c:pt>
                <c:pt idx="2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A8-804B-870C-DE80AD1EE596}"/>
            </c:ext>
          </c:extLst>
        </c:ser>
        <c:ser>
          <c:idx val="4"/>
          <c:order val="4"/>
          <c:tx>
            <c:strRef>
              <c:f>'Figure 7 Data'!$F$1</c:f>
              <c:strCache>
                <c:ptCount val="1"/>
                <c:pt idx="0">
                  <c:v>Reporters Without Borders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Data'!$F$2:$F$25</c:f>
              <c:numCache>
                <c:formatCode>General</c:formatCode>
                <c:ptCount val="24"/>
                <c:pt idx="2">
                  <c:v>17</c:v>
                </c:pt>
                <c:pt idx="3">
                  <c:v>31</c:v>
                </c:pt>
                <c:pt idx="4">
                  <c:v>22</c:v>
                </c:pt>
                <c:pt idx="5">
                  <c:v>44</c:v>
                </c:pt>
                <c:pt idx="6">
                  <c:v>55</c:v>
                </c:pt>
                <c:pt idx="7">
                  <c:v>48</c:v>
                </c:pt>
                <c:pt idx="8">
                  <c:v>36</c:v>
                </c:pt>
                <c:pt idx="9">
                  <c:v>20</c:v>
                </c:pt>
                <c:pt idx="10">
                  <c:v>20</c:v>
                </c:pt>
                <c:pt idx="11">
                  <c:v>47</c:v>
                </c:pt>
                <c:pt idx="12">
                  <c:v>47</c:v>
                </c:pt>
                <c:pt idx="13">
                  <c:v>32</c:v>
                </c:pt>
                <c:pt idx="14">
                  <c:v>46</c:v>
                </c:pt>
                <c:pt idx="15">
                  <c:v>49</c:v>
                </c:pt>
                <c:pt idx="16">
                  <c:v>41</c:v>
                </c:pt>
                <c:pt idx="17">
                  <c:v>43</c:v>
                </c:pt>
                <c:pt idx="18">
                  <c:v>45</c:v>
                </c:pt>
                <c:pt idx="19">
                  <c:v>48</c:v>
                </c:pt>
                <c:pt idx="20">
                  <c:v>45</c:v>
                </c:pt>
                <c:pt idx="21">
                  <c:v>44</c:v>
                </c:pt>
                <c:pt idx="22">
                  <c:v>42</c:v>
                </c:pt>
                <c:pt idx="2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A8-804B-870C-DE80AD1EE596}"/>
            </c:ext>
          </c:extLst>
        </c:ser>
        <c:ser>
          <c:idx val="5"/>
          <c:order val="5"/>
          <c:tx>
            <c:strRef>
              <c:f>'Figure 7 Data'!$G$1</c:f>
              <c:strCache>
                <c:ptCount val="1"/>
                <c:pt idx="0">
                  <c:v>Transparency International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Data'!$G$2:$G$25</c:f>
              <c:numCache>
                <c:formatCode>General</c:formatCode>
                <c:ptCount val="24"/>
                <c:pt idx="10">
                  <c:v>22</c:v>
                </c:pt>
                <c:pt idx="11">
                  <c:v>24</c:v>
                </c:pt>
                <c:pt idx="12">
                  <c:v>19</c:v>
                </c:pt>
                <c:pt idx="13">
                  <c:v>19</c:v>
                </c:pt>
                <c:pt idx="14">
                  <c:v>17</c:v>
                </c:pt>
                <c:pt idx="15">
                  <c:v>16</c:v>
                </c:pt>
                <c:pt idx="16">
                  <c:v>18</c:v>
                </c:pt>
                <c:pt idx="17">
                  <c:v>16</c:v>
                </c:pt>
                <c:pt idx="18">
                  <c:v>22</c:v>
                </c:pt>
                <c:pt idx="19">
                  <c:v>23</c:v>
                </c:pt>
                <c:pt idx="20">
                  <c:v>25</c:v>
                </c:pt>
                <c:pt idx="21">
                  <c:v>27</c:v>
                </c:pt>
                <c:pt idx="22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A8-804B-870C-DE80AD1EE596}"/>
            </c:ext>
          </c:extLst>
        </c:ser>
        <c:ser>
          <c:idx val="6"/>
          <c:order val="6"/>
          <c:tx>
            <c:strRef>
              <c:f>'Figure 7 Data'!$H$1</c:f>
              <c:strCache>
                <c:ptCount val="1"/>
                <c:pt idx="0">
                  <c:v>World Justice Report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'Figure 7 Data'!$A$2:$A$25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'Figure 7 Data'!$H$2:$H$25</c:f>
              <c:numCache>
                <c:formatCode>General</c:formatCode>
                <c:ptCount val="24"/>
                <c:pt idx="13">
                  <c:v>18</c:v>
                </c:pt>
                <c:pt idx="14">
                  <c:v>19</c:v>
                </c:pt>
                <c:pt idx="15">
                  <c:v>19</c:v>
                </c:pt>
                <c:pt idx="16">
                  <c:v>18</c:v>
                </c:pt>
                <c:pt idx="17">
                  <c:v>19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27</c:v>
                </c:pt>
                <c:pt idx="22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A8-804B-870C-DE80AD1EE596}"/>
            </c:ext>
          </c:extLst>
        </c:ser>
        <c:ser>
          <c:idx val="7"/>
          <c:order val="7"/>
          <c:tx>
            <c:strRef>
              <c:f>'Figure 7 Data'!$I$1</c:f>
              <c:strCache>
                <c:ptCount val="1"/>
                <c:pt idx="0">
                  <c:v>Average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'Figure 7 Data'!$I$2:$I$25</c:f>
              <c:numCache>
                <c:formatCode>0.0</c:formatCode>
                <c:ptCount val="24"/>
                <c:pt idx="0">
                  <c:v>6</c:v>
                </c:pt>
                <c:pt idx="1">
                  <c:v>15</c:v>
                </c:pt>
                <c:pt idx="2">
                  <c:v>13</c:v>
                </c:pt>
                <c:pt idx="3">
                  <c:v>20</c:v>
                </c:pt>
                <c:pt idx="4">
                  <c:v>15</c:v>
                </c:pt>
                <c:pt idx="5">
                  <c:v>27</c:v>
                </c:pt>
                <c:pt idx="6">
                  <c:v>32.5</c:v>
                </c:pt>
                <c:pt idx="7">
                  <c:v>29</c:v>
                </c:pt>
                <c:pt idx="8">
                  <c:v>17</c:v>
                </c:pt>
                <c:pt idx="9">
                  <c:v>14.666666666666666</c:v>
                </c:pt>
                <c:pt idx="10">
                  <c:v>16.25</c:v>
                </c:pt>
                <c:pt idx="11">
                  <c:v>23.25</c:v>
                </c:pt>
                <c:pt idx="12">
                  <c:v>22.5</c:v>
                </c:pt>
                <c:pt idx="13">
                  <c:v>19</c:v>
                </c:pt>
                <c:pt idx="14">
                  <c:v>20.857142857142858</c:v>
                </c:pt>
                <c:pt idx="15">
                  <c:v>21.571428571428573</c:v>
                </c:pt>
                <c:pt idx="16">
                  <c:v>21.571428571428573</c:v>
                </c:pt>
                <c:pt idx="17">
                  <c:v>23.714285714285715</c:v>
                </c:pt>
                <c:pt idx="18">
                  <c:v>26.285714285714285</c:v>
                </c:pt>
                <c:pt idx="19">
                  <c:v>26.571428571428573</c:v>
                </c:pt>
                <c:pt idx="20">
                  <c:v>30.5</c:v>
                </c:pt>
                <c:pt idx="21">
                  <c:v>35.200000000000003</c:v>
                </c:pt>
                <c:pt idx="22">
                  <c:v>35</c:v>
                </c:pt>
                <c:pt idx="2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0A8-804B-870C-DE80AD1EE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8188704"/>
        <c:axId val="1688190976"/>
      </c:lineChart>
      <c:catAx>
        <c:axId val="1688188704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190976"/>
        <c:crosses val="autoZero"/>
        <c:auto val="1"/>
        <c:lblAlgn val="ctr"/>
        <c:lblOffset val="100"/>
        <c:noMultiLvlLbl val="0"/>
      </c:catAx>
      <c:valAx>
        <c:axId val="1688190976"/>
        <c:scaling>
          <c:orientation val="maxMin"/>
          <c:max val="6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Ranking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188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0.0375</cdr:x>
      <cdr:y>0.96491</cdr:y>
    </cdr:from>
    <cdr:to>
      <cdr:x>0.12237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DBE6EA-C42F-8A52-2409-646CA1FBFF96}"/>
            </a:ext>
          </a:extLst>
        </cdr:cNvPr>
        <cdr:cNvSpPr txBox="1"/>
      </cdr:nvSpPr>
      <cdr:spPr>
        <a:xfrm xmlns:a="http://schemas.openxmlformats.org/drawingml/2006/main">
          <a:off x="457200" y="6617368"/>
          <a:ext cx="1034716" cy="2406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Sources: Cato Institute, Fraser Institute, FreedomHouse.org, Heritage Foundation, Reporters </a:t>
          </a:r>
          <a:r>
            <a:rPr lang="en-US" dirty="0"/>
            <a:t>W</a:t>
          </a:r>
          <a:r>
            <a:rPr lang="en-US" sz="1100" dirty="0"/>
            <a:t>ithout Borders, Transparency International, World Justice Report 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88F24-141A-2F45-920C-D3B2EA431DDA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1283-77FB-1B44-89FF-7B8C21B0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Sources: Cato Institute, Fraser Institute, FreedomHouse.org, Heritage Foundation, Reporters </a:t>
            </a:r>
            <a:r>
              <a:rPr lang="en-US" dirty="0"/>
              <a:t>W</a:t>
            </a:r>
            <a:r>
              <a:rPr lang="en-US" sz="1200" dirty="0"/>
              <a:t>ithout Borders, Transparency International, World Justice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1283-77FB-1B44-89FF-7B8C21B08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BD4-842B-5406-6E5C-ADA11F20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172C-8D93-4FEB-49FE-97EE4B97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8269-41BD-BD56-3EA5-7EAD00B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24BF-EF2C-4737-E4A2-7B31275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EA84-B893-351A-DDEB-9D64A86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F4EA-3CB6-23C9-E688-A3FD364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831-2732-BC80-8BA0-49F544E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2A69-2C4A-89ED-54A0-33EFD7C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B39-2FBD-B9C5-CA14-3F81C80C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BD1A-81F6-EB5F-6806-7B58983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96981-411F-EE00-4CAA-7045E40F9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A2E7-52EC-9DFD-F2D3-B9314876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AE9-D897-B6EA-3B36-F05A504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EF19-2B5F-8ED7-D7BE-08AC69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762-7E1F-B9B3-68DA-E4817D8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75B3-A5E1-D11B-1D37-B892379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BD3E-ACBB-8137-0C24-A93A2EE2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B366-E990-E074-DEBA-FC39D87E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86F0-0480-4143-AD07-52197AA6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00EF-DF3D-BE04-B35A-5A3FC71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A58D-DF64-AA5F-E8E4-E32EBE84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F5E4-D6B3-4D26-89A4-0FED890F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B8C-7319-879C-4324-D50AA73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8725-89C0-73BE-58B1-D67C8F15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9CDB-778D-5F58-D533-30DB2FF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4A7-C40C-9254-948E-FFBA0EE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E087-28ED-5E1F-24C3-8CEE7C36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B25-BA27-4A83-9D3B-7C21A97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EA0F-D240-DBF5-FF56-E082ED4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0EA0-DD5B-4FF3-6B1C-416CB36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0E13-BA16-D8ED-D5F7-2ED289D8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788-CCDF-AFE2-7774-6C26A7D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BEAD-F773-350C-B599-75061207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91F6-8C26-2952-14A7-8BA4195C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8FEC-2E90-7F46-05C8-E954AD73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7BDB-9861-3397-DFD4-B35DF175A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330E-2C5D-E8D4-AA46-04AF32B9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15DB-E5CF-FF13-066F-21CA1EA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568B-3E7F-03AB-C55F-224AC3D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60A-AC57-A626-BE6B-B638BE0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1C845-55BE-778A-B3A3-9F7FA7D4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E5-F98A-BA6B-2D6B-3997D2B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598C-10CC-4FB1-D731-ECD80A6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BD7D0-E2D7-AFB8-AC98-EA62EB4B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C392-3BAA-8EC9-7304-FBC80BFD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3A83-470D-E0CC-7303-EDC529DE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E06-5E78-D5B9-8CE3-453635C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B56D-06E5-690B-563E-349D29F2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9A62-3215-12C0-8498-FE807372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222-6C20-9186-C05C-6C738E2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6B55-8339-2E29-1D77-414EFE9A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7AC5-DFE4-5CC1-19A9-0A6A32F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FC4-858A-91C0-1E26-F56CFC2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FECCE-1E9F-DD8A-52DA-885FC5E31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740-81DC-875A-7EE0-B017D98B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5A4F-52B1-8C6F-B057-8D19935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7AB6-1F2C-DC19-DB22-C735E9B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0AA9-A38D-4488-4019-77F51C37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77A-5D1C-BBF8-F672-3A171F2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96D-8FAA-0418-64D5-CAEBDD65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FD87-52A1-E9D5-08DA-AC8FDA2F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9AD-DE80-1247-BEBA-53A96105D619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33E2-00F0-20E5-F716-569BD093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698-36CD-65B7-E3D8-0457EFB2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B9E40E-4AB5-3194-81BB-EC252AF992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C632D7-F235-7EAD-66D6-38B979EB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8941"/>
              </p:ext>
            </p:extLst>
          </p:nvPr>
        </p:nvGraphicFramePr>
        <p:xfrm>
          <a:off x="372533" y="292652"/>
          <a:ext cx="11345334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713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82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8</cp:revision>
  <dcterms:created xsi:type="dcterms:W3CDTF">2023-05-07T05:10:34Z</dcterms:created>
  <dcterms:modified xsi:type="dcterms:W3CDTF">2023-08-09T06:53:17Z</dcterms:modified>
</cp:coreProperties>
</file>