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29"/>
  </p:normalViewPr>
  <p:slideViewPr>
    <p:cSldViewPr snapToGrid="0">
      <p:cViewPr varScale="1">
        <p:scale>
          <a:sx n="106" d="100"/>
          <a:sy n="106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b="1" i="0" u="none" strike="noStrike" kern="1200" spc="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 8: Southwest Border Apprehensions, Excluding Inadmissible Aliens Seeking Legal Admission (1960 – 2022)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Southwest Border 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Sheet1!$A$2:$A$63</c:f>
              <c:numCache>
                <c:formatCode>General</c:formatCod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numCache>
            </c:numRef>
          </c:cat>
          <c:val>
            <c:numRef>
              <c:f>Sheet1!$B$2:$B$63</c:f>
              <c:numCache>
                <c:formatCode>General</c:formatCode>
                <c:ptCount val="62"/>
                <c:pt idx="0">
                  <c:v>21022</c:v>
                </c:pt>
                <c:pt idx="1">
                  <c:v>21745</c:v>
                </c:pt>
                <c:pt idx="2">
                  <c:v>21103</c:v>
                </c:pt>
                <c:pt idx="3">
                  <c:v>29644</c:v>
                </c:pt>
                <c:pt idx="4">
                  <c:v>32519</c:v>
                </c:pt>
                <c:pt idx="5">
                  <c:v>40020</c:v>
                </c:pt>
                <c:pt idx="6">
                  <c:v>62640</c:v>
                </c:pt>
                <c:pt idx="7">
                  <c:v>73973</c:v>
                </c:pt>
                <c:pt idx="8">
                  <c:v>96641</c:v>
                </c:pt>
                <c:pt idx="9">
                  <c:v>137968</c:v>
                </c:pt>
                <c:pt idx="10">
                  <c:v>201780</c:v>
                </c:pt>
                <c:pt idx="11">
                  <c:v>263991</c:v>
                </c:pt>
                <c:pt idx="12">
                  <c:v>321326</c:v>
                </c:pt>
                <c:pt idx="13">
                  <c:v>441066</c:v>
                </c:pt>
                <c:pt idx="14">
                  <c:v>571606</c:v>
                </c:pt>
                <c:pt idx="15">
                  <c:v>512264</c:v>
                </c:pt>
                <c:pt idx="16">
                  <c:v>607499</c:v>
                </c:pt>
                <c:pt idx="17">
                  <c:v>733193</c:v>
                </c:pt>
                <c:pt idx="18">
                  <c:v>789441</c:v>
                </c:pt>
                <c:pt idx="19">
                  <c:v>795798</c:v>
                </c:pt>
                <c:pt idx="20">
                  <c:v>690554</c:v>
                </c:pt>
                <c:pt idx="21">
                  <c:v>749808</c:v>
                </c:pt>
                <c:pt idx="22">
                  <c:v>745820</c:v>
                </c:pt>
                <c:pt idx="23">
                  <c:v>1033974</c:v>
                </c:pt>
                <c:pt idx="24">
                  <c:v>1058276</c:v>
                </c:pt>
                <c:pt idx="25">
                  <c:v>1183351</c:v>
                </c:pt>
                <c:pt idx="26">
                  <c:v>1615844</c:v>
                </c:pt>
                <c:pt idx="27">
                  <c:v>1122067</c:v>
                </c:pt>
                <c:pt idx="28">
                  <c:v>942561</c:v>
                </c:pt>
                <c:pt idx="29">
                  <c:v>852506</c:v>
                </c:pt>
                <c:pt idx="30">
                  <c:v>1049321</c:v>
                </c:pt>
                <c:pt idx="31">
                  <c:v>1077876</c:v>
                </c:pt>
                <c:pt idx="32">
                  <c:v>1145574</c:v>
                </c:pt>
                <c:pt idx="33">
                  <c:v>1212886</c:v>
                </c:pt>
                <c:pt idx="34">
                  <c:v>979101</c:v>
                </c:pt>
                <c:pt idx="35">
                  <c:v>1271390</c:v>
                </c:pt>
                <c:pt idx="36">
                  <c:v>1507020</c:v>
                </c:pt>
                <c:pt idx="37">
                  <c:v>1368707</c:v>
                </c:pt>
                <c:pt idx="38">
                  <c:v>1516680</c:v>
                </c:pt>
                <c:pt idx="39">
                  <c:v>1537000</c:v>
                </c:pt>
                <c:pt idx="40">
                  <c:v>1643679</c:v>
                </c:pt>
                <c:pt idx="41">
                  <c:v>1235718</c:v>
                </c:pt>
                <c:pt idx="42">
                  <c:v>929809</c:v>
                </c:pt>
                <c:pt idx="43">
                  <c:v>905065</c:v>
                </c:pt>
                <c:pt idx="44">
                  <c:v>1139282</c:v>
                </c:pt>
                <c:pt idx="45">
                  <c:v>1171396</c:v>
                </c:pt>
                <c:pt idx="46">
                  <c:v>1071972</c:v>
                </c:pt>
                <c:pt idx="47">
                  <c:v>858638</c:v>
                </c:pt>
                <c:pt idx="48">
                  <c:v>705005</c:v>
                </c:pt>
                <c:pt idx="49">
                  <c:v>540865</c:v>
                </c:pt>
                <c:pt idx="50">
                  <c:v>447731</c:v>
                </c:pt>
                <c:pt idx="51">
                  <c:v>327577</c:v>
                </c:pt>
                <c:pt idx="52">
                  <c:v>356873</c:v>
                </c:pt>
                <c:pt idx="53">
                  <c:v>414397</c:v>
                </c:pt>
                <c:pt idx="54">
                  <c:v>479371</c:v>
                </c:pt>
                <c:pt idx="55">
                  <c:v>331333</c:v>
                </c:pt>
                <c:pt idx="56">
                  <c:v>408870</c:v>
                </c:pt>
                <c:pt idx="57">
                  <c:v>303916</c:v>
                </c:pt>
                <c:pt idx="58">
                  <c:v>396579</c:v>
                </c:pt>
                <c:pt idx="59">
                  <c:v>977509</c:v>
                </c:pt>
                <c:pt idx="60">
                  <c:v>408395</c:v>
                </c:pt>
                <c:pt idx="61">
                  <c:v>1682512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B2-5943-A14B-FA1F7CCE7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1895679"/>
        <c:axId val="2131897679"/>
      </c:lineChart>
      <c:catAx>
        <c:axId val="2131895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897679"/>
        <c:crosses val="autoZero"/>
        <c:auto val="1"/>
        <c:lblAlgn val="ctr"/>
        <c:lblOffset val="100"/>
        <c:tickLblSkip val="5"/>
        <c:noMultiLvlLbl val="0"/>
      </c:catAx>
      <c:valAx>
        <c:axId val="2131897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Millions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895679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0.71944</cdr:x>
      <cdr:y>0.43029</cdr:y>
    </cdr:from>
    <cdr:to>
      <cdr:x>0.82083</cdr:x>
      <cdr:y>0.56971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70902C5-F108-1BC8-D9C4-B30F74E0BC17}"/>
            </a:ext>
          </a:extLst>
        </cdr:cNvPr>
        <cdr:cNvSpPr txBox="1"/>
      </cdr:nvSpPr>
      <cdr:spPr>
        <a:xfrm xmlns:a="http://schemas.openxmlformats.org/drawingml/2006/main">
          <a:off x="8771467" y="2769713"/>
          <a:ext cx="1236134" cy="8974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b="1" dirty="0"/>
            <a:t>LIFE </a:t>
          </a:r>
          <a:br>
            <a:rPr lang="en-US" sz="2000" b="1" dirty="0"/>
          </a:br>
          <a:r>
            <a:rPr lang="en-US" sz="2000" b="1" dirty="0"/>
            <a:t>V Visas</a:t>
          </a:r>
        </a:p>
      </cdr:txBody>
    </cdr:sp>
  </cdr:relSizeAnchor>
  <cdr:relSizeAnchor xmlns:cdr="http://schemas.openxmlformats.org/drawingml/2006/chartDrawing">
    <cdr:from>
      <cdr:x>0.87778</cdr:x>
      <cdr:y>0.43029</cdr:y>
    </cdr:from>
    <cdr:to>
      <cdr:x>0.97917</cdr:x>
      <cdr:y>0.56971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8CD75443-39CD-82FF-A165-405572C56493}"/>
            </a:ext>
          </a:extLst>
        </cdr:cNvPr>
        <cdr:cNvSpPr txBox="1"/>
      </cdr:nvSpPr>
      <cdr:spPr>
        <a:xfrm xmlns:a="http://schemas.openxmlformats.org/drawingml/2006/main">
          <a:off x="10701867" y="2769713"/>
          <a:ext cx="1236134" cy="8974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 b="1" dirty="0"/>
            <a:t>DACA </a:t>
          </a:r>
          <a:br>
            <a:rPr lang="en-US" sz="2000" b="1" dirty="0"/>
          </a:br>
          <a:r>
            <a:rPr lang="en-US" sz="2000" b="1" dirty="0"/>
            <a:t>TPS</a:t>
          </a:r>
        </a:p>
      </cdr:txBody>
    </cdr:sp>
  </cdr:relSizeAnchor>
  <cdr:relSizeAnchor xmlns:cdr="http://schemas.openxmlformats.org/drawingml/2006/chartDrawing">
    <cdr:from>
      <cdr:x>0.79306</cdr:x>
      <cdr:y>0.61575</cdr:y>
    </cdr:from>
    <cdr:to>
      <cdr:x>0.93194</cdr:x>
      <cdr:y>0.75517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F2324754-2A0B-E26F-8C66-C67DF71C6B63}"/>
            </a:ext>
          </a:extLst>
        </cdr:cNvPr>
        <cdr:cNvSpPr txBox="1"/>
      </cdr:nvSpPr>
      <cdr:spPr>
        <a:xfrm xmlns:a="http://schemas.openxmlformats.org/drawingml/2006/main">
          <a:off x="9668932" y="3963514"/>
          <a:ext cx="1693333" cy="8974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 b="1" dirty="0"/>
            <a:t>Reduced </a:t>
          </a:r>
          <a:br>
            <a:rPr lang="en-US" sz="2000" b="1" dirty="0"/>
          </a:br>
          <a:r>
            <a:rPr lang="en-US" sz="2000" b="1" dirty="0"/>
            <a:t>Enforcement</a:t>
          </a:r>
        </a:p>
      </cdr:txBody>
    </cdr:sp>
  </cdr:relSizeAnchor>
  <cdr:relSizeAnchor xmlns:cdr="http://schemas.openxmlformats.org/drawingml/2006/chartDrawing">
    <cdr:from>
      <cdr:x>0.38194</cdr:x>
      <cdr:y>0.83655</cdr:y>
    </cdr:from>
    <cdr:to>
      <cdr:x>0.58542</cdr:x>
      <cdr:y>0.93892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41CD3035-5E4F-4B72-AA2A-594CBD8AA070}"/>
            </a:ext>
          </a:extLst>
        </cdr:cNvPr>
        <cdr:cNvSpPr txBox="1"/>
      </cdr:nvSpPr>
      <cdr:spPr>
        <a:xfrm xmlns:a="http://schemas.openxmlformats.org/drawingml/2006/main">
          <a:off x="4656667" y="5384800"/>
          <a:ext cx="2480733" cy="65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0.41875</cdr:x>
      <cdr:y>0.87338</cdr:y>
    </cdr:from>
    <cdr:to>
      <cdr:x>0.57014</cdr:x>
      <cdr:y>0.94704</cdr:y>
    </cdr:to>
    <cdr:sp macro="" textlink="">
      <cdr:nvSpPr>
        <cdr:cNvPr id="6" name="TextBox 5">
          <a:extLst xmlns:a="http://schemas.openxmlformats.org/drawingml/2006/main">
            <a:ext uri="{FF2B5EF4-FFF2-40B4-BE49-F238E27FC236}">
              <a16:creationId xmlns:a16="http://schemas.microsoft.com/office/drawing/2014/main" id="{46EFA650-8D5C-42F7-1D30-16F93F86A75E}"/>
            </a:ext>
          </a:extLst>
        </cdr:cNvPr>
        <cdr:cNvSpPr txBox="1"/>
      </cdr:nvSpPr>
      <cdr:spPr>
        <a:xfrm xmlns:a="http://schemas.openxmlformats.org/drawingml/2006/main">
          <a:off x="5105400" y="5621867"/>
          <a:ext cx="1845733" cy="4741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b="1" dirty="0"/>
            <a:t>Primarily Mexico</a:t>
          </a:r>
        </a:p>
      </cdr:txBody>
    </cdr:sp>
  </cdr:relSizeAnchor>
  <cdr:relSizeAnchor xmlns:cdr="http://schemas.openxmlformats.org/drawingml/2006/chartDrawing">
    <cdr:from>
      <cdr:x>0.78889</cdr:x>
      <cdr:y>0.86812</cdr:y>
    </cdr:from>
    <cdr:to>
      <cdr:x>0.94028</cdr:x>
      <cdr:y>0.94178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1C4C5DBA-6CE7-6C7D-4B56-81EBEBF51AF8}"/>
            </a:ext>
          </a:extLst>
        </cdr:cNvPr>
        <cdr:cNvSpPr txBox="1"/>
      </cdr:nvSpPr>
      <cdr:spPr>
        <a:xfrm xmlns:a="http://schemas.openxmlformats.org/drawingml/2006/main">
          <a:off x="9618133" y="5588000"/>
          <a:ext cx="1845733" cy="4741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/>
            <a:t>Primarily Northern Triangle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F02B-9F01-C2BE-19AB-266338A94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D4382-E422-3530-A097-DFCC3BE63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423DD-CEBF-634D-4861-3A049ACB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1745-D14C-0A4D-9499-ED710B2E7A1E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2CD62-245B-0E89-18B3-220C2249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DFDB4-5D4C-E791-5CFB-6B7039DC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E2B0-5F2A-944C-A3BE-5FEAEF9E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5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7075-5723-5D53-9DCB-FBD8AA4C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499E5-6E76-FED3-2F19-CF341F4C2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B105F-A7D1-2BCC-DB2E-16025EFB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1745-D14C-0A4D-9499-ED710B2E7A1E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C4742-EA3A-5DFC-3A1E-71941771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25D5D-7E88-AD4F-1F41-84AECFC3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E2B0-5F2A-944C-A3BE-5FEAEF9E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2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9B201-29AB-E47E-EC1E-40D7D9C03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1ED6D-4D52-FC56-168C-7925534AF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429DC-81C8-2259-3247-3A60FEDB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1745-D14C-0A4D-9499-ED710B2E7A1E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D72D5-FE2D-6307-3F4A-27C3C4CA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6D8FA-E4C5-8F1D-544F-3BE37873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E2B0-5F2A-944C-A3BE-5FEAEF9E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7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003D-9AD4-7BAC-3BB0-7E026EC2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D41-83C2-05E6-8818-165B8937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CF9EE-039D-2D7A-7B47-DF6FD101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1745-D14C-0A4D-9499-ED710B2E7A1E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6387C-0226-25AE-0058-AF622351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2DF0-F4A1-1125-A1F1-7DAC73BD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E2B0-5F2A-944C-A3BE-5FEAEF9E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9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B13B-2FE9-345B-7DA6-D47878C86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F9237-507B-0CE0-34D8-245D167C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FC947-C6D0-ACC4-4A3B-B77F6EDF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1745-D14C-0A4D-9499-ED710B2E7A1E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40EA7-7B63-B20A-6BB3-354CBD09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5DC20-646E-A052-5567-9F7AC803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E2B0-5F2A-944C-A3BE-5FEAEF9E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3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1C38-577E-12E8-A25E-3E3E3C49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A1544-1C3D-BF2B-13C6-6AF11C185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6D75A-271E-998C-3DB8-003645062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D2AF2-12FA-6138-C776-10F60081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1745-D14C-0A4D-9499-ED710B2E7A1E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7BD39-9044-46CE-BDAA-098F1C20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6A35A-A8F9-62F1-D447-6A09451B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E2B0-5F2A-944C-A3BE-5FEAEF9E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0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B8E9-D3B9-1FD0-CE3A-EBB81955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4168B-A53F-8CE9-DF38-2CAAFFCC9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B72E5-385A-794D-F5F0-4B4A1269D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48B17-0A31-7CA1-983A-2A500FDFE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C3293-682A-37BC-56CC-051F87884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05B293-A208-1F87-9458-5D210298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1745-D14C-0A4D-9499-ED710B2E7A1E}" type="datetimeFigureOut">
              <a:rPr lang="en-US" smtClean="0"/>
              <a:t>8/13/23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CEB1C-7FD8-3543-55DF-6D632549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5EE3A-78B3-7999-6B8A-1A33A1DA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E2B0-5F2A-944C-A3BE-5FEAEF9E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B9C4-82AA-5DE0-259D-909B464E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2C201-DE35-75EA-AB7B-8D5D87E4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1745-D14C-0A4D-9499-ED710B2E7A1E}" type="datetimeFigureOut">
              <a:rPr lang="en-US" smtClean="0"/>
              <a:t>8/13/23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73ACA-4C3B-7003-A0E1-69368C0DE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D2F65-156D-0250-9131-9148BF10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E2B0-5F2A-944C-A3BE-5FEAEF9E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1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0ABC-28F6-25DA-5A0F-B0908FA4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1745-D14C-0A4D-9499-ED710B2E7A1E}" type="datetimeFigureOut">
              <a:rPr lang="en-US" smtClean="0"/>
              <a:t>8/13/23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C12D0F-DE8B-A69A-7A35-01A6CDA2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0FE7C-3D84-0D12-49EA-19FE18E1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E2B0-5F2A-944C-A3BE-5FEAEF9E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8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862D-42C2-2048-848A-B665F9D8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9BEA3-FFB0-9123-D89C-930DFABB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B15C1-461F-A17F-8919-804C52054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9E052-DC6E-694F-115F-51BC373A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1745-D14C-0A4D-9499-ED710B2E7A1E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DC67-E12E-7F24-A22B-3A5D557A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B4516-9217-30B7-1FED-1D411657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E2B0-5F2A-944C-A3BE-5FEAEF9E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7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E2BA-C8A3-52D4-1BE3-E6B24AA3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34948-13B0-78F9-26D7-1C7767E91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C49F1-8C7D-3EA2-C8C7-5553063BC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3522C-4C50-54C3-55AF-872A755F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1745-D14C-0A4D-9499-ED710B2E7A1E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C89A7-DF30-AB40-F08F-E13AD945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4DFAA-FA49-4A20-0841-510D4A41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E2B0-5F2A-944C-A3BE-5FEAEF9E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F5A7A-CD3D-70D3-CAB9-5C63797B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8D4BF-6DF8-530D-1198-05B799926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144F5-0775-3960-B613-B34FA2BFE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951745-D14C-0A4D-9499-ED710B2E7A1E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F3B1A-E712-08AF-2684-29FBF0F64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29F56-A025-E0AA-D799-74D74CF7C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8E2B0-5F2A-944C-A3BE-5FEAEF9E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0E7D35A-2FDD-CD7A-AE9F-391C9D4B1F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3846187"/>
              </p:ext>
            </p:extLst>
          </p:nvPr>
        </p:nvGraphicFramePr>
        <p:xfrm>
          <a:off x="67733" y="0"/>
          <a:ext cx="12192000" cy="6436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1">
            <a:extLst>
              <a:ext uri="{FF2B5EF4-FFF2-40B4-BE49-F238E27FC236}">
                <a16:creationId xmlns:a16="http://schemas.microsoft.com/office/drawing/2014/main" id="{B06DCD15-C631-CFE0-A5CA-D659FAF429D4}"/>
              </a:ext>
            </a:extLst>
          </p:cNvPr>
          <p:cNvSpPr txBox="1"/>
          <p:nvPr/>
        </p:nvSpPr>
        <p:spPr>
          <a:xfrm>
            <a:off x="101153" y="6564989"/>
            <a:ext cx="1034735" cy="24064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Source: U.S. Customs and Border Protection</a:t>
            </a:r>
          </a:p>
          <a:p>
            <a:r>
              <a:rPr lang="en-US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9515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Miller</dc:creator>
  <cp:lastModifiedBy>Jason Miller</cp:lastModifiedBy>
  <cp:revision>2</cp:revision>
  <dcterms:created xsi:type="dcterms:W3CDTF">2023-08-13T10:02:27Z</dcterms:created>
  <dcterms:modified xsi:type="dcterms:W3CDTF">2023-08-13T10:32:06Z</dcterms:modified>
</cp:coreProperties>
</file>