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5"/>
  </p:normalViewPr>
  <p:slideViewPr>
    <p:cSldViewPr snapToGrid="0">
      <p:cViewPr varScale="1">
        <p:scale>
          <a:sx n="106" d="100"/>
          <a:sy n="106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user\Documents\haiku\DataViz\fig8\border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>
                <a:solidFill>
                  <a:schemeClr val="tx1"/>
                </a:solidFill>
              </a:rPr>
              <a:t>Figure 8: Southwest Border Apprehensions,</a:t>
            </a:r>
            <a:r>
              <a:rPr lang="en-US" sz="3600" b="1" baseline="0" dirty="0">
                <a:solidFill>
                  <a:schemeClr val="tx1"/>
                </a:solidFill>
              </a:rPr>
              <a:t> Excluding Inadmissible Aliens Seeking Legal Admission (1960 – 2023)</a:t>
            </a:r>
            <a:endParaRPr lang="en-US" sz="36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border_data!$B$1</c:f>
              <c:strCache>
                <c:ptCount val="1"/>
                <c:pt idx="0">
                  <c:v>Southwest Border 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border_data!$A$2:$A$65</c:f>
              <c:numCache>
                <c:formatCode>General</c:formatCode>
                <c:ptCount val="64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  <c:pt idx="62">
                  <c:v>2022</c:v>
                </c:pt>
                <c:pt idx="63">
                  <c:v>2023</c:v>
                </c:pt>
              </c:numCache>
            </c:numRef>
          </c:cat>
          <c:val>
            <c:numRef>
              <c:f>border_data!$B$2:$B$65</c:f>
              <c:numCache>
                <c:formatCode>General</c:formatCode>
                <c:ptCount val="64"/>
                <c:pt idx="0">
                  <c:v>21022</c:v>
                </c:pt>
                <c:pt idx="1">
                  <c:v>21745</c:v>
                </c:pt>
                <c:pt idx="2">
                  <c:v>21103</c:v>
                </c:pt>
                <c:pt idx="3">
                  <c:v>29644</c:v>
                </c:pt>
                <c:pt idx="4">
                  <c:v>32519</c:v>
                </c:pt>
                <c:pt idx="5">
                  <c:v>40020</c:v>
                </c:pt>
                <c:pt idx="6">
                  <c:v>62640</c:v>
                </c:pt>
                <c:pt idx="7">
                  <c:v>73973</c:v>
                </c:pt>
                <c:pt idx="8">
                  <c:v>96641</c:v>
                </c:pt>
                <c:pt idx="9">
                  <c:v>137968</c:v>
                </c:pt>
                <c:pt idx="10">
                  <c:v>201780</c:v>
                </c:pt>
                <c:pt idx="11">
                  <c:v>263991</c:v>
                </c:pt>
                <c:pt idx="12">
                  <c:v>321326</c:v>
                </c:pt>
                <c:pt idx="13">
                  <c:v>441066</c:v>
                </c:pt>
                <c:pt idx="14">
                  <c:v>571606</c:v>
                </c:pt>
                <c:pt idx="15">
                  <c:v>512264</c:v>
                </c:pt>
                <c:pt idx="16">
                  <c:v>607499</c:v>
                </c:pt>
                <c:pt idx="17">
                  <c:v>733193</c:v>
                </c:pt>
                <c:pt idx="18">
                  <c:v>789441</c:v>
                </c:pt>
                <c:pt idx="19">
                  <c:v>795798</c:v>
                </c:pt>
                <c:pt idx="20">
                  <c:v>690554</c:v>
                </c:pt>
                <c:pt idx="21">
                  <c:v>749808</c:v>
                </c:pt>
                <c:pt idx="22">
                  <c:v>745820</c:v>
                </c:pt>
                <c:pt idx="23">
                  <c:v>1033974</c:v>
                </c:pt>
                <c:pt idx="24">
                  <c:v>1058276</c:v>
                </c:pt>
                <c:pt idx="25">
                  <c:v>1183351</c:v>
                </c:pt>
                <c:pt idx="26">
                  <c:v>1615844</c:v>
                </c:pt>
                <c:pt idx="27">
                  <c:v>1122067</c:v>
                </c:pt>
                <c:pt idx="28">
                  <c:v>942561</c:v>
                </c:pt>
                <c:pt idx="29">
                  <c:v>852506</c:v>
                </c:pt>
                <c:pt idx="30">
                  <c:v>1049321</c:v>
                </c:pt>
                <c:pt idx="31">
                  <c:v>1077876</c:v>
                </c:pt>
                <c:pt idx="32">
                  <c:v>1145574</c:v>
                </c:pt>
                <c:pt idx="33">
                  <c:v>1212886</c:v>
                </c:pt>
                <c:pt idx="34">
                  <c:v>979101</c:v>
                </c:pt>
                <c:pt idx="35">
                  <c:v>1271390</c:v>
                </c:pt>
                <c:pt idx="36">
                  <c:v>1507020</c:v>
                </c:pt>
                <c:pt idx="37">
                  <c:v>1368707</c:v>
                </c:pt>
                <c:pt idx="38">
                  <c:v>1516680</c:v>
                </c:pt>
                <c:pt idx="39">
                  <c:v>1537000</c:v>
                </c:pt>
                <c:pt idx="40">
                  <c:v>1643679</c:v>
                </c:pt>
                <c:pt idx="41">
                  <c:v>1235718</c:v>
                </c:pt>
                <c:pt idx="42">
                  <c:v>929809</c:v>
                </c:pt>
                <c:pt idx="43">
                  <c:v>905065</c:v>
                </c:pt>
                <c:pt idx="44">
                  <c:v>1139282</c:v>
                </c:pt>
                <c:pt idx="45">
                  <c:v>1171396</c:v>
                </c:pt>
                <c:pt idx="46">
                  <c:v>1071972</c:v>
                </c:pt>
                <c:pt idx="47">
                  <c:v>858638</c:v>
                </c:pt>
                <c:pt idx="48">
                  <c:v>705005</c:v>
                </c:pt>
                <c:pt idx="49">
                  <c:v>540865</c:v>
                </c:pt>
                <c:pt idx="50">
                  <c:v>447731</c:v>
                </c:pt>
                <c:pt idx="51">
                  <c:v>327577</c:v>
                </c:pt>
                <c:pt idx="52">
                  <c:v>356873</c:v>
                </c:pt>
                <c:pt idx="53">
                  <c:v>414397</c:v>
                </c:pt>
                <c:pt idx="54">
                  <c:v>479371</c:v>
                </c:pt>
                <c:pt idx="55">
                  <c:v>331333</c:v>
                </c:pt>
                <c:pt idx="56">
                  <c:v>408870</c:v>
                </c:pt>
                <c:pt idx="57">
                  <c:v>303916</c:v>
                </c:pt>
                <c:pt idx="58">
                  <c:v>396579</c:v>
                </c:pt>
                <c:pt idx="59">
                  <c:v>977509</c:v>
                </c:pt>
                <c:pt idx="60">
                  <c:v>408395</c:v>
                </c:pt>
                <c:pt idx="61">
                  <c:v>1682512</c:v>
                </c:pt>
                <c:pt idx="62">
                  <c:v>2231859</c:v>
                </c:pt>
                <c:pt idx="63">
                  <c:v>2264885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F7-504F-B09E-88FB2484C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5357296"/>
        <c:axId val="44669327"/>
      </c:lineChart>
      <c:catAx>
        <c:axId val="212535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9327"/>
        <c:crosses val="autoZero"/>
        <c:auto val="1"/>
        <c:lblAlgn val="ctr"/>
        <c:lblOffset val="100"/>
        <c:tickMarkSkip val="1"/>
        <c:noMultiLvlLbl val="0"/>
      </c:catAx>
      <c:valAx>
        <c:axId val="4466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Millions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35729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88F24-141A-2F45-920C-D3B2EA431DD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1283-77FB-1B44-89FF-7B8C21B0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U.S. Customs and Border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1283-77FB-1B44-89FF-7B8C21B08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0BD4-842B-5406-6E5C-ADA11F20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172C-8D93-4FEB-49FE-97EE4B977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8269-41BD-BD56-3EA5-7EAD00B2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24BF-EF2C-4737-E4A2-7B31275A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EA84-B893-351A-DDEB-9D64A862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F4EA-3CB6-23C9-E688-A3FD364F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2831-2732-BC80-8BA0-49F544E1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2A69-2C4A-89ED-54A0-33EFD7C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4B39-2FBD-B9C5-CA14-3F81C80C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BD1A-81F6-EB5F-6806-7B589835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96981-411F-EE00-4CAA-7045E40F9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CA2E7-52EC-9DFD-F2D3-B9314876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2AE9-D897-B6EA-3B36-F05A5049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EF19-2B5F-8ED7-D7BE-08AC69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E762-7E1F-B9B3-68DA-E4817D8B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75B3-A5E1-D11B-1D37-B8923798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BD3E-ACBB-8137-0C24-A93A2EE2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B366-E990-E074-DEBA-FC39D87E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86F0-0480-4143-AD07-52197AA6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00EF-DF3D-BE04-B35A-5A3FC711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A58D-DF64-AA5F-E8E4-E32EBE84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F5E4-D6B3-4D26-89A4-0FED890F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B8C-7319-879C-4324-D50AA73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8725-89C0-73BE-58B1-D67C8F15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9CDB-778D-5F58-D533-30DB2FF9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4A7-C40C-9254-948E-FFBA0EE0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E087-28ED-5E1F-24C3-8CEE7C36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B25-BA27-4A83-9D3B-7C21A97E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EA0F-D240-DBF5-FF56-E082ED4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0EA0-DD5B-4FF3-6B1C-416CB366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0E13-BA16-D8ED-D5F7-2ED289D8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788-CCDF-AFE2-7774-6C26A7DD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BEAD-F773-350C-B599-75061207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E91F6-8C26-2952-14A7-8BA4195C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8FEC-2E90-7F46-05C8-E954AD73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7BDB-9861-3397-DFD4-B35DF175A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7330E-2C5D-E8D4-AA46-04AF32B9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015DB-E5CF-FF13-066F-21CA1EAF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568B-3E7F-03AB-C55F-224AC3D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360A-AC57-A626-BE6B-B638BE0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1C845-55BE-778A-B3A3-9F7FA7D4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D0E5-F98A-BA6B-2D6B-3997D2B5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598C-10CC-4FB1-D731-ECD80A6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BD7D0-E2D7-AFB8-AC98-EA62EB4B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C392-3BAA-8EC9-7304-FBC80BFD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3A83-470D-E0CC-7303-EDC529DE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E06-5E78-D5B9-8CE3-453635CC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B56D-06E5-690B-563E-349D29F2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49A62-3215-12C0-8498-FE807372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5222-6C20-9186-C05C-6C738E2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6B55-8339-2E29-1D77-414EFE9A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7AC5-DFE4-5CC1-19A9-0A6A32F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FC4-858A-91C0-1E26-F56CFC25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FECCE-1E9F-DD8A-52DA-885FC5E31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3740-81DC-875A-7EE0-B017D98B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5A4F-52B1-8C6F-B057-8D199354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7AB6-1F2C-DC19-DB22-C735E9B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00AA9-A38D-4488-4019-77F51C37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5B77A-5D1C-BBF8-F672-3A171F25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396D-8FAA-0418-64D5-CAEBDD65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FD87-52A1-E9D5-08DA-AC8FDA2F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33E2-00F0-20E5-F716-569BD093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D698-36CD-65B7-E3D8-0457EFB21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3 (No Border) 9">
            <a:extLst>
              <a:ext uri="{FF2B5EF4-FFF2-40B4-BE49-F238E27FC236}">
                <a16:creationId xmlns:a16="http://schemas.microsoft.com/office/drawing/2014/main" id="{7176B485-5567-FEB4-6EF1-C407E1EED2DE}"/>
              </a:ext>
            </a:extLst>
          </p:cNvPr>
          <p:cNvSpPr/>
          <p:nvPr/>
        </p:nvSpPr>
        <p:spPr>
          <a:xfrm rot="16200000">
            <a:off x="10966546" y="1341759"/>
            <a:ext cx="282736" cy="1112438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3780"/>
              <a:gd name="adj8" fmla="val -939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D61960-6BDB-C273-11A4-AC70DC0CF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281640"/>
              </p:ext>
            </p:extLst>
          </p:nvPr>
        </p:nvGraphicFramePr>
        <p:xfrm>
          <a:off x="84220" y="96248"/>
          <a:ext cx="12019547" cy="6340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C5E2C663-C2D0-7E5D-BE0C-64F1D8410696}"/>
              </a:ext>
            </a:extLst>
          </p:cNvPr>
          <p:cNvSpPr txBox="1"/>
          <p:nvPr/>
        </p:nvSpPr>
        <p:spPr>
          <a:xfrm>
            <a:off x="101153" y="6564989"/>
            <a:ext cx="1034735" cy="24064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Source: U.S. Customs and Border Protection</a:t>
            </a:r>
          </a:p>
          <a:p>
            <a:r>
              <a:rPr lang="en-US" sz="14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ABC3E-AAE0-CFC9-58C9-91153F9D2AF9}"/>
              </a:ext>
            </a:extLst>
          </p:cNvPr>
          <p:cNvSpPr txBox="1"/>
          <p:nvPr/>
        </p:nvSpPr>
        <p:spPr>
          <a:xfrm>
            <a:off x="10695429" y="1762347"/>
            <a:ext cx="82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368139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40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Miller</dc:creator>
  <cp:lastModifiedBy>Jason Miller</cp:lastModifiedBy>
  <cp:revision>11</cp:revision>
  <dcterms:created xsi:type="dcterms:W3CDTF">2023-05-07T05:10:34Z</dcterms:created>
  <dcterms:modified xsi:type="dcterms:W3CDTF">2023-08-10T04:51:32Z</dcterms:modified>
</cp:coreProperties>
</file>