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15"/>
  </p:normalViewPr>
  <p:slideViewPr>
    <p:cSldViewPr snapToGrid="0">
      <p:cViewPr varScale="1">
        <p:scale>
          <a:sx n="106" d="100"/>
          <a:sy n="10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haiku/DataViz/fig9/fy2022_h1b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3600" b="1" i="0" u="none" strike="noStrike" kern="1200" cap="none" spc="1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Figure 9: Companies with the Most H1B Approvals in FY2022</a:t>
            </a:r>
          </a:p>
        </c:rich>
      </c:tx>
      <c:layout>
        <c:manualLayout>
          <c:xMode val="edge"/>
          <c:yMode val="edge"/>
          <c:x val="0.12980725065616797"/>
          <c:y val="0.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Breakout!$B$1</c:f>
              <c:strCache>
                <c:ptCount val="1"/>
                <c:pt idx="0">
                  <c:v>Continuing Approval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Breakout!$A$2:$A$20</c:f>
              <c:strCache>
                <c:ptCount val="19"/>
                <c:pt idx="0">
                  <c:v>AMAZON</c:v>
                </c:pt>
                <c:pt idx="1">
                  <c:v>TATA GROUP</c:v>
                </c:pt>
                <c:pt idx="2">
                  <c:v>GOOGLE LLC</c:v>
                </c:pt>
                <c:pt idx="3">
                  <c:v>META</c:v>
                </c:pt>
                <c:pt idx="4">
                  <c:v>MICROSOFT</c:v>
                </c:pt>
                <c:pt idx="5">
                  <c:v>INFOSYS</c:v>
                </c:pt>
                <c:pt idx="6">
                  <c:v>COGNIZANT</c:v>
                </c:pt>
                <c:pt idx="7">
                  <c:v>APPLE</c:v>
                </c:pt>
                <c:pt idx="8">
                  <c:v>DELOITTE</c:v>
                </c:pt>
                <c:pt idx="9">
                  <c:v>INTEL</c:v>
                </c:pt>
                <c:pt idx="10">
                  <c:v>JPMORGAN CHASE</c:v>
                </c:pt>
                <c:pt idx="11">
                  <c:v>CAPGEMINI AMERICA</c:v>
                </c:pt>
                <c:pt idx="12">
                  <c:v>IBM</c:v>
                </c:pt>
                <c:pt idx="13">
                  <c:v>ERNST &amp; YOUNG US</c:v>
                </c:pt>
                <c:pt idx="14">
                  <c:v>HCL (HINDUSTAN)</c:v>
                </c:pt>
                <c:pt idx="15">
                  <c:v>ORACLE AMERICA INC</c:v>
                </c:pt>
                <c:pt idx="16">
                  <c:v>WAL-MART</c:v>
                </c:pt>
                <c:pt idx="17">
                  <c:v>PWC</c:v>
                </c:pt>
                <c:pt idx="18">
                  <c:v>CISCO SYSTEMS</c:v>
                </c:pt>
              </c:strCache>
            </c:strRef>
          </c:cat>
          <c:val>
            <c:numRef>
              <c:f>Breakout!$B$2:$B$20</c:f>
              <c:numCache>
                <c:formatCode>General</c:formatCode>
                <c:ptCount val="19"/>
                <c:pt idx="0">
                  <c:v>17223</c:v>
                </c:pt>
                <c:pt idx="1">
                  <c:v>7366</c:v>
                </c:pt>
                <c:pt idx="2">
                  <c:v>6876</c:v>
                </c:pt>
                <c:pt idx="3">
                  <c:v>6182</c:v>
                </c:pt>
                <c:pt idx="4">
                  <c:v>6201</c:v>
                </c:pt>
                <c:pt idx="5">
                  <c:v>4003</c:v>
                </c:pt>
                <c:pt idx="6">
                  <c:v>3614</c:v>
                </c:pt>
                <c:pt idx="7">
                  <c:v>4116</c:v>
                </c:pt>
                <c:pt idx="8">
                  <c:v>3579</c:v>
                </c:pt>
                <c:pt idx="9">
                  <c:v>2784</c:v>
                </c:pt>
                <c:pt idx="10">
                  <c:v>2711</c:v>
                </c:pt>
                <c:pt idx="11">
                  <c:v>2038</c:v>
                </c:pt>
                <c:pt idx="12">
                  <c:v>1836</c:v>
                </c:pt>
                <c:pt idx="13">
                  <c:v>2312</c:v>
                </c:pt>
                <c:pt idx="14">
                  <c:v>1803</c:v>
                </c:pt>
                <c:pt idx="15">
                  <c:v>2258</c:v>
                </c:pt>
                <c:pt idx="16">
                  <c:v>2272</c:v>
                </c:pt>
                <c:pt idx="17">
                  <c:v>2176</c:v>
                </c:pt>
                <c:pt idx="18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3-2349-8172-B71F5DDE1569}"/>
            </c:ext>
          </c:extLst>
        </c:ser>
        <c:ser>
          <c:idx val="1"/>
          <c:order val="1"/>
          <c:tx>
            <c:strRef>
              <c:f>Breakout!$C$1</c:f>
              <c:strCache>
                <c:ptCount val="1"/>
                <c:pt idx="0">
                  <c:v>Initial Approval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Breakout!$A$2:$A$20</c:f>
              <c:strCache>
                <c:ptCount val="19"/>
                <c:pt idx="0">
                  <c:v>AMAZON</c:v>
                </c:pt>
                <c:pt idx="1">
                  <c:v>TATA GROUP</c:v>
                </c:pt>
                <c:pt idx="2">
                  <c:v>GOOGLE LLC</c:v>
                </c:pt>
                <c:pt idx="3">
                  <c:v>META</c:v>
                </c:pt>
                <c:pt idx="4">
                  <c:v>MICROSOFT</c:v>
                </c:pt>
                <c:pt idx="5">
                  <c:v>INFOSYS</c:v>
                </c:pt>
                <c:pt idx="6">
                  <c:v>COGNIZANT</c:v>
                </c:pt>
                <c:pt idx="7">
                  <c:v>APPLE</c:v>
                </c:pt>
                <c:pt idx="8">
                  <c:v>DELOITTE</c:v>
                </c:pt>
                <c:pt idx="9">
                  <c:v>INTEL</c:v>
                </c:pt>
                <c:pt idx="10">
                  <c:v>JPMORGAN CHASE</c:v>
                </c:pt>
                <c:pt idx="11">
                  <c:v>CAPGEMINI AMERICA</c:v>
                </c:pt>
                <c:pt idx="12">
                  <c:v>IBM</c:v>
                </c:pt>
                <c:pt idx="13">
                  <c:v>ERNST &amp; YOUNG US</c:v>
                </c:pt>
                <c:pt idx="14">
                  <c:v>HCL (HINDUSTAN)</c:v>
                </c:pt>
                <c:pt idx="15">
                  <c:v>ORACLE AMERICA INC</c:v>
                </c:pt>
                <c:pt idx="16">
                  <c:v>WAL-MART</c:v>
                </c:pt>
                <c:pt idx="17">
                  <c:v>PWC</c:v>
                </c:pt>
                <c:pt idx="18">
                  <c:v>CISCO SYSTEMS</c:v>
                </c:pt>
              </c:strCache>
            </c:strRef>
          </c:cat>
          <c:val>
            <c:numRef>
              <c:f>Breakout!$C$2:$C$20</c:f>
              <c:numCache>
                <c:formatCode>General</c:formatCode>
                <c:ptCount val="19"/>
                <c:pt idx="0">
                  <c:v>6402</c:v>
                </c:pt>
                <c:pt idx="1">
                  <c:v>2854</c:v>
                </c:pt>
                <c:pt idx="2">
                  <c:v>1562</c:v>
                </c:pt>
                <c:pt idx="3">
                  <c:v>1548</c:v>
                </c:pt>
                <c:pt idx="4">
                  <c:v>1008</c:v>
                </c:pt>
                <c:pt idx="5">
                  <c:v>3152</c:v>
                </c:pt>
                <c:pt idx="6">
                  <c:v>2509</c:v>
                </c:pt>
                <c:pt idx="7">
                  <c:v>930</c:v>
                </c:pt>
                <c:pt idx="8">
                  <c:v>707</c:v>
                </c:pt>
                <c:pt idx="9">
                  <c:v>861</c:v>
                </c:pt>
                <c:pt idx="10">
                  <c:v>420</c:v>
                </c:pt>
                <c:pt idx="11">
                  <c:v>1090</c:v>
                </c:pt>
                <c:pt idx="12">
                  <c:v>1238</c:v>
                </c:pt>
                <c:pt idx="13">
                  <c:v>697</c:v>
                </c:pt>
                <c:pt idx="14">
                  <c:v>1170</c:v>
                </c:pt>
                <c:pt idx="15">
                  <c:v>462</c:v>
                </c:pt>
                <c:pt idx="16">
                  <c:v>392</c:v>
                </c:pt>
                <c:pt idx="17">
                  <c:v>429</c:v>
                </c:pt>
                <c:pt idx="18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3-2349-8172-B71F5DDE15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7517791"/>
        <c:axId val="637522575"/>
      </c:barChart>
      <c:catAx>
        <c:axId val="637517791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522575"/>
        <c:crosses val="autoZero"/>
        <c:auto val="1"/>
        <c:lblAlgn val="ctr"/>
        <c:lblOffset val="100"/>
        <c:noMultiLvlLbl val="0"/>
      </c:catAx>
      <c:valAx>
        <c:axId val="637522575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751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88F24-141A-2F45-920C-D3B2EA431DDA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E1283-77FB-1B44-89FF-7B8C21B0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Source: U.S. Customs and Border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E1283-77FB-1B44-89FF-7B8C21B08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BD4-842B-5406-6E5C-ADA11F20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172C-8D93-4FEB-49FE-97EE4B97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8269-41BD-BD56-3EA5-7EAD00B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24BF-EF2C-4737-E4A2-7B31275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EA84-B893-351A-DDEB-9D64A86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F4EA-3CB6-23C9-E688-A3FD364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831-2732-BC80-8BA0-49F544E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2A69-2C4A-89ED-54A0-33EFD7C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B39-2FBD-B9C5-CA14-3F81C80C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BD1A-81F6-EB5F-6806-7B589835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96981-411F-EE00-4CAA-7045E40F9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CA2E7-52EC-9DFD-F2D3-B9314876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AE9-D897-B6EA-3B36-F05A5049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EF19-2B5F-8ED7-D7BE-08AC69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762-7E1F-B9B3-68DA-E4817D8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75B3-A5E1-D11B-1D37-B892379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BD3E-ACBB-8137-0C24-A93A2EE2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B366-E990-E074-DEBA-FC39D87E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86F0-0480-4143-AD07-52197AA6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00EF-DF3D-BE04-B35A-5A3FC71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A58D-DF64-AA5F-E8E4-E32EBE84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F5E4-D6B3-4D26-89A4-0FED890F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B8C-7319-879C-4324-D50AA73E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8725-89C0-73BE-58B1-D67C8F15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9CDB-778D-5F58-D533-30DB2FF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4A7-C40C-9254-948E-FFBA0EE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E087-28ED-5E1F-24C3-8CEE7C36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B25-BA27-4A83-9D3B-7C21A97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EA0F-D240-DBF5-FF56-E082ED4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0EA0-DD5B-4FF3-6B1C-416CB36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0E13-BA16-D8ED-D5F7-2ED289D8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788-CCDF-AFE2-7774-6C26A7D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BEAD-F773-350C-B599-75061207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91F6-8C26-2952-14A7-8BA4195C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8FEC-2E90-7F46-05C8-E954AD73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7BDB-9861-3397-DFD4-B35DF175A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330E-2C5D-E8D4-AA46-04AF32B9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015DB-E5CF-FF13-066F-21CA1EAF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568B-3E7F-03AB-C55F-224AC3D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60A-AC57-A626-BE6B-B638BE0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1C845-55BE-778A-B3A3-9F7FA7D4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E5-F98A-BA6B-2D6B-3997D2B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598C-10CC-4FB1-D731-ECD80A6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BD7D0-E2D7-AFB8-AC98-EA62EB4B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C392-3BAA-8EC9-7304-FBC80BFD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3A83-470D-E0CC-7303-EDC529DE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E06-5E78-D5B9-8CE3-453635C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B56D-06E5-690B-563E-349D29F2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9A62-3215-12C0-8498-FE807372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5222-6C20-9186-C05C-6C738E27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6B55-8339-2E29-1D77-414EFE9A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67AC5-DFE4-5CC1-19A9-0A6A32F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FC4-858A-91C0-1E26-F56CFC2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FECCE-1E9F-DD8A-52DA-885FC5E31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3740-81DC-875A-7EE0-B017D98B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5A4F-52B1-8C6F-B057-8D19935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7AB6-1F2C-DC19-DB22-C735E9B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0AA9-A38D-4488-4019-77F51C37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B77A-5D1C-BBF8-F672-3A171F2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96D-8FAA-0418-64D5-CAEBDD65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FD87-52A1-E9D5-08DA-AC8FDA2F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9AD-DE80-1247-BEBA-53A96105D61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33E2-00F0-20E5-F716-569BD093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698-36CD-65B7-E3D8-0457EFB2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EFF-5F57-4B47-B6A2-DFF06363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9BBB8E-B935-C8AE-96AD-431B9FC0C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67410"/>
              </p:ext>
            </p:extLst>
          </p:nvPr>
        </p:nvGraphicFramePr>
        <p:xfrm>
          <a:off x="0" y="0"/>
          <a:ext cx="12192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1567AE80-6A0F-F0AA-7B51-EDFBB9E5D8E2}"/>
              </a:ext>
            </a:extLst>
          </p:cNvPr>
          <p:cNvSpPr txBox="1"/>
          <p:nvPr/>
        </p:nvSpPr>
        <p:spPr>
          <a:xfrm>
            <a:off x="101153" y="6564989"/>
            <a:ext cx="1034735" cy="24064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U.S. Customs and Border Protection</a:t>
            </a:r>
          </a:p>
          <a:p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29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33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16</cp:revision>
  <dcterms:created xsi:type="dcterms:W3CDTF">2023-05-07T05:10:34Z</dcterms:created>
  <dcterms:modified xsi:type="dcterms:W3CDTF">2023-08-10T08:48:12Z</dcterms:modified>
</cp:coreProperties>
</file>