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B5C4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B5C4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5989" y="2792201"/>
            <a:ext cx="1478010" cy="23512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650766" cy="38818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B5C4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B5C4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2256" y="319498"/>
            <a:ext cx="7499984" cy="1199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B5C4F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282" y="2252548"/>
            <a:ext cx="4786630" cy="2424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9" Type="http://schemas.openxmlformats.org/officeDocument/2006/relationships/image" Target="../media/image46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42" Type="http://schemas.openxmlformats.org/officeDocument/2006/relationships/image" Target="../media/image49.png"/><Relationship Id="rId47" Type="http://schemas.openxmlformats.org/officeDocument/2006/relationships/image" Target="../media/image54.png"/><Relationship Id="rId50" Type="http://schemas.openxmlformats.org/officeDocument/2006/relationships/image" Target="../media/image57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9" Type="http://schemas.openxmlformats.org/officeDocument/2006/relationships/image" Target="../media/image36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40" Type="http://schemas.openxmlformats.org/officeDocument/2006/relationships/image" Target="../media/image47.png"/><Relationship Id="rId45" Type="http://schemas.openxmlformats.org/officeDocument/2006/relationships/image" Target="../media/image52.png"/><Relationship Id="rId53" Type="http://schemas.openxmlformats.org/officeDocument/2006/relationships/image" Target="../media/image60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4" Type="http://schemas.openxmlformats.org/officeDocument/2006/relationships/image" Target="../media/image51.png"/><Relationship Id="rId52" Type="http://schemas.openxmlformats.org/officeDocument/2006/relationships/image" Target="../media/image59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Relationship Id="rId43" Type="http://schemas.openxmlformats.org/officeDocument/2006/relationships/image" Target="../media/image50.png"/><Relationship Id="rId48" Type="http://schemas.openxmlformats.org/officeDocument/2006/relationships/image" Target="../media/image55.png"/><Relationship Id="rId8" Type="http://schemas.openxmlformats.org/officeDocument/2006/relationships/image" Target="../media/image15.png"/><Relationship Id="rId51" Type="http://schemas.openxmlformats.org/officeDocument/2006/relationships/image" Target="../media/image58.png"/><Relationship Id="rId3" Type="http://schemas.openxmlformats.org/officeDocument/2006/relationships/image" Target="../media/image10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38" Type="http://schemas.openxmlformats.org/officeDocument/2006/relationships/image" Target="../media/image45.png"/><Relationship Id="rId46" Type="http://schemas.openxmlformats.org/officeDocument/2006/relationships/image" Target="../media/image53.png"/><Relationship Id="rId20" Type="http://schemas.openxmlformats.org/officeDocument/2006/relationships/image" Target="../media/image27.png"/><Relationship Id="rId41" Type="http://schemas.openxmlformats.org/officeDocument/2006/relationships/image" Target="../media/image48.png"/><Relationship Id="rId54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4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4880" y="2059685"/>
            <a:ext cx="4889119" cy="30838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99198" cy="18781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2282" y="1919994"/>
            <a:ext cx="5106518" cy="2358338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spc="-10" dirty="0">
                <a:solidFill>
                  <a:srgbClr val="B5C4FB"/>
                </a:solidFill>
                <a:latin typeface="Arial"/>
                <a:cs typeface="Arial"/>
              </a:rPr>
              <a:t>Команда: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Вот они</a:t>
            </a:r>
            <a:r>
              <a:rPr sz="36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dirty="0">
                <a:solidFill>
                  <a:srgbClr val="FFFFFF"/>
                </a:solidFill>
                <a:latin typeface="Microsoft Sans Serif"/>
                <a:cs typeface="Microsoft Sans Serif"/>
              </a:rPr>
              <a:t>слева</a:t>
            </a:r>
            <a:r>
              <a:rPr sz="3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направо</a:t>
            </a:r>
            <a:endParaRPr sz="36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1600" b="1" spc="-10" dirty="0" err="1" smtClean="0">
                <a:solidFill>
                  <a:srgbClr val="B5C4FB"/>
                </a:solidFill>
                <a:latin typeface="Arial"/>
                <a:cs typeface="Arial"/>
              </a:rPr>
              <a:t>Участники</a:t>
            </a:r>
            <a:r>
              <a:rPr sz="1600" b="1" spc="-10" dirty="0" smtClean="0">
                <a:solidFill>
                  <a:srgbClr val="B5C4FB"/>
                </a:solidFill>
                <a:latin typeface="Arial"/>
                <a:cs typeface="Arial"/>
              </a:rPr>
              <a:t>:</a:t>
            </a:r>
            <a:endParaRPr lang="ru-RU"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1800" spc="-10" dirty="0" err="1" smtClean="0">
                <a:solidFill>
                  <a:srgbClr val="FFFFFF"/>
                </a:solidFill>
                <a:latin typeface="Microsoft Sans Serif"/>
                <a:cs typeface="Microsoft Sans Serif"/>
              </a:rPr>
              <a:t>Гульовский</a:t>
            </a:r>
            <a:r>
              <a:rPr sz="1800" spc="-85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 err="1" smtClean="0">
                <a:solidFill>
                  <a:srgbClr val="FFFFFF"/>
                </a:solidFill>
                <a:latin typeface="Microsoft Sans Serif"/>
                <a:cs typeface="Microsoft Sans Serif"/>
              </a:rPr>
              <a:t>Глеб</a:t>
            </a:r>
            <a:endParaRPr lang="ru-RU" spc="-20" dirty="0">
              <a:solidFill>
                <a:srgbClr val="FFFFFF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lang="ru-RU" dirty="0" smtClean="0">
                <a:solidFill>
                  <a:srgbClr val="FFFFFF"/>
                </a:solidFill>
                <a:latin typeface="Microsoft Sans Serif"/>
                <a:cs typeface="Microsoft Sans Serif"/>
              </a:rPr>
              <a:t>	Филатов Алексей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01399" y="3559443"/>
            <a:ext cx="250698" cy="2230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04765" y="955065"/>
            <a:ext cx="3588893" cy="35890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54081" y="4055295"/>
            <a:ext cx="250571" cy="22303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582" rIns="0" bIns="0" rtlCol="0">
            <a:spAutoFit/>
          </a:bodyPr>
          <a:lstStyle/>
          <a:p>
            <a:pPr marL="2550795">
              <a:lnSpc>
                <a:spcPct val="100000"/>
              </a:lnSpc>
              <a:spcBef>
                <a:spcPts val="100"/>
              </a:spcBef>
            </a:pPr>
            <a:r>
              <a:rPr dirty="0"/>
              <a:t>SHARK</a:t>
            </a:r>
            <a:r>
              <a:rPr spc="-170" dirty="0"/>
              <a:t> </a:t>
            </a:r>
            <a:r>
              <a:rPr spc="-25" dirty="0"/>
              <a:t>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8770" y="2483357"/>
            <a:ext cx="4805230" cy="26601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4275927" cy="9296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1972" y="1310081"/>
            <a:ext cx="878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FFFFFF"/>
                </a:solidFill>
                <a:latin typeface="Cambria"/>
                <a:cs typeface="Cambria"/>
              </a:rPr>
              <a:t>Цель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337" y="2146757"/>
            <a:ext cx="488061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Разработать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сервис,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который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помогает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редактору</a:t>
            </a:r>
            <a:endParaRPr sz="1800">
              <a:latin typeface="Calibri"/>
              <a:cs typeface="Calibri"/>
            </a:endParaRPr>
          </a:p>
          <a:p>
            <a:pPr marL="12700" marR="103759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написании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текстов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простом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языке, соблюдающих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редполитику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Госуслуг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5488" y="1314208"/>
            <a:ext cx="581024" cy="58093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655412" y="657506"/>
            <a:ext cx="3488690" cy="4486275"/>
            <a:chOff x="5655412" y="657506"/>
            <a:chExt cx="3488690" cy="4486275"/>
          </a:xfrm>
        </p:grpSpPr>
        <p:sp>
          <p:nvSpPr>
            <p:cNvPr id="8" name="object 8"/>
            <p:cNvSpPr/>
            <p:nvPr/>
          </p:nvSpPr>
          <p:spPr>
            <a:xfrm>
              <a:off x="6211188" y="4223207"/>
              <a:ext cx="1974214" cy="29209"/>
            </a:xfrm>
            <a:custGeom>
              <a:avLst/>
              <a:gdLst/>
              <a:ahLst/>
              <a:cxnLst/>
              <a:rect l="l" t="t" r="r" b="b"/>
              <a:pathLst>
                <a:path w="1974215" h="29210">
                  <a:moveTo>
                    <a:pt x="1966340" y="0"/>
                  </a:moveTo>
                  <a:lnTo>
                    <a:pt x="13715" y="0"/>
                  </a:lnTo>
                  <a:lnTo>
                    <a:pt x="6223" y="0"/>
                  </a:lnTo>
                  <a:lnTo>
                    <a:pt x="0" y="6311"/>
                  </a:lnTo>
                  <a:lnTo>
                    <a:pt x="0" y="22440"/>
                  </a:lnTo>
                  <a:lnTo>
                    <a:pt x="6223" y="28752"/>
                  </a:lnTo>
                  <a:lnTo>
                    <a:pt x="1966340" y="28752"/>
                  </a:lnTo>
                  <a:lnTo>
                    <a:pt x="1973707" y="22440"/>
                  </a:lnTo>
                  <a:lnTo>
                    <a:pt x="1973707" y="6311"/>
                  </a:lnTo>
                  <a:lnTo>
                    <a:pt x="1966340" y="0"/>
                  </a:lnTo>
                  <a:close/>
                </a:path>
              </a:pathLst>
            </a:custGeom>
            <a:solidFill>
              <a:srgbClr val="68C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9828" y="4181995"/>
              <a:ext cx="2494337" cy="9615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5244" y="2229612"/>
              <a:ext cx="600443" cy="5897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4774" y="2288921"/>
              <a:ext cx="486791" cy="4759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24877" y="2357755"/>
              <a:ext cx="346582" cy="33858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91400" y="2581681"/>
              <a:ext cx="542556" cy="4739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41564" y="2641599"/>
              <a:ext cx="427735" cy="35890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30439" y="2747759"/>
              <a:ext cx="259105" cy="4145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79080" y="2806573"/>
              <a:ext cx="146812" cy="3007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520939" y="1879092"/>
              <a:ext cx="353542" cy="33375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71232" y="1937893"/>
              <a:ext cx="295605" cy="22174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44511" y="1998726"/>
              <a:ext cx="157607" cy="1061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51776" y="1982673"/>
              <a:ext cx="262102" cy="44810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00925" y="2042414"/>
              <a:ext cx="148335" cy="33401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22464" y="2601506"/>
              <a:ext cx="371843" cy="42820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72755" y="2660268"/>
              <a:ext cx="258952" cy="31381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09688" y="2750820"/>
              <a:ext cx="216369" cy="3611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58710" y="2809493"/>
              <a:ext cx="104648" cy="24701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16951" y="2167128"/>
              <a:ext cx="268249" cy="17830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66354" y="2226437"/>
              <a:ext cx="154431" cy="6413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40524" y="1485900"/>
              <a:ext cx="987577" cy="20802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290307" y="1554987"/>
              <a:ext cx="873061" cy="19558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477000" y="2581681"/>
              <a:ext cx="542556" cy="47393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527038" y="2641599"/>
              <a:ext cx="427735" cy="35890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821424" y="2747759"/>
              <a:ext cx="259105" cy="41454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870446" y="2806573"/>
              <a:ext cx="146684" cy="30073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797039" y="1982673"/>
              <a:ext cx="262102" cy="44810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846950" y="2042414"/>
              <a:ext cx="148335" cy="33401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516624" y="2601506"/>
              <a:ext cx="371843" cy="42820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564630" y="2660268"/>
              <a:ext cx="258952" cy="31445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783324" y="2750820"/>
              <a:ext cx="217868" cy="36118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832980" y="2809493"/>
              <a:ext cx="104648" cy="24701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544055" y="1940090"/>
              <a:ext cx="272745" cy="21954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594221" y="1998726"/>
              <a:ext cx="157606" cy="10617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536436" y="1879092"/>
              <a:ext cx="353542" cy="33375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586347" y="1937893"/>
              <a:ext cx="238759" cy="21996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525768" y="2167128"/>
              <a:ext cx="268249" cy="17830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575425" y="2226437"/>
              <a:ext cx="154558" cy="6413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182868" y="1485900"/>
              <a:ext cx="987577" cy="208026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233048" y="1554987"/>
              <a:ext cx="872982" cy="19558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486144" y="3343655"/>
              <a:ext cx="1417320" cy="97538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602094" y="3459352"/>
              <a:ext cx="1195197" cy="75224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226175" y="4359503"/>
              <a:ext cx="162687" cy="4500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934132" y="4238218"/>
              <a:ext cx="958155" cy="39446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835461" y="3767631"/>
              <a:ext cx="210375" cy="21030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428932" y="3127369"/>
              <a:ext cx="210375" cy="21027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111670" y="3543784"/>
              <a:ext cx="210341" cy="21029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655412" y="2554538"/>
              <a:ext cx="413199" cy="41311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350831" y="1321302"/>
              <a:ext cx="210375" cy="210276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539887" y="657506"/>
              <a:ext cx="1604112" cy="2158248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6974980" y="910457"/>
            <a:ext cx="287519" cy="287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1381" y="3336269"/>
            <a:ext cx="3142618" cy="18072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295634"/>
            <a:ext cx="2139963" cy="18478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98264" y="2660437"/>
            <a:ext cx="286537" cy="28641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7302" y="279273"/>
            <a:ext cx="100711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Задачи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8659" y="983741"/>
            <a:ext cx="5974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Изучить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гайд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Сбера</a:t>
            </a:r>
            <a:r>
              <a:rPr sz="1800" i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о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простом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языке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редполитику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Госуслуг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8659" y="1532382"/>
            <a:ext cx="6854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Разработать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алгоритм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адаптации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формальных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текстов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простой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Язык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8659" y="2355595"/>
            <a:ext cx="7105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Разместить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полученные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результаты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публичном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репозитории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GitHub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8724" y="2888233"/>
            <a:ext cx="607288" cy="38572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08659" y="2903931"/>
            <a:ext cx="7221855" cy="127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Создать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интерфейс</a:t>
            </a:r>
            <a:r>
              <a:rPr sz="1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50"/>
              </a:spcBef>
              <a:tabLst>
                <a:tab pos="568325" algn="l"/>
              </a:tabLst>
            </a:pPr>
            <a:r>
              <a:rPr sz="1000" spc="-50" dirty="0">
                <a:solidFill>
                  <a:srgbClr val="FFFFFF"/>
                </a:solidFill>
                <a:latin typeface="Calibri"/>
                <a:cs typeface="Calibri"/>
              </a:rPr>
              <a:t>−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Формируем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текст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простом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языке,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1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основе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формального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текста,</a:t>
            </a:r>
            <a:endParaRPr sz="1800">
              <a:latin typeface="Calibri"/>
              <a:cs typeface="Calibri"/>
            </a:endParaRPr>
          </a:p>
          <a:p>
            <a:pPr marL="568960">
              <a:lnSpc>
                <a:spcPct val="100000"/>
              </a:lnSpc>
              <a:spcBef>
                <a:spcPts val="15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указанного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пользователем.</a:t>
            </a:r>
            <a:endParaRPr sz="1800">
              <a:latin typeface="Calibri"/>
              <a:cs typeface="Calibri"/>
            </a:endParaRPr>
          </a:p>
          <a:p>
            <a:pPr marL="283845">
              <a:lnSpc>
                <a:spcPct val="100000"/>
              </a:lnSpc>
              <a:spcBef>
                <a:spcPts val="950"/>
              </a:spcBef>
              <a:tabLst>
                <a:tab pos="568325" algn="l"/>
              </a:tabLst>
            </a:pPr>
            <a:r>
              <a:rPr sz="1000" spc="-50" dirty="0">
                <a:solidFill>
                  <a:srgbClr val="FFFFFF"/>
                </a:solidFill>
                <a:latin typeface="Calibri"/>
                <a:cs typeface="Calibri"/>
              </a:rPr>
              <a:t>−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Автоматическая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проверка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исправление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ошибок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тексте.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3618" y="992758"/>
            <a:ext cx="362394" cy="37769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97483" y="1026033"/>
            <a:ext cx="17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B5C4FB"/>
                </a:solidFill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3618" y="1562227"/>
            <a:ext cx="362394" cy="37757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97483" y="1595754"/>
            <a:ext cx="17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B5C4FB"/>
                </a:solidFill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3618" y="2342133"/>
            <a:ext cx="362394" cy="37757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97483" y="2375661"/>
            <a:ext cx="17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B5C4FB"/>
                </a:solidFill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7483" y="2921889"/>
            <a:ext cx="173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rgbClr val="B5C4FB"/>
                </a:solidFill>
                <a:latin typeface="Microsoft Sans Serif"/>
                <a:cs typeface="Microsoft Sans Serif"/>
              </a:rPr>
              <a:t>4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4292" rIns="0" bIns="0" rtlCol="0">
            <a:spAutoFit/>
          </a:bodyPr>
          <a:lstStyle/>
          <a:p>
            <a:pPr marL="1626235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solidFill>
                  <a:srgbClr val="FFFFFF"/>
                </a:solidFill>
                <a:latin typeface="Calibri"/>
                <a:cs typeface="Calibri"/>
              </a:rPr>
              <a:t>Команда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25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распределение</a:t>
            </a:r>
            <a:r>
              <a:rPr sz="25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ролей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9447" y="1596897"/>
            <a:ext cx="4016375" cy="228306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ML-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разработчик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отвечает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за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создание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и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обучение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моделей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работы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текстом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Frontend-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разработчик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отвечает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за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удобный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 err="1">
                <a:solidFill>
                  <a:srgbClr val="FFFFFF"/>
                </a:solidFill>
                <a:latin typeface="Calibri"/>
                <a:cs typeface="Calibri"/>
              </a:rPr>
              <a:t>понятный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 err="1" smtClean="0">
                <a:solidFill>
                  <a:srgbClr val="FFFFFF"/>
                </a:solidFill>
                <a:latin typeface="Calibri"/>
                <a:cs typeface="Calibri"/>
              </a:rPr>
              <a:t>интерфейс</a:t>
            </a:r>
            <a:endParaRPr lang="ru-RU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u="sng" spc="-10" dirty="0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Backend-</a:t>
            </a:r>
            <a:r>
              <a:rPr sz="1800" u="sng" spc="-10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разработчик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отвечает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за</a:t>
            </a:r>
            <a:endParaRPr sz="1800" dirty="0">
              <a:latin typeface="Calibri"/>
              <a:cs typeface="Calibri"/>
            </a:endParaRPr>
          </a:p>
          <a:p>
            <a:pPr marL="12700" marR="488315">
              <a:lnSpc>
                <a:spcPts val="2180"/>
              </a:lnSpc>
              <a:spcBef>
                <a:spcPts val="6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внутреннюю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логику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веб-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сервиса,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их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связью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базами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данных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1249" y="1698117"/>
            <a:ext cx="2305685" cy="18344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ambria"/>
                <a:cs typeface="Cambria"/>
              </a:rPr>
              <a:t>Гульовский</a:t>
            </a:r>
            <a:r>
              <a:rPr sz="2000" b="1" spc="48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mbria"/>
                <a:cs typeface="Cambria"/>
              </a:rPr>
              <a:t>Глеб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285"/>
              </a:spcBef>
            </a:pP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ru-RU" sz="2000" b="1" dirty="0" smtClean="0">
                <a:solidFill>
                  <a:srgbClr val="FFFFFF"/>
                </a:solidFill>
                <a:latin typeface="Cambria"/>
                <a:cs typeface="Cambria"/>
              </a:rPr>
              <a:t>Филатов Алексей</a:t>
            </a:r>
            <a:endParaRPr sz="20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290"/>
              </a:spcBef>
            </a:pPr>
            <a:endParaRPr sz="2000" dirty="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0001" y="1502155"/>
            <a:ext cx="736600" cy="736600"/>
            <a:chOff x="720001" y="1502155"/>
            <a:chExt cx="736600" cy="7366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001" y="1502155"/>
              <a:ext cx="736180" cy="73621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42860" y="1680209"/>
              <a:ext cx="291465" cy="379730"/>
            </a:xfrm>
            <a:custGeom>
              <a:avLst/>
              <a:gdLst/>
              <a:ahLst/>
              <a:cxnLst/>
              <a:rect l="l" t="t" r="r" b="b"/>
              <a:pathLst>
                <a:path w="291465" h="379730">
                  <a:moveTo>
                    <a:pt x="134200" y="0"/>
                  </a:moveTo>
                  <a:lnTo>
                    <a:pt x="112077" y="8255"/>
                  </a:lnTo>
                  <a:lnTo>
                    <a:pt x="94297" y="23114"/>
                  </a:lnTo>
                  <a:lnTo>
                    <a:pt x="82448" y="43230"/>
                  </a:lnTo>
                  <a:lnTo>
                    <a:pt x="78143" y="67183"/>
                  </a:lnTo>
                  <a:lnTo>
                    <a:pt x="78143" y="89281"/>
                  </a:lnTo>
                  <a:lnTo>
                    <a:pt x="82448" y="112966"/>
                  </a:lnTo>
                  <a:lnTo>
                    <a:pt x="94297" y="133019"/>
                  </a:lnTo>
                  <a:lnTo>
                    <a:pt x="112077" y="147815"/>
                  </a:lnTo>
                  <a:lnTo>
                    <a:pt x="134200" y="155702"/>
                  </a:lnTo>
                  <a:lnTo>
                    <a:pt x="134200" y="0"/>
                  </a:lnTo>
                  <a:close/>
                </a:path>
                <a:path w="291465" h="379730">
                  <a:moveTo>
                    <a:pt x="213182" y="67183"/>
                  </a:moveTo>
                  <a:lnTo>
                    <a:pt x="208864" y="43230"/>
                  </a:lnTo>
                  <a:lnTo>
                    <a:pt x="196951" y="23114"/>
                  </a:lnTo>
                  <a:lnTo>
                    <a:pt x="178955" y="8255"/>
                  </a:lnTo>
                  <a:lnTo>
                    <a:pt x="156375" y="0"/>
                  </a:lnTo>
                  <a:lnTo>
                    <a:pt x="156375" y="155702"/>
                  </a:lnTo>
                  <a:lnTo>
                    <a:pt x="178955" y="147815"/>
                  </a:lnTo>
                  <a:lnTo>
                    <a:pt x="196951" y="133019"/>
                  </a:lnTo>
                  <a:lnTo>
                    <a:pt x="208864" y="112966"/>
                  </a:lnTo>
                  <a:lnTo>
                    <a:pt x="213182" y="89281"/>
                  </a:lnTo>
                  <a:lnTo>
                    <a:pt x="213182" y="67183"/>
                  </a:lnTo>
                  <a:close/>
                </a:path>
                <a:path w="291465" h="379730">
                  <a:moveTo>
                    <a:pt x="291401" y="290830"/>
                  </a:moveTo>
                  <a:lnTo>
                    <a:pt x="0" y="290830"/>
                  </a:lnTo>
                  <a:lnTo>
                    <a:pt x="0" y="323850"/>
                  </a:lnTo>
                  <a:lnTo>
                    <a:pt x="0" y="346710"/>
                  </a:lnTo>
                  <a:lnTo>
                    <a:pt x="0" y="379730"/>
                  </a:lnTo>
                  <a:lnTo>
                    <a:pt x="291401" y="379730"/>
                  </a:lnTo>
                  <a:lnTo>
                    <a:pt x="291401" y="346710"/>
                  </a:lnTo>
                  <a:lnTo>
                    <a:pt x="44234" y="346710"/>
                  </a:lnTo>
                  <a:lnTo>
                    <a:pt x="44234" y="323850"/>
                  </a:lnTo>
                  <a:lnTo>
                    <a:pt x="67144" y="323850"/>
                  </a:lnTo>
                  <a:lnTo>
                    <a:pt x="67144" y="346075"/>
                  </a:lnTo>
                  <a:lnTo>
                    <a:pt x="89217" y="346075"/>
                  </a:lnTo>
                  <a:lnTo>
                    <a:pt x="89217" y="323850"/>
                  </a:lnTo>
                  <a:lnTo>
                    <a:pt x="111379" y="323850"/>
                  </a:lnTo>
                  <a:lnTo>
                    <a:pt x="111379" y="346075"/>
                  </a:lnTo>
                  <a:lnTo>
                    <a:pt x="179273" y="346075"/>
                  </a:lnTo>
                  <a:lnTo>
                    <a:pt x="179273" y="323850"/>
                  </a:lnTo>
                  <a:lnTo>
                    <a:pt x="202095" y="323850"/>
                  </a:lnTo>
                  <a:lnTo>
                    <a:pt x="202095" y="346075"/>
                  </a:lnTo>
                  <a:lnTo>
                    <a:pt x="225005" y="346075"/>
                  </a:lnTo>
                  <a:lnTo>
                    <a:pt x="225005" y="323850"/>
                  </a:lnTo>
                  <a:lnTo>
                    <a:pt x="247078" y="323850"/>
                  </a:lnTo>
                  <a:lnTo>
                    <a:pt x="247078" y="346075"/>
                  </a:lnTo>
                  <a:lnTo>
                    <a:pt x="291401" y="346075"/>
                  </a:lnTo>
                  <a:lnTo>
                    <a:pt x="291401" y="323850"/>
                  </a:lnTo>
                  <a:lnTo>
                    <a:pt x="291401" y="290830"/>
                  </a:lnTo>
                  <a:close/>
                </a:path>
                <a:path w="291465" h="379730">
                  <a:moveTo>
                    <a:pt x="291401" y="179070"/>
                  </a:moveTo>
                  <a:lnTo>
                    <a:pt x="0" y="179070"/>
                  </a:lnTo>
                  <a:lnTo>
                    <a:pt x="0" y="212090"/>
                  </a:lnTo>
                  <a:lnTo>
                    <a:pt x="0" y="234950"/>
                  </a:lnTo>
                  <a:lnTo>
                    <a:pt x="0" y="269240"/>
                  </a:lnTo>
                  <a:lnTo>
                    <a:pt x="291401" y="269240"/>
                  </a:lnTo>
                  <a:lnTo>
                    <a:pt x="291401" y="235458"/>
                  </a:lnTo>
                  <a:lnTo>
                    <a:pt x="291401" y="234950"/>
                  </a:lnTo>
                  <a:lnTo>
                    <a:pt x="291401" y="212471"/>
                  </a:lnTo>
                  <a:lnTo>
                    <a:pt x="247078" y="212471"/>
                  </a:lnTo>
                  <a:lnTo>
                    <a:pt x="247078" y="234950"/>
                  </a:lnTo>
                  <a:lnTo>
                    <a:pt x="225005" y="234950"/>
                  </a:lnTo>
                  <a:lnTo>
                    <a:pt x="225005" y="212471"/>
                  </a:lnTo>
                  <a:lnTo>
                    <a:pt x="202095" y="212471"/>
                  </a:lnTo>
                  <a:lnTo>
                    <a:pt x="202095" y="234950"/>
                  </a:lnTo>
                  <a:lnTo>
                    <a:pt x="179273" y="234950"/>
                  </a:lnTo>
                  <a:lnTo>
                    <a:pt x="179273" y="212471"/>
                  </a:lnTo>
                  <a:lnTo>
                    <a:pt x="111379" y="212471"/>
                  </a:lnTo>
                  <a:lnTo>
                    <a:pt x="111379" y="234950"/>
                  </a:lnTo>
                  <a:lnTo>
                    <a:pt x="89217" y="234950"/>
                  </a:lnTo>
                  <a:lnTo>
                    <a:pt x="89217" y="212471"/>
                  </a:lnTo>
                  <a:lnTo>
                    <a:pt x="67144" y="212471"/>
                  </a:lnTo>
                  <a:lnTo>
                    <a:pt x="67144" y="234950"/>
                  </a:lnTo>
                  <a:lnTo>
                    <a:pt x="44234" y="234950"/>
                  </a:lnTo>
                  <a:lnTo>
                    <a:pt x="44234" y="212090"/>
                  </a:lnTo>
                  <a:lnTo>
                    <a:pt x="291401" y="212090"/>
                  </a:lnTo>
                  <a:lnTo>
                    <a:pt x="291401" y="179070"/>
                  </a:lnTo>
                  <a:close/>
                </a:path>
              </a:pathLst>
            </a:custGeom>
            <a:solidFill>
              <a:srgbClr val="B5C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1836" y="1694179"/>
              <a:ext cx="74510" cy="12928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699" y="1692782"/>
              <a:ext cx="74498" cy="12992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20001" y="2395473"/>
            <a:ext cx="736600" cy="736600"/>
            <a:chOff x="720001" y="2395473"/>
            <a:chExt cx="736600" cy="7366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001" y="2395473"/>
              <a:ext cx="736180" cy="7362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844" y="2662808"/>
              <a:ext cx="201358" cy="20142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98613" y="2573527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66319" y="357886"/>
                  </a:moveTo>
                  <a:lnTo>
                    <a:pt x="44246" y="357886"/>
                  </a:lnTo>
                  <a:lnTo>
                    <a:pt x="44246" y="379857"/>
                  </a:lnTo>
                  <a:lnTo>
                    <a:pt x="66319" y="379857"/>
                  </a:lnTo>
                  <a:lnTo>
                    <a:pt x="66319" y="357886"/>
                  </a:lnTo>
                  <a:close/>
                </a:path>
                <a:path w="380365" h="380364">
                  <a:moveTo>
                    <a:pt x="111391" y="357886"/>
                  </a:moveTo>
                  <a:lnTo>
                    <a:pt x="89230" y="357886"/>
                  </a:lnTo>
                  <a:lnTo>
                    <a:pt x="89230" y="379857"/>
                  </a:lnTo>
                  <a:lnTo>
                    <a:pt x="111391" y="379857"/>
                  </a:lnTo>
                  <a:lnTo>
                    <a:pt x="111391" y="357886"/>
                  </a:lnTo>
                  <a:close/>
                </a:path>
                <a:path w="380365" h="380364">
                  <a:moveTo>
                    <a:pt x="155625" y="357886"/>
                  </a:moveTo>
                  <a:lnTo>
                    <a:pt x="133464" y="357886"/>
                  </a:lnTo>
                  <a:lnTo>
                    <a:pt x="133464" y="379857"/>
                  </a:lnTo>
                  <a:lnTo>
                    <a:pt x="155625" y="379857"/>
                  </a:lnTo>
                  <a:lnTo>
                    <a:pt x="155625" y="357886"/>
                  </a:lnTo>
                  <a:close/>
                </a:path>
                <a:path w="380365" h="380364">
                  <a:moveTo>
                    <a:pt x="200609" y="357886"/>
                  </a:moveTo>
                  <a:lnTo>
                    <a:pt x="178447" y="357886"/>
                  </a:lnTo>
                  <a:lnTo>
                    <a:pt x="178447" y="379857"/>
                  </a:lnTo>
                  <a:lnTo>
                    <a:pt x="200609" y="379857"/>
                  </a:lnTo>
                  <a:lnTo>
                    <a:pt x="200609" y="357886"/>
                  </a:lnTo>
                  <a:close/>
                </a:path>
                <a:path w="380365" h="380364">
                  <a:moveTo>
                    <a:pt x="245592" y="357886"/>
                  </a:moveTo>
                  <a:lnTo>
                    <a:pt x="223519" y="357886"/>
                  </a:lnTo>
                  <a:lnTo>
                    <a:pt x="223519" y="379857"/>
                  </a:lnTo>
                  <a:lnTo>
                    <a:pt x="245592" y="379857"/>
                  </a:lnTo>
                  <a:lnTo>
                    <a:pt x="245592" y="357886"/>
                  </a:lnTo>
                  <a:close/>
                </a:path>
                <a:path w="380365" h="380364">
                  <a:moveTo>
                    <a:pt x="289915" y="357886"/>
                  </a:moveTo>
                  <a:lnTo>
                    <a:pt x="267754" y="357886"/>
                  </a:lnTo>
                  <a:lnTo>
                    <a:pt x="267754" y="379857"/>
                  </a:lnTo>
                  <a:lnTo>
                    <a:pt x="289915" y="379857"/>
                  </a:lnTo>
                  <a:lnTo>
                    <a:pt x="289915" y="357886"/>
                  </a:lnTo>
                  <a:close/>
                </a:path>
                <a:path w="380365" h="380364">
                  <a:moveTo>
                    <a:pt x="334898" y="357886"/>
                  </a:moveTo>
                  <a:lnTo>
                    <a:pt x="312737" y="357886"/>
                  </a:lnTo>
                  <a:lnTo>
                    <a:pt x="312737" y="379857"/>
                  </a:lnTo>
                  <a:lnTo>
                    <a:pt x="334898" y="379857"/>
                  </a:lnTo>
                  <a:lnTo>
                    <a:pt x="334898" y="357886"/>
                  </a:lnTo>
                  <a:close/>
                </a:path>
                <a:path w="380365" h="380364">
                  <a:moveTo>
                    <a:pt x="357733" y="335661"/>
                  </a:moveTo>
                  <a:lnTo>
                    <a:pt x="22085" y="335661"/>
                  </a:lnTo>
                  <a:lnTo>
                    <a:pt x="22085" y="357886"/>
                  </a:lnTo>
                  <a:lnTo>
                    <a:pt x="357733" y="357886"/>
                  </a:lnTo>
                  <a:lnTo>
                    <a:pt x="357733" y="335661"/>
                  </a:lnTo>
                  <a:close/>
                </a:path>
                <a:path w="380365" h="380364">
                  <a:moveTo>
                    <a:pt x="379895" y="313563"/>
                  </a:moveTo>
                  <a:lnTo>
                    <a:pt x="0" y="313563"/>
                  </a:lnTo>
                  <a:lnTo>
                    <a:pt x="0" y="335661"/>
                  </a:lnTo>
                  <a:lnTo>
                    <a:pt x="379895" y="335661"/>
                  </a:lnTo>
                  <a:lnTo>
                    <a:pt x="379895" y="313563"/>
                  </a:lnTo>
                  <a:close/>
                </a:path>
                <a:path w="380365" h="380364">
                  <a:moveTo>
                    <a:pt x="66319" y="67183"/>
                  </a:moveTo>
                  <a:lnTo>
                    <a:pt x="22085" y="67183"/>
                  </a:lnTo>
                  <a:lnTo>
                    <a:pt x="22085" y="89281"/>
                  </a:lnTo>
                  <a:lnTo>
                    <a:pt x="0" y="89281"/>
                  </a:lnTo>
                  <a:lnTo>
                    <a:pt x="0" y="112141"/>
                  </a:lnTo>
                  <a:lnTo>
                    <a:pt x="22085" y="112141"/>
                  </a:lnTo>
                  <a:lnTo>
                    <a:pt x="22085" y="134366"/>
                  </a:lnTo>
                  <a:lnTo>
                    <a:pt x="0" y="134366"/>
                  </a:lnTo>
                  <a:lnTo>
                    <a:pt x="0" y="156337"/>
                  </a:lnTo>
                  <a:lnTo>
                    <a:pt x="22085" y="156337"/>
                  </a:lnTo>
                  <a:lnTo>
                    <a:pt x="22085" y="179324"/>
                  </a:lnTo>
                  <a:lnTo>
                    <a:pt x="0" y="179324"/>
                  </a:lnTo>
                  <a:lnTo>
                    <a:pt x="0" y="201422"/>
                  </a:lnTo>
                  <a:lnTo>
                    <a:pt x="22085" y="201422"/>
                  </a:lnTo>
                  <a:lnTo>
                    <a:pt x="22085" y="223520"/>
                  </a:lnTo>
                  <a:lnTo>
                    <a:pt x="0" y="223520"/>
                  </a:lnTo>
                  <a:lnTo>
                    <a:pt x="0" y="246507"/>
                  </a:lnTo>
                  <a:lnTo>
                    <a:pt x="22085" y="246507"/>
                  </a:lnTo>
                  <a:lnTo>
                    <a:pt x="22085" y="268478"/>
                  </a:lnTo>
                  <a:lnTo>
                    <a:pt x="0" y="268478"/>
                  </a:lnTo>
                  <a:lnTo>
                    <a:pt x="0" y="290703"/>
                  </a:lnTo>
                  <a:lnTo>
                    <a:pt x="22085" y="290703"/>
                  </a:lnTo>
                  <a:lnTo>
                    <a:pt x="22085" y="313563"/>
                  </a:lnTo>
                  <a:lnTo>
                    <a:pt x="66319" y="313563"/>
                  </a:lnTo>
                  <a:lnTo>
                    <a:pt x="66319" y="67183"/>
                  </a:lnTo>
                  <a:close/>
                </a:path>
                <a:path w="380365" h="380364">
                  <a:moveTo>
                    <a:pt x="357733" y="67183"/>
                  </a:moveTo>
                  <a:lnTo>
                    <a:pt x="312737" y="67183"/>
                  </a:lnTo>
                  <a:lnTo>
                    <a:pt x="312737" y="313563"/>
                  </a:lnTo>
                  <a:lnTo>
                    <a:pt x="357733" y="313563"/>
                  </a:lnTo>
                  <a:lnTo>
                    <a:pt x="357733" y="290703"/>
                  </a:lnTo>
                  <a:lnTo>
                    <a:pt x="379895" y="290703"/>
                  </a:lnTo>
                  <a:lnTo>
                    <a:pt x="379895" y="268478"/>
                  </a:lnTo>
                  <a:lnTo>
                    <a:pt x="357733" y="268478"/>
                  </a:lnTo>
                  <a:lnTo>
                    <a:pt x="357733" y="246507"/>
                  </a:lnTo>
                  <a:lnTo>
                    <a:pt x="379895" y="246507"/>
                  </a:lnTo>
                  <a:lnTo>
                    <a:pt x="379895" y="223520"/>
                  </a:lnTo>
                  <a:lnTo>
                    <a:pt x="357733" y="223520"/>
                  </a:lnTo>
                  <a:lnTo>
                    <a:pt x="357733" y="201422"/>
                  </a:lnTo>
                  <a:lnTo>
                    <a:pt x="379895" y="201422"/>
                  </a:lnTo>
                  <a:lnTo>
                    <a:pt x="379895" y="179324"/>
                  </a:lnTo>
                  <a:lnTo>
                    <a:pt x="357733" y="179324"/>
                  </a:lnTo>
                  <a:lnTo>
                    <a:pt x="357733" y="156337"/>
                  </a:lnTo>
                  <a:lnTo>
                    <a:pt x="379895" y="156337"/>
                  </a:lnTo>
                  <a:lnTo>
                    <a:pt x="379895" y="134366"/>
                  </a:lnTo>
                  <a:lnTo>
                    <a:pt x="357733" y="134366"/>
                  </a:lnTo>
                  <a:lnTo>
                    <a:pt x="357733" y="112141"/>
                  </a:lnTo>
                  <a:lnTo>
                    <a:pt x="379895" y="112141"/>
                  </a:lnTo>
                  <a:lnTo>
                    <a:pt x="379895" y="89281"/>
                  </a:lnTo>
                  <a:lnTo>
                    <a:pt x="357733" y="89281"/>
                  </a:lnTo>
                  <a:lnTo>
                    <a:pt x="357733" y="67183"/>
                  </a:lnTo>
                  <a:close/>
                </a:path>
                <a:path w="380365" h="380364">
                  <a:moveTo>
                    <a:pt x="379895" y="44958"/>
                  </a:moveTo>
                  <a:lnTo>
                    <a:pt x="0" y="44958"/>
                  </a:lnTo>
                  <a:lnTo>
                    <a:pt x="0" y="67183"/>
                  </a:lnTo>
                  <a:lnTo>
                    <a:pt x="379895" y="67183"/>
                  </a:lnTo>
                  <a:lnTo>
                    <a:pt x="379895" y="44958"/>
                  </a:lnTo>
                  <a:close/>
                </a:path>
                <a:path w="380365" h="380364">
                  <a:moveTo>
                    <a:pt x="357733" y="22225"/>
                  </a:moveTo>
                  <a:lnTo>
                    <a:pt x="22085" y="22225"/>
                  </a:lnTo>
                  <a:lnTo>
                    <a:pt x="22085" y="44958"/>
                  </a:lnTo>
                  <a:lnTo>
                    <a:pt x="357733" y="44958"/>
                  </a:lnTo>
                  <a:lnTo>
                    <a:pt x="357733" y="22225"/>
                  </a:lnTo>
                  <a:close/>
                </a:path>
                <a:path w="380365" h="380364">
                  <a:moveTo>
                    <a:pt x="66319" y="0"/>
                  </a:moveTo>
                  <a:lnTo>
                    <a:pt x="44246" y="0"/>
                  </a:lnTo>
                  <a:lnTo>
                    <a:pt x="44246" y="22225"/>
                  </a:lnTo>
                  <a:lnTo>
                    <a:pt x="66319" y="22225"/>
                  </a:lnTo>
                  <a:lnTo>
                    <a:pt x="66319" y="0"/>
                  </a:lnTo>
                  <a:close/>
                </a:path>
                <a:path w="380365" h="380364">
                  <a:moveTo>
                    <a:pt x="111391" y="0"/>
                  </a:moveTo>
                  <a:lnTo>
                    <a:pt x="89230" y="0"/>
                  </a:lnTo>
                  <a:lnTo>
                    <a:pt x="89230" y="22225"/>
                  </a:lnTo>
                  <a:lnTo>
                    <a:pt x="111391" y="22225"/>
                  </a:lnTo>
                  <a:lnTo>
                    <a:pt x="111391" y="0"/>
                  </a:lnTo>
                  <a:close/>
                </a:path>
                <a:path w="380365" h="380364">
                  <a:moveTo>
                    <a:pt x="155625" y="0"/>
                  </a:moveTo>
                  <a:lnTo>
                    <a:pt x="133464" y="0"/>
                  </a:lnTo>
                  <a:lnTo>
                    <a:pt x="133464" y="22225"/>
                  </a:lnTo>
                  <a:lnTo>
                    <a:pt x="155625" y="22225"/>
                  </a:lnTo>
                  <a:lnTo>
                    <a:pt x="155625" y="0"/>
                  </a:lnTo>
                  <a:close/>
                </a:path>
                <a:path w="380365" h="380364">
                  <a:moveTo>
                    <a:pt x="200609" y="0"/>
                  </a:moveTo>
                  <a:lnTo>
                    <a:pt x="178447" y="0"/>
                  </a:lnTo>
                  <a:lnTo>
                    <a:pt x="178447" y="22225"/>
                  </a:lnTo>
                  <a:lnTo>
                    <a:pt x="200609" y="22225"/>
                  </a:lnTo>
                  <a:lnTo>
                    <a:pt x="200609" y="0"/>
                  </a:lnTo>
                  <a:close/>
                </a:path>
                <a:path w="380365" h="380364">
                  <a:moveTo>
                    <a:pt x="245592" y="0"/>
                  </a:moveTo>
                  <a:lnTo>
                    <a:pt x="223519" y="0"/>
                  </a:lnTo>
                  <a:lnTo>
                    <a:pt x="223519" y="22225"/>
                  </a:lnTo>
                  <a:lnTo>
                    <a:pt x="245592" y="22225"/>
                  </a:lnTo>
                  <a:lnTo>
                    <a:pt x="245592" y="0"/>
                  </a:lnTo>
                  <a:close/>
                </a:path>
                <a:path w="380365" h="380364">
                  <a:moveTo>
                    <a:pt x="289915" y="0"/>
                  </a:moveTo>
                  <a:lnTo>
                    <a:pt x="267754" y="0"/>
                  </a:lnTo>
                  <a:lnTo>
                    <a:pt x="267754" y="22225"/>
                  </a:lnTo>
                  <a:lnTo>
                    <a:pt x="289915" y="22225"/>
                  </a:lnTo>
                  <a:lnTo>
                    <a:pt x="289915" y="0"/>
                  </a:lnTo>
                  <a:close/>
                </a:path>
                <a:path w="380365" h="380364">
                  <a:moveTo>
                    <a:pt x="334898" y="0"/>
                  </a:moveTo>
                  <a:lnTo>
                    <a:pt x="312737" y="0"/>
                  </a:lnTo>
                  <a:lnTo>
                    <a:pt x="312737" y="22225"/>
                  </a:lnTo>
                  <a:lnTo>
                    <a:pt x="334898" y="22225"/>
                  </a:lnTo>
                  <a:lnTo>
                    <a:pt x="334898" y="0"/>
                  </a:lnTo>
                  <a:close/>
                </a:path>
              </a:pathLst>
            </a:custGeom>
            <a:solidFill>
              <a:srgbClr val="B5C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20001" y="1501774"/>
            <a:ext cx="736600" cy="736600"/>
            <a:chOff x="720001" y="3288791"/>
            <a:chExt cx="736600" cy="736600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0001" y="3288791"/>
              <a:ext cx="736180" cy="73619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00023" y="3466845"/>
              <a:ext cx="377190" cy="380365"/>
            </a:xfrm>
            <a:custGeom>
              <a:avLst/>
              <a:gdLst/>
              <a:ahLst/>
              <a:cxnLst/>
              <a:rect l="l" t="t" r="r" b="b"/>
              <a:pathLst>
                <a:path w="377190" h="380364">
                  <a:moveTo>
                    <a:pt x="177038" y="168211"/>
                  </a:moveTo>
                  <a:lnTo>
                    <a:pt x="154965" y="168211"/>
                  </a:lnTo>
                  <a:lnTo>
                    <a:pt x="154965" y="190373"/>
                  </a:lnTo>
                  <a:lnTo>
                    <a:pt x="177038" y="190373"/>
                  </a:lnTo>
                  <a:lnTo>
                    <a:pt x="177038" y="168211"/>
                  </a:lnTo>
                  <a:close/>
                </a:path>
                <a:path w="377190" h="380364">
                  <a:moveTo>
                    <a:pt x="277431" y="190373"/>
                  </a:moveTo>
                  <a:lnTo>
                    <a:pt x="270421" y="155930"/>
                  </a:lnTo>
                  <a:lnTo>
                    <a:pt x="263347" y="145415"/>
                  </a:lnTo>
                  <a:lnTo>
                    <a:pt x="251320" y="127558"/>
                  </a:lnTo>
                  <a:lnTo>
                    <a:pt x="244195" y="122732"/>
                  </a:lnTo>
                  <a:lnTo>
                    <a:pt x="244195" y="145415"/>
                  </a:lnTo>
                  <a:lnTo>
                    <a:pt x="244195" y="234696"/>
                  </a:lnTo>
                  <a:lnTo>
                    <a:pt x="222110" y="234696"/>
                  </a:lnTo>
                  <a:lnTo>
                    <a:pt x="222110" y="145415"/>
                  </a:lnTo>
                  <a:lnTo>
                    <a:pt x="244195" y="145415"/>
                  </a:lnTo>
                  <a:lnTo>
                    <a:pt x="244195" y="122732"/>
                  </a:lnTo>
                  <a:lnTo>
                    <a:pt x="222935" y="108318"/>
                  </a:lnTo>
                  <a:lnTo>
                    <a:pt x="199948" y="103632"/>
                  </a:lnTo>
                  <a:lnTo>
                    <a:pt x="199948" y="145415"/>
                  </a:lnTo>
                  <a:lnTo>
                    <a:pt x="199948" y="234696"/>
                  </a:lnTo>
                  <a:lnTo>
                    <a:pt x="177038" y="234696"/>
                  </a:lnTo>
                  <a:lnTo>
                    <a:pt x="177038" y="212598"/>
                  </a:lnTo>
                  <a:lnTo>
                    <a:pt x="154965" y="212598"/>
                  </a:lnTo>
                  <a:lnTo>
                    <a:pt x="154965" y="234696"/>
                  </a:lnTo>
                  <a:lnTo>
                    <a:pt x="132803" y="234696"/>
                  </a:lnTo>
                  <a:lnTo>
                    <a:pt x="132803" y="145415"/>
                  </a:lnTo>
                  <a:lnTo>
                    <a:pt x="199948" y="145415"/>
                  </a:lnTo>
                  <a:lnTo>
                    <a:pt x="199948" y="103632"/>
                  </a:lnTo>
                  <a:lnTo>
                    <a:pt x="153746" y="108318"/>
                  </a:lnTo>
                  <a:lnTo>
                    <a:pt x="106616" y="155930"/>
                  </a:lnTo>
                  <a:lnTo>
                    <a:pt x="99644" y="190373"/>
                  </a:lnTo>
                  <a:lnTo>
                    <a:pt x="106616" y="225221"/>
                  </a:lnTo>
                  <a:lnTo>
                    <a:pt x="125615" y="253593"/>
                  </a:lnTo>
                  <a:lnTo>
                    <a:pt x="153746" y="272669"/>
                  </a:lnTo>
                  <a:lnTo>
                    <a:pt x="188125" y="279654"/>
                  </a:lnTo>
                  <a:lnTo>
                    <a:pt x="222935" y="272669"/>
                  </a:lnTo>
                  <a:lnTo>
                    <a:pt x="251320" y="253593"/>
                  </a:lnTo>
                  <a:lnTo>
                    <a:pt x="264045" y="234696"/>
                  </a:lnTo>
                  <a:lnTo>
                    <a:pt x="270421" y="225221"/>
                  </a:lnTo>
                  <a:lnTo>
                    <a:pt x="277431" y="190373"/>
                  </a:lnTo>
                  <a:close/>
                </a:path>
                <a:path w="377190" h="380364">
                  <a:moveTo>
                    <a:pt x="376961" y="136525"/>
                  </a:moveTo>
                  <a:lnTo>
                    <a:pt x="343547" y="78994"/>
                  </a:lnTo>
                  <a:lnTo>
                    <a:pt x="336689" y="67183"/>
                  </a:lnTo>
                  <a:lnTo>
                    <a:pt x="329031" y="53975"/>
                  </a:lnTo>
                  <a:lnTo>
                    <a:pt x="299504" y="62649"/>
                  </a:lnTo>
                  <a:lnTo>
                    <a:pt x="299504" y="190373"/>
                  </a:lnTo>
                  <a:lnTo>
                    <a:pt x="290817" y="233603"/>
                  </a:lnTo>
                  <a:lnTo>
                    <a:pt x="267068" y="269024"/>
                  </a:lnTo>
                  <a:lnTo>
                    <a:pt x="231686" y="292963"/>
                  </a:lnTo>
                  <a:lnTo>
                    <a:pt x="188125" y="301752"/>
                  </a:lnTo>
                  <a:lnTo>
                    <a:pt x="145021" y="292963"/>
                  </a:lnTo>
                  <a:lnTo>
                    <a:pt x="109855" y="269024"/>
                  </a:lnTo>
                  <a:lnTo>
                    <a:pt x="86156" y="233603"/>
                  </a:lnTo>
                  <a:lnTo>
                    <a:pt x="77482" y="190373"/>
                  </a:lnTo>
                  <a:lnTo>
                    <a:pt x="86156" y="147205"/>
                  </a:lnTo>
                  <a:lnTo>
                    <a:pt x="109855" y="111785"/>
                  </a:lnTo>
                  <a:lnTo>
                    <a:pt x="145021" y="87807"/>
                  </a:lnTo>
                  <a:lnTo>
                    <a:pt x="188125" y="78994"/>
                  </a:lnTo>
                  <a:lnTo>
                    <a:pt x="231686" y="87807"/>
                  </a:lnTo>
                  <a:lnTo>
                    <a:pt x="267068" y="111785"/>
                  </a:lnTo>
                  <a:lnTo>
                    <a:pt x="290817" y="147205"/>
                  </a:lnTo>
                  <a:lnTo>
                    <a:pt x="299504" y="190373"/>
                  </a:lnTo>
                  <a:lnTo>
                    <a:pt x="299504" y="62649"/>
                  </a:lnTo>
                  <a:lnTo>
                    <a:pt x="284048" y="67183"/>
                  </a:lnTo>
                  <a:lnTo>
                    <a:pt x="275158" y="60896"/>
                  </a:lnTo>
                  <a:lnTo>
                    <a:pt x="266153" y="55181"/>
                  </a:lnTo>
                  <a:lnTo>
                    <a:pt x="256870" y="50152"/>
                  </a:lnTo>
                  <a:lnTo>
                    <a:pt x="247167" y="45847"/>
                  </a:lnTo>
                  <a:lnTo>
                    <a:pt x="236080" y="0"/>
                  </a:lnTo>
                  <a:lnTo>
                    <a:pt x="140906" y="0"/>
                  </a:lnTo>
                  <a:lnTo>
                    <a:pt x="129159" y="45847"/>
                  </a:lnTo>
                  <a:lnTo>
                    <a:pt x="119748" y="50152"/>
                  </a:lnTo>
                  <a:lnTo>
                    <a:pt x="110490" y="55181"/>
                  </a:lnTo>
                  <a:lnTo>
                    <a:pt x="101511" y="60896"/>
                  </a:lnTo>
                  <a:lnTo>
                    <a:pt x="92951" y="67183"/>
                  </a:lnTo>
                  <a:lnTo>
                    <a:pt x="47967" y="53975"/>
                  </a:lnTo>
                  <a:lnTo>
                    <a:pt x="0" y="136525"/>
                  </a:lnTo>
                  <a:lnTo>
                    <a:pt x="33985" y="169037"/>
                  </a:lnTo>
                  <a:lnTo>
                    <a:pt x="33248" y="176403"/>
                  </a:lnTo>
                  <a:lnTo>
                    <a:pt x="32499" y="183007"/>
                  </a:lnTo>
                  <a:lnTo>
                    <a:pt x="32499" y="196977"/>
                  </a:lnTo>
                  <a:lnTo>
                    <a:pt x="33248" y="204343"/>
                  </a:lnTo>
                  <a:lnTo>
                    <a:pt x="33985" y="211074"/>
                  </a:lnTo>
                  <a:lnTo>
                    <a:pt x="0" y="243459"/>
                  </a:lnTo>
                  <a:lnTo>
                    <a:pt x="47967" y="326136"/>
                  </a:lnTo>
                  <a:lnTo>
                    <a:pt x="92951" y="313690"/>
                  </a:lnTo>
                  <a:lnTo>
                    <a:pt x="101511" y="319557"/>
                  </a:lnTo>
                  <a:lnTo>
                    <a:pt x="110490" y="325031"/>
                  </a:lnTo>
                  <a:lnTo>
                    <a:pt x="119748" y="329984"/>
                  </a:lnTo>
                  <a:lnTo>
                    <a:pt x="129159" y="334264"/>
                  </a:lnTo>
                  <a:lnTo>
                    <a:pt x="140906" y="379984"/>
                  </a:lnTo>
                  <a:lnTo>
                    <a:pt x="236080" y="379984"/>
                  </a:lnTo>
                  <a:lnTo>
                    <a:pt x="247167" y="334264"/>
                  </a:lnTo>
                  <a:lnTo>
                    <a:pt x="256870" y="329984"/>
                  </a:lnTo>
                  <a:lnTo>
                    <a:pt x="266153" y="325031"/>
                  </a:lnTo>
                  <a:lnTo>
                    <a:pt x="275158" y="319557"/>
                  </a:lnTo>
                  <a:lnTo>
                    <a:pt x="284048" y="313690"/>
                  </a:lnTo>
                  <a:lnTo>
                    <a:pt x="329031" y="326136"/>
                  </a:lnTo>
                  <a:lnTo>
                    <a:pt x="336245" y="313690"/>
                  </a:lnTo>
                  <a:lnTo>
                    <a:pt x="343166" y="301752"/>
                  </a:lnTo>
                  <a:lnTo>
                    <a:pt x="376961" y="243459"/>
                  </a:lnTo>
                  <a:lnTo>
                    <a:pt x="343090" y="211074"/>
                  </a:lnTo>
                  <a:lnTo>
                    <a:pt x="343827" y="204343"/>
                  </a:lnTo>
                  <a:lnTo>
                    <a:pt x="343827" y="176403"/>
                  </a:lnTo>
                  <a:lnTo>
                    <a:pt x="343090" y="169037"/>
                  </a:lnTo>
                  <a:lnTo>
                    <a:pt x="376961" y="136525"/>
                  </a:lnTo>
                  <a:close/>
                </a:path>
              </a:pathLst>
            </a:custGeom>
            <a:solidFill>
              <a:srgbClr val="B5C4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1381" y="3336269"/>
            <a:ext cx="3142618" cy="180723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987462"/>
            <a:ext cx="2140585" cy="2156460"/>
            <a:chOff x="0" y="2987462"/>
            <a:chExt cx="2140585" cy="21564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295634"/>
              <a:ext cx="2139963" cy="18478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724" y="2987462"/>
              <a:ext cx="286524" cy="28649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98264" y="2660437"/>
            <a:ext cx="286537" cy="28641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24660" y="279273"/>
            <a:ext cx="56927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Сравнение</a:t>
            </a:r>
            <a:r>
              <a:rPr sz="25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z="25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существующими</a:t>
            </a:r>
            <a:r>
              <a:rPr sz="25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аналогами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830960"/>
            <a:ext cx="734504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6730" indent="-342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111111"/>
              <a:buFont typeface="Wingdings"/>
              <a:buChar char=""/>
              <a:tabLst>
                <a:tab pos="355600" algn="l"/>
              </a:tabLst>
            </a:pPr>
            <a:r>
              <a:rPr sz="1800" b="1" dirty="0">
                <a:solidFill>
                  <a:srgbClr val="B5C4FB"/>
                </a:solidFill>
                <a:latin typeface="Calibri"/>
                <a:cs typeface="Calibri"/>
              </a:rPr>
              <a:t>Claude</a:t>
            </a:r>
            <a:r>
              <a:rPr sz="1800" b="1" spc="-60" dirty="0">
                <a:solidFill>
                  <a:srgbClr val="B5C4F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мощный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универсальный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ИИ,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но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не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заточен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под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создании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текстов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простом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языке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160"/>
              </a:spcBef>
              <a:buClr>
                <a:srgbClr val="FFFFFF"/>
              </a:buClr>
              <a:buSzPct val="111111"/>
              <a:buFont typeface="Wingdings"/>
              <a:buChar char=""/>
              <a:tabLst>
                <a:tab pos="354965" algn="l"/>
              </a:tabLst>
            </a:pPr>
            <a:r>
              <a:rPr sz="1800" b="1" dirty="0">
                <a:solidFill>
                  <a:srgbClr val="B5C4FB"/>
                </a:solidFill>
                <a:latin typeface="Calibri"/>
                <a:cs typeface="Calibri"/>
              </a:rPr>
              <a:t>ruGPT</a:t>
            </a:r>
            <a:r>
              <a:rPr sz="1800" b="1" spc="-30" dirty="0">
                <a:solidFill>
                  <a:srgbClr val="B5C4F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созданная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продолжения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генерации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текстов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русском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частично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английском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языках.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160"/>
              </a:spcBef>
              <a:buClr>
                <a:srgbClr val="FFFFFF"/>
              </a:buClr>
              <a:buSzPct val="111111"/>
              <a:buFont typeface="Wingdings"/>
              <a:buChar char=""/>
              <a:tabLst>
                <a:tab pos="354965" algn="l"/>
              </a:tabLst>
            </a:pPr>
            <a:r>
              <a:rPr sz="1800" b="1" dirty="0">
                <a:solidFill>
                  <a:srgbClr val="B5C4FB"/>
                </a:solidFill>
                <a:latin typeface="Calibri"/>
                <a:cs typeface="Calibri"/>
              </a:rPr>
              <a:t>Notion</a:t>
            </a:r>
            <a:r>
              <a:rPr sz="1800" b="1" spc="-65" dirty="0">
                <a:solidFill>
                  <a:srgbClr val="B5C4FB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B5C4FB"/>
                </a:solidFill>
                <a:latin typeface="Calibri"/>
                <a:cs typeface="Calibri"/>
              </a:rPr>
              <a:t>AI</a:t>
            </a:r>
            <a:r>
              <a:rPr sz="1800" b="1" spc="-40" dirty="0">
                <a:solidFill>
                  <a:srgbClr val="B5C4FB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удобен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заметок,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генерации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текстовых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материалов,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создания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картинок,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диаграмм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таблиц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простым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понятным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способом</a:t>
            </a:r>
            <a:endParaRPr sz="1800">
              <a:latin typeface="Calibri"/>
              <a:cs typeface="Calibri"/>
            </a:endParaRPr>
          </a:p>
          <a:p>
            <a:pPr marL="12700" marR="628650">
              <a:lnSpc>
                <a:spcPct val="100000"/>
              </a:lnSpc>
              <a:spcBef>
                <a:spcPts val="2165"/>
              </a:spcBef>
            </a:pPr>
            <a:r>
              <a:rPr sz="1800" b="1" i="1" dirty="0">
                <a:solidFill>
                  <a:srgbClr val="B5C4FB"/>
                </a:solidFill>
                <a:latin typeface="Calibri"/>
                <a:cs typeface="Calibri"/>
              </a:rPr>
              <a:t>SHARK</a:t>
            </a:r>
            <a:r>
              <a:rPr sz="1800" b="1" i="1" spc="-30" dirty="0">
                <a:solidFill>
                  <a:srgbClr val="B5C4FB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B5C4FB"/>
                </a:solidFill>
                <a:latin typeface="Calibri"/>
                <a:cs typeface="Calibri"/>
              </a:rPr>
              <a:t>AI</a:t>
            </a:r>
            <a:r>
              <a:rPr sz="1800" b="1" i="1" spc="-35" dirty="0">
                <a:solidFill>
                  <a:srgbClr val="B5C4FB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—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веб-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приложение</a:t>
            </a:r>
            <a:r>
              <a:rPr sz="18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z="18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подключенной</a:t>
            </a:r>
            <a:r>
              <a:rPr sz="1800" i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моделью</a:t>
            </a:r>
            <a:r>
              <a:rPr sz="18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ИИ,</a:t>
            </a:r>
            <a:r>
              <a:rPr sz="18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которая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работает</a:t>
            </a:r>
            <a:r>
              <a:rPr sz="18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по</a:t>
            </a:r>
            <a:r>
              <a:rPr sz="18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принципам</a:t>
            </a:r>
            <a:r>
              <a:rPr sz="18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редполитики</a:t>
            </a:r>
            <a:r>
              <a:rPr sz="18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Госуслуг:</a:t>
            </a:r>
            <a:r>
              <a:rPr sz="1800" i="1" spc="3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автоматически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адаптирует</a:t>
            </a:r>
            <a:r>
              <a:rPr sz="18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тексты,</a:t>
            </a:r>
            <a:r>
              <a:rPr sz="18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бесплатен</a:t>
            </a:r>
            <a:r>
              <a:rPr sz="18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z="18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открытым</a:t>
            </a:r>
            <a:r>
              <a:rPr sz="1800" i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кодом,</a:t>
            </a:r>
            <a:r>
              <a:rPr sz="18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18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отличие</a:t>
            </a:r>
            <a:r>
              <a:rPr sz="1800" i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25" dirty="0">
                <a:solidFill>
                  <a:srgbClr val="FFFFFF"/>
                </a:solidFill>
                <a:latin typeface="Calibri"/>
                <a:cs typeface="Calibri"/>
              </a:rPr>
              <a:t>от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облачных</a:t>
            </a:r>
            <a:r>
              <a:rPr sz="18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FFFF"/>
                </a:solidFill>
                <a:latin typeface="Calibri"/>
                <a:cs typeface="Calibri"/>
              </a:rPr>
              <a:t>универсальных</a:t>
            </a:r>
            <a:r>
              <a:rPr sz="18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FFFF"/>
                </a:solidFill>
                <a:latin typeface="Calibri"/>
                <a:cs typeface="Calibri"/>
              </a:rPr>
              <a:t>аналогов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7462" y="0"/>
            <a:ext cx="2366538" cy="127870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516821"/>
            <a:ext cx="1911847" cy="16266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51296" y="810813"/>
            <a:ext cx="209585" cy="20953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77825" algn="ctr">
              <a:lnSpc>
                <a:spcPct val="100000"/>
              </a:lnSpc>
              <a:spcBef>
                <a:spcPts val="745"/>
              </a:spcBef>
            </a:pP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Используемые</a:t>
            </a:r>
            <a:r>
              <a:rPr sz="25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FFFFFF"/>
                </a:solidFill>
                <a:latin typeface="Calibri"/>
                <a:cs typeface="Calibri"/>
              </a:rPr>
              <a:t>технологии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464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реализации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поставленной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задачи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помощью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языка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программирования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Flask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использован следующий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стек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технологий: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704" y="3763162"/>
            <a:ext cx="3028315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B5C4FB"/>
                </a:solidFill>
                <a:latin typeface="Calibri"/>
                <a:cs typeface="Calibri"/>
              </a:rPr>
              <a:t>Frontend</a:t>
            </a:r>
            <a:endParaRPr sz="2400">
              <a:latin typeface="Calibri"/>
              <a:cs typeface="Calibri"/>
            </a:endParaRPr>
          </a:p>
          <a:p>
            <a:pPr marL="375285">
              <a:lnSpc>
                <a:spcPct val="100000"/>
              </a:lnSpc>
              <a:spcBef>
                <a:spcPts val="4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−</a:t>
            </a:r>
            <a:r>
              <a:rPr sz="1400" spc="3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HTML5 +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CSS3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7240" y="1733676"/>
            <a:ext cx="362394" cy="37757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93800" y="1770126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B5C4FB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240" y="2616835"/>
            <a:ext cx="362394" cy="37757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78560" y="1659458"/>
            <a:ext cx="7386955" cy="213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B5C4FB"/>
                </a:solidFill>
                <a:latin typeface="Calibri"/>
                <a:cs typeface="Calibri"/>
              </a:rPr>
              <a:t>Backend</a:t>
            </a:r>
            <a:r>
              <a:rPr sz="2400" spc="-80" dirty="0">
                <a:solidFill>
                  <a:srgbClr val="B5C4F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5C4FB"/>
                </a:solidFill>
                <a:latin typeface="Calibri"/>
                <a:cs typeface="Calibri"/>
              </a:rPr>
              <a:t>(Flask)</a:t>
            </a:r>
            <a:endParaRPr sz="2400">
              <a:latin typeface="Calibri"/>
              <a:cs typeface="Calibri"/>
            </a:endParaRPr>
          </a:p>
          <a:p>
            <a:pPr marL="765175">
              <a:lnSpc>
                <a:spcPct val="100000"/>
              </a:lnSpc>
              <a:spcBef>
                <a:spcPts val="4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−</a:t>
            </a:r>
            <a:r>
              <a:rPr sz="14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Язык: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Python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3.10+</a:t>
            </a:r>
            <a:endParaRPr sz="1800">
              <a:latin typeface="Calibri"/>
              <a:cs typeface="Calibri"/>
            </a:endParaRPr>
          </a:p>
          <a:p>
            <a:pPr marL="765175">
              <a:lnSpc>
                <a:spcPts val="2155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−</a:t>
            </a:r>
            <a:r>
              <a:rPr sz="1400" spc="3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Фреймворк: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Flask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(микрофреймворк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для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быстрой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разработки)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875"/>
              </a:lnSpc>
              <a:tabLst>
                <a:tab pos="402590" algn="l"/>
              </a:tabLst>
            </a:pPr>
            <a:r>
              <a:rPr sz="1800" spc="45" dirty="0">
                <a:solidFill>
                  <a:srgbClr val="B5C4FB"/>
                </a:solidFill>
                <a:latin typeface="Trebuchet MS"/>
                <a:cs typeface="Trebuchet MS"/>
              </a:rPr>
              <a:t>2</a:t>
            </a:r>
            <a:r>
              <a:rPr sz="1800" dirty="0">
                <a:solidFill>
                  <a:srgbClr val="B5C4FB"/>
                </a:solidFill>
                <a:latin typeface="Trebuchet MS"/>
                <a:cs typeface="Trebuchet MS"/>
              </a:rPr>
              <a:t>	</a:t>
            </a:r>
            <a:r>
              <a:rPr sz="2400" dirty="0">
                <a:solidFill>
                  <a:srgbClr val="B5C4FB"/>
                </a:solidFill>
                <a:latin typeface="Calibri"/>
                <a:cs typeface="Calibri"/>
              </a:rPr>
              <a:t>NLP</a:t>
            </a:r>
            <a:r>
              <a:rPr sz="2400" spc="-70" dirty="0">
                <a:solidFill>
                  <a:srgbClr val="B5C4FB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B5C4FB"/>
                </a:solidFill>
                <a:latin typeface="Calibri"/>
                <a:cs typeface="Calibri"/>
              </a:rPr>
              <a:t>(Обработка</a:t>
            </a:r>
            <a:r>
              <a:rPr sz="2400" spc="-75" dirty="0">
                <a:solidFill>
                  <a:srgbClr val="B5C4F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B5C4FB"/>
                </a:solidFill>
                <a:latin typeface="Calibri"/>
                <a:cs typeface="Calibri"/>
              </a:rPr>
              <a:t>текста)</a:t>
            </a:r>
            <a:endParaRPr sz="2400">
              <a:latin typeface="Calibri"/>
              <a:cs typeface="Calibri"/>
            </a:endParaRPr>
          </a:p>
          <a:p>
            <a:pPr marL="765175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−</a:t>
            </a:r>
            <a:r>
              <a:rPr sz="1400" spc="2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NLTK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базовой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обработки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текста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(токенизация,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стемминг)</a:t>
            </a:r>
            <a:endParaRPr sz="1800">
              <a:latin typeface="Calibri"/>
              <a:cs typeface="Calibri"/>
            </a:endParaRPr>
          </a:p>
          <a:p>
            <a:pPr marL="765175" marR="508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−</a:t>
            </a:r>
            <a:r>
              <a:rPr sz="14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transformers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(Hugging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Face)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для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моделей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(rut5_base_sum_gazeta,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rut5_base_paraphraser,</a:t>
            </a:r>
            <a:r>
              <a:rPr sz="180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t5-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russian-spell)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8560" y="3862222"/>
            <a:ext cx="158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B5C4FB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90281" y="0"/>
            <a:ext cx="2553718" cy="242990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735074" cy="51434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38020" y="1656969"/>
            <a:ext cx="6606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Регистрация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аккаунта</a:t>
            </a:r>
            <a:r>
              <a:rPr sz="18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пользователем</a:t>
            </a:r>
            <a:r>
              <a:rPr sz="1800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→</a:t>
            </a:r>
            <a:r>
              <a:rPr sz="18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добавление</a:t>
            </a:r>
            <a:r>
              <a:rPr sz="18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пользователя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БД,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переход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главную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страницу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8020" y="3302965"/>
            <a:ext cx="660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NLP-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модель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(T5)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перефразирует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текст.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→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Результат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возвращается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и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отображается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пользователю.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История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сохраняется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БД.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559" rIns="0" bIns="0" rtlCol="0">
            <a:spAutoFit/>
          </a:bodyPr>
          <a:lstStyle/>
          <a:p>
            <a:pPr marL="130302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Сценарий</a:t>
            </a: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работы</a:t>
            </a:r>
            <a:r>
              <a:rPr sz="28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с</a:t>
            </a:r>
            <a:r>
              <a:rPr sz="28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приложением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9328" y="1674698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B5C4FB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4469" y="2482342"/>
            <a:ext cx="7068184" cy="57213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76250" marR="5080" indent="-463550">
              <a:lnSpc>
                <a:spcPts val="2140"/>
              </a:lnSpc>
              <a:spcBef>
                <a:spcPts val="185"/>
              </a:spcBef>
              <a:tabLst>
                <a:tab pos="475615" algn="l"/>
              </a:tabLst>
            </a:pPr>
            <a:r>
              <a:rPr sz="1800" spc="45" dirty="0">
                <a:solidFill>
                  <a:srgbClr val="B5C4FB"/>
                </a:solidFill>
                <a:latin typeface="Trebuchet MS"/>
                <a:cs typeface="Trebuchet MS"/>
              </a:rPr>
              <a:t>2</a:t>
            </a:r>
            <a:r>
              <a:rPr sz="1800" dirty="0">
                <a:solidFill>
                  <a:srgbClr val="B5C4FB"/>
                </a:solidFill>
                <a:latin typeface="Trebuchet MS"/>
                <a:cs typeface="Trebuchet MS"/>
              </a:rPr>
              <a:t>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Ввод</a:t>
            </a:r>
            <a:r>
              <a:rPr sz="18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текста</a:t>
            </a:r>
            <a:r>
              <a:rPr sz="1800" spc="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на</a:t>
            </a:r>
            <a:r>
              <a:rPr sz="1800" spc="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главной</a:t>
            </a:r>
            <a:r>
              <a:rPr sz="1800" spc="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странице</a:t>
            </a:r>
            <a:r>
              <a:rPr sz="1800" spc="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→</a:t>
            </a:r>
            <a:r>
              <a:rPr sz="1800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Flask</a:t>
            </a:r>
            <a:r>
              <a:rPr sz="1800" spc="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обрабатывает</a:t>
            </a:r>
            <a:r>
              <a:rPr sz="18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запрос</a:t>
            </a:r>
            <a:r>
              <a:rPr sz="1800" spc="2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и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передает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в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NLP-модель.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4469" y="3350514"/>
            <a:ext cx="158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B5C4FB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4880" y="2059685"/>
            <a:ext cx="4889119" cy="30838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99198" cy="187816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32282" y="2252548"/>
            <a:ext cx="47866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Спасибо</a:t>
            </a:r>
            <a:r>
              <a:rPr spc="-135" dirty="0"/>
              <a:t> </a:t>
            </a:r>
            <a:r>
              <a:rPr dirty="0"/>
              <a:t>за</a:t>
            </a:r>
            <a:r>
              <a:rPr spc="-125" dirty="0"/>
              <a:t> </a:t>
            </a:r>
            <a:r>
              <a:rPr spc="-10" dirty="0" err="1"/>
              <a:t>внимание</a:t>
            </a:r>
            <a:r>
              <a:rPr spc="-10" dirty="0" smtClean="0"/>
              <a:t>!</a:t>
            </a:r>
            <a:endParaRPr spc="-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04765" y="955065"/>
            <a:ext cx="3588893" cy="358900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582" rIns="0" bIns="0" rtlCol="0">
            <a:spAutoFit/>
          </a:bodyPr>
          <a:lstStyle/>
          <a:p>
            <a:pPr marL="2550795">
              <a:lnSpc>
                <a:spcPct val="100000"/>
              </a:lnSpc>
              <a:spcBef>
                <a:spcPts val="100"/>
              </a:spcBef>
            </a:pPr>
            <a:r>
              <a:rPr dirty="0"/>
              <a:t>SHARK</a:t>
            </a:r>
            <a:r>
              <a:rPr spc="-170" dirty="0"/>
              <a:t> </a:t>
            </a:r>
            <a:r>
              <a:rPr spc="-25" dirty="0"/>
              <a:t>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285</Words>
  <Application>Microsoft Office PowerPoint</Application>
  <PresentationFormat>Экран (16:9)</PresentationFormat>
  <Paragraphs>62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Microsoft Sans Serif</vt:lpstr>
      <vt:lpstr>Palatino Linotype</vt:lpstr>
      <vt:lpstr>Trebuchet MS</vt:lpstr>
      <vt:lpstr>Wingdings</vt:lpstr>
      <vt:lpstr>Office Theme</vt:lpstr>
      <vt:lpstr>SHARK AI</vt:lpstr>
      <vt:lpstr>Цель</vt:lpstr>
      <vt:lpstr>Задачи</vt:lpstr>
      <vt:lpstr>Команда и распределение ролей</vt:lpstr>
      <vt:lpstr>Сравнение с существующими аналогами</vt:lpstr>
      <vt:lpstr>Используемые технологии Для реализации поставленной задачи с помощью языка программирования Python + Flask использован следующий стек технологий:</vt:lpstr>
      <vt:lpstr>Сценарий работы с приложением</vt:lpstr>
      <vt:lpstr>SHARK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AI</dc:title>
  <dc:creator/>
  <cp:lastModifiedBy>Py3</cp:lastModifiedBy>
  <cp:revision>3</cp:revision>
  <dcterms:created xsi:type="dcterms:W3CDTF">2025-05-17T13:19:48Z</dcterms:created>
  <dcterms:modified xsi:type="dcterms:W3CDTF">2025-05-17T14:22:54Z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2025-05-17T00:00:00Z</vt:filetime>
  </property>
  <property fmtid="{D5CDD505-2E9C-101B-9397-08002B2CF9AE}" pid="5" name="Producer">
    <vt:lpwstr>Microsoft® PowerPoint® 2019</vt:lpwstr>
  </property>
</Properties>
</file>