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56" r:id="rId2"/>
    <p:sldId id="257" r:id="rId3"/>
    <p:sldId id="271" r:id="rId4"/>
    <p:sldId id="266" r:id="rId5"/>
    <p:sldId id="261" r:id="rId6"/>
    <p:sldId id="268" r:id="rId7"/>
    <p:sldId id="269" r:id="rId8"/>
    <p:sldId id="270" r:id="rId9"/>
    <p:sldId id="272" r:id="rId10"/>
    <p:sldId id="273" r:id="rId11"/>
    <p:sldId id="259" r:id="rId12"/>
    <p:sldId id="274" r:id="rId13"/>
    <p:sldId id="278" r:id="rId14"/>
    <p:sldId id="275" r:id="rId15"/>
    <p:sldId id="276" r:id="rId16"/>
    <p:sldId id="265" r:id="rId17"/>
    <p:sldId id="262" r:id="rId18"/>
    <p:sldId id="277" r:id="rId19"/>
    <p:sldId id="263" r:id="rId20"/>
    <p:sldId id="279" r:id="rId21"/>
    <p:sldId id="282" r:id="rId22"/>
    <p:sldId id="283" r:id="rId23"/>
    <p:sldId id="284" r:id="rId24"/>
    <p:sldId id="285" r:id="rId25"/>
    <p:sldId id="286" r:id="rId26"/>
    <p:sldId id="287" r:id="rId27"/>
    <p:sldId id="280" r:id="rId28"/>
    <p:sldId id="288" r:id="rId29"/>
    <p:sldId id="289" r:id="rId30"/>
    <p:sldId id="281" r:id="rId31"/>
    <p:sldId id="264" r:id="rId32"/>
    <p:sldId id="291" r:id="rId33"/>
    <p:sldId id="290" r:id="rId34"/>
    <p:sldId id="297" r:id="rId35"/>
    <p:sldId id="298" r:id="rId36"/>
    <p:sldId id="260"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42" autoAdjust="0"/>
  </p:normalViewPr>
  <p:slideViewPr>
    <p:cSldViewPr snapToGrid="0">
      <p:cViewPr varScale="1">
        <p:scale>
          <a:sx n="89" d="100"/>
          <a:sy n="89" d="100"/>
        </p:scale>
        <p:origin x="511" y="3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280969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 best stat in each method (methods = </a:t>
            </a:r>
            <a:r>
              <a:rPr lang="en-US" dirty="0" err="1"/>
              <a:t>hier</a:t>
            </a:r>
            <a:r>
              <a:rPr lang="en-US" dirty="0"/>
              <a:t>, pam, spec)</a:t>
            </a:r>
          </a:p>
          <a:p>
            <a:r>
              <a:rPr lang="en-US" dirty="0"/>
              <a:t>Peach = best stat out of all methods</a:t>
            </a:r>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140487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4203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84593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695688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rchive.ics.uci.edu/ml/datasets/Vertebral+Column"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7994" y="1849081"/>
            <a:ext cx="8192728" cy="1445337"/>
          </a:xfrm>
        </p:spPr>
        <p:txBody>
          <a:bodyPr>
            <a:normAutofit/>
          </a:bodyPr>
          <a:lstStyle/>
          <a:p>
            <a:r>
              <a:rPr lang="en-US" dirty="0"/>
              <a:t>Clustering Methods on </a:t>
            </a:r>
            <a:br>
              <a:rPr lang="en-US" dirty="0"/>
            </a:br>
            <a:r>
              <a:rPr lang="en-US" dirty="0"/>
              <a:t> Vertebral Column Data</a:t>
            </a:r>
          </a:p>
        </p:txBody>
      </p:sp>
      <p:sp>
        <p:nvSpPr>
          <p:cNvPr id="3" name="Subtitle 2"/>
          <p:cNvSpPr>
            <a:spLocks noGrp="1"/>
          </p:cNvSpPr>
          <p:nvPr>
            <p:ph type="subTitle" idx="1"/>
          </p:nvPr>
        </p:nvSpPr>
        <p:spPr>
          <a:xfrm>
            <a:off x="464575" y="3753458"/>
            <a:ext cx="8192728" cy="730043"/>
          </a:xfrm>
        </p:spPr>
        <p:txBody>
          <a:bodyPr>
            <a:normAutofit/>
          </a:bodyPr>
          <a:lstStyle/>
          <a:p>
            <a:r>
              <a:rPr lang="en-US" sz="1200" dirty="0"/>
              <a:t>Kimberly Glock, Andre Louie, and Charlie Napier</a:t>
            </a:r>
          </a:p>
          <a:p>
            <a:pPr algn="ctr"/>
            <a:r>
              <a:rPr lang="en-US" sz="1200" dirty="0"/>
              <a:t>                                                                                      MSDS 5163-99</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Spectral</a:t>
            </a:r>
          </a:p>
        </p:txBody>
      </p:sp>
      <p:sp>
        <p:nvSpPr>
          <p:cNvPr id="3" name="Content Placeholder 2"/>
          <p:cNvSpPr>
            <a:spLocks noGrp="1"/>
          </p:cNvSpPr>
          <p:nvPr>
            <p:ph idx="1"/>
          </p:nvPr>
        </p:nvSpPr>
        <p:spPr>
          <a:xfrm>
            <a:off x="463714" y="1650520"/>
            <a:ext cx="8246070" cy="3127955"/>
          </a:xfrm>
        </p:spPr>
        <p:txBody>
          <a:bodyPr>
            <a:normAutofit/>
          </a:bodyPr>
          <a:lstStyle/>
          <a:p>
            <a:pPr marL="0" indent="0">
              <a:buNone/>
            </a:pPr>
            <a:r>
              <a:rPr lang="en-US" sz="3600" b="1" dirty="0"/>
              <a:t>CONS</a:t>
            </a:r>
          </a:p>
          <a:p>
            <a:r>
              <a:rPr lang="en-US" sz="2400" dirty="0"/>
              <a:t>Uses k means on final step so cluster results are not always the same</a:t>
            </a:r>
          </a:p>
        </p:txBody>
      </p:sp>
    </p:spTree>
    <p:extLst>
      <p:ext uri="{BB962C8B-B14F-4D97-AF65-F5344CB8AC3E}">
        <p14:creationId xmlns:p14="http://schemas.microsoft.com/office/powerpoint/2010/main" val="425425353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DATASET</a:t>
            </a:r>
          </a:p>
        </p:txBody>
      </p:sp>
      <p:sp>
        <p:nvSpPr>
          <p:cNvPr id="5" name="Content Placeholder 4"/>
          <p:cNvSpPr>
            <a:spLocks noGrp="1"/>
          </p:cNvSpPr>
          <p:nvPr>
            <p:ph idx="1"/>
          </p:nvPr>
        </p:nvSpPr>
        <p:spPr/>
        <p:txBody>
          <a:bodyPr>
            <a:normAutofit fontScale="25000" lnSpcReduction="20000"/>
          </a:bodyPr>
          <a:lstStyle/>
          <a:p>
            <a:pPr marL="0" indent="0">
              <a:buNone/>
            </a:pPr>
            <a:r>
              <a:rPr lang="en-US" sz="9600" dirty="0">
                <a:hlinkClick r:id="rId2"/>
              </a:rPr>
              <a:t>https://archive.ics.uci.edu/ml/datasets/Vertebral+Column</a:t>
            </a:r>
            <a:endParaRPr lang="en-US" sz="9600" dirty="0"/>
          </a:p>
          <a:p>
            <a:endParaRPr lang="en-US" sz="9600" dirty="0"/>
          </a:p>
          <a:p>
            <a:r>
              <a:rPr lang="en-US" sz="9600" dirty="0"/>
              <a:t>310 instances</a:t>
            </a:r>
          </a:p>
          <a:p>
            <a:r>
              <a:rPr lang="en-US" sz="9600" dirty="0"/>
              <a:t>7 dimensions/columns/attributes</a:t>
            </a:r>
          </a:p>
          <a:p>
            <a:r>
              <a:rPr lang="en-US" sz="9600" dirty="0"/>
              <a:t>Column 7 provides the classes of the data. Three classes: Normal (NO) 100 patients, Disk Hernia (DH) 60 patients or Spondylolisthesis (SL) 150 patients. Notice the varying densities.</a:t>
            </a:r>
          </a:p>
          <a:p>
            <a:endParaRPr lang="en-US" sz="3800" dirty="0"/>
          </a:p>
          <a:p>
            <a:endParaRPr lang="en-US" sz="3800" dirty="0"/>
          </a:p>
          <a:p>
            <a:pPr marL="0" indent="0">
              <a:buNone/>
            </a:pPr>
            <a:endParaRPr lang="en-US" sz="3800" dirty="0"/>
          </a:p>
          <a:p>
            <a:endParaRPr lang="en-US" dirty="0"/>
          </a:p>
          <a:p>
            <a:r>
              <a:rPr lang="en-US" dirty="0"/>
              <a:t>SIZE, ATTRIBUTES, NUMERICAL WITH ONE TEXT/CLASS COLUMN, HOW MANY CLASSES, PIC OF HEAD OF DATASET, WEBSITE</a:t>
            </a:r>
          </a:p>
        </p:txBody>
      </p:sp>
    </p:spTree>
    <p:extLst>
      <p:ext uri="{BB962C8B-B14F-4D97-AF65-F5344CB8AC3E}">
        <p14:creationId xmlns:p14="http://schemas.microsoft.com/office/powerpoint/2010/main" val="110163387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DATASET</a:t>
            </a:r>
          </a:p>
        </p:txBody>
      </p:sp>
      <p:sp>
        <p:nvSpPr>
          <p:cNvPr id="5" name="Content Placeholder 4"/>
          <p:cNvSpPr>
            <a:spLocks noGrp="1"/>
          </p:cNvSpPr>
          <p:nvPr>
            <p:ph idx="1"/>
          </p:nvPr>
        </p:nvSpPr>
        <p:spPr/>
        <p:txBody>
          <a:bodyPr>
            <a:normAutofit/>
          </a:bodyPr>
          <a:lstStyle/>
          <a:p>
            <a:r>
              <a:rPr lang="en-US" sz="2600" dirty="0"/>
              <a:t>Numeric data, no nulls</a:t>
            </a:r>
          </a:p>
          <a:p>
            <a:r>
              <a:rPr lang="en-US" sz="2600" dirty="0"/>
              <a:t>The first 6 columns are 6 biomechanical attributes derived from the shape and orientation of the pelvis and lumbar spine (in this order): pelvic incidence, pelvic tilt, lumbar lordosis angle, sacral slope, pelvic radius and grade of spondylolisthesis</a:t>
            </a:r>
          </a:p>
          <a:p>
            <a:endParaRPr lang="en-US" dirty="0"/>
          </a:p>
          <a:p>
            <a:endParaRPr lang="en-US" sz="3800" dirty="0"/>
          </a:p>
          <a:p>
            <a:endParaRPr lang="en-US" sz="3800" dirty="0"/>
          </a:p>
          <a:p>
            <a:pPr marL="0" indent="0">
              <a:buNone/>
            </a:pPr>
            <a:endParaRPr lang="en-US" sz="3800" dirty="0"/>
          </a:p>
          <a:p>
            <a:endParaRPr lang="en-US" dirty="0"/>
          </a:p>
        </p:txBody>
      </p:sp>
    </p:spTree>
    <p:extLst>
      <p:ext uri="{BB962C8B-B14F-4D97-AF65-F5344CB8AC3E}">
        <p14:creationId xmlns:p14="http://schemas.microsoft.com/office/powerpoint/2010/main" val="95457889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DATASET</a:t>
            </a:r>
          </a:p>
        </p:txBody>
      </p:sp>
      <p:sp>
        <p:nvSpPr>
          <p:cNvPr id="5" name="Content Placeholder 4"/>
          <p:cNvSpPr>
            <a:spLocks noGrp="1"/>
          </p:cNvSpPr>
          <p:nvPr>
            <p:ph idx="1"/>
          </p:nvPr>
        </p:nvSpPr>
        <p:spPr/>
        <p:txBody>
          <a:bodyPr>
            <a:normAutofit/>
          </a:bodyPr>
          <a:lstStyle/>
          <a:p>
            <a:pPr marL="0" indent="0">
              <a:buNone/>
            </a:pPr>
            <a:r>
              <a:rPr lang="en-US" sz="3600" b="1" dirty="0"/>
              <a:t>CONS</a:t>
            </a:r>
          </a:p>
          <a:p>
            <a:r>
              <a:rPr lang="en-US" sz="2400" dirty="0"/>
              <a:t>Missing important attributes such as age and BMI</a:t>
            </a:r>
          </a:p>
          <a:p>
            <a:r>
              <a:rPr lang="en-US" sz="2400" dirty="0"/>
              <a:t>There is no indicator of units for the measurements or how the measurements were taken</a:t>
            </a:r>
          </a:p>
          <a:p>
            <a:endParaRPr lang="en-US" sz="3800" dirty="0"/>
          </a:p>
          <a:p>
            <a:endParaRPr lang="en-US" sz="3800" dirty="0"/>
          </a:p>
          <a:p>
            <a:pPr marL="0" indent="0">
              <a:buNone/>
            </a:pPr>
            <a:endParaRPr lang="en-US" sz="3800" dirty="0"/>
          </a:p>
          <a:p>
            <a:endParaRPr lang="en-US" dirty="0"/>
          </a:p>
        </p:txBody>
      </p:sp>
    </p:spTree>
    <p:extLst>
      <p:ext uri="{BB962C8B-B14F-4D97-AF65-F5344CB8AC3E}">
        <p14:creationId xmlns:p14="http://schemas.microsoft.com/office/powerpoint/2010/main" val="190153012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DATASET</a:t>
            </a:r>
          </a:p>
        </p:txBody>
      </p:sp>
      <p:sp>
        <p:nvSpPr>
          <p:cNvPr id="5" name="Content Placeholder 4"/>
          <p:cNvSpPr>
            <a:spLocks noGrp="1"/>
          </p:cNvSpPr>
          <p:nvPr>
            <p:ph idx="1"/>
          </p:nvPr>
        </p:nvSpPr>
        <p:spPr/>
        <p:txBody>
          <a:bodyPr>
            <a:normAutofit/>
          </a:bodyPr>
          <a:lstStyle/>
          <a:p>
            <a:pPr marL="0" indent="0">
              <a:buNone/>
            </a:pPr>
            <a:endParaRPr lang="en-US" dirty="0"/>
          </a:p>
          <a:p>
            <a:endParaRPr lang="en-US" sz="3800" dirty="0"/>
          </a:p>
          <a:p>
            <a:endParaRPr lang="en-US" sz="3800" dirty="0"/>
          </a:p>
          <a:p>
            <a:pPr marL="0" indent="0">
              <a:buNone/>
            </a:pPr>
            <a:endParaRPr lang="en-US" sz="3800" dirty="0"/>
          </a:p>
          <a:p>
            <a:endParaRPr lang="en-US" dirty="0"/>
          </a:p>
        </p:txBody>
      </p:sp>
      <p:pic>
        <p:nvPicPr>
          <p:cNvPr id="7" name="Picture 6" descr="A screen shot of a computer&#10;&#10;Description automatically generated">
            <a:extLst>
              <a:ext uri="{FF2B5EF4-FFF2-40B4-BE49-F238E27FC236}">
                <a16:creationId xmlns:a16="http://schemas.microsoft.com/office/drawing/2014/main" id="{EB39E206-6F30-45BA-BF5D-8CCC8198E4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9172" y="998440"/>
            <a:ext cx="5083319" cy="4081799"/>
          </a:xfrm>
          <a:prstGeom prst="rect">
            <a:avLst/>
          </a:prstGeom>
        </p:spPr>
      </p:pic>
    </p:spTree>
    <p:extLst>
      <p:ext uri="{BB962C8B-B14F-4D97-AF65-F5344CB8AC3E}">
        <p14:creationId xmlns:p14="http://schemas.microsoft.com/office/powerpoint/2010/main" val="27719969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DATASET</a:t>
            </a:r>
          </a:p>
        </p:txBody>
      </p:sp>
      <p:sp>
        <p:nvSpPr>
          <p:cNvPr id="5" name="Content Placeholder 4"/>
          <p:cNvSpPr>
            <a:spLocks noGrp="1"/>
          </p:cNvSpPr>
          <p:nvPr>
            <p:ph idx="1"/>
          </p:nvPr>
        </p:nvSpPr>
        <p:spPr/>
        <p:txBody>
          <a:bodyPr>
            <a:normAutofit fontScale="92500" lnSpcReduction="20000"/>
          </a:bodyPr>
          <a:lstStyle/>
          <a:p>
            <a:r>
              <a:rPr lang="en-US" sz="2600" dirty="0"/>
              <a:t>Disk Hernia = the rubbery disks that lie between the vertebrae in your spine consist of a soft center (nucleus) surrounded by a tougher exterior (annulus). A herniated disk occurs when a portion of the nucleus pushes through a crack in the annulus.</a:t>
            </a:r>
          </a:p>
          <a:p>
            <a:r>
              <a:rPr lang="en-US" sz="2600" dirty="0"/>
              <a:t>Spondylolisthesis = slipping of vertebra that mostly occurs at the base of the spine. It is a defect or fracture of one or both wing-shaped parts of a vertebra and can result in vertebrae slipping backward, forward, or over a bone</a:t>
            </a:r>
          </a:p>
          <a:p>
            <a:endParaRPr lang="en-US" dirty="0"/>
          </a:p>
          <a:p>
            <a:endParaRPr lang="en-US" sz="3800" dirty="0"/>
          </a:p>
          <a:p>
            <a:endParaRPr lang="en-US" sz="3800" dirty="0"/>
          </a:p>
          <a:p>
            <a:pPr marL="0" indent="0">
              <a:buNone/>
            </a:pPr>
            <a:endParaRPr lang="en-US" sz="3800" dirty="0"/>
          </a:p>
          <a:p>
            <a:endParaRPr lang="en-US" dirty="0"/>
          </a:p>
        </p:txBody>
      </p:sp>
    </p:spTree>
    <p:extLst>
      <p:ext uri="{BB962C8B-B14F-4D97-AF65-F5344CB8AC3E}">
        <p14:creationId xmlns:p14="http://schemas.microsoft.com/office/powerpoint/2010/main" val="229643361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DATASET</a:t>
            </a:r>
          </a:p>
        </p:txBody>
      </p:sp>
      <p:sp>
        <p:nvSpPr>
          <p:cNvPr id="3" name="Content Placeholder 2"/>
          <p:cNvSpPr>
            <a:spLocks noGrp="1"/>
          </p:cNvSpPr>
          <p:nvPr>
            <p:ph idx="1"/>
          </p:nvPr>
        </p:nvSpPr>
        <p:spPr/>
        <p:txBody>
          <a:bodyPr/>
          <a:lstStyle/>
          <a:p>
            <a:endParaRPr lang="en-US" dirty="0"/>
          </a:p>
          <a:p>
            <a:endParaRPr lang="en-US" dirty="0"/>
          </a:p>
        </p:txBody>
      </p:sp>
      <p:pic>
        <p:nvPicPr>
          <p:cNvPr id="5" name="Picture 4" descr="A picture containing food&#10;&#10;Description automatically generated">
            <a:extLst>
              <a:ext uri="{FF2B5EF4-FFF2-40B4-BE49-F238E27FC236}">
                <a16:creationId xmlns:a16="http://schemas.microsoft.com/office/drawing/2014/main" id="{7CA9002A-BBB9-4A73-B9AA-012D53DD8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027" y="2078513"/>
            <a:ext cx="2688546" cy="2864982"/>
          </a:xfrm>
          <a:prstGeom prst="rect">
            <a:avLst/>
          </a:prstGeom>
        </p:spPr>
      </p:pic>
      <p:pic>
        <p:nvPicPr>
          <p:cNvPr id="7" name="Picture 6" descr="A close up of a logo&#10;&#10;Description automatically generated">
            <a:extLst>
              <a:ext uri="{FF2B5EF4-FFF2-40B4-BE49-F238E27FC236}">
                <a16:creationId xmlns:a16="http://schemas.microsoft.com/office/drawing/2014/main" id="{A27EB493-CA2D-4600-AAD1-6EFCBC9EB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78513"/>
            <a:ext cx="4000770" cy="2501660"/>
          </a:xfrm>
          <a:prstGeom prst="rect">
            <a:avLst/>
          </a:prstGeom>
        </p:spPr>
      </p:pic>
    </p:spTree>
    <p:extLst>
      <p:ext uri="{BB962C8B-B14F-4D97-AF65-F5344CB8AC3E}">
        <p14:creationId xmlns:p14="http://schemas.microsoft.com/office/powerpoint/2010/main" val="181850252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DATASET</a:t>
            </a:r>
          </a:p>
        </p:txBody>
      </p:sp>
      <p:sp>
        <p:nvSpPr>
          <p:cNvPr id="3" name="Content Placeholder 2"/>
          <p:cNvSpPr>
            <a:spLocks noGrp="1"/>
          </p:cNvSpPr>
          <p:nvPr>
            <p:ph idx="1"/>
          </p:nvPr>
        </p:nvSpPr>
        <p:spPr>
          <a:xfrm>
            <a:off x="463714" y="1312607"/>
            <a:ext cx="8246070" cy="763526"/>
          </a:xfrm>
        </p:spPr>
        <p:txBody>
          <a:bodyPr>
            <a:normAutofit/>
          </a:bodyPr>
          <a:lstStyle/>
          <a:p>
            <a:pPr marL="0" indent="0">
              <a:buNone/>
            </a:pPr>
            <a:r>
              <a:rPr lang="en-US" dirty="0"/>
              <a:t>Lumbar and Pelvic Region</a:t>
            </a:r>
          </a:p>
          <a:p>
            <a:pPr marL="0" indent="0">
              <a:buNone/>
            </a:pPr>
            <a:endParaRPr lang="en-US" dirty="0"/>
          </a:p>
        </p:txBody>
      </p:sp>
      <p:pic>
        <p:nvPicPr>
          <p:cNvPr id="5" name="Picture 4" descr="A picture containing indoor, table, front, black&#10;&#10;Description automatically generated">
            <a:extLst>
              <a:ext uri="{FF2B5EF4-FFF2-40B4-BE49-F238E27FC236}">
                <a16:creationId xmlns:a16="http://schemas.microsoft.com/office/drawing/2014/main" id="{CB889346-2308-473E-A9CF-1C20683566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313" y="2567027"/>
            <a:ext cx="2310027" cy="235213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7EB4D4C-9821-40E6-91EF-DA5ECF903A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8423" y="2567027"/>
            <a:ext cx="2010497" cy="2352136"/>
          </a:xfrm>
          <a:prstGeom prst="rect">
            <a:avLst/>
          </a:prstGeom>
        </p:spPr>
      </p:pic>
    </p:spTree>
    <p:extLst>
      <p:ext uri="{BB962C8B-B14F-4D97-AF65-F5344CB8AC3E}">
        <p14:creationId xmlns:p14="http://schemas.microsoft.com/office/powerpoint/2010/main" val="12076792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a:t>
            </a:r>
          </a:p>
        </p:txBody>
      </p:sp>
      <p:sp>
        <p:nvSpPr>
          <p:cNvPr id="3" name="Content Placeholder 2"/>
          <p:cNvSpPr>
            <a:spLocks noGrp="1"/>
          </p:cNvSpPr>
          <p:nvPr>
            <p:ph idx="1"/>
          </p:nvPr>
        </p:nvSpPr>
        <p:spPr>
          <a:xfrm>
            <a:off x="463714" y="1312606"/>
            <a:ext cx="8246070" cy="3207635"/>
          </a:xfrm>
        </p:spPr>
        <p:txBody>
          <a:bodyPr>
            <a:normAutofit/>
          </a:bodyPr>
          <a:lstStyle/>
          <a:p>
            <a:r>
              <a:rPr lang="en-US" sz="2400" dirty="0"/>
              <a:t>Null Hypothesis = our data will not cluster</a:t>
            </a:r>
          </a:p>
          <a:p>
            <a:r>
              <a:rPr lang="en-US" sz="2400" dirty="0"/>
              <a:t>Alternative Hypothesis = our data is </a:t>
            </a:r>
            <a:r>
              <a:rPr lang="en-US" sz="2400" dirty="0" err="1"/>
              <a:t>clusterable</a:t>
            </a:r>
            <a:endParaRPr lang="en-US" sz="2400" dirty="0"/>
          </a:p>
        </p:txBody>
      </p:sp>
    </p:spTree>
    <p:extLst>
      <p:ext uri="{BB962C8B-B14F-4D97-AF65-F5344CB8AC3E}">
        <p14:creationId xmlns:p14="http://schemas.microsoft.com/office/powerpoint/2010/main" val="21136276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RESULTS</a:t>
            </a:r>
          </a:p>
        </p:txBody>
      </p:sp>
      <p:sp>
        <p:nvSpPr>
          <p:cNvPr id="5" name="Content Placeholder 4"/>
          <p:cNvSpPr>
            <a:spLocks noGrp="1"/>
          </p:cNvSpPr>
          <p:nvPr>
            <p:ph idx="1"/>
          </p:nvPr>
        </p:nvSpPr>
        <p:spPr/>
        <p:txBody>
          <a:bodyPr>
            <a:normAutofit fontScale="92500" lnSpcReduction="10000"/>
          </a:bodyPr>
          <a:lstStyle/>
          <a:p>
            <a:pPr marL="0" indent="0">
              <a:buNone/>
            </a:pPr>
            <a:r>
              <a:rPr lang="en-US" sz="3000" b="1" dirty="0"/>
              <a:t>Cluster</a:t>
            </a:r>
            <a:r>
              <a:rPr lang="en-US" b="1" dirty="0"/>
              <a:t> Validation Statistics</a:t>
            </a:r>
            <a:endParaRPr lang="en-US" sz="2400" b="1" dirty="0"/>
          </a:p>
          <a:p>
            <a:r>
              <a:rPr lang="en-US" sz="2400" dirty="0" err="1"/>
              <a:t>get_cluster_tendency</a:t>
            </a:r>
            <a:r>
              <a:rPr lang="en-US" sz="2400" dirty="0"/>
              <a:t>( ) </a:t>
            </a:r>
          </a:p>
          <a:p>
            <a:pPr lvl="1">
              <a:buFont typeface="Wingdings" panose="05000000000000000000" pitchFamily="2" charset="2"/>
              <a:buChar char="ü"/>
            </a:pPr>
            <a:r>
              <a:rPr lang="en-US" sz="2400" dirty="0"/>
              <a:t>If Hopkins statistic is below 0.5 then data is </a:t>
            </a:r>
            <a:r>
              <a:rPr lang="en-US" sz="2400" dirty="0" err="1"/>
              <a:t>clusterable</a:t>
            </a:r>
            <a:endParaRPr lang="en-US" sz="2400" dirty="0"/>
          </a:p>
          <a:p>
            <a:pPr lvl="1">
              <a:buFont typeface="Wingdings" panose="05000000000000000000" pitchFamily="2" charset="2"/>
              <a:buChar char="ü"/>
            </a:pPr>
            <a:r>
              <a:rPr lang="en-US" sz="2400" dirty="0"/>
              <a:t>Our result is .12 so </a:t>
            </a:r>
            <a:r>
              <a:rPr lang="en-US" sz="2400" dirty="0" err="1"/>
              <a:t>clusterable</a:t>
            </a:r>
            <a:endParaRPr lang="en-US" sz="2400" dirty="0"/>
          </a:p>
          <a:p>
            <a:r>
              <a:rPr lang="en-US" sz="2400" dirty="0" err="1"/>
              <a:t>clValid</a:t>
            </a:r>
            <a:r>
              <a:rPr lang="en-US" sz="2400" dirty="0"/>
              <a:t>( )</a:t>
            </a:r>
          </a:p>
          <a:p>
            <a:pPr marL="857250" lvl="1" indent="-457200">
              <a:buFont typeface="Wingdings" panose="05000000000000000000" pitchFamily="2" charset="2"/>
              <a:buChar char="ü"/>
            </a:pPr>
            <a:r>
              <a:rPr lang="en-US" sz="2400" dirty="0"/>
              <a:t>Uses connectivity, Dunn, and silhouette as measures</a:t>
            </a:r>
          </a:p>
          <a:p>
            <a:pPr marL="857250" lvl="1" indent="-457200">
              <a:buFont typeface="Wingdings" panose="05000000000000000000" pitchFamily="2" charset="2"/>
              <a:buChar char="ü"/>
            </a:pPr>
            <a:r>
              <a:rPr lang="en-US" sz="2400" dirty="0"/>
              <a:t>Our result is hierarchical 2 clusters</a:t>
            </a:r>
          </a:p>
          <a:p>
            <a:pPr marL="857250" lvl="1" indent="-457200">
              <a:buFont typeface="Wingdings" panose="05000000000000000000" pitchFamily="2" charset="2"/>
              <a:buChar char="ü"/>
            </a:pPr>
            <a:endParaRPr lang="en-US" sz="2400" b="1" dirty="0"/>
          </a:p>
          <a:p>
            <a:pPr lvl="1"/>
            <a:endParaRPr lang="en-US" b="1" dirty="0"/>
          </a:p>
          <a:p>
            <a:pPr lvl="1">
              <a:buFont typeface="Wingdings" panose="05000000000000000000" pitchFamily="2" charset="2"/>
              <a:buChar char="ü"/>
            </a:pPr>
            <a:endParaRPr lang="en-US" b="1" dirty="0"/>
          </a:p>
          <a:p>
            <a:pPr marL="457200" lvl="1" indent="0">
              <a:buNone/>
            </a:pPr>
            <a:endParaRPr lang="en-US" b="1" dirty="0"/>
          </a:p>
        </p:txBody>
      </p:sp>
    </p:spTree>
    <p:extLst>
      <p:ext uri="{BB962C8B-B14F-4D97-AF65-F5344CB8AC3E}">
        <p14:creationId xmlns:p14="http://schemas.microsoft.com/office/powerpoint/2010/main" val="278295155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Hierarchical</a:t>
            </a:r>
          </a:p>
        </p:txBody>
      </p:sp>
      <p:sp>
        <p:nvSpPr>
          <p:cNvPr id="3" name="Content Placeholder 2"/>
          <p:cNvSpPr>
            <a:spLocks noGrp="1"/>
          </p:cNvSpPr>
          <p:nvPr>
            <p:ph idx="1"/>
          </p:nvPr>
        </p:nvSpPr>
        <p:spPr/>
        <p:txBody>
          <a:bodyPr>
            <a:normAutofit fontScale="77500" lnSpcReduction="20000"/>
          </a:bodyPr>
          <a:lstStyle/>
          <a:p>
            <a:r>
              <a:rPr lang="en-US" dirty="0"/>
              <a:t>Generates a type of tree called a </a:t>
            </a:r>
            <a:r>
              <a:rPr lang="en-US" dirty="0" err="1"/>
              <a:t>dendogram</a:t>
            </a:r>
            <a:r>
              <a:rPr lang="en-US" dirty="0"/>
              <a:t> which is the structure of the data and this is spilt to obtain clusters</a:t>
            </a:r>
          </a:p>
          <a:p>
            <a:r>
              <a:rPr lang="en-US" dirty="0"/>
              <a:t>Connectivity based = distance between objects</a:t>
            </a:r>
          </a:p>
          <a:p>
            <a:r>
              <a:rPr lang="en-US" dirty="0"/>
              <a:t>Data can be divided/divisive or united/agglomeration</a:t>
            </a:r>
          </a:p>
          <a:p>
            <a:r>
              <a:rPr lang="en-US" dirty="0"/>
              <a:t>Initially each data point starts out as one cluster called a leaf. We observe these initial clusters by looking at the distance between them. We then agglomerate/merge proximate clusters together into a single cluster. We keep assessing distance and merging until only a single cluster remains (all data points) called the root or until we reach our selected cluster preference and then combining stops.</a:t>
            </a:r>
          </a:p>
        </p:txBody>
      </p:sp>
    </p:spTree>
    <p:extLst>
      <p:ext uri="{BB962C8B-B14F-4D97-AF65-F5344CB8AC3E}">
        <p14:creationId xmlns:p14="http://schemas.microsoft.com/office/powerpoint/2010/main" val="410330949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RESULTS</a:t>
            </a:r>
          </a:p>
        </p:txBody>
      </p:sp>
      <p:sp>
        <p:nvSpPr>
          <p:cNvPr id="5" name="Content Placeholder 4"/>
          <p:cNvSpPr>
            <a:spLocks noGrp="1"/>
          </p:cNvSpPr>
          <p:nvPr>
            <p:ph idx="1"/>
          </p:nvPr>
        </p:nvSpPr>
        <p:spPr/>
        <p:txBody>
          <a:bodyPr/>
          <a:lstStyle/>
          <a:p>
            <a:pPr marL="0" indent="0">
              <a:buNone/>
            </a:pPr>
            <a:endParaRPr lang="en-US" dirty="0"/>
          </a:p>
        </p:txBody>
      </p:sp>
      <p:pic>
        <p:nvPicPr>
          <p:cNvPr id="3" name="Picture 2" descr="A screenshot of a computer&#10;&#10;Description automatically generated">
            <a:extLst>
              <a:ext uri="{FF2B5EF4-FFF2-40B4-BE49-F238E27FC236}">
                <a16:creationId xmlns:a16="http://schemas.microsoft.com/office/drawing/2014/main" id="{00C5DB7C-A07F-4D91-85CB-912460B81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9238" y="1233160"/>
            <a:ext cx="3610690" cy="3503803"/>
          </a:xfrm>
          <a:prstGeom prst="rect">
            <a:avLst/>
          </a:prstGeom>
        </p:spPr>
      </p:pic>
    </p:spTree>
    <p:extLst>
      <p:ext uri="{BB962C8B-B14F-4D97-AF65-F5344CB8AC3E}">
        <p14:creationId xmlns:p14="http://schemas.microsoft.com/office/powerpoint/2010/main" val="196955528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RESULTS</a:t>
            </a:r>
          </a:p>
        </p:txBody>
      </p:sp>
      <p:sp>
        <p:nvSpPr>
          <p:cNvPr id="5" name="Content Placeholder 4"/>
          <p:cNvSpPr>
            <a:spLocks noGrp="1"/>
          </p:cNvSpPr>
          <p:nvPr>
            <p:ph idx="1"/>
          </p:nvPr>
        </p:nvSpPr>
        <p:spPr/>
        <p:txBody>
          <a:bodyPr>
            <a:normAutofit/>
          </a:bodyPr>
          <a:lstStyle/>
          <a:p>
            <a:pPr marL="0" indent="0">
              <a:buNone/>
            </a:pPr>
            <a:r>
              <a:rPr lang="en-US" b="1" dirty="0"/>
              <a:t>Cluster Validation Statistics</a:t>
            </a:r>
            <a:endParaRPr lang="en-US" sz="2400" b="1" dirty="0"/>
          </a:p>
          <a:p>
            <a:r>
              <a:rPr lang="en-US" sz="2400" dirty="0" err="1"/>
              <a:t>NbClust</a:t>
            </a:r>
            <a:r>
              <a:rPr lang="en-US" sz="2400" dirty="0"/>
              <a:t>( ) </a:t>
            </a:r>
          </a:p>
          <a:p>
            <a:pPr lvl="1">
              <a:buFont typeface="Wingdings" panose="05000000000000000000" pitchFamily="2" charset="2"/>
              <a:buChar char="ü"/>
            </a:pPr>
            <a:r>
              <a:rPr lang="en-US" sz="2400" dirty="0"/>
              <a:t>Gives us the Hubert index which is a graphical method of determining optimal k#</a:t>
            </a:r>
          </a:p>
          <a:p>
            <a:pPr lvl="1">
              <a:buFont typeface="Wingdings" panose="05000000000000000000" pitchFamily="2" charset="2"/>
              <a:buChar char="ü"/>
            </a:pPr>
            <a:r>
              <a:rPr lang="en-US" sz="2400" dirty="0"/>
              <a:t>Look for the knee of the plot for the optimal k#</a:t>
            </a:r>
          </a:p>
          <a:p>
            <a:pPr lvl="1">
              <a:buFont typeface="Wingdings" panose="05000000000000000000" pitchFamily="2" charset="2"/>
              <a:buChar char="ü"/>
            </a:pPr>
            <a:r>
              <a:rPr lang="en-US" sz="2400" dirty="0"/>
              <a:t>Our results = 12 indices proposed 4 clusters</a:t>
            </a:r>
          </a:p>
          <a:p>
            <a:pPr marL="457200" lvl="1" indent="0">
              <a:buNone/>
            </a:pPr>
            <a:endParaRPr lang="en-US" b="1" dirty="0"/>
          </a:p>
          <a:p>
            <a:pPr lvl="1">
              <a:buFont typeface="Wingdings" panose="05000000000000000000" pitchFamily="2" charset="2"/>
              <a:buChar char="ü"/>
            </a:pPr>
            <a:endParaRPr lang="en-US" b="1" dirty="0"/>
          </a:p>
          <a:p>
            <a:pPr marL="457200" lvl="1" indent="0">
              <a:buNone/>
            </a:pPr>
            <a:endParaRPr lang="en-US" b="1" dirty="0"/>
          </a:p>
        </p:txBody>
      </p:sp>
    </p:spTree>
    <p:extLst>
      <p:ext uri="{BB962C8B-B14F-4D97-AF65-F5344CB8AC3E}">
        <p14:creationId xmlns:p14="http://schemas.microsoft.com/office/powerpoint/2010/main" val="235493677"/>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RESULTS</a:t>
            </a:r>
          </a:p>
        </p:txBody>
      </p:sp>
      <p:sp>
        <p:nvSpPr>
          <p:cNvPr id="5" name="Content Placeholder 4"/>
          <p:cNvSpPr>
            <a:spLocks noGrp="1"/>
          </p:cNvSpPr>
          <p:nvPr>
            <p:ph idx="1"/>
          </p:nvPr>
        </p:nvSpPr>
        <p:spPr/>
        <p:txBody>
          <a:bodyPr>
            <a:normAutofit/>
          </a:bodyPr>
          <a:lstStyle/>
          <a:p>
            <a:pPr marL="0" indent="0">
              <a:buNone/>
            </a:pPr>
            <a:r>
              <a:rPr lang="en-US" b="1" dirty="0"/>
              <a:t>Clustering Method Stats</a:t>
            </a:r>
          </a:p>
          <a:p>
            <a:pPr marL="0" indent="0">
              <a:buNone/>
            </a:pPr>
            <a:r>
              <a:rPr lang="en-US" sz="2400" dirty="0" err="1"/>
              <a:t>Cluster.stats</a:t>
            </a:r>
            <a:r>
              <a:rPr lang="en-US" sz="2400" dirty="0"/>
              <a:t>( )</a:t>
            </a:r>
          </a:p>
          <a:p>
            <a:pPr lvl="1">
              <a:buFont typeface="Wingdings" panose="05000000000000000000" pitchFamily="2" charset="2"/>
              <a:buChar char="ü"/>
            </a:pPr>
            <a:r>
              <a:rPr lang="en-US" sz="2400" dirty="0" err="1"/>
              <a:t>average.between</a:t>
            </a:r>
            <a:r>
              <a:rPr lang="en-US" sz="2400" dirty="0"/>
              <a:t> = average distance between clusters (want it large)</a:t>
            </a:r>
          </a:p>
          <a:p>
            <a:pPr lvl="1">
              <a:buFont typeface="Wingdings" panose="05000000000000000000" pitchFamily="2" charset="2"/>
              <a:buChar char="ü"/>
            </a:pPr>
            <a:r>
              <a:rPr lang="en-US" sz="2400" dirty="0" err="1"/>
              <a:t>average.within</a:t>
            </a:r>
            <a:r>
              <a:rPr lang="en-US" sz="2400" dirty="0"/>
              <a:t> = average distance within clusters (want it small)</a:t>
            </a:r>
          </a:p>
          <a:p>
            <a:pPr marL="457200" lvl="1" indent="0">
              <a:buNone/>
            </a:pPr>
            <a:endParaRPr lang="en-US" b="1" dirty="0"/>
          </a:p>
          <a:p>
            <a:pPr marL="457200" lvl="1" indent="0">
              <a:buNone/>
            </a:pPr>
            <a:endParaRPr lang="en-US" b="1" dirty="0"/>
          </a:p>
        </p:txBody>
      </p:sp>
    </p:spTree>
    <p:extLst>
      <p:ext uri="{BB962C8B-B14F-4D97-AF65-F5344CB8AC3E}">
        <p14:creationId xmlns:p14="http://schemas.microsoft.com/office/powerpoint/2010/main" val="976044249"/>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RESULTS</a:t>
            </a:r>
          </a:p>
        </p:txBody>
      </p:sp>
      <p:sp>
        <p:nvSpPr>
          <p:cNvPr id="5" name="Content Placeholder 4"/>
          <p:cNvSpPr>
            <a:spLocks noGrp="1"/>
          </p:cNvSpPr>
          <p:nvPr>
            <p:ph idx="1"/>
          </p:nvPr>
        </p:nvSpPr>
        <p:spPr/>
        <p:txBody>
          <a:bodyPr>
            <a:normAutofit fontScale="92500" lnSpcReduction="20000"/>
          </a:bodyPr>
          <a:lstStyle/>
          <a:p>
            <a:pPr marL="0" indent="0">
              <a:buNone/>
            </a:pPr>
            <a:r>
              <a:rPr lang="en-US" sz="3000" b="1" dirty="0"/>
              <a:t>Clustering Method Stats</a:t>
            </a:r>
          </a:p>
          <a:p>
            <a:pPr marL="0" indent="0">
              <a:buNone/>
            </a:pPr>
            <a:r>
              <a:rPr lang="en-US" sz="2600" dirty="0" err="1"/>
              <a:t>Cluster.stats</a:t>
            </a:r>
            <a:r>
              <a:rPr lang="en-US" sz="2600" dirty="0"/>
              <a:t>( )</a:t>
            </a:r>
          </a:p>
          <a:p>
            <a:pPr lvl="1">
              <a:buFont typeface="Wingdings" panose="05000000000000000000" pitchFamily="2" charset="2"/>
              <a:buChar char="ü"/>
            </a:pPr>
            <a:r>
              <a:rPr lang="en-US" sz="2600" dirty="0"/>
              <a:t>Dunn Index (D) = if clusters are compact around medoid and are well separated the diameter of cluster should be small and distance between clusters should be large (larger is better)</a:t>
            </a:r>
          </a:p>
          <a:p>
            <a:pPr lvl="1">
              <a:buFont typeface="Wingdings" panose="05000000000000000000" pitchFamily="2" charset="2"/>
              <a:buChar char="ü"/>
            </a:pPr>
            <a:r>
              <a:rPr lang="en-US" sz="2600" dirty="0"/>
              <a:t>Rand Index = measurement for assessing the similarity between two partitions (-1 no agreement and +1 perfect agreement)</a:t>
            </a:r>
            <a:endParaRPr lang="en-US" sz="2600" b="1" dirty="0"/>
          </a:p>
          <a:p>
            <a:pPr marL="457200" lvl="1" indent="0">
              <a:buNone/>
            </a:pPr>
            <a:endParaRPr lang="en-US" b="1" dirty="0"/>
          </a:p>
        </p:txBody>
      </p:sp>
    </p:spTree>
    <p:extLst>
      <p:ext uri="{BB962C8B-B14F-4D97-AF65-F5344CB8AC3E}">
        <p14:creationId xmlns:p14="http://schemas.microsoft.com/office/powerpoint/2010/main" val="406493772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RESULTS</a:t>
            </a:r>
          </a:p>
        </p:txBody>
      </p:sp>
      <p:sp>
        <p:nvSpPr>
          <p:cNvPr id="5" name="Content Placeholder 4"/>
          <p:cNvSpPr>
            <a:spLocks noGrp="1"/>
          </p:cNvSpPr>
          <p:nvPr>
            <p:ph idx="1"/>
          </p:nvPr>
        </p:nvSpPr>
        <p:spPr/>
        <p:txBody>
          <a:bodyPr>
            <a:normAutofit/>
          </a:bodyPr>
          <a:lstStyle/>
          <a:p>
            <a:pPr marL="0" indent="0">
              <a:buNone/>
            </a:pPr>
            <a:r>
              <a:rPr lang="en-US" sz="3000" b="1" dirty="0"/>
              <a:t>Clustering Method Stats</a:t>
            </a:r>
          </a:p>
          <a:p>
            <a:pPr marL="0" indent="0">
              <a:buNone/>
            </a:pPr>
            <a:r>
              <a:rPr lang="en-US" sz="2400" dirty="0"/>
              <a:t>Silhouette( )</a:t>
            </a:r>
          </a:p>
          <a:p>
            <a:pPr lvl="1" indent="-342900">
              <a:buFont typeface="Wingdings" panose="05000000000000000000" pitchFamily="2" charset="2"/>
              <a:buChar char="ü"/>
            </a:pPr>
            <a:r>
              <a:rPr lang="en-US" sz="2400" dirty="0"/>
              <a:t>Measures how well a data point is clustered and estimates the average distance between clusters (close to 1 is a well clustered object and close to -1 is poorly clustered)</a:t>
            </a:r>
          </a:p>
        </p:txBody>
      </p:sp>
    </p:spTree>
    <p:extLst>
      <p:ext uri="{BB962C8B-B14F-4D97-AF65-F5344CB8AC3E}">
        <p14:creationId xmlns:p14="http://schemas.microsoft.com/office/powerpoint/2010/main" val="35428172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RESULTS</a:t>
            </a:r>
          </a:p>
        </p:txBody>
      </p:sp>
      <p:sp>
        <p:nvSpPr>
          <p:cNvPr id="5" name="Content Placeholder 4"/>
          <p:cNvSpPr>
            <a:spLocks noGrp="1"/>
          </p:cNvSpPr>
          <p:nvPr>
            <p:ph idx="1"/>
          </p:nvPr>
        </p:nvSpPr>
        <p:spPr/>
        <p:txBody>
          <a:bodyPr>
            <a:normAutofit fontScale="92500" lnSpcReduction="20000"/>
          </a:bodyPr>
          <a:lstStyle/>
          <a:p>
            <a:pPr marL="0" indent="0">
              <a:buNone/>
            </a:pPr>
            <a:r>
              <a:rPr lang="en-US" sz="3000" b="1" dirty="0"/>
              <a:t>Clustering Method Stats</a:t>
            </a:r>
          </a:p>
          <a:p>
            <a:pPr marL="0" indent="0">
              <a:buNone/>
            </a:pPr>
            <a:r>
              <a:rPr lang="en-US" sz="2600" dirty="0" err="1"/>
              <a:t>confusionMatrix</a:t>
            </a:r>
            <a:r>
              <a:rPr lang="en-US" sz="2600" dirty="0"/>
              <a:t>( )</a:t>
            </a:r>
          </a:p>
          <a:p>
            <a:pPr lvl="1" indent="-342900">
              <a:buFont typeface="Wingdings" panose="05000000000000000000" pitchFamily="2" charset="2"/>
              <a:buChar char="ü"/>
            </a:pPr>
            <a:r>
              <a:rPr lang="en-US" sz="2600" dirty="0"/>
              <a:t>accuracy = overall how often is the model correct</a:t>
            </a:r>
          </a:p>
          <a:p>
            <a:pPr lvl="1" indent="-342900">
              <a:buFont typeface="Wingdings" panose="05000000000000000000" pitchFamily="2" charset="2"/>
              <a:buChar char="ü"/>
            </a:pPr>
            <a:r>
              <a:rPr lang="en-US" sz="2600" dirty="0"/>
              <a:t>sensitivity aka recall aka true positive rate = TP(correct P </a:t>
            </a:r>
            <a:r>
              <a:rPr lang="en-US" sz="2600" dirty="0" err="1"/>
              <a:t>pred</a:t>
            </a:r>
            <a:r>
              <a:rPr lang="en-US" sz="2600" dirty="0"/>
              <a:t>)/total of P (closer to 1 is good and 0 is not)</a:t>
            </a:r>
          </a:p>
          <a:p>
            <a:pPr lvl="1" indent="-342900">
              <a:buFont typeface="Wingdings" panose="05000000000000000000" pitchFamily="2" charset="2"/>
              <a:buChar char="ü"/>
            </a:pPr>
            <a:r>
              <a:rPr lang="en-US" sz="2600" dirty="0"/>
              <a:t>specificity = aka true negative rate = TN(correct N </a:t>
            </a:r>
            <a:r>
              <a:rPr lang="en-US" sz="2600" dirty="0" err="1"/>
              <a:t>pred</a:t>
            </a:r>
            <a:r>
              <a:rPr lang="en-US" sz="2600" dirty="0"/>
              <a:t>)/ total of N (best is 1 and bad is 0)</a:t>
            </a:r>
          </a:p>
        </p:txBody>
      </p:sp>
    </p:spTree>
    <p:extLst>
      <p:ext uri="{BB962C8B-B14F-4D97-AF65-F5344CB8AC3E}">
        <p14:creationId xmlns:p14="http://schemas.microsoft.com/office/powerpoint/2010/main" val="107948076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RESULTS</a:t>
            </a:r>
          </a:p>
        </p:txBody>
      </p:sp>
      <p:sp>
        <p:nvSpPr>
          <p:cNvPr id="5" name="Content Placeholder 4"/>
          <p:cNvSpPr>
            <a:spLocks noGrp="1"/>
          </p:cNvSpPr>
          <p:nvPr>
            <p:ph idx="1"/>
          </p:nvPr>
        </p:nvSpPr>
        <p:spPr/>
        <p:txBody>
          <a:bodyPr>
            <a:normAutofit/>
          </a:bodyPr>
          <a:lstStyle/>
          <a:p>
            <a:pPr marL="0" indent="0">
              <a:buNone/>
            </a:pPr>
            <a:r>
              <a:rPr lang="en-US" sz="3000" b="1" dirty="0"/>
              <a:t>Clustering Method Stats</a:t>
            </a:r>
          </a:p>
          <a:p>
            <a:pPr marL="0" indent="0">
              <a:buNone/>
            </a:pPr>
            <a:r>
              <a:rPr lang="en-US" sz="2600" dirty="0" err="1"/>
              <a:t>confusionMatrix</a:t>
            </a:r>
            <a:r>
              <a:rPr lang="en-US" sz="2600" dirty="0"/>
              <a:t>( )</a:t>
            </a:r>
          </a:p>
          <a:p>
            <a:pPr lvl="1" indent="-342900">
              <a:buFont typeface="Wingdings" panose="05000000000000000000" pitchFamily="2" charset="2"/>
              <a:buChar char="ü"/>
            </a:pPr>
            <a:r>
              <a:rPr lang="en-US" sz="2400" dirty="0"/>
              <a:t>p value = (caret package definition) one-sided test to see if the accuracy is better than the "no information rate“  which is the majority class in your dataset (accuracy % should be higher than this %)</a:t>
            </a:r>
          </a:p>
        </p:txBody>
      </p:sp>
    </p:spTree>
    <p:extLst>
      <p:ext uri="{BB962C8B-B14F-4D97-AF65-F5344CB8AC3E}">
        <p14:creationId xmlns:p14="http://schemas.microsoft.com/office/powerpoint/2010/main" val="3792574583"/>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2932" y="1"/>
            <a:ext cx="6392956" cy="638354"/>
          </a:xfrm>
        </p:spPr>
        <p:txBody>
          <a:bodyPr>
            <a:normAutofit fontScale="90000"/>
          </a:bodyPr>
          <a:lstStyle/>
          <a:p>
            <a:r>
              <a:rPr lang="en-US" dirty="0"/>
              <a:t>HIERARCHICAL</a:t>
            </a:r>
          </a:p>
        </p:txBody>
      </p:sp>
      <p:graphicFrame>
        <p:nvGraphicFramePr>
          <p:cNvPr id="2" name="Table 2">
            <a:extLst>
              <a:ext uri="{FF2B5EF4-FFF2-40B4-BE49-F238E27FC236}">
                <a16:creationId xmlns:a16="http://schemas.microsoft.com/office/drawing/2014/main" id="{DB91BEA8-ACA0-4DC8-AC0E-DCEF88F2AB3B}"/>
              </a:ext>
            </a:extLst>
          </p:cNvPr>
          <p:cNvGraphicFramePr>
            <a:graphicFrameLocks noGrp="1"/>
          </p:cNvGraphicFramePr>
          <p:nvPr>
            <p:ph idx="1"/>
            <p:extLst>
              <p:ext uri="{D42A27DB-BD31-4B8C-83A1-F6EECF244321}">
                <p14:modId xmlns:p14="http://schemas.microsoft.com/office/powerpoint/2010/main" val="1103169589"/>
              </p:ext>
            </p:extLst>
          </p:nvPr>
        </p:nvGraphicFramePr>
        <p:xfrm>
          <a:off x="2370336" y="558577"/>
          <a:ext cx="6305552" cy="4402732"/>
        </p:xfrm>
        <a:graphic>
          <a:graphicData uri="http://schemas.openxmlformats.org/drawingml/2006/table">
            <a:tbl>
              <a:tblPr firstRow="1" bandRow="1">
                <a:tableStyleId>{5C22544A-7EE6-4342-B048-85BDC9FD1C3A}</a:tableStyleId>
              </a:tblPr>
              <a:tblGrid>
                <a:gridCol w="1576388">
                  <a:extLst>
                    <a:ext uri="{9D8B030D-6E8A-4147-A177-3AD203B41FA5}">
                      <a16:colId xmlns:a16="http://schemas.microsoft.com/office/drawing/2014/main" val="1850006781"/>
                    </a:ext>
                  </a:extLst>
                </a:gridCol>
                <a:gridCol w="1566832">
                  <a:extLst>
                    <a:ext uri="{9D8B030D-6E8A-4147-A177-3AD203B41FA5}">
                      <a16:colId xmlns:a16="http://schemas.microsoft.com/office/drawing/2014/main" val="4217128243"/>
                    </a:ext>
                  </a:extLst>
                </a:gridCol>
                <a:gridCol w="1585944">
                  <a:extLst>
                    <a:ext uri="{9D8B030D-6E8A-4147-A177-3AD203B41FA5}">
                      <a16:colId xmlns:a16="http://schemas.microsoft.com/office/drawing/2014/main" val="411492033"/>
                    </a:ext>
                  </a:extLst>
                </a:gridCol>
                <a:gridCol w="1576388">
                  <a:extLst>
                    <a:ext uri="{9D8B030D-6E8A-4147-A177-3AD203B41FA5}">
                      <a16:colId xmlns:a16="http://schemas.microsoft.com/office/drawing/2014/main" val="1491928779"/>
                    </a:ext>
                  </a:extLst>
                </a:gridCol>
              </a:tblGrid>
              <a:tr h="625847">
                <a:tc>
                  <a:txBody>
                    <a:bodyPr/>
                    <a:lstStyle/>
                    <a:p>
                      <a:r>
                        <a:rPr lang="en-US" sz="2400" dirty="0">
                          <a:solidFill>
                            <a:schemeClr val="tx1"/>
                          </a:solidFill>
                        </a:rPr>
                        <a:t>STATS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2 Clusters</a:t>
                      </a:r>
                    </a:p>
                    <a:p>
                      <a:endParaRPr lang="en-US" sz="2400" dirty="0">
                        <a:solidFill>
                          <a:schemeClr val="tx1"/>
                        </a:solidFill>
                      </a:endParaRPr>
                    </a:p>
                  </a:txBody>
                  <a:tcPr/>
                </a:tc>
                <a:tc>
                  <a:txBody>
                    <a:bodyPr/>
                    <a:lstStyle/>
                    <a:p>
                      <a:r>
                        <a:rPr lang="en-US" sz="2400" dirty="0">
                          <a:solidFill>
                            <a:schemeClr val="tx1"/>
                          </a:solidFill>
                        </a:rPr>
                        <a:t>3 Clusters</a:t>
                      </a:r>
                    </a:p>
                  </a:txBody>
                  <a:tcPr/>
                </a:tc>
                <a:tc>
                  <a:txBody>
                    <a:bodyPr/>
                    <a:lstStyle/>
                    <a:p>
                      <a:r>
                        <a:rPr lang="en-US" sz="2400" dirty="0">
                          <a:solidFill>
                            <a:schemeClr val="tx1"/>
                          </a:solidFill>
                        </a:rPr>
                        <a:t>4 Clusters</a:t>
                      </a:r>
                    </a:p>
                  </a:txBody>
                  <a:tcPr/>
                </a:tc>
                <a:extLst>
                  <a:ext uri="{0D108BD9-81ED-4DB2-BD59-A6C34878D82A}">
                    <a16:rowId xmlns:a16="http://schemas.microsoft.com/office/drawing/2014/main" val="1192029215"/>
                  </a:ext>
                </a:extLst>
              </a:tr>
              <a:tr h="395324">
                <a:tc>
                  <a:txBody>
                    <a:bodyPr/>
                    <a:lstStyle/>
                    <a:p>
                      <a:r>
                        <a:rPr lang="en-US" dirty="0"/>
                        <a:t>AVG BETWEEN</a:t>
                      </a:r>
                    </a:p>
                  </a:txBody>
                  <a:tcPr/>
                </a:tc>
                <a:tc>
                  <a:txBody>
                    <a:bodyPr/>
                    <a:lstStyle/>
                    <a:p>
                      <a:r>
                        <a:rPr lang="en-US" sz="1400" dirty="0"/>
                        <a:t>69.789</a:t>
                      </a:r>
                    </a:p>
                  </a:txBody>
                  <a:tcPr/>
                </a:tc>
                <a:tc>
                  <a:txBody>
                    <a:bodyPr/>
                    <a:lstStyle/>
                    <a:p>
                      <a:r>
                        <a:rPr lang="en-US" sz="1400" dirty="0"/>
                        <a:t>70.105</a:t>
                      </a:r>
                    </a:p>
                  </a:txBody>
                  <a:tcPr/>
                </a:tc>
                <a:tc>
                  <a:txBody>
                    <a:bodyPr/>
                    <a:lstStyle/>
                    <a:p>
                      <a:r>
                        <a:rPr lang="en-US" sz="1400" dirty="0">
                          <a:solidFill>
                            <a:srgbClr val="C00000"/>
                          </a:solidFill>
                        </a:rPr>
                        <a:t>70.781</a:t>
                      </a:r>
                    </a:p>
                  </a:txBody>
                  <a:tcPr/>
                </a:tc>
                <a:extLst>
                  <a:ext uri="{0D108BD9-81ED-4DB2-BD59-A6C34878D82A}">
                    <a16:rowId xmlns:a16="http://schemas.microsoft.com/office/drawing/2014/main" val="3574577800"/>
                  </a:ext>
                </a:extLst>
              </a:tr>
              <a:tr h="375479">
                <a:tc>
                  <a:txBody>
                    <a:bodyPr/>
                    <a:lstStyle/>
                    <a:p>
                      <a:r>
                        <a:rPr lang="en-US" dirty="0"/>
                        <a:t>AVG WITHIN</a:t>
                      </a:r>
                    </a:p>
                  </a:txBody>
                  <a:tcPr/>
                </a:tc>
                <a:tc>
                  <a:txBody>
                    <a:bodyPr/>
                    <a:lstStyle/>
                    <a:p>
                      <a:r>
                        <a:rPr lang="en-US" sz="1400" dirty="0"/>
                        <a:t>44.426</a:t>
                      </a:r>
                    </a:p>
                  </a:txBody>
                  <a:tcPr/>
                </a:tc>
                <a:tc>
                  <a:txBody>
                    <a:bodyPr/>
                    <a:lstStyle/>
                    <a:p>
                      <a:r>
                        <a:rPr lang="en-US" sz="1400" dirty="0"/>
                        <a:t>38.340</a:t>
                      </a:r>
                    </a:p>
                  </a:txBody>
                  <a:tcPr/>
                </a:tc>
                <a:tc>
                  <a:txBody>
                    <a:bodyPr/>
                    <a:lstStyle/>
                    <a:p>
                      <a:r>
                        <a:rPr lang="en-US" sz="1400" dirty="0">
                          <a:solidFill>
                            <a:srgbClr val="C00000"/>
                          </a:solidFill>
                        </a:rPr>
                        <a:t>36.263</a:t>
                      </a:r>
                    </a:p>
                  </a:txBody>
                  <a:tcPr>
                    <a:solidFill>
                      <a:schemeClr val="accent6">
                        <a:lumMod val="40000"/>
                        <a:lumOff val="60000"/>
                      </a:schemeClr>
                    </a:solidFill>
                  </a:tcPr>
                </a:tc>
                <a:extLst>
                  <a:ext uri="{0D108BD9-81ED-4DB2-BD59-A6C34878D82A}">
                    <a16:rowId xmlns:a16="http://schemas.microsoft.com/office/drawing/2014/main" val="3089506354"/>
                  </a:ext>
                </a:extLst>
              </a:tr>
              <a:tr h="375479">
                <a:tc>
                  <a:txBody>
                    <a:bodyPr/>
                    <a:lstStyle/>
                    <a:p>
                      <a:r>
                        <a:rPr lang="en-US" dirty="0"/>
                        <a:t>DUNN</a:t>
                      </a:r>
                    </a:p>
                  </a:txBody>
                  <a:tcPr/>
                </a:tc>
                <a:tc>
                  <a:txBody>
                    <a:bodyPr/>
                    <a:lstStyle/>
                    <a:p>
                      <a:r>
                        <a:rPr lang="en-US" sz="1400" dirty="0"/>
                        <a:t>0.007</a:t>
                      </a:r>
                    </a:p>
                  </a:txBody>
                  <a:tcPr/>
                </a:tc>
                <a:tc>
                  <a:txBody>
                    <a:bodyPr/>
                    <a:lstStyle/>
                    <a:p>
                      <a:r>
                        <a:rPr lang="en-US" sz="1400" dirty="0"/>
                        <a:t>0.015</a:t>
                      </a:r>
                    </a:p>
                  </a:txBody>
                  <a:tcPr/>
                </a:tc>
                <a:tc>
                  <a:txBody>
                    <a:bodyPr/>
                    <a:lstStyle/>
                    <a:p>
                      <a:r>
                        <a:rPr lang="en-US" sz="1400" dirty="0">
                          <a:solidFill>
                            <a:srgbClr val="FF0000"/>
                          </a:solidFill>
                        </a:rPr>
                        <a:t>0.041</a:t>
                      </a:r>
                    </a:p>
                  </a:txBody>
                  <a:tcPr>
                    <a:solidFill>
                      <a:schemeClr val="accent6">
                        <a:lumMod val="40000"/>
                        <a:lumOff val="60000"/>
                      </a:schemeClr>
                    </a:solidFill>
                  </a:tcPr>
                </a:tc>
                <a:extLst>
                  <a:ext uri="{0D108BD9-81ED-4DB2-BD59-A6C34878D82A}">
                    <a16:rowId xmlns:a16="http://schemas.microsoft.com/office/drawing/2014/main" val="3653581212"/>
                  </a:ext>
                </a:extLst>
              </a:tr>
              <a:tr h="375479">
                <a:tc>
                  <a:txBody>
                    <a:bodyPr/>
                    <a:lstStyle/>
                    <a:p>
                      <a:r>
                        <a:rPr lang="en-US" dirty="0"/>
                        <a:t>RAND</a:t>
                      </a:r>
                    </a:p>
                  </a:txBody>
                  <a:tcPr/>
                </a:tc>
                <a:tc>
                  <a:txBody>
                    <a:bodyPr/>
                    <a:lstStyle/>
                    <a:p>
                      <a:r>
                        <a:rPr lang="en-US" sz="1400" dirty="0">
                          <a:solidFill>
                            <a:srgbClr val="C00000"/>
                          </a:solidFill>
                        </a:rPr>
                        <a:t>0.431</a:t>
                      </a:r>
                    </a:p>
                  </a:txBody>
                  <a:tcPr>
                    <a:solidFill>
                      <a:schemeClr val="accent6">
                        <a:lumMod val="40000"/>
                        <a:lumOff val="60000"/>
                      </a:schemeClr>
                    </a:solidFill>
                  </a:tcPr>
                </a:tc>
                <a:tc>
                  <a:txBody>
                    <a:bodyPr/>
                    <a:lstStyle/>
                    <a:p>
                      <a:r>
                        <a:rPr lang="en-US" sz="1400" dirty="0"/>
                        <a:t>0.267</a:t>
                      </a:r>
                    </a:p>
                  </a:txBody>
                  <a:tcPr/>
                </a:tc>
                <a:tc>
                  <a:txBody>
                    <a:bodyPr/>
                    <a:lstStyle/>
                    <a:p>
                      <a:r>
                        <a:rPr lang="en-US" sz="1400" dirty="0"/>
                        <a:t>0.263</a:t>
                      </a:r>
                    </a:p>
                  </a:txBody>
                  <a:tcPr/>
                </a:tc>
                <a:extLst>
                  <a:ext uri="{0D108BD9-81ED-4DB2-BD59-A6C34878D82A}">
                    <a16:rowId xmlns:a16="http://schemas.microsoft.com/office/drawing/2014/main" val="279333423"/>
                  </a:ext>
                </a:extLst>
              </a:tr>
              <a:tr h="375479">
                <a:tc>
                  <a:txBody>
                    <a:bodyPr/>
                    <a:lstStyle/>
                    <a:p>
                      <a:r>
                        <a:rPr lang="en-US" dirty="0"/>
                        <a:t>ACCURACY</a:t>
                      </a:r>
                    </a:p>
                  </a:txBody>
                  <a:tcPr/>
                </a:tc>
                <a:tc>
                  <a:txBody>
                    <a:bodyPr/>
                    <a:lstStyle/>
                    <a:p>
                      <a:r>
                        <a:rPr lang="en-US" sz="1400" dirty="0"/>
                        <a:t>0.28</a:t>
                      </a:r>
                    </a:p>
                  </a:txBody>
                  <a:tcPr/>
                </a:tc>
                <a:tc>
                  <a:txBody>
                    <a:bodyPr/>
                    <a:lstStyle/>
                    <a:p>
                      <a:r>
                        <a:rPr lang="en-US" sz="1400" dirty="0">
                          <a:solidFill>
                            <a:srgbClr val="C00000"/>
                          </a:solidFill>
                        </a:rPr>
                        <a:t>0.50</a:t>
                      </a:r>
                    </a:p>
                  </a:txBody>
                  <a:tcPr>
                    <a:solidFill>
                      <a:schemeClr val="accent6">
                        <a:lumMod val="40000"/>
                        <a:lumOff val="60000"/>
                      </a:schemeClr>
                    </a:solidFill>
                  </a:tcPr>
                </a:tc>
                <a:tc>
                  <a:txBody>
                    <a:bodyPr/>
                    <a:lstStyle/>
                    <a:p>
                      <a:r>
                        <a:rPr lang="en-US" sz="1400" dirty="0" err="1"/>
                        <a:t>na</a:t>
                      </a:r>
                      <a:endParaRPr lang="en-US" sz="1400" dirty="0"/>
                    </a:p>
                  </a:txBody>
                  <a:tcPr/>
                </a:tc>
                <a:extLst>
                  <a:ext uri="{0D108BD9-81ED-4DB2-BD59-A6C34878D82A}">
                    <a16:rowId xmlns:a16="http://schemas.microsoft.com/office/drawing/2014/main" val="122120460"/>
                  </a:ext>
                </a:extLst>
              </a:tr>
              <a:tr h="375479">
                <a:tc>
                  <a:txBody>
                    <a:bodyPr/>
                    <a:lstStyle/>
                    <a:p>
                      <a:r>
                        <a:rPr lang="en-US" dirty="0"/>
                        <a:t>P VALUE</a:t>
                      </a:r>
                    </a:p>
                  </a:txBody>
                  <a:tcPr/>
                </a:tc>
                <a:tc>
                  <a:txBody>
                    <a:bodyPr/>
                    <a:lstStyle/>
                    <a:p>
                      <a:r>
                        <a:rPr lang="en-US" sz="1400" dirty="0"/>
                        <a:t>1.0</a:t>
                      </a:r>
                    </a:p>
                  </a:txBody>
                  <a:tcPr/>
                </a:tc>
                <a:tc>
                  <a:txBody>
                    <a:bodyPr/>
                    <a:lstStyle/>
                    <a:p>
                      <a:r>
                        <a:rPr lang="en-US" sz="1400" dirty="0"/>
                        <a:t>0.23</a:t>
                      </a:r>
                    </a:p>
                  </a:txBody>
                  <a:tcPr/>
                </a:tc>
                <a:tc>
                  <a:txBody>
                    <a:bodyPr/>
                    <a:lstStyle/>
                    <a:p>
                      <a:r>
                        <a:rPr lang="en-US" sz="1400" dirty="0" err="1"/>
                        <a:t>na</a:t>
                      </a:r>
                      <a:endParaRPr lang="en-US" sz="1400" dirty="0"/>
                    </a:p>
                  </a:txBody>
                  <a:tcPr/>
                </a:tc>
                <a:extLst>
                  <a:ext uri="{0D108BD9-81ED-4DB2-BD59-A6C34878D82A}">
                    <a16:rowId xmlns:a16="http://schemas.microsoft.com/office/drawing/2014/main" val="2194940907"/>
                  </a:ext>
                </a:extLst>
              </a:tr>
              <a:tr h="465589">
                <a:tc>
                  <a:txBody>
                    <a:bodyPr/>
                    <a:lstStyle/>
                    <a:p>
                      <a:r>
                        <a:rPr lang="en-US" dirty="0"/>
                        <a:t>SENSITIVITY</a:t>
                      </a:r>
                    </a:p>
                  </a:txBody>
                  <a:tcPr/>
                </a:tc>
                <a:tc>
                  <a:txBody>
                    <a:bodyPr/>
                    <a:lstStyle/>
                    <a:p>
                      <a:r>
                        <a:rPr lang="en-US" sz="1400" dirty="0"/>
                        <a:t>0.167/0.77/0.0</a:t>
                      </a:r>
                    </a:p>
                  </a:txBody>
                  <a:tcPr/>
                </a:tc>
                <a:tc>
                  <a:txBody>
                    <a:bodyPr/>
                    <a:lstStyle/>
                    <a:p>
                      <a:r>
                        <a:rPr lang="en-US" sz="1400" dirty="0">
                          <a:solidFill>
                            <a:schemeClr val="tx1"/>
                          </a:solidFill>
                        </a:rPr>
                        <a:t>0.167</a:t>
                      </a:r>
                      <a:r>
                        <a:rPr lang="en-US" sz="1400" dirty="0"/>
                        <a:t>/0.77/</a:t>
                      </a:r>
                      <a:r>
                        <a:rPr lang="en-US" sz="1400" dirty="0">
                          <a:solidFill>
                            <a:srgbClr val="C00000"/>
                          </a:solidFill>
                        </a:rPr>
                        <a:t>0.467</a:t>
                      </a:r>
                    </a:p>
                  </a:txBody>
                  <a:tcPr/>
                </a:tc>
                <a:tc>
                  <a:txBody>
                    <a:bodyPr/>
                    <a:lstStyle/>
                    <a:p>
                      <a:r>
                        <a:rPr lang="en-US" sz="1400" dirty="0" err="1"/>
                        <a:t>na</a:t>
                      </a:r>
                      <a:endParaRPr lang="en-US" sz="1400" dirty="0"/>
                    </a:p>
                  </a:txBody>
                  <a:tcPr/>
                </a:tc>
                <a:extLst>
                  <a:ext uri="{0D108BD9-81ED-4DB2-BD59-A6C34878D82A}">
                    <a16:rowId xmlns:a16="http://schemas.microsoft.com/office/drawing/2014/main" val="307717884"/>
                  </a:ext>
                </a:extLst>
              </a:tr>
              <a:tr h="375479">
                <a:tc>
                  <a:txBody>
                    <a:bodyPr/>
                    <a:lstStyle/>
                    <a:p>
                      <a:r>
                        <a:rPr lang="en-US" dirty="0"/>
                        <a:t>SPECIFICITY</a:t>
                      </a:r>
                    </a:p>
                  </a:txBody>
                  <a:tcPr/>
                </a:tc>
                <a:tc>
                  <a:txBody>
                    <a:bodyPr/>
                    <a:lstStyle/>
                    <a:p>
                      <a:r>
                        <a:rPr lang="en-US" sz="1400" dirty="0"/>
                        <a:t>0.348/0.714/</a:t>
                      </a:r>
                      <a:r>
                        <a:rPr lang="en-US" sz="1400" dirty="0">
                          <a:solidFill>
                            <a:srgbClr val="C00000"/>
                          </a:solidFill>
                        </a:rPr>
                        <a:t>1.00</a:t>
                      </a:r>
                    </a:p>
                  </a:txBody>
                  <a:tcPr/>
                </a:tc>
                <a:tc>
                  <a:txBody>
                    <a:bodyPr/>
                    <a:lstStyle/>
                    <a:p>
                      <a:r>
                        <a:rPr lang="en-US" sz="1400" dirty="0">
                          <a:solidFill>
                            <a:srgbClr val="C00000"/>
                          </a:solidFill>
                        </a:rPr>
                        <a:t>0.636</a:t>
                      </a:r>
                      <a:r>
                        <a:rPr lang="en-US" sz="1400" dirty="0"/>
                        <a:t>/0.714/0.988</a:t>
                      </a:r>
                    </a:p>
                  </a:txBody>
                  <a:tcPr/>
                </a:tc>
                <a:tc>
                  <a:txBody>
                    <a:bodyPr/>
                    <a:lstStyle/>
                    <a:p>
                      <a:r>
                        <a:rPr lang="en-US" sz="1400" dirty="0" err="1"/>
                        <a:t>na</a:t>
                      </a:r>
                      <a:endParaRPr lang="en-US" sz="1400" dirty="0"/>
                    </a:p>
                  </a:txBody>
                  <a:tcPr/>
                </a:tc>
                <a:extLst>
                  <a:ext uri="{0D108BD9-81ED-4DB2-BD59-A6C34878D82A}">
                    <a16:rowId xmlns:a16="http://schemas.microsoft.com/office/drawing/2014/main" val="879816346"/>
                  </a:ext>
                </a:extLst>
              </a:tr>
              <a:tr h="465985">
                <a:tc>
                  <a:txBody>
                    <a:bodyPr/>
                    <a:lstStyle/>
                    <a:p>
                      <a:r>
                        <a:rPr lang="en-US" dirty="0"/>
                        <a:t>AVG SIL WID</a:t>
                      </a:r>
                    </a:p>
                  </a:txBody>
                  <a:tcPr/>
                </a:tc>
                <a:tc>
                  <a:txBody>
                    <a:bodyPr/>
                    <a:lstStyle/>
                    <a:p>
                      <a:r>
                        <a:rPr lang="en-US" sz="1400" dirty="0">
                          <a:solidFill>
                            <a:srgbClr val="C00000"/>
                          </a:solidFill>
                        </a:rPr>
                        <a:t>0.329</a:t>
                      </a:r>
                    </a:p>
                  </a:txBody>
                  <a:tcPr/>
                </a:tc>
                <a:tc>
                  <a:txBody>
                    <a:bodyPr/>
                    <a:lstStyle/>
                    <a:p>
                      <a:r>
                        <a:rPr lang="en-US" sz="1400" dirty="0">
                          <a:solidFill>
                            <a:schemeClr val="tx1"/>
                          </a:solidFill>
                        </a:rPr>
                        <a:t>0.287</a:t>
                      </a:r>
                    </a:p>
                  </a:txBody>
                  <a:tcPr/>
                </a:tc>
                <a:tc>
                  <a:txBody>
                    <a:bodyPr/>
                    <a:lstStyle/>
                    <a:p>
                      <a:r>
                        <a:rPr lang="en-US" sz="1400" dirty="0"/>
                        <a:t>0.296</a:t>
                      </a:r>
                    </a:p>
                  </a:txBody>
                  <a:tcPr/>
                </a:tc>
                <a:extLst>
                  <a:ext uri="{0D108BD9-81ED-4DB2-BD59-A6C34878D82A}">
                    <a16:rowId xmlns:a16="http://schemas.microsoft.com/office/drawing/2014/main" val="3060104788"/>
                  </a:ext>
                </a:extLst>
              </a:tr>
            </a:tbl>
          </a:graphicData>
        </a:graphic>
      </p:graphicFrame>
    </p:spTree>
    <p:extLst>
      <p:ext uri="{BB962C8B-B14F-4D97-AF65-F5344CB8AC3E}">
        <p14:creationId xmlns:p14="http://schemas.microsoft.com/office/powerpoint/2010/main" val="208559072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2932" y="1"/>
            <a:ext cx="6392956" cy="638354"/>
          </a:xfrm>
        </p:spPr>
        <p:txBody>
          <a:bodyPr>
            <a:normAutofit fontScale="90000"/>
          </a:bodyPr>
          <a:lstStyle/>
          <a:p>
            <a:r>
              <a:rPr lang="en-US" dirty="0"/>
              <a:t>PAM</a:t>
            </a:r>
          </a:p>
        </p:txBody>
      </p:sp>
      <p:graphicFrame>
        <p:nvGraphicFramePr>
          <p:cNvPr id="2" name="Table 2">
            <a:extLst>
              <a:ext uri="{FF2B5EF4-FFF2-40B4-BE49-F238E27FC236}">
                <a16:creationId xmlns:a16="http://schemas.microsoft.com/office/drawing/2014/main" id="{DB91BEA8-ACA0-4DC8-AC0E-DCEF88F2AB3B}"/>
              </a:ext>
            </a:extLst>
          </p:cNvPr>
          <p:cNvGraphicFramePr>
            <a:graphicFrameLocks noGrp="1"/>
          </p:cNvGraphicFramePr>
          <p:nvPr>
            <p:ph idx="1"/>
            <p:extLst>
              <p:ext uri="{D42A27DB-BD31-4B8C-83A1-F6EECF244321}">
                <p14:modId xmlns:p14="http://schemas.microsoft.com/office/powerpoint/2010/main" val="2022245548"/>
              </p:ext>
            </p:extLst>
          </p:nvPr>
        </p:nvGraphicFramePr>
        <p:xfrm>
          <a:off x="2391257" y="576987"/>
          <a:ext cx="6305552" cy="4455519"/>
        </p:xfrm>
        <a:graphic>
          <a:graphicData uri="http://schemas.openxmlformats.org/drawingml/2006/table">
            <a:tbl>
              <a:tblPr firstRow="1" bandRow="1">
                <a:tableStyleId>{5C22544A-7EE6-4342-B048-85BDC9FD1C3A}</a:tableStyleId>
              </a:tblPr>
              <a:tblGrid>
                <a:gridCol w="1576388">
                  <a:extLst>
                    <a:ext uri="{9D8B030D-6E8A-4147-A177-3AD203B41FA5}">
                      <a16:colId xmlns:a16="http://schemas.microsoft.com/office/drawing/2014/main" val="1850006781"/>
                    </a:ext>
                  </a:extLst>
                </a:gridCol>
                <a:gridCol w="1566832">
                  <a:extLst>
                    <a:ext uri="{9D8B030D-6E8A-4147-A177-3AD203B41FA5}">
                      <a16:colId xmlns:a16="http://schemas.microsoft.com/office/drawing/2014/main" val="4217128243"/>
                    </a:ext>
                  </a:extLst>
                </a:gridCol>
                <a:gridCol w="1585944">
                  <a:extLst>
                    <a:ext uri="{9D8B030D-6E8A-4147-A177-3AD203B41FA5}">
                      <a16:colId xmlns:a16="http://schemas.microsoft.com/office/drawing/2014/main" val="411492033"/>
                    </a:ext>
                  </a:extLst>
                </a:gridCol>
                <a:gridCol w="1576388">
                  <a:extLst>
                    <a:ext uri="{9D8B030D-6E8A-4147-A177-3AD203B41FA5}">
                      <a16:colId xmlns:a16="http://schemas.microsoft.com/office/drawing/2014/main" val="1491928779"/>
                    </a:ext>
                  </a:extLst>
                </a:gridCol>
              </a:tblGrid>
              <a:tr h="699491">
                <a:tc>
                  <a:txBody>
                    <a:bodyPr/>
                    <a:lstStyle/>
                    <a:p>
                      <a:r>
                        <a:rPr lang="en-US" sz="2400" dirty="0">
                          <a:solidFill>
                            <a:schemeClr val="tx1"/>
                          </a:solidFill>
                        </a:rPr>
                        <a:t>STATS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2 Clusters</a:t>
                      </a:r>
                    </a:p>
                    <a:p>
                      <a:endParaRPr lang="en-US" sz="2400" dirty="0">
                        <a:solidFill>
                          <a:schemeClr val="tx1"/>
                        </a:solidFill>
                      </a:endParaRPr>
                    </a:p>
                  </a:txBody>
                  <a:tcPr/>
                </a:tc>
                <a:tc>
                  <a:txBody>
                    <a:bodyPr/>
                    <a:lstStyle/>
                    <a:p>
                      <a:r>
                        <a:rPr lang="en-US" sz="2400" dirty="0">
                          <a:solidFill>
                            <a:schemeClr val="tx1"/>
                          </a:solidFill>
                        </a:rPr>
                        <a:t>3 Clusters</a:t>
                      </a:r>
                    </a:p>
                  </a:txBody>
                  <a:tcPr/>
                </a:tc>
                <a:tc>
                  <a:txBody>
                    <a:bodyPr/>
                    <a:lstStyle/>
                    <a:p>
                      <a:r>
                        <a:rPr lang="en-US" sz="2400" dirty="0">
                          <a:solidFill>
                            <a:schemeClr val="tx1"/>
                          </a:solidFill>
                        </a:rPr>
                        <a:t>4 Clusters</a:t>
                      </a:r>
                    </a:p>
                  </a:txBody>
                  <a:tcPr/>
                </a:tc>
                <a:extLst>
                  <a:ext uri="{0D108BD9-81ED-4DB2-BD59-A6C34878D82A}">
                    <a16:rowId xmlns:a16="http://schemas.microsoft.com/office/drawing/2014/main" val="1192029215"/>
                  </a:ext>
                </a:extLst>
              </a:tr>
              <a:tr h="390745">
                <a:tc>
                  <a:txBody>
                    <a:bodyPr/>
                    <a:lstStyle/>
                    <a:p>
                      <a:r>
                        <a:rPr lang="en-US" dirty="0"/>
                        <a:t>AVG BETWEEN</a:t>
                      </a:r>
                    </a:p>
                  </a:txBody>
                  <a:tcPr/>
                </a:tc>
                <a:tc>
                  <a:txBody>
                    <a:bodyPr/>
                    <a:lstStyle/>
                    <a:p>
                      <a:r>
                        <a:rPr lang="en-US" sz="1400" dirty="0">
                          <a:solidFill>
                            <a:srgbClr val="C00000"/>
                          </a:solidFill>
                        </a:rPr>
                        <a:t>79.418</a:t>
                      </a:r>
                    </a:p>
                  </a:txBody>
                  <a:tcPr>
                    <a:solidFill>
                      <a:schemeClr val="accent6">
                        <a:lumMod val="40000"/>
                        <a:lumOff val="60000"/>
                      </a:schemeClr>
                    </a:solidFill>
                  </a:tcPr>
                </a:tc>
                <a:tc>
                  <a:txBody>
                    <a:bodyPr/>
                    <a:lstStyle/>
                    <a:p>
                      <a:r>
                        <a:rPr lang="en-US" sz="1400" dirty="0"/>
                        <a:t>71.131</a:t>
                      </a:r>
                    </a:p>
                  </a:txBody>
                  <a:tcPr/>
                </a:tc>
                <a:tc>
                  <a:txBody>
                    <a:bodyPr/>
                    <a:lstStyle/>
                    <a:p>
                      <a:r>
                        <a:rPr lang="en-US" sz="1400" dirty="0"/>
                        <a:t>66.974</a:t>
                      </a:r>
                    </a:p>
                  </a:txBody>
                  <a:tcPr/>
                </a:tc>
                <a:extLst>
                  <a:ext uri="{0D108BD9-81ED-4DB2-BD59-A6C34878D82A}">
                    <a16:rowId xmlns:a16="http://schemas.microsoft.com/office/drawing/2014/main" val="3574577800"/>
                  </a:ext>
                </a:extLst>
              </a:tr>
              <a:tr h="390745">
                <a:tc>
                  <a:txBody>
                    <a:bodyPr/>
                    <a:lstStyle/>
                    <a:p>
                      <a:r>
                        <a:rPr lang="en-US" dirty="0"/>
                        <a:t>AVG WITHIN</a:t>
                      </a:r>
                    </a:p>
                  </a:txBody>
                  <a:tcPr/>
                </a:tc>
                <a:tc>
                  <a:txBody>
                    <a:bodyPr/>
                    <a:lstStyle/>
                    <a:p>
                      <a:r>
                        <a:rPr lang="en-US" sz="1400" dirty="0"/>
                        <a:t>42.065</a:t>
                      </a:r>
                    </a:p>
                  </a:txBody>
                  <a:tcPr/>
                </a:tc>
                <a:tc>
                  <a:txBody>
                    <a:bodyPr/>
                    <a:lstStyle/>
                    <a:p>
                      <a:r>
                        <a:rPr lang="en-US" sz="1400" dirty="0"/>
                        <a:t>36.736</a:t>
                      </a:r>
                    </a:p>
                  </a:txBody>
                  <a:tcPr/>
                </a:tc>
                <a:tc>
                  <a:txBody>
                    <a:bodyPr/>
                    <a:lstStyle/>
                    <a:p>
                      <a:r>
                        <a:rPr lang="en-US" sz="1400" dirty="0">
                          <a:solidFill>
                            <a:srgbClr val="C00000"/>
                          </a:solidFill>
                        </a:rPr>
                        <a:t>34.166</a:t>
                      </a:r>
                    </a:p>
                  </a:txBody>
                  <a:tcPr/>
                </a:tc>
                <a:extLst>
                  <a:ext uri="{0D108BD9-81ED-4DB2-BD59-A6C34878D82A}">
                    <a16:rowId xmlns:a16="http://schemas.microsoft.com/office/drawing/2014/main" val="3089506354"/>
                  </a:ext>
                </a:extLst>
              </a:tr>
              <a:tr h="390745">
                <a:tc>
                  <a:txBody>
                    <a:bodyPr/>
                    <a:lstStyle/>
                    <a:p>
                      <a:r>
                        <a:rPr lang="en-US" dirty="0"/>
                        <a:t>DUNN</a:t>
                      </a:r>
                    </a:p>
                  </a:txBody>
                  <a:tcPr/>
                </a:tc>
                <a:tc>
                  <a:txBody>
                    <a:bodyPr/>
                    <a:lstStyle/>
                    <a:p>
                      <a:r>
                        <a:rPr lang="en-US" sz="1400" dirty="0">
                          <a:solidFill>
                            <a:srgbClr val="C00000"/>
                          </a:solidFill>
                        </a:rPr>
                        <a:t>0.027</a:t>
                      </a:r>
                    </a:p>
                  </a:txBody>
                  <a:tcPr/>
                </a:tc>
                <a:tc>
                  <a:txBody>
                    <a:bodyPr/>
                    <a:lstStyle/>
                    <a:p>
                      <a:r>
                        <a:rPr lang="en-US" sz="1400" dirty="0"/>
                        <a:t>0.013</a:t>
                      </a:r>
                    </a:p>
                  </a:txBody>
                  <a:tcPr/>
                </a:tc>
                <a:tc>
                  <a:txBody>
                    <a:bodyPr/>
                    <a:lstStyle/>
                    <a:p>
                      <a:r>
                        <a:rPr lang="en-US" sz="1400" dirty="0"/>
                        <a:t>0.014</a:t>
                      </a:r>
                    </a:p>
                  </a:txBody>
                  <a:tcPr/>
                </a:tc>
                <a:extLst>
                  <a:ext uri="{0D108BD9-81ED-4DB2-BD59-A6C34878D82A}">
                    <a16:rowId xmlns:a16="http://schemas.microsoft.com/office/drawing/2014/main" val="3653581212"/>
                  </a:ext>
                </a:extLst>
              </a:tr>
              <a:tr h="390745">
                <a:tc>
                  <a:txBody>
                    <a:bodyPr/>
                    <a:lstStyle/>
                    <a:p>
                      <a:r>
                        <a:rPr lang="en-US" dirty="0"/>
                        <a:t>RAND</a:t>
                      </a:r>
                    </a:p>
                  </a:txBody>
                  <a:tcPr/>
                </a:tc>
                <a:tc>
                  <a:txBody>
                    <a:bodyPr/>
                    <a:lstStyle/>
                    <a:p>
                      <a:r>
                        <a:rPr lang="en-US" sz="1400" dirty="0"/>
                        <a:t>0.299</a:t>
                      </a:r>
                    </a:p>
                  </a:txBody>
                  <a:tcPr/>
                </a:tc>
                <a:tc>
                  <a:txBody>
                    <a:bodyPr/>
                    <a:lstStyle/>
                    <a:p>
                      <a:r>
                        <a:rPr lang="en-US" sz="1400" dirty="0"/>
                        <a:t>0.271</a:t>
                      </a:r>
                    </a:p>
                  </a:txBody>
                  <a:tcPr/>
                </a:tc>
                <a:tc>
                  <a:txBody>
                    <a:bodyPr/>
                    <a:lstStyle/>
                    <a:p>
                      <a:r>
                        <a:rPr lang="en-US" sz="1400" dirty="0">
                          <a:solidFill>
                            <a:srgbClr val="C00000"/>
                          </a:solidFill>
                        </a:rPr>
                        <a:t>0.312</a:t>
                      </a:r>
                    </a:p>
                  </a:txBody>
                  <a:tcPr/>
                </a:tc>
                <a:extLst>
                  <a:ext uri="{0D108BD9-81ED-4DB2-BD59-A6C34878D82A}">
                    <a16:rowId xmlns:a16="http://schemas.microsoft.com/office/drawing/2014/main" val="279333423"/>
                  </a:ext>
                </a:extLst>
              </a:tr>
              <a:tr h="390745">
                <a:tc>
                  <a:txBody>
                    <a:bodyPr/>
                    <a:lstStyle/>
                    <a:p>
                      <a:r>
                        <a:rPr lang="en-US" dirty="0"/>
                        <a:t>ACCURACY</a:t>
                      </a:r>
                    </a:p>
                  </a:txBody>
                  <a:tcPr/>
                </a:tc>
                <a:tc>
                  <a:txBody>
                    <a:bodyPr/>
                    <a:lstStyle/>
                    <a:p>
                      <a:r>
                        <a:rPr lang="en-US" sz="1400" dirty="0"/>
                        <a:t>0.19</a:t>
                      </a:r>
                    </a:p>
                  </a:txBody>
                  <a:tcPr/>
                </a:tc>
                <a:tc>
                  <a:txBody>
                    <a:bodyPr/>
                    <a:lstStyle/>
                    <a:p>
                      <a:r>
                        <a:rPr lang="en-US" sz="1400" dirty="0">
                          <a:solidFill>
                            <a:srgbClr val="C00000"/>
                          </a:solidFill>
                        </a:rPr>
                        <a:t>0.487</a:t>
                      </a:r>
                    </a:p>
                  </a:txBody>
                  <a:tcPr/>
                </a:tc>
                <a:tc>
                  <a:txBody>
                    <a:bodyPr/>
                    <a:lstStyle/>
                    <a:p>
                      <a:r>
                        <a:rPr lang="en-US" sz="1400" dirty="0" err="1"/>
                        <a:t>na</a:t>
                      </a:r>
                      <a:endParaRPr lang="en-US" sz="1400" dirty="0"/>
                    </a:p>
                  </a:txBody>
                  <a:tcPr/>
                </a:tc>
                <a:extLst>
                  <a:ext uri="{0D108BD9-81ED-4DB2-BD59-A6C34878D82A}">
                    <a16:rowId xmlns:a16="http://schemas.microsoft.com/office/drawing/2014/main" val="122120460"/>
                  </a:ext>
                </a:extLst>
              </a:tr>
              <a:tr h="390745">
                <a:tc>
                  <a:txBody>
                    <a:bodyPr/>
                    <a:lstStyle/>
                    <a:p>
                      <a:r>
                        <a:rPr lang="en-US" dirty="0"/>
                        <a:t>P VALUE</a:t>
                      </a:r>
                    </a:p>
                  </a:txBody>
                  <a:tcPr/>
                </a:tc>
                <a:tc>
                  <a:txBody>
                    <a:bodyPr/>
                    <a:lstStyle/>
                    <a:p>
                      <a:r>
                        <a:rPr lang="en-US" sz="1400" dirty="0"/>
                        <a:t>1.0</a:t>
                      </a:r>
                    </a:p>
                  </a:txBody>
                  <a:tcPr/>
                </a:tc>
                <a:tc>
                  <a:txBody>
                    <a:bodyPr/>
                    <a:lstStyle/>
                    <a:p>
                      <a:r>
                        <a:rPr lang="en-US" sz="1400" dirty="0"/>
                        <a:t>0.477</a:t>
                      </a:r>
                    </a:p>
                  </a:txBody>
                  <a:tcPr/>
                </a:tc>
                <a:tc>
                  <a:txBody>
                    <a:bodyPr/>
                    <a:lstStyle/>
                    <a:p>
                      <a:r>
                        <a:rPr lang="en-US" sz="1400" dirty="0" err="1"/>
                        <a:t>na</a:t>
                      </a:r>
                      <a:endParaRPr lang="en-US" sz="1400" dirty="0"/>
                    </a:p>
                  </a:txBody>
                  <a:tcPr/>
                </a:tc>
                <a:extLst>
                  <a:ext uri="{0D108BD9-81ED-4DB2-BD59-A6C34878D82A}">
                    <a16:rowId xmlns:a16="http://schemas.microsoft.com/office/drawing/2014/main" val="2194940907"/>
                  </a:ext>
                </a:extLst>
              </a:tr>
              <a:tr h="506599">
                <a:tc>
                  <a:txBody>
                    <a:bodyPr/>
                    <a:lstStyle/>
                    <a:p>
                      <a:r>
                        <a:rPr lang="en-US" dirty="0"/>
                        <a:t>SENSITIVITY</a:t>
                      </a:r>
                    </a:p>
                  </a:txBody>
                  <a:tcPr/>
                </a:tc>
                <a:tc>
                  <a:txBody>
                    <a:bodyPr/>
                    <a:lstStyle/>
                    <a:p>
                      <a:r>
                        <a:rPr lang="en-US" sz="1400" dirty="0">
                          <a:solidFill>
                            <a:srgbClr val="C00000"/>
                          </a:solidFill>
                        </a:rPr>
                        <a:t>1.00</a:t>
                      </a:r>
                      <a:r>
                        <a:rPr lang="en-US" sz="1400" dirty="0"/>
                        <a:t>/0.010/0.00</a:t>
                      </a:r>
                    </a:p>
                  </a:txBody>
                  <a:tcPr/>
                </a:tc>
                <a:tc>
                  <a:txBody>
                    <a:bodyPr/>
                    <a:lstStyle/>
                    <a:p>
                      <a:r>
                        <a:rPr lang="en-US" sz="1400" dirty="0"/>
                        <a:t>0.117/</a:t>
                      </a:r>
                      <a:r>
                        <a:rPr lang="en-US" sz="1400" dirty="0">
                          <a:solidFill>
                            <a:srgbClr val="C00000"/>
                          </a:solidFill>
                        </a:rPr>
                        <a:t>0.76</a:t>
                      </a:r>
                      <a:r>
                        <a:rPr lang="en-US" sz="1400" dirty="0"/>
                        <a:t>/</a:t>
                      </a:r>
                      <a:r>
                        <a:rPr lang="en-US" sz="1400" dirty="0">
                          <a:solidFill>
                            <a:srgbClr val="C00000"/>
                          </a:solidFill>
                        </a:rPr>
                        <a:t>0.453</a:t>
                      </a:r>
                    </a:p>
                  </a:txBody>
                  <a:tcPr/>
                </a:tc>
                <a:tc>
                  <a:txBody>
                    <a:bodyPr/>
                    <a:lstStyle/>
                    <a:p>
                      <a:r>
                        <a:rPr lang="en-US" sz="1400" dirty="0" err="1"/>
                        <a:t>na</a:t>
                      </a:r>
                      <a:endParaRPr lang="en-US" sz="1400" dirty="0"/>
                    </a:p>
                  </a:txBody>
                  <a:tcPr/>
                </a:tc>
                <a:extLst>
                  <a:ext uri="{0D108BD9-81ED-4DB2-BD59-A6C34878D82A}">
                    <a16:rowId xmlns:a16="http://schemas.microsoft.com/office/drawing/2014/main" val="307717884"/>
                  </a:ext>
                </a:extLst>
              </a:tr>
              <a:tr h="390745">
                <a:tc>
                  <a:txBody>
                    <a:bodyPr/>
                    <a:lstStyle/>
                    <a:p>
                      <a:r>
                        <a:rPr lang="en-US" dirty="0"/>
                        <a:t>SPECIFICITY</a:t>
                      </a:r>
                    </a:p>
                  </a:txBody>
                  <a:tcPr/>
                </a:tc>
                <a:tc>
                  <a:txBody>
                    <a:bodyPr/>
                    <a:lstStyle/>
                    <a:p>
                      <a:r>
                        <a:rPr lang="en-US" sz="1400" dirty="0"/>
                        <a:t>0.440/0.481/1.00</a:t>
                      </a:r>
                    </a:p>
                  </a:txBody>
                  <a:tcPr/>
                </a:tc>
                <a:tc>
                  <a:txBody>
                    <a:bodyPr/>
                    <a:lstStyle/>
                    <a:p>
                      <a:r>
                        <a:rPr lang="en-US" sz="1400" dirty="0">
                          <a:solidFill>
                            <a:srgbClr val="C00000"/>
                          </a:solidFill>
                        </a:rPr>
                        <a:t>0.616</a:t>
                      </a:r>
                      <a:r>
                        <a:rPr lang="en-US" sz="1400" dirty="0"/>
                        <a:t>/</a:t>
                      </a:r>
                      <a:r>
                        <a:rPr lang="en-US" sz="1400" dirty="0">
                          <a:solidFill>
                            <a:srgbClr val="C00000"/>
                          </a:solidFill>
                        </a:rPr>
                        <a:t>0.700</a:t>
                      </a:r>
                      <a:r>
                        <a:rPr lang="en-US" sz="1400" dirty="0"/>
                        <a:t>/1.00</a:t>
                      </a:r>
                    </a:p>
                  </a:txBody>
                  <a:tcPr/>
                </a:tc>
                <a:tc>
                  <a:txBody>
                    <a:bodyPr/>
                    <a:lstStyle/>
                    <a:p>
                      <a:r>
                        <a:rPr lang="en-US" sz="1400" dirty="0" err="1"/>
                        <a:t>na</a:t>
                      </a:r>
                      <a:endParaRPr lang="en-US" sz="1400" dirty="0"/>
                    </a:p>
                  </a:txBody>
                  <a:tcPr/>
                </a:tc>
                <a:extLst>
                  <a:ext uri="{0D108BD9-81ED-4DB2-BD59-A6C34878D82A}">
                    <a16:rowId xmlns:a16="http://schemas.microsoft.com/office/drawing/2014/main" val="879816346"/>
                  </a:ext>
                </a:extLst>
              </a:tr>
              <a:tr h="390745">
                <a:tc>
                  <a:txBody>
                    <a:bodyPr/>
                    <a:lstStyle/>
                    <a:p>
                      <a:r>
                        <a:rPr lang="en-US" dirty="0"/>
                        <a:t>AVG SIL WID</a:t>
                      </a:r>
                    </a:p>
                  </a:txBody>
                  <a:tcPr/>
                </a:tc>
                <a:tc>
                  <a:txBody>
                    <a:bodyPr/>
                    <a:lstStyle/>
                    <a:p>
                      <a:r>
                        <a:rPr lang="en-US" sz="1400" dirty="0">
                          <a:solidFill>
                            <a:srgbClr val="C00000"/>
                          </a:solidFill>
                        </a:rPr>
                        <a:t>0.449</a:t>
                      </a:r>
                    </a:p>
                  </a:txBody>
                  <a:tcPr>
                    <a:solidFill>
                      <a:schemeClr val="accent6">
                        <a:lumMod val="40000"/>
                        <a:lumOff val="60000"/>
                      </a:schemeClr>
                    </a:solidFill>
                  </a:tcPr>
                </a:tc>
                <a:tc>
                  <a:txBody>
                    <a:bodyPr/>
                    <a:lstStyle/>
                    <a:p>
                      <a:r>
                        <a:rPr lang="en-US" sz="1400" dirty="0">
                          <a:solidFill>
                            <a:schemeClr val="tx1"/>
                          </a:solidFill>
                        </a:rPr>
                        <a:t>0.325</a:t>
                      </a:r>
                    </a:p>
                  </a:txBody>
                  <a:tcPr/>
                </a:tc>
                <a:tc>
                  <a:txBody>
                    <a:bodyPr/>
                    <a:lstStyle/>
                    <a:p>
                      <a:r>
                        <a:rPr lang="en-US" sz="1400" dirty="0"/>
                        <a:t>0.241</a:t>
                      </a:r>
                    </a:p>
                  </a:txBody>
                  <a:tcPr/>
                </a:tc>
                <a:extLst>
                  <a:ext uri="{0D108BD9-81ED-4DB2-BD59-A6C34878D82A}">
                    <a16:rowId xmlns:a16="http://schemas.microsoft.com/office/drawing/2014/main" val="1133802821"/>
                  </a:ext>
                </a:extLst>
              </a:tr>
            </a:tbl>
          </a:graphicData>
        </a:graphic>
      </p:graphicFrame>
    </p:spTree>
    <p:extLst>
      <p:ext uri="{BB962C8B-B14F-4D97-AF65-F5344CB8AC3E}">
        <p14:creationId xmlns:p14="http://schemas.microsoft.com/office/powerpoint/2010/main" val="2448678647"/>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2932" y="1"/>
            <a:ext cx="6392956" cy="638354"/>
          </a:xfrm>
        </p:spPr>
        <p:txBody>
          <a:bodyPr>
            <a:normAutofit fontScale="90000"/>
          </a:bodyPr>
          <a:lstStyle/>
          <a:p>
            <a:r>
              <a:rPr lang="en-US" dirty="0"/>
              <a:t>SPECTRAL</a:t>
            </a:r>
          </a:p>
        </p:txBody>
      </p:sp>
      <p:graphicFrame>
        <p:nvGraphicFramePr>
          <p:cNvPr id="2" name="Table 2">
            <a:extLst>
              <a:ext uri="{FF2B5EF4-FFF2-40B4-BE49-F238E27FC236}">
                <a16:creationId xmlns:a16="http://schemas.microsoft.com/office/drawing/2014/main" id="{DB91BEA8-ACA0-4DC8-AC0E-DCEF88F2AB3B}"/>
              </a:ext>
            </a:extLst>
          </p:cNvPr>
          <p:cNvGraphicFramePr>
            <a:graphicFrameLocks noGrp="1"/>
          </p:cNvGraphicFramePr>
          <p:nvPr>
            <p:ph idx="1"/>
            <p:extLst>
              <p:ext uri="{D42A27DB-BD31-4B8C-83A1-F6EECF244321}">
                <p14:modId xmlns:p14="http://schemas.microsoft.com/office/powerpoint/2010/main" val="292236899"/>
              </p:ext>
            </p:extLst>
          </p:nvPr>
        </p:nvGraphicFramePr>
        <p:xfrm>
          <a:off x="2391257" y="576986"/>
          <a:ext cx="6305552" cy="4400632"/>
        </p:xfrm>
        <a:graphic>
          <a:graphicData uri="http://schemas.openxmlformats.org/drawingml/2006/table">
            <a:tbl>
              <a:tblPr firstRow="1" bandRow="1">
                <a:tableStyleId>{5C22544A-7EE6-4342-B048-85BDC9FD1C3A}</a:tableStyleId>
              </a:tblPr>
              <a:tblGrid>
                <a:gridCol w="1576388">
                  <a:extLst>
                    <a:ext uri="{9D8B030D-6E8A-4147-A177-3AD203B41FA5}">
                      <a16:colId xmlns:a16="http://schemas.microsoft.com/office/drawing/2014/main" val="1850006781"/>
                    </a:ext>
                  </a:extLst>
                </a:gridCol>
                <a:gridCol w="1566832">
                  <a:extLst>
                    <a:ext uri="{9D8B030D-6E8A-4147-A177-3AD203B41FA5}">
                      <a16:colId xmlns:a16="http://schemas.microsoft.com/office/drawing/2014/main" val="4217128243"/>
                    </a:ext>
                  </a:extLst>
                </a:gridCol>
                <a:gridCol w="1585944">
                  <a:extLst>
                    <a:ext uri="{9D8B030D-6E8A-4147-A177-3AD203B41FA5}">
                      <a16:colId xmlns:a16="http://schemas.microsoft.com/office/drawing/2014/main" val="411492033"/>
                    </a:ext>
                  </a:extLst>
                </a:gridCol>
                <a:gridCol w="1576388">
                  <a:extLst>
                    <a:ext uri="{9D8B030D-6E8A-4147-A177-3AD203B41FA5}">
                      <a16:colId xmlns:a16="http://schemas.microsoft.com/office/drawing/2014/main" val="1491928779"/>
                    </a:ext>
                  </a:extLst>
                </a:gridCol>
              </a:tblGrid>
              <a:tr h="822376">
                <a:tc>
                  <a:txBody>
                    <a:bodyPr/>
                    <a:lstStyle/>
                    <a:p>
                      <a:r>
                        <a:rPr lang="en-US" sz="2400" dirty="0">
                          <a:solidFill>
                            <a:schemeClr val="tx1"/>
                          </a:solidFill>
                        </a:rPr>
                        <a:t>STATS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2 Clusters</a:t>
                      </a:r>
                    </a:p>
                    <a:p>
                      <a:endParaRPr lang="en-US" sz="2400" dirty="0">
                        <a:solidFill>
                          <a:schemeClr val="tx1"/>
                        </a:solidFill>
                      </a:endParaRPr>
                    </a:p>
                  </a:txBody>
                  <a:tcPr/>
                </a:tc>
                <a:tc>
                  <a:txBody>
                    <a:bodyPr/>
                    <a:lstStyle/>
                    <a:p>
                      <a:r>
                        <a:rPr lang="en-US" sz="2400" dirty="0">
                          <a:solidFill>
                            <a:schemeClr val="tx1"/>
                          </a:solidFill>
                        </a:rPr>
                        <a:t>3 Clusters</a:t>
                      </a:r>
                    </a:p>
                  </a:txBody>
                  <a:tcPr/>
                </a:tc>
                <a:tc>
                  <a:txBody>
                    <a:bodyPr/>
                    <a:lstStyle/>
                    <a:p>
                      <a:r>
                        <a:rPr lang="en-US" sz="2400" dirty="0">
                          <a:solidFill>
                            <a:schemeClr val="tx1"/>
                          </a:solidFill>
                        </a:rPr>
                        <a:t>4 Clusters</a:t>
                      </a:r>
                    </a:p>
                  </a:txBody>
                  <a:tcPr/>
                </a:tc>
                <a:extLst>
                  <a:ext uri="{0D108BD9-81ED-4DB2-BD59-A6C34878D82A}">
                    <a16:rowId xmlns:a16="http://schemas.microsoft.com/office/drawing/2014/main" val="1192029215"/>
                  </a:ext>
                </a:extLst>
              </a:tr>
              <a:tr h="384841">
                <a:tc>
                  <a:txBody>
                    <a:bodyPr/>
                    <a:lstStyle/>
                    <a:p>
                      <a:r>
                        <a:rPr lang="en-US" dirty="0"/>
                        <a:t>AVG BETWEEN</a:t>
                      </a:r>
                    </a:p>
                  </a:txBody>
                  <a:tcPr/>
                </a:tc>
                <a:tc>
                  <a:txBody>
                    <a:bodyPr/>
                    <a:lstStyle/>
                    <a:p>
                      <a:r>
                        <a:rPr lang="en-US" sz="1400" dirty="0">
                          <a:solidFill>
                            <a:srgbClr val="C00000"/>
                          </a:solidFill>
                        </a:rPr>
                        <a:t>76.705</a:t>
                      </a:r>
                    </a:p>
                  </a:txBody>
                  <a:tcPr/>
                </a:tc>
                <a:tc>
                  <a:txBody>
                    <a:bodyPr/>
                    <a:lstStyle/>
                    <a:p>
                      <a:r>
                        <a:rPr lang="en-US" sz="1400" dirty="0"/>
                        <a:t>73.853</a:t>
                      </a:r>
                    </a:p>
                  </a:txBody>
                  <a:tcPr/>
                </a:tc>
                <a:tc>
                  <a:txBody>
                    <a:bodyPr/>
                    <a:lstStyle/>
                    <a:p>
                      <a:r>
                        <a:rPr lang="en-US" sz="1400" dirty="0"/>
                        <a:t>73.014</a:t>
                      </a:r>
                    </a:p>
                  </a:txBody>
                  <a:tcPr/>
                </a:tc>
                <a:extLst>
                  <a:ext uri="{0D108BD9-81ED-4DB2-BD59-A6C34878D82A}">
                    <a16:rowId xmlns:a16="http://schemas.microsoft.com/office/drawing/2014/main" val="3574577800"/>
                  </a:ext>
                </a:extLst>
              </a:tr>
              <a:tr h="384841">
                <a:tc>
                  <a:txBody>
                    <a:bodyPr/>
                    <a:lstStyle/>
                    <a:p>
                      <a:r>
                        <a:rPr lang="en-US" dirty="0"/>
                        <a:t>AVG WITHIN</a:t>
                      </a:r>
                    </a:p>
                  </a:txBody>
                  <a:tcPr/>
                </a:tc>
                <a:tc>
                  <a:txBody>
                    <a:bodyPr/>
                    <a:lstStyle/>
                    <a:p>
                      <a:r>
                        <a:rPr lang="en-US" sz="1400" dirty="0"/>
                        <a:t>41.855</a:t>
                      </a:r>
                    </a:p>
                  </a:txBody>
                  <a:tcPr/>
                </a:tc>
                <a:tc>
                  <a:txBody>
                    <a:bodyPr/>
                    <a:lstStyle/>
                    <a:p>
                      <a:r>
                        <a:rPr lang="en-US" sz="1400" dirty="0"/>
                        <a:t>37.146</a:t>
                      </a:r>
                    </a:p>
                  </a:txBody>
                  <a:tcPr/>
                </a:tc>
                <a:tc>
                  <a:txBody>
                    <a:bodyPr/>
                    <a:lstStyle/>
                    <a:p>
                      <a:r>
                        <a:rPr lang="en-US" sz="1400" dirty="0">
                          <a:solidFill>
                            <a:srgbClr val="C00000"/>
                          </a:solidFill>
                        </a:rPr>
                        <a:t>35.075</a:t>
                      </a:r>
                    </a:p>
                  </a:txBody>
                  <a:tcPr/>
                </a:tc>
                <a:extLst>
                  <a:ext uri="{0D108BD9-81ED-4DB2-BD59-A6C34878D82A}">
                    <a16:rowId xmlns:a16="http://schemas.microsoft.com/office/drawing/2014/main" val="3089506354"/>
                  </a:ext>
                </a:extLst>
              </a:tr>
              <a:tr h="384841">
                <a:tc>
                  <a:txBody>
                    <a:bodyPr/>
                    <a:lstStyle/>
                    <a:p>
                      <a:r>
                        <a:rPr lang="en-US" dirty="0"/>
                        <a:t>DUNN</a:t>
                      </a:r>
                    </a:p>
                  </a:txBody>
                  <a:tcPr/>
                </a:tc>
                <a:tc>
                  <a:txBody>
                    <a:bodyPr/>
                    <a:lstStyle/>
                    <a:p>
                      <a:r>
                        <a:rPr lang="en-US" sz="1400" dirty="0"/>
                        <a:t>0.010</a:t>
                      </a:r>
                    </a:p>
                  </a:txBody>
                  <a:tcPr/>
                </a:tc>
                <a:tc>
                  <a:txBody>
                    <a:bodyPr/>
                    <a:lstStyle/>
                    <a:p>
                      <a:r>
                        <a:rPr lang="en-US" sz="1400" dirty="0"/>
                        <a:t>0.025</a:t>
                      </a:r>
                    </a:p>
                  </a:txBody>
                  <a:tcPr/>
                </a:tc>
                <a:tc>
                  <a:txBody>
                    <a:bodyPr/>
                    <a:lstStyle/>
                    <a:p>
                      <a:r>
                        <a:rPr lang="en-US" sz="1400" dirty="0">
                          <a:solidFill>
                            <a:srgbClr val="C00000"/>
                          </a:solidFill>
                        </a:rPr>
                        <a:t>0.029</a:t>
                      </a:r>
                    </a:p>
                  </a:txBody>
                  <a:tcPr/>
                </a:tc>
                <a:extLst>
                  <a:ext uri="{0D108BD9-81ED-4DB2-BD59-A6C34878D82A}">
                    <a16:rowId xmlns:a16="http://schemas.microsoft.com/office/drawing/2014/main" val="3653581212"/>
                  </a:ext>
                </a:extLst>
              </a:tr>
              <a:tr h="384841">
                <a:tc>
                  <a:txBody>
                    <a:bodyPr/>
                    <a:lstStyle/>
                    <a:p>
                      <a:r>
                        <a:rPr lang="en-US" dirty="0"/>
                        <a:t>RAND</a:t>
                      </a:r>
                    </a:p>
                  </a:txBody>
                  <a:tcPr/>
                </a:tc>
                <a:tc>
                  <a:txBody>
                    <a:bodyPr/>
                    <a:lstStyle/>
                    <a:p>
                      <a:r>
                        <a:rPr lang="en-US" sz="1400" dirty="0">
                          <a:solidFill>
                            <a:srgbClr val="C00000"/>
                          </a:solidFill>
                        </a:rPr>
                        <a:t>0.423</a:t>
                      </a:r>
                    </a:p>
                  </a:txBody>
                  <a:tcPr/>
                </a:tc>
                <a:tc>
                  <a:txBody>
                    <a:bodyPr/>
                    <a:lstStyle/>
                    <a:p>
                      <a:r>
                        <a:rPr lang="en-US" sz="1400" dirty="0"/>
                        <a:t>0.310</a:t>
                      </a:r>
                    </a:p>
                  </a:txBody>
                  <a:tcPr/>
                </a:tc>
                <a:tc>
                  <a:txBody>
                    <a:bodyPr/>
                    <a:lstStyle/>
                    <a:p>
                      <a:r>
                        <a:rPr lang="en-US" sz="1400" dirty="0"/>
                        <a:t>0.351</a:t>
                      </a:r>
                    </a:p>
                  </a:txBody>
                  <a:tcPr/>
                </a:tc>
                <a:extLst>
                  <a:ext uri="{0D108BD9-81ED-4DB2-BD59-A6C34878D82A}">
                    <a16:rowId xmlns:a16="http://schemas.microsoft.com/office/drawing/2014/main" val="279333423"/>
                  </a:ext>
                </a:extLst>
              </a:tr>
              <a:tr h="384841">
                <a:tc>
                  <a:txBody>
                    <a:bodyPr/>
                    <a:lstStyle/>
                    <a:p>
                      <a:r>
                        <a:rPr lang="en-US" dirty="0"/>
                        <a:t>ACCURACY</a:t>
                      </a:r>
                    </a:p>
                  </a:txBody>
                  <a:tcPr/>
                </a:tc>
                <a:tc>
                  <a:txBody>
                    <a:bodyPr/>
                    <a:lstStyle/>
                    <a:p>
                      <a:r>
                        <a:rPr lang="en-US" sz="1400" dirty="0"/>
                        <a:t>0.31</a:t>
                      </a:r>
                    </a:p>
                  </a:txBody>
                  <a:tcPr/>
                </a:tc>
                <a:tc>
                  <a:txBody>
                    <a:bodyPr/>
                    <a:lstStyle/>
                    <a:p>
                      <a:r>
                        <a:rPr lang="en-US" sz="1400" dirty="0">
                          <a:solidFill>
                            <a:srgbClr val="C00000"/>
                          </a:solidFill>
                        </a:rPr>
                        <a:t>0.48</a:t>
                      </a:r>
                    </a:p>
                  </a:txBody>
                  <a:tcPr/>
                </a:tc>
                <a:tc>
                  <a:txBody>
                    <a:bodyPr/>
                    <a:lstStyle/>
                    <a:p>
                      <a:r>
                        <a:rPr lang="en-US" sz="1400" dirty="0" err="1"/>
                        <a:t>na</a:t>
                      </a:r>
                      <a:endParaRPr lang="en-US" sz="1400" dirty="0"/>
                    </a:p>
                  </a:txBody>
                  <a:tcPr/>
                </a:tc>
                <a:extLst>
                  <a:ext uri="{0D108BD9-81ED-4DB2-BD59-A6C34878D82A}">
                    <a16:rowId xmlns:a16="http://schemas.microsoft.com/office/drawing/2014/main" val="122120460"/>
                  </a:ext>
                </a:extLst>
              </a:tr>
              <a:tr h="384841">
                <a:tc>
                  <a:txBody>
                    <a:bodyPr/>
                    <a:lstStyle/>
                    <a:p>
                      <a:r>
                        <a:rPr lang="en-US" dirty="0"/>
                        <a:t>P VALUE</a:t>
                      </a:r>
                    </a:p>
                  </a:txBody>
                  <a:tcPr/>
                </a:tc>
                <a:tc>
                  <a:txBody>
                    <a:bodyPr/>
                    <a:lstStyle/>
                    <a:p>
                      <a:r>
                        <a:rPr lang="en-US" sz="1400" dirty="0"/>
                        <a:t>1.0</a:t>
                      </a:r>
                    </a:p>
                  </a:txBody>
                  <a:tcPr/>
                </a:tc>
                <a:tc>
                  <a:txBody>
                    <a:bodyPr/>
                    <a:lstStyle/>
                    <a:p>
                      <a:r>
                        <a:rPr lang="en-US" sz="1400" dirty="0"/>
                        <a:t>0.617</a:t>
                      </a:r>
                    </a:p>
                  </a:txBody>
                  <a:tcPr/>
                </a:tc>
                <a:tc>
                  <a:txBody>
                    <a:bodyPr/>
                    <a:lstStyle/>
                    <a:p>
                      <a:r>
                        <a:rPr lang="en-US" sz="1400" dirty="0" err="1"/>
                        <a:t>na</a:t>
                      </a:r>
                      <a:endParaRPr lang="en-US" sz="1400" dirty="0"/>
                    </a:p>
                  </a:txBody>
                  <a:tcPr/>
                </a:tc>
                <a:extLst>
                  <a:ext uri="{0D108BD9-81ED-4DB2-BD59-A6C34878D82A}">
                    <a16:rowId xmlns:a16="http://schemas.microsoft.com/office/drawing/2014/main" val="2194940907"/>
                  </a:ext>
                </a:extLst>
              </a:tr>
              <a:tr h="498944">
                <a:tc>
                  <a:txBody>
                    <a:bodyPr/>
                    <a:lstStyle/>
                    <a:p>
                      <a:r>
                        <a:rPr lang="en-US" dirty="0"/>
                        <a:t>SENSITIVITY</a:t>
                      </a:r>
                    </a:p>
                  </a:txBody>
                  <a:tcPr/>
                </a:tc>
                <a:tc>
                  <a:txBody>
                    <a:bodyPr/>
                    <a:lstStyle/>
                    <a:p>
                      <a:r>
                        <a:rPr lang="en-US" sz="1400" dirty="0"/>
                        <a:t>0.0/</a:t>
                      </a:r>
                      <a:r>
                        <a:rPr lang="en-US" sz="1400" dirty="0">
                          <a:solidFill>
                            <a:srgbClr val="C00000"/>
                          </a:solidFill>
                        </a:rPr>
                        <a:t>0.96</a:t>
                      </a:r>
                      <a:r>
                        <a:rPr lang="en-US" sz="1400" dirty="0"/>
                        <a:t>/0.0</a:t>
                      </a:r>
                    </a:p>
                  </a:txBody>
                  <a:tcPr/>
                </a:tc>
                <a:tc>
                  <a:txBody>
                    <a:bodyPr/>
                    <a:lstStyle/>
                    <a:p>
                      <a:r>
                        <a:rPr lang="en-US" sz="1400" dirty="0">
                          <a:solidFill>
                            <a:srgbClr val="C00000"/>
                          </a:solidFill>
                        </a:rPr>
                        <a:t>0.950</a:t>
                      </a:r>
                      <a:r>
                        <a:rPr lang="en-US" sz="1400" dirty="0"/>
                        <a:t>/0.00/</a:t>
                      </a:r>
                      <a:r>
                        <a:rPr lang="en-US" sz="1400" dirty="0">
                          <a:solidFill>
                            <a:srgbClr val="C00000"/>
                          </a:solidFill>
                        </a:rPr>
                        <a:t>0.607</a:t>
                      </a:r>
                    </a:p>
                  </a:txBody>
                  <a:tcPr/>
                </a:tc>
                <a:tc>
                  <a:txBody>
                    <a:bodyPr/>
                    <a:lstStyle/>
                    <a:p>
                      <a:r>
                        <a:rPr lang="en-US" sz="1400" dirty="0" err="1"/>
                        <a:t>na</a:t>
                      </a:r>
                      <a:endParaRPr lang="en-US" sz="1400" dirty="0"/>
                    </a:p>
                  </a:txBody>
                  <a:tcPr/>
                </a:tc>
                <a:extLst>
                  <a:ext uri="{0D108BD9-81ED-4DB2-BD59-A6C34878D82A}">
                    <a16:rowId xmlns:a16="http://schemas.microsoft.com/office/drawing/2014/main" val="307717884"/>
                  </a:ext>
                </a:extLst>
              </a:tr>
              <a:tr h="384841">
                <a:tc>
                  <a:txBody>
                    <a:bodyPr/>
                    <a:lstStyle/>
                    <a:p>
                      <a:r>
                        <a:rPr lang="en-US" dirty="0"/>
                        <a:t>SPECIFICITY</a:t>
                      </a:r>
                    </a:p>
                  </a:txBody>
                  <a:tcPr/>
                </a:tc>
                <a:tc>
                  <a:txBody>
                    <a:bodyPr/>
                    <a:lstStyle/>
                    <a:p>
                      <a:r>
                        <a:rPr lang="en-US" sz="1400" dirty="0"/>
                        <a:t>0.488/0.591/1.00</a:t>
                      </a:r>
                    </a:p>
                  </a:txBody>
                  <a:tcPr/>
                </a:tc>
                <a:tc>
                  <a:txBody>
                    <a:bodyPr/>
                    <a:lstStyle/>
                    <a:p>
                      <a:r>
                        <a:rPr lang="en-US" sz="1400" dirty="0">
                          <a:solidFill>
                            <a:srgbClr val="C00000"/>
                          </a:solidFill>
                        </a:rPr>
                        <a:t>0.592</a:t>
                      </a:r>
                      <a:r>
                        <a:rPr lang="en-US" sz="1400" dirty="0"/>
                        <a:t>/</a:t>
                      </a:r>
                      <a:r>
                        <a:rPr lang="en-US" sz="1400" dirty="0">
                          <a:solidFill>
                            <a:srgbClr val="C00000"/>
                          </a:solidFill>
                        </a:rPr>
                        <a:t>0.786</a:t>
                      </a:r>
                      <a:r>
                        <a:rPr lang="en-US" sz="1400" dirty="0"/>
                        <a:t>/</a:t>
                      </a:r>
                      <a:r>
                        <a:rPr lang="en-US" sz="1400" dirty="0">
                          <a:solidFill>
                            <a:srgbClr val="C00000"/>
                          </a:solidFill>
                        </a:rPr>
                        <a:t>0.906</a:t>
                      </a:r>
                    </a:p>
                  </a:txBody>
                  <a:tcPr/>
                </a:tc>
                <a:tc>
                  <a:txBody>
                    <a:bodyPr/>
                    <a:lstStyle/>
                    <a:p>
                      <a:r>
                        <a:rPr lang="en-US" sz="1400" dirty="0" err="1"/>
                        <a:t>na</a:t>
                      </a:r>
                      <a:endParaRPr lang="en-US" sz="1400" dirty="0"/>
                    </a:p>
                  </a:txBody>
                  <a:tcPr/>
                </a:tc>
                <a:extLst>
                  <a:ext uri="{0D108BD9-81ED-4DB2-BD59-A6C34878D82A}">
                    <a16:rowId xmlns:a16="http://schemas.microsoft.com/office/drawing/2014/main" val="879816346"/>
                  </a:ext>
                </a:extLst>
              </a:tr>
              <a:tr h="384841">
                <a:tc>
                  <a:txBody>
                    <a:bodyPr/>
                    <a:lstStyle/>
                    <a:p>
                      <a:r>
                        <a:rPr lang="en-US" dirty="0"/>
                        <a:t>AVG SIL WID</a:t>
                      </a:r>
                    </a:p>
                  </a:txBody>
                  <a:tcPr/>
                </a:tc>
                <a:tc>
                  <a:txBody>
                    <a:bodyPr/>
                    <a:lstStyle/>
                    <a:p>
                      <a:r>
                        <a:rPr lang="en-US" sz="1400" dirty="0">
                          <a:solidFill>
                            <a:srgbClr val="C00000"/>
                          </a:solidFill>
                        </a:rPr>
                        <a:t>0.432</a:t>
                      </a:r>
                    </a:p>
                  </a:txBody>
                  <a:tcPr/>
                </a:tc>
                <a:tc>
                  <a:txBody>
                    <a:bodyPr/>
                    <a:lstStyle/>
                    <a:p>
                      <a:r>
                        <a:rPr lang="en-US" sz="1400" dirty="0">
                          <a:solidFill>
                            <a:schemeClr val="tx1"/>
                          </a:solidFill>
                        </a:rPr>
                        <a:t>0.367</a:t>
                      </a:r>
                    </a:p>
                  </a:txBody>
                  <a:tcPr/>
                </a:tc>
                <a:tc>
                  <a:txBody>
                    <a:bodyPr/>
                    <a:lstStyle/>
                    <a:p>
                      <a:r>
                        <a:rPr lang="en-US" sz="1400" dirty="0"/>
                        <a:t>0.339</a:t>
                      </a:r>
                    </a:p>
                  </a:txBody>
                  <a:tcPr/>
                </a:tc>
                <a:extLst>
                  <a:ext uri="{0D108BD9-81ED-4DB2-BD59-A6C34878D82A}">
                    <a16:rowId xmlns:a16="http://schemas.microsoft.com/office/drawing/2014/main" val="4020941704"/>
                  </a:ext>
                </a:extLst>
              </a:tr>
            </a:tbl>
          </a:graphicData>
        </a:graphic>
      </p:graphicFrame>
    </p:spTree>
    <p:extLst>
      <p:ext uri="{BB962C8B-B14F-4D97-AF65-F5344CB8AC3E}">
        <p14:creationId xmlns:p14="http://schemas.microsoft.com/office/powerpoint/2010/main" val="59076123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Hierarchical</a:t>
            </a:r>
          </a:p>
        </p:txBody>
      </p:sp>
      <p:sp>
        <p:nvSpPr>
          <p:cNvPr id="3" name="Content Placeholder 2"/>
          <p:cNvSpPr>
            <a:spLocks noGrp="1"/>
          </p:cNvSpPr>
          <p:nvPr>
            <p:ph idx="1"/>
          </p:nvPr>
        </p:nvSpPr>
        <p:spPr>
          <a:xfrm>
            <a:off x="463714" y="1650520"/>
            <a:ext cx="8246070" cy="3127955"/>
          </a:xfrm>
        </p:spPr>
        <p:txBody>
          <a:bodyPr>
            <a:normAutofit/>
          </a:bodyPr>
          <a:lstStyle/>
          <a:p>
            <a:pPr marL="0" indent="0">
              <a:buNone/>
            </a:pPr>
            <a:r>
              <a:rPr lang="en-US" sz="3600" b="1" dirty="0"/>
              <a:t>PROS</a:t>
            </a:r>
          </a:p>
          <a:p>
            <a:r>
              <a:rPr lang="en-US" sz="2400" dirty="0"/>
              <a:t>Hierarchical clustering is deterministic = same results every time</a:t>
            </a:r>
          </a:p>
          <a:p>
            <a:r>
              <a:rPr lang="en-US" sz="2400" dirty="0"/>
              <a:t>Does not require a distance so is good with variety</a:t>
            </a:r>
          </a:p>
          <a:p>
            <a:endParaRPr lang="en-US" dirty="0"/>
          </a:p>
        </p:txBody>
      </p:sp>
    </p:spTree>
    <p:extLst>
      <p:ext uri="{BB962C8B-B14F-4D97-AF65-F5344CB8AC3E}">
        <p14:creationId xmlns:p14="http://schemas.microsoft.com/office/powerpoint/2010/main" val="2500813559"/>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3812" y="406537"/>
            <a:ext cx="6712076" cy="725349"/>
          </a:xfrm>
        </p:spPr>
        <p:txBody>
          <a:bodyPr>
            <a:normAutofit/>
          </a:bodyPr>
          <a:lstStyle/>
          <a:p>
            <a:r>
              <a:rPr lang="en-US" dirty="0"/>
              <a:t>RESULTS-TABLES</a:t>
            </a:r>
          </a:p>
        </p:txBody>
      </p:sp>
      <p:pic>
        <p:nvPicPr>
          <p:cNvPr id="15" name="Content Placeholder 14" descr="A screenshot of a computer&#10;&#10;Description automatically generated">
            <a:extLst>
              <a:ext uri="{FF2B5EF4-FFF2-40B4-BE49-F238E27FC236}">
                <a16:creationId xmlns:a16="http://schemas.microsoft.com/office/drawing/2014/main" id="{13CED4E8-C453-4595-9112-60AA04B0770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15890" y="1023629"/>
            <a:ext cx="2836598" cy="3322553"/>
          </a:xfrm>
        </p:spPr>
      </p:pic>
      <p:pic>
        <p:nvPicPr>
          <p:cNvPr id="17" name="Picture 16" descr="A screenshot of a computer&#10;&#10;Description automatically generated">
            <a:extLst>
              <a:ext uri="{FF2B5EF4-FFF2-40B4-BE49-F238E27FC236}">
                <a16:creationId xmlns:a16="http://schemas.microsoft.com/office/drawing/2014/main" id="{CA2E6841-5E0F-4921-B49C-B24A1B6622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8704" y="1023629"/>
            <a:ext cx="3350754" cy="3322553"/>
          </a:xfrm>
          <a:prstGeom prst="rect">
            <a:avLst/>
          </a:prstGeom>
        </p:spPr>
      </p:pic>
    </p:spTree>
    <p:extLst>
      <p:ext uri="{BB962C8B-B14F-4D97-AF65-F5344CB8AC3E}">
        <p14:creationId xmlns:p14="http://schemas.microsoft.com/office/powerpoint/2010/main" val="698387730"/>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9068" y="406537"/>
            <a:ext cx="6386820" cy="725349"/>
          </a:xfrm>
        </p:spPr>
        <p:txBody>
          <a:bodyPr>
            <a:normAutofit/>
          </a:bodyPr>
          <a:lstStyle/>
          <a:p>
            <a:r>
              <a:rPr lang="en-US" dirty="0"/>
              <a:t>RESULTS-TABLES</a:t>
            </a:r>
          </a:p>
        </p:txBody>
      </p:sp>
      <p:pic>
        <p:nvPicPr>
          <p:cNvPr id="3" name="Content Placeholder 2" descr="A screenshot of a computer screen&#10;&#10;Description automatically generated">
            <a:extLst>
              <a:ext uri="{FF2B5EF4-FFF2-40B4-BE49-F238E27FC236}">
                <a16:creationId xmlns:a16="http://schemas.microsoft.com/office/drawing/2014/main" id="{9601572E-64D1-4DC5-9A25-4CBDBF4EE18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92106" y="1006455"/>
            <a:ext cx="3069746" cy="3553271"/>
          </a:xfrm>
        </p:spPr>
      </p:pic>
    </p:spTree>
    <p:extLst>
      <p:ext uri="{BB962C8B-B14F-4D97-AF65-F5344CB8AC3E}">
        <p14:creationId xmlns:p14="http://schemas.microsoft.com/office/powerpoint/2010/main" val="869415991"/>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2932" y="1"/>
            <a:ext cx="6392956" cy="638354"/>
          </a:xfrm>
        </p:spPr>
        <p:txBody>
          <a:bodyPr>
            <a:normAutofit fontScale="90000"/>
          </a:bodyPr>
          <a:lstStyle/>
          <a:p>
            <a:r>
              <a:rPr lang="en-US" dirty="0">
                <a:effectLst>
                  <a:outerShdw blurRad="38100" dist="38100" dir="2700000" algn="tl">
                    <a:srgbClr val="000000">
                      <a:alpha val="43137"/>
                    </a:srgbClr>
                  </a:outerShdw>
                </a:effectLst>
              </a:rPr>
              <a:t>SL </a:t>
            </a:r>
            <a:r>
              <a:rPr lang="en-US" dirty="0">
                <a:effectLst>
                  <a:outerShdw blurRad="38100" dist="38100" dir="2700000" algn="tl" rotWithShape="0">
                    <a:srgbClr val="000000">
                      <a:alpha val="43137"/>
                    </a:srgbClr>
                  </a:outerShdw>
                </a:effectLst>
              </a:rPr>
              <a:t>(</a:t>
            </a:r>
            <a:r>
              <a:rPr lang="en-US" dirty="0">
                <a:effectLst>
                  <a:outerShdw blurRad="38100" dist="38100" dir="2700000" algn="tl">
                    <a:srgbClr val="000000">
                      <a:alpha val="43137"/>
                    </a:srgbClr>
                  </a:outerShdw>
                </a:effectLst>
              </a:rPr>
              <a:t>Spondylolisthesis) SPECTRAL</a:t>
            </a:r>
          </a:p>
        </p:txBody>
      </p:sp>
      <p:graphicFrame>
        <p:nvGraphicFramePr>
          <p:cNvPr id="2" name="Table 2">
            <a:extLst>
              <a:ext uri="{FF2B5EF4-FFF2-40B4-BE49-F238E27FC236}">
                <a16:creationId xmlns:a16="http://schemas.microsoft.com/office/drawing/2014/main" id="{DB91BEA8-ACA0-4DC8-AC0E-DCEF88F2AB3B}"/>
              </a:ext>
            </a:extLst>
          </p:cNvPr>
          <p:cNvGraphicFramePr>
            <a:graphicFrameLocks noGrp="1"/>
          </p:cNvGraphicFramePr>
          <p:nvPr>
            <p:ph idx="1"/>
            <p:extLst>
              <p:ext uri="{D42A27DB-BD31-4B8C-83A1-F6EECF244321}">
                <p14:modId xmlns:p14="http://schemas.microsoft.com/office/powerpoint/2010/main" val="2962913260"/>
              </p:ext>
            </p:extLst>
          </p:nvPr>
        </p:nvGraphicFramePr>
        <p:xfrm>
          <a:off x="2602051" y="638355"/>
          <a:ext cx="2577800" cy="4208170"/>
        </p:xfrm>
        <a:graphic>
          <a:graphicData uri="http://schemas.openxmlformats.org/drawingml/2006/table">
            <a:tbl>
              <a:tblPr firstRow="1" bandRow="1">
                <a:tableStyleId>{5C22544A-7EE6-4342-B048-85BDC9FD1C3A}</a:tableStyleId>
              </a:tblPr>
              <a:tblGrid>
                <a:gridCol w="1292819">
                  <a:extLst>
                    <a:ext uri="{9D8B030D-6E8A-4147-A177-3AD203B41FA5}">
                      <a16:colId xmlns:a16="http://schemas.microsoft.com/office/drawing/2014/main" val="1850006781"/>
                    </a:ext>
                  </a:extLst>
                </a:gridCol>
                <a:gridCol w="1284981">
                  <a:extLst>
                    <a:ext uri="{9D8B030D-6E8A-4147-A177-3AD203B41FA5}">
                      <a16:colId xmlns:a16="http://schemas.microsoft.com/office/drawing/2014/main" val="4217128243"/>
                    </a:ext>
                  </a:extLst>
                </a:gridCol>
              </a:tblGrid>
              <a:tr h="220973">
                <a:tc>
                  <a:txBody>
                    <a:bodyPr/>
                    <a:lstStyle/>
                    <a:p>
                      <a:r>
                        <a:rPr lang="en-US" sz="2000" dirty="0">
                          <a:solidFill>
                            <a:schemeClr val="tx1"/>
                          </a:solidFill>
                        </a:rPr>
                        <a:t>STATS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2 Clusters</a:t>
                      </a:r>
                    </a:p>
                    <a:p>
                      <a:endParaRPr lang="en-US" sz="2000" dirty="0">
                        <a:solidFill>
                          <a:schemeClr val="tx1"/>
                        </a:solidFill>
                      </a:endParaRPr>
                    </a:p>
                  </a:txBody>
                  <a:tcPr/>
                </a:tc>
                <a:extLst>
                  <a:ext uri="{0D108BD9-81ED-4DB2-BD59-A6C34878D82A}">
                    <a16:rowId xmlns:a16="http://schemas.microsoft.com/office/drawing/2014/main" val="1192029215"/>
                  </a:ext>
                </a:extLst>
              </a:tr>
              <a:tr h="471821">
                <a:tc>
                  <a:txBody>
                    <a:bodyPr/>
                    <a:lstStyle/>
                    <a:p>
                      <a:r>
                        <a:rPr lang="en-US" dirty="0"/>
                        <a:t>AVG BETWEEN</a:t>
                      </a:r>
                    </a:p>
                  </a:txBody>
                  <a:tcPr/>
                </a:tc>
                <a:tc>
                  <a:txBody>
                    <a:bodyPr/>
                    <a:lstStyle/>
                    <a:p>
                      <a:r>
                        <a:rPr lang="en-US" sz="1400" dirty="0"/>
                        <a:t>70.904</a:t>
                      </a:r>
                    </a:p>
                  </a:txBody>
                  <a:tcPr/>
                </a:tc>
                <a:extLst>
                  <a:ext uri="{0D108BD9-81ED-4DB2-BD59-A6C34878D82A}">
                    <a16:rowId xmlns:a16="http://schemas.microsoft.com/office/drawing/2014/main" val="3574577800"/>
                  </a:ext>
                </a:extLst>
              </a:tr>
              <a:tr h="597313">
                <a:tc>
                  <a:txBody>
                    <a:bodyPr/>
                    <a:lstStyle/>
                    <a:p>
                      <a:r>
                        <a:rPr lang="en-US" dirty="0"/>
                        <a:t>AVG WITHIN</a:t>
                      </a:r>
                    </a:p>
                  </a:txBody>
                  <a:tcPr/>
                </a:tc>
                <a:tc>
                  <a:txBody>
                    <a:bodyPr/>
                    <a:lstStyle/>
                    <a:p>
                      <a:r>
                        <a:rPr lang="en-US" sz="1400" dirty="0"/>
                        <a:t>45.456</a:t>
                      </a:r>
                    </a:p>
                  </a:txBody>
                  <a:tcPr/>
                </a:tc>
                <a:extLst>
                  <a:ext uri="{0D108BD9-81ED-4DB2-BD59-A6C34878D82A}">
                    <a16:rowId xmlns:a16="http://schemas.microsoft.com/office/drawing/2014/main" val="3089506354"/>
                  </a:ext>
                </a:extLst>
              </a:tr>
              <a:tr h="355245">
                <a:tc>
                  <a:txBody>
                    <a:bodyPr/>
                    <a:lstStyle/>
                    <a:p>
                      <a:r>
                        <a:rPr lang="en-US" dirty="0"/>
                        <a:t>DUNN</a:t>
                      </a:r>
                    </a:p>
                  </a:txBody>
                  <a:tcPr/>
                </a:tc>
                <a:tc>
                  <a:txBody>
                    <a:bodyPr/>
                    <a:lstStyle/>
                    <a:p>
                      <a:r>
                        <a:rPr lang="en-US" sz="1400" dirty="0"/>
                        <a:t>0.303</a:t>
                      </a:r>
                    </a:p>
                  </a:txBody>
                  <a:tcPr/>
                </a:tc>
                <a:extLst>
                  <a:ext uri="{0D108BD9-81ED-4DB2-BD59-A6C34878D82A}">
                    <a16:rowId xmlns:a16="http://schemas.microsoft.com/office/drawing/2014/main" val="3653581212"/>
                  </a:ext>
                </a:extLst>
              </a:tr>
              <a:tr h="355245">
                <a:tc>
                  <a:txBody>
                    <a:bodyPr/>
                    <a:lstStyle/>
                    <a:p>
                      <a:r>
                        <a:rPr lang="en-US" dirty="0"/>
                        <a:t>RAND</a:t>
                      </a:r>
                    </a:p>
                  </a:txBody>
                  <a:tcPr/>
                </a:tc>
                <a:tc>
                  <a:txBody>
                    <a:bodyPr/>
                    <a:lstStyle/>
                    <a:p>
                      <a:r>
                        <a:rPr lang="en-US" sz="1400" dirty="0"/>
                        <a:t>NULL</a:t>
                      </a:r>
                    </a:p>
                  </a:txBody>
                  <a:tcPr/>
                </a:tc>
                <a:extLst>
                  <a:ext uri="{0D108BD9-81ED-4DB2-BD59-A6C34878D82A}">
                    <a16:rowId xmlns:a16="http://schemas.microsoft.com/office/drawing/2014/main" val="279333423"/>
                  </a:ext>
                </a:extLst>
              </a:tr>
              <a:tr h="355245">
                <a:tc>
                  <a:txBody>
                    <a:bodyPr/>
                    <a:lstStyle/>
                    <a:p>
                      <a:r>
                        <a:rPr lang="en-US" dirty="0"/>
                        <a:t>ACCURACY</a:t>
                      </a:r>
                    </a:p>
                  </a:txBody>
                  <a:tcPr/>
                </a:tc>
                <a:tc>
                  <a:txBody>
                    <a:bodyPr/>
                    <a:lstStyle/>
                    <a:p>
                      <a:r>
                        <a:rPr lang="en-US" sz="1400" dirty="0" err="1"/>
                        <a:t>na</a:t>
                      </a:r>
                      <a:endParaRPr lang="en-US" sz="1400" dirty="0"/>
                    </a:p>
                  </a:txBody>
                  <a:tcPr/>
                </a:tc>
                <a:extLst>
                  <a:ext uri="{0D108BD9-81ED-4DB2-BD59-A6C34878D82A}">
                    <a16:rowId xmlns:a16="http://schemas.microsoft.com/office/drawing/2014/main" val="122120460"/>
                  </a:ext>
                </a:extLst>
              </a:tr>
              <a:tr h="355245">
                <a:tc>
                  <a:txBody>
                    <a:bodyPr/>
                    <a:lstStyle/>
                    <a:p>
                      <a:r>
                        <a:rPr lang="en-US" dirty="0"/>
                        <a:t>P VALUE</a:t>
                      </a:r>
                    </a:p>
                  </a:txBody>
                  <a:tcPr/>
                </a:tc>
                <a:tc>
                  <a:txBody>
                    <a:bodyPr/>
                    <a:lstStyle/>
                    <a:p>
                      <a:r>
                        <a:rPr lang="en-US" sz="1400" dirty="0" err="1"/>
                        <a:t>na</a:t>
                      </a:r>
                      <a:endParaRPr lang="en-US" sz="1400" dirty="0"/>
                    </a:p>
                  </a:txBody>
                  <a:tcPr/>
                </a:tc>
                <a:extLst>
                  <a:ext uri="{0D108BD9-81ED-4DB2-BD59-A6C34878D82A}">
                    <a16:rowId xmlns:a16="http://schemas.microsoft.com/office/drawing/2014/main" val="2194940907"/>
                  </a:ext>
                </a:extLst>
              </a:tr>
              <a:tr h="398170">
                <a:tc>
                  <a:txBody>
                    <a:bodyPr/>
                    <a:lstStyle/>
                    <a:p>
                      <a:r>
                        <a:rPr lang="en-US" dirty="0"/>
                        <a:t>SENSITIVITY</a:t>
                      </a:r>
                    </a:p>
                  </a:txBody>
                  <a:tcPr/>
                </a:tc>
                <a:tc>
                  <a:txBody>
                    <a:bodyPr/>
                    <a:lstStyle/>
                    <a:p>
                      <a:r>
                        <a:rPr lang="en-US" sz="1400" dirty="0" err="1"/>
                        <a:t>na</a:t>
                      </a:r>
                      <a:endParaRPr lang="en-US" sz="1400" dirty="0"/>
                    </a:p>
                  </a:txBody>
                  <a:tcPr/>
                </a:tc>
                <a:extLst>
                  <a:ext uri="{0D108BD9-81ED-4DB2-BD59-A6C34878D82A}">
                    <a16:rowId xmlns:a16="http://schemas.microsoft.com/office/drawing/2014/main" val="307717884"/>
                  </a:ext>
                </a:extLst>
              </a:tr>
              <a:tr h="355245">
                <a:tc>
                  <a:txBody>
                    <a:bodyPr/>
                    <a:lstStyle/>
                    <a:p>
                      <a:r>
                        <a:rPr lang="en-US" dirty="0"/>
                        <a:t>SPECIFICITY</a:t>
                      </a:r>
                    </a:p>
                  </a:txBody>
                  <a:tcPr/>
                </a:tc>
                <a:tc>
                  <a:txBody>
                    <a:bodyPr/>
                    <a:lstStyle/>
                    <a:p>
                      <a:r>
                        <a:rPr lang="en-US" sz="1400" dirty="0" err="1"/>
                        <a:t>na</a:t>
                      </a:r>
                      <a:endParaRPr lang="en-US" sz="1400" dirty="0"/>
                    </a:p>
                  </a:txBody>
                  <a:tcPr/>
                </a:tc>
                <a:extLst>
                  <a:ext uri="{0D108BD9-81ED-4DB2-BD59-A6C34878D82A}">
                    <a16:rowId xmlns:a16="http://schemas.microsoft.com/office/drawing/2014/main" val="879816346"/>
                  </a:ext>
                </a:extLst>
              </a:tr>
            </a:tbl>
          </a:graphicData>
        </a:graphic>
      </p:graphicFrame>
      <p:pic>
        <p:nvPicPr>
          <p:cNvPr id="7" name="Picture 6" descr="A screenshot of a computer&#10;&#10;Description automatically generated">
            <a:extLst>
              <a:ext uri="{FF2B5EF4-FFF2-40B4-BE49-F238E27FC236}">
                <a16:creationId xmlns:a16="http://schemas.microsoft.com/office/drawing/2014/main" id="{0C71DFBD-3EFB-468C-9E4A-33247C928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901" y="638354"/>
            <a:ext cx="3242597" cy="4330089"/>
          </a:xfrm>
          <a:prstGeom prst="rect">
            <a:avLst/>
          </a:prstGeom>
        </p:spPr>
      </p:pic>
    </p:spTree>
    <p:extLst>
      <p:ext uri="{BB962C8B-B14F-4D97-AF65-F5344CB8AC3E}">
        <p14:creationId xmlns:p14="http://schemas.microsoft.com/office/powerpoint/2010/main" val="37588749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CONCLUSION</a:t>
            </a:r>
          </a:p>
        </p:txBody>
      </p:sp>
      <p:sp>
        <p:nvSpPr>
          <p:cNvPr id="5" name="Content Placeholder 4"/>
          <p:cNvSpPr>
            <a:spLocks noGrp="1"/>
          </p:cNvSpPr>
          <p:nvPr>
            <p:ph idx="1"/>
          </p:nvPr>
        </p:nvSpPr>
        <p:spPr/>
        <p:txBody>
          <a:bodyPr/>
          <a:lstStyle/>
          <a:p>
            <a:pPr marL="0" indent="0">
              <a:buNone/>
            </a:pPr>
            <a:r>
              <a:rPr lang="en-US" dirty="0"/>
              <a:t>We cannot accept or reject the null hypothesis at present.</a:t>
            </a:r>
          </a:p>
          <a:p>
            <a:r>
              <a:rPr lang="en-US" sz="2400" dirty="0"/>
              <a:t>We were not able to properly calculate the p-values so we do not have statistics to support this. But our visuals clearly suggest that our data is </a:t>
            </a:r>
            <a:r>
              <a:rPr lang="en-US" sz="2400" dirty="0" err="1"/>
              <a:t>clusterable</a:t>
            </a:r>
            <a:r>
              <a:rPr lang="en-US" sz="2400" dirty="0"/>
              <a:t>. Further investigation is needed.</a:t>
            </a:r>
            <a:endParaRPr lang="en-US" dirty="0"/>
          </a:p>
        </p:txBody>
      </p:sp>
    </p:spTree>
    <p:extLst>
      <p:ext uri="{BB962C8B-B14F-4D97-AF65-F5344CB8AC3E}">
        <p14:creationId xmlns:p14="http://schemas.microsoft.com/office/powerpoint/2010/main" val="1909546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5890" y="406537"/>
            <a:ext cx="6349998" cy="612191"/>
          </a:xfrm>
        </p:spPr>
        <p:txBody>
          <a:bodyPr>
            <a:normAutofit fontScale="90000"/>
          </a:bodyPr>
          <a:lstStyle/>
          <a:p>
            <a:r>
              <a:rPr lang="en-US" dirty="0"/>
              <a:t>NOTES:</a:t>
            </a:r>
          </a:p>
        </p:txBody>
      </p:sp>
      <p:sp>
        <p:nvSpPr>
          <p:cNvPr id="5" name="Content Placeholder 4"/>
          <p:cNvSpPr>
            <a:spLocks noGrp="1"/>
          </p:cNvSpPr>
          <p:nvPr>
            <p:ph idx="1"/>
          </p:nvPr>
        </p:nvSpPr>
        <p:spPr>
          <a:xfrm>
            <a:off x="2370953" y="1018728"/>
            <a:ext cx="6304935" cy="3872391"/>
          </a:xfrm>
        </p:spPr>
        <p:txBody>
          <a:bodyPr>
            <a:noAutofit/>
          </a:bodyPr>
          <a:lstStyle/>
          <a:p>
            <a:pPr marL="0" indent="0">
              <a:buNone/>
            </a:pPr>
            <a:r>
              <a:rPr lang="en-US" sz="1600" dirty="0"/>
              <a:t>In clustering this particular dataset, we found that our data mostly wants to partition into two sets even with when setting our cluster number to 3 or 4 in the algorithm. The attributes in our dataset are bone measurements excluding the attribute, grade of SL. The DH and NO groups like to cluster together into one group overall. We hypothesize this happens because DH is a herniated disk and probably does not affect bone measurements nor does it cause bone misplacement. DH clusters with normal measurements and isn’t a distinguishable diagnosis using clustering methods. The SL class liked to cluster to itself and further more into two different clusters. We did a separate spectral clustering using 2 clusters of a subset of the SL data. It did cluster into two distinct clusters. This deems further investigation in a future study. We hypothesize that SL clusters to itself because the dataset attributes are bone measurements and a SL diagnosis involves broken and misplaced bones. Hence clustering was able to distinguish this diagnosis. </a:t>
            </a:r>
          </a:p>
        </p:txBody>
      </p:sp>
    </p:spTree>
    <p:extLst>
      <p:ext uri="{BB962C8B-B14F-4D97-AF65-F5344CB8AC3E}">
        <p14:creationId xmlns:p14="http://schemas.microsoft.com/office/powerpoint/2010/main" val="881759275"/>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5890" y="406537"/>
            <a:ext cx="6349998" cy="612191"/>
          </a:xfrm>
        </p:spPr>
        <p:txBody>
          <a:bodyPr>
            <a:normAutofit fontScale="90000"/>
          </a:bodyPr>
          <a:lstStyle/>
          <a:p>
            <a:r>
              <a:rPr lang="en-US"/>
              <a:t>NOTES:</a:t>
            </a:r>
            <a:endParaRPr lang="en-US" dirty="0"/>
          </a:p>
        </p:txBody>
      </p:sp>
      <p:sp>
        <p:nvSpPr>
          <p:cNvPr id="5" name="Content Placeholder 4"/>
          <p:cNvSpPr>
            <a:spLocks noGrp="1"/>
          </p:cNvSpPr>
          <p:nvPr>
            <p:ph idx="1"/>
          </p:nvPr>
        </p:nvSpPr>
        <p:spPr>
          <a:xfrm>
            <a:off x="2370953" y="1018728"/>
            <a:ext cx="6304935" cy="3510209"/>
          </a:xfrm>
        </p:spPr>
        <p:txBody>
          <a:bodyPr>
            <a:noAutofit/>
          </a:bodyPr>
          <a:lstStyle/>
          <a:p>
            <a:pPr marL="0" indent="0">
              <a:buNone/>
            </a:pPr>
            <a:r>
              <a:rPr lang="en-US" sz="1600" dirty="0"/>
              <a:t>We also hypothesize that SL further clusters down into two distinct clusters due to the grade of SL with one cluster perhaps being a lower grade and the other cluster a higher grade of SL. In theory, perhaps clustering could be used to capture and diagnose patients with SL versus NO patients and perhaps even distinguish patients with low grade SL versus patients with high grade SL. Further investigation and research is needed. </a:t>
            </a:r>
          </a:p>
          <a:p>
            <a:pPr marL="0" indent="0">
              <a:buNone/>
            </a:pPr>
            <a:endParaRPr lang="en-US" sz="1600" dirty="0"/>
          </a:p>
        </p:txBody>
      </p:sp>
    </p:spTree>
    <p:extLst>
      <p:ext uri="{BB962C8B-B14F-4D97-AF65-F5344CB8AC3E}">
        <p14:creationId xmlns:p14="http://schemas.microsoft.com/office/powerpoint/2010/main" val="746936345"/>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275C7-8484-4892-AF10-FED9B1E8E7A1}"/>
              </a:ext>
            </a:extLst>
          </p:cNvPr>
          <p:cNvSpPr txBox="1"/>
          <p:nvPr/>
        </p:nvSpPr>
        <p:spPr>
          <a:xfrm>
            <a:off x="1949570" y="2374185"/>
            <a:ext cx="4485736" cy="923330"/>
          </a:xfrm>
          <a:prstGeom prst="rect">
            <a:avLst/>
          </a:prstGeom>
          <a:noFill/>
        </p:spPr>
        <p:txBody>
          <a:bodyPr wrap="square" rtlCol="0" anchor="ctr">
            <a:spAutoFit/>
          </a:bodyPr>
          <a:lstStyle/>
          <a:p>
            <a:pPr algn="ctr"/>
            <a:r>
              <a:rPr lang="en-US" sz="5400" b="1" dirty="0">
                <a:solidFill>
                  <a:srgbClr val="FFFF00"/>
                </a:solidFill>
              </a:rPr>
              <a:t>EL FIN!</a:t>
            </a:r>
          </a:p>
        </p:txBody>
      </p:sp>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Hierarchical</a:t>
            </a:r>
          </a:p>
        </p:txBody>
      </p:sp>
      <p:sp>
        <p:nvSpPr>
          <p:cNvPr id="3" name="Content Placeholder 2"/>
          <p:cNvSpPr>
            <a:spLocks noGrp="1"/>
          </p:cNvSpPr>
          <p:nvPr>
            <p:ph idx="1"/>
          </p:nvPr>
        </p:nvSpPr>
        <p:spPr>
          <a:xfrm>
            <a:off x="463714" y="1650520"/>
            <a:ext cx="8246070" cy="3127955"/>
          </a:xfrm>
        </p:spPr>
        <p:txBody>
          <a:bodyPr>
            <a:normAutofit/>
          </a:bodyPr>
          <a:lstStyle/>
          <a:p>
            <a:pPr marL="0" indent="0">
              <a:buNone/>
            </a:pPr>
            <a:r>
              <a:rPr lang="en-US" sz="3600" b="1" dirty="0"/>
              <a:t>CONS</a:t>
            </a:r>
          </a:p>
          <a:p>
            <a:r>
              <a:rPr lang="en-US" sz="2400" dirty="0"/>
              <a:t>Highly affected by noise and outliers</a:t>
            </a:r>
          </a:p>
          <a:p>
            <a:r>
              <a:rPr lang="en-US" sz="2400" dirty="0"/>
              <a:t>Inapplicable in datasets with little to no hierarchy</a:t>
            </a:r>
          </a:p>
          <a:p>
            <a:r>
              <a:rPr lang="en-US" sz="2400" dirty="0"/>
              <a:t>Agglomerative hierarchical clustering aims at finding the best step at each cluster (greedy algorithm) which results in a potentially suboptimal solution</a:t>
            </a:r>
          </a:p>
          <a:p>
            <a:r>
              <a:rPr lang="en-US" sz="2400" dirty="0"/>
              <a:t>High space complexity so cannot be used with huge data.</a:t>
            </a:r>
          </a:p>
          <a:p>
            <a:pPr marL="0" indent="0">
              <a:buNone/>
            </a:pPr>
            <a:endParaRPr lang="en-US" dirty="0"/>
          </a:p>
          <a:p>
            <a:endParaRPr lang="en-US" dirty="0"/>
          </a:p>
        </p:txBody>
      </p:sp>
    </p:spTree>
    <p:extLst>
      <p:ext uri="{BB962C8B-B14F-4D97-AF65-F5344CB8AC3E}">
        <p14:creationId xmlns:p14="http://schemas.microsoft.com/office/powerpoint/2010/main" val="183537892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PAM</a:t>
            </a:r>
          </a:p>
        </p:txBody>
      </p:sp>
      <p:sp>
        <p:nvSpPr>
          <p:cNvPr id="3" name="Content Placeholder 2"/>
          <p:cNvSpPr>
            <a:spLocks noGrp="1"/>
          </p:cNvSpPr>
          <p:nvPr>
            <p:ph idx="1"/>
          </p:nvPr>
        </p:nvSpPr>
        <p:spPr/>
        <p:txBody>
          <a:bodyPr>
            <a:normAutofit fontScale="85000" lnSpcReduction="20000"/>
          </a:bodyPr>
          <a:lstStyle/>
          <a:p>
            <a:r>
              <a:rPr lang="en-US" sz="2600" b="1" dirty="0"/>
              <a:t>PAM</a:t>
            </a:r>
            <a:r>
              <a:rPr lang="en-US" sz="2600" dirty="0"/>
              <a:t> stands for “partition around medoids”</a:t>
            </a:r>
          </a:p>
          <a:p>
            <a:r>
              <a:rPr lang="en-US" sz="2600" dirty="0"/>
              <a:t>Compactness based = minimizing the distances between the non-medoid objects and the medoid (the cluster center)</a:t>
            </a:r>
          </a:p>
          <a:p>
            <a:r>
              <a:rPr lang="en-US" sz="2600" dirty="0"/>
              <a:t>The most centrally located data point in each cluster is the medoid. At the medoid, the average dissimilarity between it and all other members of the cluster is minimal.</a:t>
            </a:r>
          </a:p>
          <a:p>
            <a:r>
              <a:rPr lang="en-US" sz="2600" dirty="0"/>
              <a:t>Initially we set k medoids. Then we calculate the dissimilarity matrix which uses the Euclidean or Manhattan distances. Next we assign every object to its closest medoid. Next there is the SWAP phase. In this phase if at least one medoid has changed then back to assigning objects to their nearest medoid.</a:t>
            </a:r>
          </a:p>
          <a:p>
            <a:endParaRPr lang="en-US" dirty="0"/>
          </a:p>
        </p:txBody>
      </p:sp>
    </p:spTree>
    <p:extLst>
      <p:ext uri="{BB962C8B-B14F-4D97-AF65-F5344CB8AC3E}">
        <p14:creationId xmlns:p14="http://schemas.microsoft.com/office/powerpoint/2010/main" val="156074934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PAM</a:t>
            </a:r>
          </a:p>
        </p:txBody>
      </p:sp>
      <p:sp>
        <p:nvSpPr>
          <p:cNvPr id="3" name="Content Placeholder 2"/>
          <p:cNvSpPr>
            <a:spLocks noGrp="1"/>
          </p:cNvSpPr>
          <p:nvPr>
            <p:ph idx="1"/>
          </p:nvPr>
        </p:nvSpPr>
        <p:spPr>
          <a:xfrm>
            <a:off x="463714" y="1650520"/>
            <a:ext cx="8246070" cy="3127955"/>
          </a:xfrm>
        </p:spPr>
        <p:txBody>
          <a:bodyPr>
            <a:normAutofit/>
          </a:bodyPr>
          <a:lstStyle/>
          <a:p>
            <a:pPr marL="0" indent="0">
              <a:buNone/>
            </a:pPr>
            <a:r>
              <a:rPr lang="en-US" sz="3600" b="1" dirty="0"/>
              <a:t>PROS</a:t>
            </a:r>
          </a:p>
          <a:p>
            <a:r>
              <a:rPr lang="en-US" sz="2400" dirty="0"/>
              <a:t>Less sensitive to noise and outliers because it does not use the mean</a:t>
            </a:r>
            <a:endParaRPr lang="en-US" dirty="0"/>
          </a:p>
          <a:p>
            <a:endParaRPr lang="en-US" dirty="0"/>
          </a:p>
        </p:txBody>
      </p:sp>
    </p:spTree>
    <p:extLst>
      <p:ext uri="{BB962C8B-B14F-4D97-AF65-F5344CB8AC3E}">
        <p14:creationId xmlns:p14="http://schemas.microsoft.com/office/powerpoint/2010/main" val="377179571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PAM</a:t>
            </a:r>
          </a:p>
        </p:txBody>
      </p:sp>
      <p:sp>
        <p:nvSpPr>
          <p:cNvPr id="3" name="Content Placeholder 2"/>
          <p:cNvSpPr>
            <a:spLocks noGrp="1"/>
          </p:cNvSpPr>
          <p:nvPr>
            <p:ph idx="1"/>
          </p:nvPr>
        </p:nvSpPr>
        <p:spPr>
          <a:xfrm>
            <a:off x="463714" y="1650520"/>
            <a:ext cx="8246070" cy="3127955"/>
          </a:xfrm>
        </p:spPr>
        <p:txBody>
          <a:bodyPr>
            <a:normAutofit/>
          </a:bodyPr>
          <a:lstStyle/>
          <a:p>
            <a:pPr marL="0" indent="0">
              <a:buNone/>
            </a:pPr>
            <a:r>
              <a:rPr lang="en-US" sz="3600" b="1" dirty="0"/>
              <a:t>CONS</a:t>
            </a:r>
          </a:p>
          <a:p>
            <a:r>
              <a:rPr lang="en-US" sz="2400" dirty="0"/>
              <a:t>Not suitable for clustering non-spherical (arbitrary shaped) groups of objects</a:t>
            </a:r>
          </a:p>
          <a:p>
            <a:r>
              <a:rPr lang="en-US" sz="2400" dirty="0"/>
              <a:t>May obtain different results for different runs on the same dataset, can depend on the initial (typically randomly determined) starting points</a:t>
            </a:r>
          </a:p>
        </p:txBody>
      </p:sp>
    </p:spTree>
    <p:extLst>
      <p:ext uri="{BB962C8B-B14F-4D97-AF65-F5344CB8AC3E}">
        <p14:creationId xmlns:p14="http://schemas.microsoft.com/office/powerpoint/2010/main" val="314197200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Spectral</a:t>
            </a:r>
          </a:p>
        </p:txBody>
      </p:sp>
      <p:sp>
        <p:nvSpPr>
          <p:cNvPr id="3" name="Content Placeholder 2"/>
          <p:cNvSpPr>
            <a:spLocks noGrp="1"/>
          </p:cNvSpPr>
          <p:nvPr>
            <p:ph idx="1"/>
          </p:nvPr>
        </p:nvSpPr>
        <p:spPr/>
        <p:txBody>
          <a:bodyPr>
            <a:normAutofit/>
          </a:bodyPr>
          <a:lstStyle/>
          <a:p>
            <a:r>
              <a:rPr lang="en-US" sz="2400" dirty="0"/>
              <a:t>Connectivity based = distance between objects</a:t>
            </a:r>
          </a:p>
          <a:p>
            <a:r>
              <a:rPr lang="en-US" sz="2400" dirty="0"/>
              <a:t>Uses eigenvectors computed from the Laplacian matrix which is computed from the similarity matrix</a:t>
            </a:r>
          </a:p>
          <a:p>
            <a:r>
              <a:rPr lang="en-US" sz="2400" dirty="0"/>
              <a:t>Data points are treated as nodes of a graph therefore clustering is treated as a graph partitioning problem.</a:t>
            </a:r>
          </a:p>
          <a:p>
            <a:r>
              <a:rPr lang="en-US" sz="2400" dirty="0"/>
              <a:t>Initially we compute a similarity graph. The data points/nodes are mapped to a Euclidean space and formed into clusters.</a:t>
            </a:r>
          </a:p>
        </p:txBody>
      </p:sp>
    </p:spTree>
    <p:extLst>
      <p:ext uri="{BB962C8B-B14F-4D97-AF65-F5344CB8AC3E}">
        <p14:creationId xmlns:p14="http://schemas.microsoft.com/office/powerpoint/2010/main" val="214656366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Spectral</a:t>
            </a:r>
          </a:p>
        </p:txBody>
      </p:sp>
      <p:sp>
        <p:nvSpPr>
          <p:cNvPr id="3" name="Content Placeholder 2"/>
          <p:cNvSpPr>
            <a:spLocks noGrp="1"/>
          </p:cNvSpPr>
          <p:nvPr>
            <p:ph idx="1"/>
          </p:nvPr>
        </p:nvSpPr>
        <p:spPr>
          <a:xfrm>
            <a:off x="463714" y="1650520"/>
            <a:ext cx="8246070" cy="3127955"/>
          </a:xfrm>
        </p:spPr>
        <p:txBody>
          <a:bodyPr>
            <a:normAutofit/>
          </a:bodyPr>
          <a:lstStyle/>
          <a:p>
            <a:pPr marL="0" indent="0">
              <a:buNone/>
            </a:pPr>
            <a:r>
              <a:rPr lang="en-US" sz="3600" b="1" dirty="0"/>
              <a:t>PROS</a:t>
            </a:r>
          </a:p>
          <a:p>
            <a:r>
              <a:rPr lang="en-US" sz="2400" dirty="0"/>
              <a:t>Not affected by noise and outliers </a:t>
            </a:r>
          </a:p>
          <a:p>
            <a:r>
              <a:rPr lang="en-US" sz="2400" dirty="0"/>
              <a:t>Clusters can be any shape</a:t>
            </a:r>
            <a:endParaRPr lang="en-US" dirty="0"/>
          </a:p>
          <a:p>
            <a:endParaRPr lang="en-US" dirty="0"/>
          </a:p>
        </p:txBody>
      </p:sp>
    </p:spTree>
    <p:extLst>
      <p:ext uri="{BB962C8B-B14F-4D97-AF65-F5344CB8AC3E}">
        <p14:creationId xmlns:p14="http://schemas.microsoft.com/office/powerpoint/2010/main" val="4243803018"/>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1622</Words>
  <Application>Microsoft Office PowerPoint</Application>
  <PresentationFormat>On-screen Show (16:9)</PresentationFormat>
  <Paragraphs>283</Paragraphs>
  <Slides>36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Office Theme</vt:lpstr>
      <vt:lpstr>Clustering Methods on   Vertebral Column Data</vt:lpstr>
      <vt:lpstr>METHODS: Hierarchical</vt:lpstr>
      <vt:lpstr>METHODS: Hierarchical</vt:lpstr>
      <vt:lpstr>METHODS: Hierarchical</vt:lpstr>
      <vt:lpstr>METHODS: PAM</vt:lpstr>
      <vt:lpstr>METHODS: PAM</vt:lpstr>
      <vt:lpstr>METHODS: PAM</vt:lpstr>
      <vt:lpstr>METHODS: Spectral</vt:lpstr>
      <vt:lpstr>METHODS: Spectral</vt:lpstr>
      <vt:lpstr>METHODS: Spectral</vt:lpstr>
      <vt:lpstr>DATASET</vt:lpstr>
      <vt:lpstr>DATASET</vt:lpstr>
      <vt:lpstr>DATASET</vt:lpstr>
      <vt:lpstr>DATASET</vt:lpstr>
      <vt:lpstr>DATASET</vt:lpstr>
      <vt:lpstr>DATASET</vt:lpstr>
      <vt:lpstr>DATASET</vt:lpstr>
      <vt:lpstr>HYPOTHESIS</vt:lpstr>
      <vt:lpstr>RESULTS</vt:lpstr>
      <vt:lpstr>RESULTS</vt:lpstr>
      <vt:lpstr>RESULTS</vt:lpstr>
      <vt:lpstr>RESULTS</vt:lpstr>
      <vt:lpstr>RESULTS</vt:lpstr>
      <vt:lpstr>RESULTS</vt:lpstr>
      <vt:lpstr>RESULTS</vt:lpstr>
      <vt:lpstr>RESULTS</vt:lpstr>
      <vt:lpstr>HIERARCHICAL</vt:lpstr>
      <vt:lpstr>PAM</vt:lpstr>
      <vt:lpstr>SPECTRAL</vt:lpstr>
      <vt:lpstr>RESULTS-TABLES</vt:lpstr>
      <vt:lpstr>RESULTS-TABLES</vt:lpstr>
      <vt:lpstr>SL (Spondylolisthesis) SPECTRAL</vt:lpstr>
      <vt:lpstr>CONCLUSION</vt:lpstr>
      <vt:lpstr>NOTES:</vt:lpstr>
      <vt:lpstr>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2019-10-28T19:06:05Z</dcterms:modified>
</cp:coreProperties>
</file>