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67" r:id="rId4"/>
    <p:sldId id="270" r:id="rId5"/>
    <p:sldId id="272" r:id="rId6"/>
    <p:sldId id="277" r:id="rId7"/>
    <p:sldId id="274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52579"/>
    <a:srgbClr val="2597FF"/>
    <a:srgbClr val="FF9E1D"/>
    <a:srgbClr val="D68B1C"/>
    <a:srgbClr val="D09622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854" y="55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8965" y="4650640"/>
            <a:ext cx="8246070" cy="763525"/>
          </a:xfrm>
          <a:effectLst>
            <a:outerShdw blurRad="63500" dist="38100" dir="2700000" algn="ctr" rotWithShape="0">
              <a:srgbClr val="002060">
                <a:alpha val="68000"/>
              </a:srgbClr>
            </a:outerShdw>
          </a:effectLst>
        </p:spPr>
        <p:txBody>
          <a:bodyPr>
            <a:normAutofit/>
          </a:bodyPr>
          <a:lstStyle>
            <a:lvl1pPr algn="r">
              <a:defRPr sz="3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965" y="5414165"/>
            <a:ext cx="8246070" cy="610820"/>
          </a:xfrm>
        </p:spPr>
        <p:txBody>
          <a:bodyPr>
            <a:normAutofit/>
          </a:bodyPr>
          <a:lstStyle>
            <a:lvl1pPr marL="0" indent="0" algn="r">
              <a:buNone/>
              <a:defRPr sz="28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1443835"/>
            <a:ext cx="8229600" cy="610820"/>
          </a:xfrm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2207360"/>
            <a:ext cx="8229600" cy="4275739"/>
          </a:xfrm>
        </p:spPr>
        <p:txBody>
          <a:bodyPr/>
          <a:lstStyle>
            <a:lvl1pPr>
              <a:defRPr sz="2800">
                <a:solidFill>
                  <a:schemeClr val="bg1">
                    <a:lumMod val="95000"/>
                  </a:schemeClr>
                </a:solidFill>
              </a:defRPr>
            </a:lvl1pPr>
            <a:lvl2pPr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8719" y="527605"/>
            <a:ext cx="6566314" cy="763525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28720" y="1443835"/>
            <a:ext cx="6566314" cy="4275740"/>
          </a:xfrm>
        </p:spPr>
        <p:txBody>
          <a:bodyPr/>
          <a:lstStyle>
            <a:lvl1pPr>
              <a:defRPr sz="2800">
                <a:solidFill>
                  <a:schemeClr val="bg1">
                    <a:lumMod val="95000"/>
                  </a:schemeClr>
                </a:solidFill>
              </a:defRPr>
            </a:lvl1pPr>
            <a:lvl2pPr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3014"/>
            <a:ext cx="8229600" cy="58462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1443835"/>
            <a:ext cx="8229600" cy="532180"/>
          </a:xfrm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8965" y="2035612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8965" y="2665475"/>
            <a:ext cx="4040188" cy="3035058"/>
          </a:xfrm>
        </p:spPr>
        <p:txBody>
          <a:bodyPr/>
          <a:lstStyle>
            <a:lvl1pPr>
              <a:defRPr sz="2400">
                <a:solidFill>
                  <a:schemeClr val="bg1">
                    <a:lumMod val="95000"/>
                  </a:schemeClr>
                </a:solidFill>
              </a:defRPr>
            </a:lvl1pPr>
            <a:lvl2pPr>
              <a:defRPr sz="2000">
                <a:solidFill>
                  <a:schemeClr val="bg1">
                    <a:lumMod val="95000"/>
                  </a:schemeClr>
                </a:solidFill>
              </a:defRPr>
            </a:lvl2pPr>
            <a:lvl3pPr>
              <a:defRPr sz="1800">
                <a:solidFill>
                  <a:schemeClr val="bg1">
                    <a:lumMod val="95000"/>
                  </a:schemeClr>
                </a:solidFill>
              </a:defRPr>
            </a:lvl3pPr>
            <a:lvl4pPr>
              <a:defRPr sz="1600">
                <a:solidFill>
                  <a:schemeClr val="bg1">
                    <a:lumMod val="95000"/>
                  </a:schemeClr>
                </a:solidFill>
              </a:defRPr>
            </a:lvl4pPr>
            <a:lvl5pPr>
              <a:defRPr sz="1600">
                <a:solidFill>
                  <a:schemeClr val="bg1">
                    <a:lumMod val="9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6790" y="2035612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6790" y="2665475"/>
            <a:ext cx="4041775" cy="3035058"/>
          </a:xfrm>
        </p:spPr>
        <p:txBody>
          <a:bodyPr/>
          <a:lstStyle>
            <a:lvl1pPr>
              <a:defRPr sz="2400">
                <a:solidFill>
                  <a:schemeClr val="bg1">
                    <a:lumMod val="95000"/>
                  </a:schemeClr>
                </a:solidFill>
              </a:defRPr>
            </a:lvl1pPr>
            <a:lvl2pPr>
              <a:defRPr sz="2000">
                <a:solidFill>
                  <a:schemeClr val="bg1">
                    <a:lumMod val="95000"/>
                  </a:schemeClr>
                </a:solidFill>
              </a:defRPr>
            </a:lvl2pPr>
            <a:lvl3pPr>
              <a:defRPr sz="1800">
                <a:solidFill>
                  <a:schemeClr val="bg1">
                    <a:lumMod val="95000"/>
                  </a:schemeClr>
                </a:solidFill>
              </a:defRPr>
            </a:lvl3pPr>
            <a:lvl4pPr>
              <a:defRPr sz="1600">
                <a:solidFill>
                  <a:schemeClr val="bg1">
                    <a:lumMod val="95000"/>
                  </a:schemeClr>
                </a:solidFill>
              </a:defRPr>
            </a:lvl4pPr>
            <a:lvl5pPr>
              <a:defRPr sz="1600">
                <a:solidFill>
                  <a:schemeClr val="bg1">
                    <a:lumMod val="9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Click and Connect Telecom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965" y="5414165"/>
            <a:ext cx="8246070" cy="916230"/>
          </a:xfrm>
        </p:spPr>
        <p:txBody>
          <a:bodyPr>
            <a:normAutofit fontScale="70000" lnSpcReduction="20000"/>
          </a:bodyPr>
          <a:lstStyle/>
          <a:p>
            <a:pPr algn="ctr"/>
            <a:r>
              <a:rPr lang="en-US" sz="5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Decrease Customer Churn Project</a:t>
            </a:r>
          </a:p>
          <a:p>
            <a:pPr algn="ctr"/>
            <a:r>
              <a:rPr lang="en-US" dirty="0"/>
              <a:t>B. </a:t>
            </a:r>
            <a:r>
              <a:rPr lang="en-US" dirty="0" err="1"/>
              <a:t>Moragne</a:t>
            </a:r>
            <a:r>
              <a:rPr lang="en-US" dirty="0"/>
              <a:t> and K. Glock, Data Science Department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128720" y="0"/>
            <a:ext cx="7177135" cy="488866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Goals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128720" y="488866"/>
            <a:ext cx="7015281" cy="6369134"/>
          </a:xfrm>
        </p:spPr>
        <p:txBody>
          <a:bodyPr>
            <a:normAutofit/>
          </a:bodyPr>
          <a:lstStyle/>
          <a:p>
            <a:pPr marL="285750"/>
            <a:r>
              <a:rPr lang="en-US" sz="1800" b="1" dirty="0">
                <a:solidFill>
                  <a:schemeClr val="bg1"/>
                </a:solidFill>
              </a:rPr>
              <a:t>Business Goals: </a:t>
            </a:r>
          </a:p>
          <a:p>
            <a:pPr marL="685800" lvl="1"/>
            <a:r>
              <a:rPr lang="en-US" sz="1800" dirty="0">
                <a:solidFill>
                  <a:schemeClr val="bg1"/>
                </a:solidFill>
              </a:rPr>
              <a:t>find out which customers will churn and why</a:t>
            </a:r>
          </a:p>
          <a:p>
            <a:pPr marL="685800" lvl="1"/>
            <a:r>
              <a:rPr lang="en-US" sz="1800" dirty="0">
                <a:solidFill>
                  <a:schemeClr val="bg1"/>
                </a:solidFill>
              </a:rPr>
              <a:t>intervene before customers leave to decrease churn rate</a:t>
            </a:r>
          </a:p>
          <a:p>
            <a:pPr marL="285750"/>
            <a:r>
              <a:rPr lang="en-US" sz="1800" b="1" dirty="0">
                <a:solidFill>
                  <a:schemeClr val="bg1"/>
                </a:solidFill>
              </a:rPr>
              <a:t>Data Science Goals:</a:t>
            </a:r>
          </a:p>
          <a:p>
            <a:pPr marL="685800" lvl="1"/>
            <a:r>
              <a:rPr lang="en-US" sz="1800" dirty="0">
                <a:solidFill>
                  <a:schemeClr val="bg1"/>
                </a:solidFill>
              </a:rPr>
              <a:t>build a logistic regression model for classification of the binary outcome: churn or no churn</a:t>
            </a:r>
          </a:p>
          <a:p>
            <a:pPr marL="685800" lvl="1"/>
            <a:r>
              <a:rPr lang="en-US" sz="1800" dirty="0">
                <a:solidFill>
                  <a:schemeClr val="bg1"/>
                </a:solidFill>
              </a:rPr>
              <a:t>discover which variables are associated with churn</a:t>
            </a:r>
          </a:p>
          <a:p>
            <a:pPr marL="685800" lvl="1"/>
            <a:r>
              <a:rPr lang="en-US" sz="1800" dirty="0">
                <a:solidFill>
                  <a:schemeClr val="bg1"/>
                </a:solidFill>
              </a:rPr>
              <a:t>target metric: AUC greater than 82%</a:t>
            </a:r>
          </a:p>
          <a:p>
            <a:pPr marL="285750"/>
            <a:r>
              <a:rPr lang="en-US" sz="1800" b="1" dirty="0">
                <a:solidFill>
                  <a:schemeClr val="bg1"/>
                </a:solidFill>
              </a:rPr>
              <a:t>Time Frame: </a:t>
            </a:r>
            <a:r>
              <a:rPr lang="en-US" sz="1800" dirty="0">
                <a:solidFill>
                  <a:schemeClr val="bg1"/>
                </a:solidFill>
              </a:rPr>
              <a:t>2 weeks</a:t>
            </a:r>
          </a:p>
          <a:p>
            <a:pPr marL="285750"/>
            <a:r>
              <a:rPr lang="en-US" sz="1800" b="1" dirty="0">
                <a:solidFill>
                  <a:schemeClr val="bg1"/>
                </a:solidFill>
              </a:rPr>
              <a:t>Cost Benefit Analysis:</a:t>
            </a:r>
          </a:p>
          <a:p>
            <a:pPr marL="685800" lvl="1"/>
            <a:r>
              <a:rPr lang="en-US" sz="1800" dirty="0">
                <a:solidFill>
                  <a:schemeClr val="bg1"/>
                </a:solidFill>
              </a:rPr>
              <a:t>project cost: $40,000 charged to marketing department</a:t>
            </a:r>
          </a:p>
          <a:p>
            <a:pPr marL="685800" lvl="1"/>
            <a:r>
              <a:rPr lang="en-US" sz="1800" dirty="0">
                <a:solidFill>
                  <a:schemeClr val="bg1"/>
                </a:solidFill>
              </a:rPr>
              <a:t>$64.00 is the monthly average charge, paid by a customer each month </a:t>
            </a:r>
          </a:p>
          <a:p>
            <a:pPr marL="685800" lvl="1"/>
            <a:r>
              <a:rPr lang="en-US" sz="1800" dirty="0">
                <a:solidFill>
                  <a:schemeClr val="bg1"/>
                </a:solidFill>
              </a:rPr>
              <a:t>1394 churns over the last 5 years which is averaged to be a loss of around 23 customers per month. This is an estimated total monthly charges loss of $1472 each month</a:t>
            </a:r>
          </a:p>
          <a:p>
            <a:pPr marL="685800" lvl="1"/>
            <a:r>
              <a:rPr lang="en-US" sz="1800" dirty="0">
                <a:solidFill>
                  <a:schemeClr val="bg1"/>
                </a:solidFill>
              </a:rPr>
              <a:t>for each customer retained, we keep the averaged $64 monthly charge revenue plus the money spent to acquire the customer (estimated to be around $5)</a:t>
            </a:r>
          </a:p>
          <a:p>
            <a:pPr marL="685800" lvl="1"/>
            <a:endParaRPr lang="en-US" sz="1800" dirty="0">
              <a:solidFill>
                <a:schemeClr val="bg1"/>
              </a:solidFill>
            </a:endParaRPr>
          </a:p>
          <a:p>
            <a:pPr marL="685800" lvl="1"/>
            <a:endParaRPr lang="en-US" dirty="0"/>
          </a:p>
          <a:p>
            <a:pPr marL="685800" lvl="1"/>
            <a:endParaRPr lang="en-US" dirty="0">
              <a:solidFill>
                <a:schemeClr val="bg1"/>
              </a:solidFill>
            </a:endParaRPr>
          </a:p>
          <a:p>
            <a:pPr marL="685800" lvl="1"/>
            <a:endParaRPr lang="en-US" dirty="0">
              <a:solidFill>
                <a:schemeClr val="bg1"/>
              </a:solidFill>
            </a:endParaRPr>
          </a:p>
          <a:p>
            <a:pPr marL="285750"/>
            <a:endParaRPr lang="en-US" dirty="0">
              <a:solidFill>
                <a:schemeClr val="bg1"/>
              </a:solidFill>
            </a:endParaRPr>
          </a:p>
          <a:p>
            <a:pPr marL="685800" lvl="1"/>
            <a:endParaRPr lang="en-US" sz="3200" b="1" dirty="0">
              <a:solidFill>
                <a:schemeClr val="bg1"/>
              </a:solidFill>
            </a:endParaRPr>
          </a:p>
          <a:p>
            <a:pPr marL="685800" lvl="1"/>
            <a:endParaRPr lang="en-US" sz="2900" dirty="0"/>
          </a:p>
          <a:p>
            <a:pPr marL="457200" lvl="1" indent="0">
              <a:buNone/>
            </a:pPr>
            <a:endParaRPr lang="en-US" dirty="0"/>
          </a:p>
          <a:p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4030144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4950" y="0"/>
            <a:ext cx="6260905" cy="61082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</a:t>
            </a:r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Exploratory Data Analysis</a:t>
            </a:r>
            <a:endParaRPr lang="en-US" sz="40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503064" y="527606"/>
            <a:ext cx="5640936" cy="6330394"/>
          </a:xfrm>
        </p:spPr>
        <p:txBody>
          <a:bodyPr>
            <a:normAutofit fontScale="85000" lnSpcReduction="10000"/>
          </a:bodyPr>
          <a:lstStyle/>
          <a:p>
            <a:r>
              <a:rPr lang="en-US" sz="2100" b="1" dirty="0"/>
              <a:t>Data: </a:t>
            </a:r>
            <a:r>
              <a:rPr lang="en-US" sz="2100" dirty="0"/>
              <a:t>received initial data from IT, stored in an AWS S3 Bucket, future data uploaded once per week</a:t>
            </a:r>
          </a:p>
          <a:p>
            <a:pPr lvl="1"/>
            <a:r>
              <a:rPr lang="en-US" sz="2100" dirty="0"/>
              <a:t>7043 total rows: 5282 in train and 1761 in test with 21 attributes</a:t>
            </a:r>
          </a:p>
          <a:p>
            <a:pPr lvl="1"/>
            <a:r>
              <a:rPr lang="en-US" sz="2100" dirty="0"/>
              <a:t>dependent variable: Churn </a:t>
            </a:r>
          </a:p>
          <a:p>
            <a:pPr lvl="2"/>
            <a:r>
              <a:rPr lang="en-US" sz="2100" dirty="0"/>
              <a:t>26% churn rate in train data, 1394/5282</a:t>
            </a:r>
          </a:p>
          <a:p>
            <a:r>
              <a:rPr lang="en-US" sz="2100" b="1" dirty="0"/>
              <a:t>Data Quality Issues: </a:t>
            </a:r>
            <a:r>
              <a:rPr lang="en-US" sz="2100" dirty="0"/>
              <a:t>missing values in </a:t>
            </a:r>
            <a:r>
              <a:rPr lang="en-US" sz="2100" dirty="0" err="1"/>
              <a:t>TotalCharges</a:t>
            </a:r>
            <a:r>
              <a:rPr lang="en-US" sz="2100" dirty="0"/>
              <a:t> column</a:t>
            </a:r>
          </a:p>
          <a:p>
            <a:pPr marL="285750" indent="-285750"/>
            <a:r>
              <a:rPr lang="en-US" sz="2100" b="1" dirty="0"/>
              <a:t> Few Data Observations (Train): </a:t>
            </a:r>
          </a:p>
          <a:p>
            <a:pPr marL="685800" lvl="1"/>
            <a:r>
              <a:rPr lang="en-US" sz="1900" b="1" dirty="0"/>
              <a:t>Internet Service Fiber Optic: </a:t>
            </a:r>
            <a:r>
              <a:rPr lang="en-US" sz="1900" dirty="0"/>
              <a:t>2297 customers choose fiber optic. More than 50% of these fiber optic customers churn. There is little churn in DSL.</a:t>
            </a:r>
          </a:p>
          <a:p>
            <a:pPr marL="685800" lvl="1"/>
            <a:r>
              <a:rPr lang="en-US" sz="1900" b="1" dirty="0"/>
              <a:t>Tech Support: </a:t>
            </a:r>
            <a:r>
              <a:rPr lang="en-US" sz="1900" dirty="0"/>
              <a:t>2625 customers do not have tech support. Approximately 75% of those churn. Not much churn with support.</a:t>
            </a:r>
          </a:p>
          <a:p>
            <a:pPr marL="685800" lvl="1"/>
            <a:r>
              <a:rPr lang="en-US" sz="1900" b="1" dirty="0"/>
              <a:t>Payment Method: </a:t>
            </a:r>
            <a:r>
              <a:rPr lang="en-US" sz="2000" dirty="0"/>
              <a:t>customers are approximately equally distributed in how they pay. 1782 customers pay by electronic check and almost 75% of these churn. Other methods churn 25% or less.</a:t>
            </a:r>
            <a:endParaRPr lang="en-US" sz="1900" b="1" dirty="0"/>
          </a:p>
          <a:p>
            <a:pPr marL="685800" lvl="1"/>
            <a:r>
              <a:rPr lang="en-US" sz="1900" b="1" dirty="0"/>
              <a:t>Tenure and Contract Month-to-Month: </a:t>
            </a:r>
            <a:r>
              <a:rPr lang="en-US" sz="1900" dirty="0"/>
              <a:t>the tenure variable shows a high churn rate at the lowest tenures around 0-2 years. 2913 customers have contracts that are month-to-month with high churn at around 75%.</a:t>
            </a:r>
          </a:p>
          <a:p>
            <a:pPr marL="685800" lvl="1"/>
            <a:r>
              <a:rPr lang="en-US" sz="1900" b="1" dirty="0" err="1"/>
              <a:t>MonthlyCharges</a:t>
            </a:r>
            <a:r>
              <a:rPr lang="en-US" sz="1900" b="1" dirty="0"/>
              <a:t> </a:t>
            </a:r>
            <a:r>
              <a:rPr lang="en-US" sz="1900" dirty="0"/>
              <a:t>and </a:t>
            </a:r>
            <a:r>
              <a:rPr lang="en-US" sz="1900" b="1" dirty="0" err="1"/>
              <a:t>TotalCharges</a:t>
            </a:r>
            <a:r>
              <a:rPr lang="en-US" sz="1900" dirty="0"/>
              <a:t> are correlated</a:t>
            </a:r>
          </a:p>
        </p:txBody>
      </p:sp>
      <p:pic>
        <p:nvPicPr>
          <p:cNvPr id="11" name="Picture 10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26433332-92FD-473E-A2B5-1AE1FB85E0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28999"/>
            <a:ext cx="3503064" cy="3429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0FBDDAF-4A50-47AB-94FB-B142BBD5A0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-33975"/>
            <a:ext cx="3503063" cy="3462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785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4950" y="0"/>
            <a:ext cx="6260905" cy="488866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Data Preprocessing</a:t>
            </a:r>
            <a:endParaRPr lang="en-US" sz="40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892246" y="488866"/>
            <a:ext cx="6251756" cy="6369134"/>
          </a:xfrm>
        </p:spPr>
        <p:txBody>
          <a:bodyPr>
            <a:normAutofit fontScale="25000" lnSpcReduction="20000"/>
          </a:bodyPr>
          <a:lstStyle/>
          <a:p>
            <a:pPr marL="285750" indent="-285750"/>
            <a:r>
              <a:rPr lang="en-US" sz="6400" b="1" dirty="0"/>
              <a:t>Quality Issues Addressed: </a:t>
            </a:r>
          </a:p>
          <a:p>
            <a:pPr marL="685800" lvl="1"/>
            <a:r>
              <a:rPr lang="en-US" sz="6400" dirty="0"/>
              <a:t>imputed missing data with 0 in </a:t>
            </a:r>
            <a:r>
              <a:rPr lang="en-US" sz="6400" dirty="0" err="1"/>
              <a:t>TotalCharges</a:t>
            </a:r>
            <a:r>
              <a:rPr lang="en-US" sz="6400" dirty="0"/>
              <a:t> </a:t>
            </a:r>
          </a:p>
          <a:p>
            <a:pPr marL="685800" lvl="1"/>
            <a:r>
              <a:rPr lang="en-US" sz="6400" dirty="0"/>
              <a:t>factored Churn and </a:t>
            </a:r>
            <a:r>
              <a:rPr lang="en-US" sz="6400" dirty="0" err="1"/>
              <a:t>SeniorCitizen</a:t>
            </a:r>
            <a:endParaRPr lang="en-US" sz="6400" dirty="0"/>
          </a:p>
          <a:p>
            <a:pPr marL="685800" lvl="1"/>
            <a:r>
              <a:rPr lang="en-US" sz="6400" dirty="0"/>
              <a:t>combined levels in multiple variables (adds no new information): No and No Phone Service and No and No Internet </a:t>
            </a:r>
            <a:r>
              <a:rPr lang="en-US" sz="6400" dirty="0" err="1"/>
              <a:t>Sevice</a:t>
            </a:r>
            <a:endParaRPr lang="en-US" sz="6400" dirty="0"/>
          </a:p>
          <a:p>
            <a:pPr marL="685800" lvl="1"/>
            <a:r>
              <a:rPr lang="en-US" sz="6400" dirty="0"/>
              <a:t>scaled </a:t>
            </a:r>
            <a:r>
              <a:rPr lang="en-US" sz="6400" dirty="0" err="1"/>
              <a:t>TotalCharges</a:t>
            </a:r>
            <a:r>
              <a:rPr lang="en-US" sz="6400" dirty="0"/>
              <a:t>, right skewed</a:t>
            </a:r>
          </a:p>
          <a:p>
            <a:pPr marL="685800" lvl="1"/>
            <a:r>
              <a:rPr lang="en-US" sz="6400" dirty="0"/>
              <a:t>deleted </a:t>
            </a:r>
            <a:r>
              <a:rPr lang="en-US" sz="6400" dirty="0" err="1"/>
              <a:t>MonthlyCharges</a:t>
            </a:r>
            <a:r>
              <a:rPr lang="en-US" sz="6400" dirty="0"/>
              <a:t> (multicollinearity with </a:t>
            </a:r>
            <a:r>
              <a:rPr lang="en-US" sz="6400" dirty="0" err="1"/>
              <a:t>TotalCharges</a:t>
            </a:r>
            <a:r>
              <a:rPr lang="en-US" sz="6400" dirty="0"/>
              <a:t>)</a:t>
            </a:r>
          </a:p>
          <a:p>
            <a:pPr marL="685800" lvl="1"/>
            <a:r>
              <a:rPr lang="en-US" sz="6400" dirty="0"/>
              <a:t>binned Tenure into 12 month intervals</a:t>
            </a:r>
          </a:p>
          <a:p>
            <a:pPr marL="285750"/>
            <a:r>
              <a:rPr lang="en-US" sz="6400" b="1" dirty="0"/>
              <a:t>Experimented:</a:t>
            </a:r>
          </a:p>
          <a:p>
            <a:pPr marL="685800" lvl="1"/>
            <a:r>
              <a:rPr lang="en-US" sz="6400" dirty="0"/>
              <a:t>one-hot encoding</a:t>
            </a:r>
          </a:p>
          <a:p>
            <a:pPr marL="685800" lvl="1"/>
            <a:r>
              <a:rPr lang="en-US" sz="6400" dirty="0"/>
              <a:t>concatenated columns, association rule mining</a:t>
            </a:r>
          </a:p>
          <a:p>
            <a:pPr marL="685800" lvl="1"/>
            <a:r>
              <a:rPr lang="en-US" sz="6400" dirty="0"/>
              <a:t>merged </a:t>
            </a:r>
            <a:r>
              <a:rPr lang="en-US" sz="6400" dirty="0" err="1"/>
              <a:t>TotalCharges</a:t>
            </a:r>
            <a:r>
              <a:rPr lang="en-US" sz="6400" dirty="0"/>
              <a:t>/</a:t>
            </a:r>
            <a:r>
              <a:rPr lang="en-US" sz="6400" dirty="0" err="1"/>
              <a:t>MonthlyCharges</a:t>
            </a:r>
            <a:r>
              <a:rPr lang="en-US" sz="6400" dirty="0"/>
              <a:t> = Tenure</a:t>
            </a:r>
          </a:p>
          <a:p>
            <a:pPr marL="285750"/>
            <a:r>
              <a:rPr lang="en-US" sz="6400" b="1" dirty="0"/>
              <a:t>Feature Selection:</a:t>
            </a:r>
          </a:p>
          <a:p>
            <a:pPr marL="685800" lvl="1"/>
            <a:r>
              <a:rPr lang="en-US" sz="6400" dirty="0"/>
              <a:t>lasso regression</a:t>
            </a:r>
          </a:p>
          <a:p>
            <a:pPr marL="685800" lvl="1"/>
            <a:r>
              <a:rPr lang="en-US" sz="6400" dirty="0"/>
              <a:t>significant p-values</a:t>
            </a:r>
          </a:p>
          <a:p>
            <a:pPr marL="685800" lvl="1"/>
            <a:r>
              <a:rPr lang="en-US" sz="6400" dirty="0" err="1"/>
              <a:t>stepAIC</a:t>
            </a:r>
            <a:endParaRPr lang="en-US" sz="6400" dirty="0"/>
          </a:p>
          <a:p>
            <a:pPr marL="285750" indent="-285750"/>
            <a:r>
              <a:rPr lang="en-US" sz="6400" b="1" dirty="0"/>
              <a:t>Top 3 Variables with Negative Coefficients, descending: </a:t>
            </a:r>
            <a:r>
              <a:rPr lang="en-US" sz="6400" dirty="0" err="1"/>
              <a:t>Contract.Two.year</a:t>
            </a:r>
            <a:r>
              <a:rPr lang="en-US" sz="6400" dirty="0"/>
              <a:t> -1.72, binned 24-36 months -1.08 and </a:t>
            </a:r>
            <a:r>
              <a:rPr lang="en-US" sz="6400" dirty="0" err="1"/>
              <a:t>InternetService.No</a:t>
            </a:r>
            <a:r>
              <a:rPr lang="en-US" sz="6400" dirty="0"/>
              <a:t> -.92</a:t>
            </a:r>
          </a:p>
          <a:p>
            <a:pPr marL="285750" indent="-285750"/>
            <a:r>
              <a:rPr lang="en-US" sz="6400" b="1" dirty="0"/>
              <a:t>Top 3 Variables with Positive Coefficients, descending: </a:t>
            </a:r>
            <a:r>
              <a:rPr lang="en-US" sz="6400" dirty="0" err="1"/>
              <a:t>InternetService.Fiber.optic</a:t>
            </a:r>
            <a:r>
              <a:rPr lang="en-US" sz="6400" dirty="0"/>
              <a:t> +.94, </a:t>
            </a:r>
            <a:r>
              <a:rPr lang="en-US" sz="6400" dirty="0" err="1"/>
              <a:t>StreamingTV.Yes</a:t>
            </a:r>
            <a:r>
              <a:rPr lang="en-US" sz="6400" dirty="0"/>
              <a:t> +.39 and </a:t>
            </a:r>
            <a:r>
              <a:rPr lang="en-US" sz="6400" dirty="0" err="1"/>
              <a:t>PaperlessBilling.Yes</a:t>
            </a:r>
            <a:r>
              <a:rPr lang="en-US" sz="6400" dirty="0"/>
              <a:t> +.36</a:t>
            </a:r>
          </a:p>
          <a:p>
            <a:pPr marL="285750" indent="-285750"/>
            <a:r>
              <a:rPr lang="en-US" sz="6400" b="1" dirty="0"/>
              <a:t>Final Dataset for Model: (14 predictor variables associated with churn): </a:t>
            </a:r>
            <a:r>
              <a:rPr lang="en-US" sz="6400" dirty="0"/>
              <a:t>binned, Contract, </a:t>
            </a:r>
            <a:r>
              <a:rPr lang="en-US" sz="6400" dirty="0" err="1"/>
              <a:t>InternetService</a:t>
            </a:r>
            <a:r>
              <a:rPr lang="en-US" sz="6400" dirty="0"/>
              <a:t>, </a:t>
            </a:r>
            <a:r>
              <a:rPr lang="en-US" sz="6400" dirty="0" err="1"/>
              <a:t>TotalCharges</a:t>
            </a:r>
            <a:r>
              <a:rPr lang="en-US" sz="6400" dirty="0"/>
              <a:t>, </a:t>
            </a:r>
            <a:r>
              <a:rPr lang="en-US" sz="6400" dirty="0" err="1"/>
              <a:t>PhoneService</a:t>
            </a:r>
            <a:r>
              <a:rPr lang="en-US" sz="6400" dirty="0"/>
              <a:t>, </a:t>
            </a:r>
            <a:r>
              <a:rPr lang="en-US" sz="6400" dirty="0" err="1"/>
              <a:t>TechSupport</a:t>
            </a:r>
            <a:r>
              <a:rPr lang="en-US" sz="6400" dirty="0"/>
              <a:t>, </a:t>
            </a:r>
            <a:r>
              <a:rPr lang="en-US" sz="6400" dirty="0" err="1"/>
              <a:t>OnlineSecurity</a:t>
            </a:r>
            <a:r>
              <a:rPr lang="en-US" sz="6400" dirty="0"/>
              <a:t>, </a:t>
            </a:r>
            <a:r>
              <a:rPr lang="en-US" sz="6400" dirty="0" err="1"/>
              <a:t>PaperlessBilling</a:t>
            </a:r>
            <a:r>
              <a:rPr lang="en-US" sz="6400" dirty="0"/>
              <a:t>, </a:t>
            </a:r>
            <a:r>
              <a:rPr lang="en-US" sz="6400" dirty="0" err="1"/>
              <a:t>PaymentMethod</a:t>
            </a:r>
            <a:r>
              <a:rPr lang="en-US" sz="6400" dirty="0"/>
              <a:t>, </a:t>
            </a:r>
            <a:r>
              <a:rPr lang="en-US" sz="6400" dirty="0" err="1"/>
              <a:t>StreamingTV</a:t>
            </a:r>
            <a:r>
              <a:rPr lang="en-US" sz="6400" dirty="0"/>
              <a:t>, </a:t>
            </a:r>
            <a:r>
              <a:rPr lang="en-US" sz="6400" dirty="0" err="1"/>
              <a:t>StreamingMovies</a:t>
            </a:r>
            <a:r>
              <a:rPr lang="en-US" sz="6400" dirty="0"/>
              <a:t>, </a:t>
            </a:r>
            <a:r>
              <a:rPr lang="en-US" sz="6400" dirty="0" err="1"/>
              <a:t>SeniorCitizen</a:t>
            </a:r>
            <a:r>
              <a:rPr lang="en-US" sz="6400" dirty="0"/>
              <a:t>, </a:t>
            </a:r>
            <a:r>
              <a:rPr lang="en-US" sz="6400" dirty="0" err="1"/>
              <a:t>OnlineBackup</a:t>
            </a:r>
            <a:r>
              <a:rPr lang="en-US" sz="6400" dirty="0"/>
              <a:t> and </a:t>
            </a:r>
            <a:r>
              <a:rPr lang="en-US" sz="6400" dirty="0" err="1"/>
              <a:t>MultipleLines</a:t>
            </a:r>
            <a:endParaRPr lang="en-US" sz="6400" dirty="0"/>
          </a:p>
          <a:p>
            <a:pPr marL="285750" indent="-285750"/>
            <a:endParaRPr lang="en-US" sz="3400" dirty="0"/>
          </a:p>
          <a:p>
            <a:pPr marL="285750"/>
            <a:endParaRPr lang="en-US" sz="2900" dirty="0"/>
          </a:p>
          <a:p>
            <a:pPr marL="457200" lvl="1" indent="0">
              <a:buNone/>
            </a:pPr>
            <a:endParaRPr lang="en-US" dirty="0"/>
          </a:p>
          <a:p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2160472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128720" y="0"/>
            <a:ext cx="7177135" cy="488866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Model Selection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655770" y="488866"/>
            <a:ext cx="5488231" cy="6369134"/>
          </a:xfrm>
        </p:spPr>
        <p:txBody>
          <a:bodyPr>
            <a:normAutofit/>
          </a:bodyPr>
          <a:lstStyle/>
          <a:p>
            <a:pPr marL="285750"/>
            <a:r>
              <a:rPr lang="en-US" sz="1600" b="1" dirty="0">
                <a:solidFill>
                  <a:schemeClr val="bg1"/>
                </a:solidFill>
              </a:rPr>
              <a:t>Data Partitioning: </a:t>
            </a:r>
            <a:r>
              <a:rPr lang="en-US" sz="1600" dirty="0">
                <a:solidFill>
                  <a:schemeClr val="bg1"/>
                </a:solidFill>
              </a:rPr>
              <a:t>nested holdout with k-fold CV</a:t>
            </a:r>
          </a:p>
          <a:p>
            <a:pPr marL="685800" lvl="1"/>
            <a:r>
              <a:rPr lang="en-US" sz="1600" dirty="0"/>
              <a:t>divided the train dataset into a 80% train subset to train the model and a 20% test subset (to check if the model generalizes well). The test dataset was used to score the model with the AUC metric.</a:t>
            </a:r>
          </a:p>
          <a:p>
            <a:r>
              <a:rPr lang="en-US" sz="1600" b="1" dirty="0"/>
              <a:t>Model Selected: </a:t>
            </a:r>
            <a:r>
              <a:rPr lang="en-US" sz="1600" dirty="0"/>
              <a:t>logistic regression with an 84% AUC = 84% of the time the model distinguishes classes by ranking a positive instance higher (closer to 1) and a negative instance (closer to 0). </a:t>
            </a:r>
            <a:r>
              <a:rPr lang="en-US" sz="1600"/>
              <a:t>The black </a:t>
            </a:r>
            <a:r>
              <a:rPr lang="en-US" sz="1600" dirty="0"/>
              <a:t>dashed diagonal line represents an AUC of </a:t>
            </a:r>
            <a:r>
              <a:rPr lang="en-US" sz="1600"/>
              <a:t>.50.</a:t>
            </a:r>
            <a:endParaRPr lang="en-US" sz="1600" dirty="0"/>
          </a:p>
          <a:p>
            <a:r>
              <a:rPr lang="en-US" sz="1600" b="1" dirty="0"/>
              <a:t>Model Assumptions: </a:t>
            </a:r>
            <a:r>
              <a:rPr lang="en-US" sz="1600" dirty="0"/>
              <a:t>binary target variable, sensitive to outliers and independent predictor variables (not correlated with each other)</a:t>
            </a:r>
          </a:p>
          <a:p>
            <a:r>
              <a:rPr lang="en-US" sz="1600" b="1" dirty="0"/>
              <a:t>Confusion Matrix: </a:t>
            </a:r>
          </a:p>
          <a:p>
            <a:pPr lvl="1"/>
            <a:r>
              <a:rPr lang="en-US" sz="1600" dirty="0"/>
              <a:t>specificity/TP rate/recall = 0.51 (correctly predicted positives with regards to all ground truth positive data points (higher TPR means fewer positive data points missed)</a:t>
            </a:r>
          </a:p>
          <a:p>
            <a:pPr lvl="1"/>
            <a:r>
              <a:rPr lang="en-US" sz="1600" dirty="0"/>
              <a:t>precision = 0.69 (correctly predicted positives with regards to total positive predictions from model)</a:t>
            </a:r>
          </a:p>
          <a:p>
            <a:pPr marL="457200" lvl="1" indent="0">
              <a:buNone/>
            </a:pPr>
            <a:endParaRPr lang="en-US" sz="1800" dirty="0"/>
          </a:p>
          <a:p>
            <a:pPr marL="285750"/>
            <a:endParaRPr lang="en-US" sz="1800" dirty="0"/>
          </a:p>
          <a:p>
            <a:pPr marL="685800" lvl="1"/>
            <a:endParaRPr lang="en-US" sz="1800" dirty="0"/>
          </a:p>
          <a:p>
            <a:pPr marL="857250" lvl="1" indent="-45720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685800" lvl="1"/>
            <a:endParaRPr lang="en-US" dirty="0">
              <a:solidFill>
                <a:schemeClr val="bg1"/>
              </a:solidFill>
            </a:endParaRPr>
          </a:p>
          <a:p>
            <a:pPr marL="685800" lvl="1"/>
            <a:endParaRPr lang="en-US" dirty="0">
              <a:solidFill>
                <a:schemeClr val="bg1"/>
              </a:solidFill>
            </a:endParaRPr>
          </a:p>
          <a:p>
            <a:pPr marL="285750"/>
            <a:endParaRPr lang="en-US" dirty="0">
              <a:solidFill>
                <a:schemeClr val="bg1"/>
              </a:solidFill>
            </a:endParaRPr>
          </a:p>
          <a:p>
            <a:pPr marL="685800" lvl="1"/>
            <a:endParaRPr lang="en-US" sz="3200" b="1" dirty="0">
              <a:solidFill>
                <a:schemeClr val="bg1"/>
              </a:solidFill>
            </a:endParaRPr>
          </a:p>
          <a:p>
            <a:pPr marL="685800" lvl="1"/>
            <a:endParaRPr lang="en-US" sz="2900" dirty="0"/>
          </a:p>
          <a:p>
            <a:pPr marL="457200" lvl="1" indent="0">
              <a:buNone/>
            </a:pPr>
            <a:endParaRPr lang="en-US" dirty="0"/>
          </a:p>
          <a:p>
            <a:endParaRPr lang="en-US" sz="1900" dirty="0"/>
          </a:p>
        </p:txBody>
      </p:sp>
      <p:graphicFrame>
        <p:nvGraphicFramePr>
          <p:cNvPr id="7" name="Table 2">
            <a:extLst>
              <a:ext uri="{FF2B5EF4-FFF2-40B4-BE49-F238E27FC236}">
                <a16:creationId xmlns:a16="http://schemas.microsoft.com/office/drawing/2014/main" id="{A38B79DC-1159-447A-A184-06A075B807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3560362"/>
              </p:ext>
            </p:extLst>
          </p:nvPr>
        </p:nvGraphicFramePr>
        <p:xfrm>
          <a:off x="-9148" y="3581705"/>
          <a:ext cx="3664918" cy="3478259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1221638">
                  <a:extLst>
                    <a:ext uri="{9D8B030D-6E8A-4147-A177-3AD203B41FA5}">
                      <a16:colId xmlns:a16="http://schemas.microsoft.com/office/drawing/2014/main" val="2839876305"/>
                    </a:ext>
                  </a:extLst>
                </a:gridCol>
                <a:gridCol w="1221640">
                  <a:extLst>
                    <a:ext uri="{9D8B030D-6E8A-4147-A177-3AD203B41FA5}">
                      <a16:colId xmlns:a16="http://schemas.microsoft.com/office/drawing/2014/main" val="3263194765"/>
                    </a:ext>
                  </a:extLst>
                </a:gridCol>
                <a:gridCol w="1221640">
                  <a:extLst>
                    <a:ext uri="{9D8B030D-6E8A-4147-A177-3AD203B41FA5}">
                      <a16:colId xmlns:a16="http://schemas.microsoft.com/office/drawing/2014/main" val="3716153019"/>
                    </a:ext>
                  </a:extLst>
                </a:gridCol>
              </a:tblGrid>
              <a:tr h="1068935">
                <a:tc>
                  <a:txBody>
                    <a:bodyPr/>
                    <a:lstStyle/>
                    <a:p>
                      <a:r>
                        <a:rPr lang="en-US" dirty="0"/>
                        <a:t>Confusion Matrix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Reference 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Reference 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0440181"/>
                  </a:ext>
                </a:extLst>
              </a:tr>
              <a:tr h="1204662">
                <a:tc>
                  <a:txBody>
                    <a:bodyPr/>
                    <a:lstStyle/>
                    <a:p>
                      <a:r>
                        <a:rPr lang="en-US" b="1" dirty="0"/>
                        <a:t>Prediction 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sz="2000" dirty="0"/>
                        <a:t>703</a:t>
                      </a:r>
                    </a:p>
                    <a:p>
                      <a:pPr algn="ctr"/>
                      <a:r>
                        <a:rPr lang="en-US" b="0" u="none" dirty="0"/>
                        <a:t>TN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sz="2000" dirty="0"/>
                        <a:t>141</a:t>
                      </a:r>
                    </a:p>
                    <a:p>
                      <a:pPr algn="ctr"/>
                      <a:r>
                        <a:rPr lang="en-US" dirty="0"/>
                        <a:t>FN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7446792"/>
                  </a:ext>
                </a:extLst>
              </a:tr>
              <a:tr h="1204662">
                <a:tc>
                  <a:txBody>
                    <a:bodyPr/>
                    <a:lstStyle/>
                    <a:p>
                      <a:r>
                        <a:rPr lang="en-US" b="1" dirty="0"/>
                        <a:t>Prediction 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sz="2000" dirty="0"/>
                        <a:t>66</a:t>
                      </a:r>
                    </a:p>
                    <a:p>
                      <a:pPr algn="ctr"/>
                      <a:r>
                        <a:rPr lang="en-US" dirty="0"/>
                        <a:t>FP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sz="2000" dirty="0"/>
                        <a:t>147</a:t>
                      </a:r>
                    </a:p>
                    <a:p>
                      <a:pPr algn="ctr"/>
                      <a:r>
                        <a:rPr lang="en-US" dirty="0"/>
                        <a:t>TP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0771912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A84E131B-CF10-4DFB-83EB-934B5FDEB6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150" y="0"/>
            <a:ext cx="3664918" cy="3581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769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128720" y="0"/>
            <a:ext cx="7177135" cy="488866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Summary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128720" y="488866"/>
            <a:ext cx="7015281" cy="6369134"/>
          </a:xfrm>
        </p:spPr>
        <p:txBody>
          <a:bodyPr>
            <a:normAutofit/>
          </a:bodyPr>
          <a:lstStyle/>
          <a:p>
            <a:pPr marL="685800" lvl="1"/>
            <a:endParaRPr lang="en-US" sz="1800" dirty="0">
              <a:solidFill>
                <a:schemeClr val="bg1"/>
              </a:solidFill>
            </a:endParaRPr>
          </a:p>
          <a:p>
            <a:pPr marL="685800" lvl="1"/>
            <a:endParaRPr lang="en-US" dirty="0"/>
          </a:p>
          <a:p>
            <a:pPr marL="685800" lvl="1"/>
            <a:endParaRPr lang="en-US" dirty="0">
              <a:solidFill>
                <a:schemeClr val="bg1"/>
              </a:solidFill>
            </a:endParaRPr>
          </a:p>
          <a:p>
            <a:pPr marL="685800" lvl="1"/>
            <a:endParaRPr lang="en-US" dirty="0">
              <a:solidFill>
                <a:schemeClr val="bg1"/>
              </a:solidFill>
            </a:endParaRPr>
          </a:p>
          <a:p>
            <a:pPr marL="285750"/>
            <a:endParaRPr lang="en-US" dirty="0">
              <a:solidFill>
                <a:schemeClr val="bg1"/>
              </a:solidFill>
            </a:endParaRPr>
          </a:p>
          <a:p>
            <a:pPr marL="685800" lvl="1"/>
            <a:endParaRPr lang="en-US" sz="3200" b="1" dirty="0">
              <a:solidFill>
                <a:schemeClr val="bg1"/>
              </a:solidFill>
            </a:endParaRPr>
          </a:p>
          <a:p>
            <a:pPr marL="685800" lvl="1"/>
            <a:endParaRPr lang="en-US" sz="2900" dirty="0"/>
          </a:p>
          <a:p>
            <a:pPr marL="457200" lvl="1" indent="0">
              <a:buNone/>
            </a:pPr>
            <a:endParaRPr lang="en-US" dirty="0"/>
          </a:p>
          <a:p>
            <a:endParaRPr lang="en-US" sz="19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7F9502-6A05-467F-9CBD-036A5371DA32}"/>
              </a:ext>
            </a:extLst>
          </p:cNvPr>
          <p:cNvSpPr txBox="1"/>
          <p:nvPr/>
        </p:nvSpPr>
        <p:spPr>
          <a:xfrm>
            <a:off x="2128719" y="488866"/>
            <a:ext cx="7024431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1600" b="1" dirty="0">
                <a:solidFill>
                  <a:prstClr val="white"/>
                </a:solidFill>
              </a:rPr>
              <a:t>Progress to Date:</a:t>
            </a:r>
          </a:p>
          <a:p>
            <a:pPr marL="742950" lvl="1" indent="-28575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prstClr val="white"/>
                </a:solidFill>
              </a:rPr>
              <a:t>successfully created our data science &amp; business goals</a:t>
            </a:r>
          </a:p>
          <a:p>
            <a:pPr marL="742950" lvl="1" indent="-28575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prstClr val="white"/>
                </a:solidFill>
              </a:rPr>
              <a:t>received data from IT and adequately cleaned data</a:t>
            </a:r>
          </a:p>
          <a:p>
            <a:pPr marL="742950" lvl="1" indent="-28575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prstClr val="white"/>
                </a:solidFill>
              </a:rPr>
              <a:t>successfully created a logistic regression model to predict customer churn</a:t>
            </a:r>
          </a:p>
          <a:p>
            <a:pPr marL="400050" lvl="1">
              <a:spcBef>
                <a:spcPct val="20000"/>
              </a:spcBef>
            </a:pPr>
            <a:endParaRPr lang="en-US" sz="1600" dirty="0">
              <a:solidFill>
                <a:prstClr val="white"/>
              </a:solidFill>
            </a:endParaRPr>
          </a:p>
          <a:p>
            <a:pPr marL="285750" lvl="0" indent="-28575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prstClr val="white"/>
                </a:solidFill>
              </a:rPr>
              <a:t>Are We Meeting Our Goals?:</a:t>
            </a:r>
          </a:p>
          <a:p>
            <a:pPr marL="857250" lvl="1" indent="-45720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1600" b="1" dirty="0">
                <a:solidFill>
                  <a:prstClr val="white"/>
                </a:solidFill>
              </a:rPr>
              <a:t>Business Goals - </a:t>
            </a:r>
            <a:r>
              <a:rPr lang="en-US" sz="1600" dirty="0">
                <a:solidFill>
                  <a:prstClr val="white"/>
                </a:solidFill>
              </a:rPr>
              <a:t>Yes!</a:t>
            </a:r>
          </a:p>
          <a:p>
            <a:pPr marL="1257300" lvl="2" indent="-4572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1600" dirty="0">
                <a:solidFill>
                  <a:prstClr val="white"/>
                </a:solidFill>
              </a:rPr>
              <a:t>we were able to identify which customers are leaving</a:t>
            </a:r>
          </a:p>
          <a:p>
            <a:pPr marL="1257300" lvl="2" indent="-4572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1600" dirty="0">
                <a:solidFill>
                  <a:prstClr val="white"/>
                </a:solidFill>
              </a:rPr>
              <a:t>implemented a plan to “save” at-risk customers</a:t>
            </a:r>
          </a:p>
          <a:p>
            <a:pPr marL="800100" lvl="2">
              <a:spcBef>
                <a:spcPct val="20000"/>
              </a:spcBef>
            </a:pPr>
            <a:endParaRPr lang="en-US" sz="1600" dirty="0">
              <a:solidFill>
                <a:prstClr val="white"/>
              </a:solidFill>
            </a:endParaRPr>
          </a:p>
          <a:p>
            <a:pPr marL="857250" lvl="1" indent="-45720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1600" b="1" dirty="0">
                <a:solidFill>
                  <a:prstClr val="white"/>
                </a:solidFill>
              </a:rPr>
              <a:t>Data </a:t>
            </a:r>
            <a:r>
              <a:rPr lang="en-US" sz="1600" b="1">
                <a:solidFill>
                  <a:prstClr val="white"/>
                </a:solidFill>
              </a:rPr>
              <a:t>Science Goals - </a:t>
            </a:r>
            <a:r>
              <a:rPr lang="en-US" sz="1600" dirty="0">
                <a:solidFill>
                  <a:prstClr val="white"/>
                </a:solidFill>
              </a:rPr>
              <a:t>Yes!</a:t>
            </a:r>
          </a:p>
          <a:p>
            <a:pPr marL="1257300" lvl="2" indent="-4572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1600" dirty="0">
                <a:solidFill>
                  <a:prstClr val="white"/>
                </a:solidFill>
              </a:rPr>
              <a:t>created a logistic regression model to predict the binary outcome of customer churn</a:t>
            </a:r>
          </a:p>
          <a:p>
            <a:pPr marL="1257300" lvl="2" indent="-4572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1600" dirty="0">
                <a:solidFill>
                  <a:prstClr val="white"/>
                </a:solidFill>
              </a:rPr>
              <a:t>identified the variables closely related to customer churn</a:t>
            </a:r>
          </a:p>
          <a:p>
            <a:pPr marL="1257300" lvl="2" indent="-4572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1600" dirty="0">
                <a:solidFill>
                  <a:prstClr val="white"/>
                </a:solidFill>
              </a:rPr>
              <a:t>AUC of 84% </a:t>
            </a:r>
          </a:p>
          <a:p>
            <a:pPr marL="1257300" lvl="2" indent="-457200">
              <a:spcBef>
                <a:spcPct val="20000"/>
              </a:spcBef>
              <a:buFont typeface="Arial" pitchFamily="34" charset="0"/>
              <a:buChar char="•"/>
            </a:pPr>
            <a:endParaRPr lang="en-US" sz="1600" dirty="0">
              <a:solidFill>
                <a:prstClr val="white"/>
              </a:solidFill>
            </a:endParaRPr>
          </a:p>
          <a:p>
            <a:pPr marL="457200" lvl="0" indent="-4572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1600" b="1" dirty="0">
                <a:solidFill>
                  <a:prstClr val="white"/>
                </a:solidFill>
              </a:rPr>
              <a:t>Should Click &amp; Connect Go or No Go?:</a:t>
            </a:r>
          </a:p>
          <a:p>
            <a:pPr marL="857250" lvl="1" indent="-45720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1600" b="1" dirty="0">
                <a:solidFill>
                  <a:prstClr val="white"/>
                </a:solidFill>
              </a:rPr>
              <a:t>GO!</a:t>
            </a:r>
          </a:p>
          <a:p>
            <a:pPr marL="1257300" lvl="2" indent="-4572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1600" dirty="0">
                <a:solidFill>
                  <a:prstClr val="white"/>
                </a:solidFill>
              </a:rPr>
              <a:t>we have met our business and data science goals</a:t>
            </a:r>
          </a:p>
          <a:p>
            <a:pPr marL="1257300" lvl="2" indent="-4572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1600" dirty="0">
                <a:solidFill>
                  <a:prstClr val="white"/>
                </a:solidFill>
              </a:rPr>
              <a:t>we pinpointed at-risk customers</a:t>
            </a:r>
          </a:p>
          <a:p>
            <a:pPr marL="1257300" lvl="2" indent="-4572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1600" dirty="0">
                <a:solidFill>
                  <a:prstClr val="white"/>
                </a:solidFill>
              </a:rPr>
              <a:t>we built a successful model to predict whether those at-risk customers will churn</a:t>
            </a:r>
          </a:p>
          <a:p>
            <a:pPr marL="1257300" lvl="2" indent="-4572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1600" dirty="0">
                <a:solidFill>
                  <a:prstClr val="white"/>
                </a:solidFill>
              </a:rPr>
              <a:t>with this model, we can subsequently construct a plan to keep at-risk customers but also retain loyal customers</a:t>
            </a:r>
          </a:p>
        </p:txBody>
      </p:sp>
    </p:spTree>
    <p:extLst>
      <p:ext uri="{BB962C8B-B14F-4D97-AF65-F5344CB8AC3E}">
        <p14:creationId xmlns:p14="http://schemas.microsoft.com/office/powerpoint/2010/main" val="632815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128720" y="0"/>
            <a:ext cx="7177135" cy="488866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Deployment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128720" y="488866"/>
            <a:ext cx="7015281" cy="6369134"/>
          </a:xfrm>
        </p:spPr>
        <p:txBody>
          <a:bodyPr>
            <a:normAutofit fontScale="85000" lnSpcReduction="20000"/>
          </a:bodyPr>
          <a:lstStyle/>
          <a:p>
            <a:pPr marL="285750" lvl="0" indent="-285750"/>
            <a:endParaRPr lang="en-US" sz="2100" b="1" dirty="0">
              <a:solidFill>
                <a:schemeClr val="bg1"/>
              </a:solidFill>
            </a:endParaRPr>
          </a:p>
          <a:p>
            <a:pPr marL="285750" lvl="0" indent="-285750"/>
            <a:r>
              <a:rPr lang="en-US" sz="2100" b="1" dirty="0">
                <a:solidFill>
                  <a:schemeClr val="bg1"/>
                </a:solidFill>
              </a:rPr>
              <a:t>Plan for Deployment:  </a:t>
            </a:r>
          </a:p>
          <a:p>
            <a:pPr marL="685800" lvl="1"/>
            <a:r>
              <a:rPr lang="en-US" sz="2100" dirty="0">
                <a:solidFill>
                  <a:schemeClr val="bg1"/>
                </a:solidFill>
              </a:rPr>
              <a:t>IT will recode the model into C++ for production	</a:t>
            </a:r>
          </a:p>
          <a:p>
            <a:pPr marL="685800" lvl="1"/>
            <a:r>
              <a:rPr lang="en-US" sz="2100" dirty="0">
                <a:solidFill>
                  <a:schemeClr val="bg1"/>
                </a:solidFill>
              </a:rPr>
              <a:t>IT will use a model lifecycle tool to track packages/dependencies and configurations used to create the model for consistency and reproducibility. </a:t>
            </a:r>
            <a:r>
              <a:rPr lang="en-US" sz="2100">
                <a:solidFill>
                  <a:schemeClr val="bg1"/>
                </a:solidFill>
              </a:rPr>
              <a:t>They </a:t>
            </a:r>
            <a:r>
              <a:rPr lang="en-US" sz="2100" dirty="0">
                <a:solidFill>
                  <a:schemeClr val="bg1"/>
                </a:solidFill>
              </a:rPr>
              <a:t>will also have a data processing and model building pipeline for reproducibility.</a:t>
            </a:r>
          </a:p>
          <a:p>
            <a:pPr marL="685800" lvl="1"/>
            <a:r>
              <a:rPr lang="en-US" sz="2100" dirty="0">
                <a:solidFill>
                  <a:schemeClr val="bg1"/>
                </a:solidFill>
              </a:rPr>
              <a:t>model will be integrated to an AWS on demand API (web based interface for users) for a serverless solution and access</a:t>
            </a:r>
          </a:p>
          <a:p>
            <a:pPr marL="685800" lvl="1"/>
            <a:r>
              <a:rPr lang="en-US" sz="2100" dirty="0">
                <a:solidFill>
                  <a:schemeClr val="bg1"/>
                </a:solidFill>
              </a:rPr>
              <a:t>upon deployment, we will enable gradual releases of predictions so we can monitor for initial issues</a:t>
            </a:r>
          </a:p>
          <a:p>
            <a:pPr marL="0" indent="0">
              <a:buNone/>
            </a:pPr>
            <a:endParaRPr lang="en-US" sz="2100" dirty="0">
              <a:solidFill>
                <a:schemeClr val="bg1"/>
              </a:solidFill>
            </a:endParaRPr>
          </a:p>
          <a:p>
            <a:pPr marL="285750" lvl="0" indent="-285750"/>
            <a:r>
              <a:rPr lang="en-US" sz="2100" b="1" dirty="0">
                <a:solidFill>
                  <a:schemeClr val="bg1"/>
                </a:solidFill>
              </a:rPr>
              <a:t>Monitoring and Maintenance: </a:t>
            </a:r>
          </a:p>
          <a:p>
            <a:pPr marL="685800" lvl="1"/>
            <a:r>
              <a:rPr lang="en-US" sz="2100" dirty="0">
                <a:solidFill>
                  <a:schemeClr val="bg1"/>
                </a:solidFill>
              </a:rPr>
              <a:t>all incoming data will need to be reviewed for quality such as missing data and consistency</a:t>
            </a:r>
          </a:p>
          <a:p>
            <a:pPr marL="685800" lvl="1"/>
            <a:r>
              <a:rPr lang="en-US" sz="2100" dirty="0">
                <a:solidFill>
                  <a:schemeClr val="bg1"/>
                </a:solidFill>
              </a:rPr>
              <a:t>predictions will be delivered to the AWS RDS database for access</a:t>
            </a:r>
          </a:p>
          <a:p>
            <a:pPr marL="685800" lvl="1"/>
            <a:r>
              <a:rPr lang="en-US" sz="2100" dirty="0">
                <a:solidFill>
                  <a:schemeClr val="bg1"/>
                </a:solidFill>
              </a:rPr>
              <a:t>IT will use tools with alerts to help monitor for model performance issues and anomalies </a:t>
            </a:r>
          </a:p>
          <a:p>
            <a:pPr marL="685800" lvl="1"/>
            <a:r>
              <a:rPr lang="en-US" sz="2100" dirty="0">
                <a:solidFill>
                  <a:schemeClr val="bg1"/>
                </a:solidFill>
              </a:rPr>
              <a:t>will validate the model once per month with offline tests and assess performance with any alerts </a:t>
            </a:r>
          </a:p>
          <a:p>
            <a:pPr marL="685800" lvl="1"/>
            <a:r>
              <a:rPr lang="en-US" sz="2100" dirty="0">
                <a:solidFill>
                  <a:schemeClr val="bg1"/>
                </a:solidFill>
              </a:rPr>
              <a:t>will retrain the model and revalidate upon any changes in model performance such as a drop in AUC to 82% or below or changes in data (data drift)</a:t>
            </a:r>
          </a:p>
          <a:p>
            <a:pPr marL="685800" lvl="1"/>
            <a:r>
              <a:rPr lang="en-US" sz="2100" dirty="0">
                <a:solidFill>
                  <a:schemeClr val="bg1"/>
                </a:solidFill>
              </a:rPr>
              <a:t>any changes to data processing, model configurations, inputs, outputs (predictions) and anomalies must be logged and tracked</a:t>
            </a:r>
          </a:p>
          <a:p>
            <a:pPr marL="685800" lvl="1"/>
            <a:endParaRPr lang="en-US" sz="2100" dirty="0">
              <a:solidFill>
                <a:schemeClr val="bg1"/>
              </a:solidFill>
            </a:endParaRPr>
          </a:p>
          <a:p>
            <a:pPr marL="685800" lvl="1"/>
            <a:endParaRPr lang="en-US" sz="2100" dirty="0"/>
          </a:p>
          <a:p>
            <a:pPr marL="685800" lvl="1"/>
            <a:endParaRPr lang="en-US" dirty="0">
              <a:solidFill>
                <a:schemeClr val="bg1"/>
              </a:solidFill>
            </a:endParaRPr>
          </a:p>
          <a:p>
            <a:pPr marL="685800" lvl="1"/>
            <a:endParaRPr lang="en-US" dirty="0">
              <a:solidFill>
                <a:schemeClr val="bg1"/>
              </a:solidFill>
            </a:endParaRPr>
          </a:p>
          <a:p>
            <a:pPr marL="285750"/>
            <a:endParaRPr lang="en-US" dirty="0">
              <a:solidFill>
                <a:schemeClr val="bg1"/>
              </a:solidFill>
            </a:endParaRPr>
          </a:p>
          <a:p>
            <a:pPr marL="685800" lvl="1"/>
            <a:endParaRPr lang="en-US" sz="3200" b="1" dirty="0">
              <a:solidFill>
                <a:schemeClr val="bg1"/>
              </a:solidFill>
            </a:endParaRPr>
          </a:p>
          <a:p>
            <a:pPr marL="685800" lvl="1"/>
            <a:endParaRPr lang="en-US" sz="2900" dirty="0"/>
          </a:p>
          <a:p>
            <a:pPr marL="457200" lvl="1" indent="0">
              <a:buNone/>
            </a:pPr>
            <a:endParaRPr lang="en-US" dirty="0"/>
          </a:p>
          <a:p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3051466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728</TotalTime>
  <Words>904</Words>
  <Application>Microsoft Office PowerPoint</Application>
  <PresentationFormat>On-screen Show (4:3)</PresentationFormat>
  <Paragraphs>142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Click and Connect Telecom</vt:lpstr>
      <vt:lpstr>   Goals</vt:lpstr>
      <vt:lpstr>         Exploratory Data Analysis</vt:lpstr>
      <vt:lpstr> Data Preprocessing</vt:lpstr>
      <vt:lpstr>                  Model Selection</vt:lpstr>
      <vt:lpstr>   Summary</vt:lpstr>
      <vt:lpstr>   Deployment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K Glock</cp:lastModifiedBy>
  <cp:revision>116</cp:revision>
  <dcterms:created xsi:type="dcterms:W3CDTF">2013-08-21T19:17:07Z</dcterms:created>
  <dcterms:modified xsi:type="dcterms:W3CDTF">2020-02-20T19:01:22Z</dcterms:modified>
</cp:coreProperties>
</file>