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257" r:id="rId3"/>
    <p:sldId id="265" r:id="rId4"/>
    <p:sldId id="266" r:id="rId5"/>
    <p:sldId id="260" r:id="rId6"/>
    <p:sldId id="267" r:id="rId7"/>
    <p:sldId id="268" r:id="rId8"/>
    <p:sldId id="263" r:id="rId9"/>
    <p:sldId id="269" r:id="rId10"/>
    <p:sldId id="271" r:id="rId11"/>
    <p:sldId id="272" r:id="rId12"/>
    <p:sldId id="273" r:id="rId13"/>
    <p:sldId id="270" r:id="rId14"/>
    <p:sldId id="261" r:id="rId15"/>
    <p:sldId id="274" r:id="rId16"/>
    <p:sldId id="275" r:id="rId17"/>
    <p:sldId id="276" r:id="rId18"/>
    <p:sldId id="277" r:id="rId19"/>
    <p:sldId id="278" r:id="rId20"/>
    <p:sldId id="279" r:id="rId21"/>
    <p:sldId id="259" r:id="rId22"/>
    <p:sldId id="280" r:id="rId23"/>
    <p:sldId id="281"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FF856D"/>
    <a:srgbClr val="CC0066"/>
    <a:srgbClr val="5EEC3C"/>
    <a:srgbClr val="A4660C"/>
    <a:srgbClr val="952F69"/>
    <a:srgbClr val="FF2549"/>
    <a:srgbClr val="003635"/>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67" autoAdjust="0"/>
  </p:normalViewPr>
  <p:slideViewPr>
    <p:cSldViewPr snapToGrid="0">
      <p:cViewPr varScale="1">
        <p:scale>
          <a:sx n="95" d="100"/>
          <a:sy n="95" d="100"/>
        </p:scale>
        <p:origin x="339" y="3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4170554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IS HEAVILY BIASED WITH MOSTLY WHITE-EUROPEAN FOLLOWED BY ASIAN AND OTHERS</a:t>
            </a:r>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1626891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SPLIT INTO 70/30 FOR TRAINING TESTING</a:t>
            </a:r>
          </a:p>
          <a:p>
            <a:r>
              <a:rPr lang="en-US" dirty="0"/>
              <a:t>*BEST RESULTS HIGHLIGHTED IN YELLOW…..MY DATA SEPARATES EXTREMELY WELL!!</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365358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PARAMETERS: DEGREE 1 (BOTTOM LEFT), SCALE 10 (X AXIS), AND COST 0.25 (BLUE LINE)</a:t>
            </a:r>
          </a:p>
          <a:p>
            <a:r>
              <a:rPr lang="en-US" dirty="0"/>
              <a:t>***AUC CURVE</a:t>
            </a:r>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887362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RANDOM FOREST PREDICTOR VARIABLES: A9_SCORE FOLLOWED BY A6, A5, AND A4. ALL SOCIAL CUE QUESTIONS!!! ASD INDIVIDUALS HAVE CHALLENGES WITH SOCIAL CUES.</a:t>
            </a:r>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1113707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LAMBDA IS 5.154182e-05 or 5 to the negative 05</a:t>
            </a:r>
          </a:p>
          <a:p>
            <a:r>
              <a:rPr lang="en-US" dirty="0"/>
              <a:t>***MOST OF THE SELECTED VARIABLES ARE THE SURVEY QUESTIONS</a:t>
            </a:r>
          </a:p>
          <a:p>
            <a:r>
              <a:rPr lang="en-US" dirty="0"/>
              <a:t>****AFTER LASSO VARIABLE SELECTION LEFT WITH 16 COLUMNS AND 704 INSTANCES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2573698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REGRESSION I HAD TO USE BAYESGLM DUE TO TWO ERRORS: algorithm did not converge and fitted probabilities numerically 0 or 1 occurred. This regularized the coefficients and took care of the errors.</a:t>
            </a:r>
          </a:p>
          <a:p>
            <a:r>
              <a:rPr lang="en-US" dirty="0"/>
              <a:t>*LOGISTIC REGRESSION SELECT ALL SURVERY SCORES A1-A10 AS SIGNIFICANT</a:t>
            </a:r>
          </a:p>
          <a:p>
            <a:r>
              <a:rPr lang="en-US" dirty="0"/>
              <a:t>*BEST RESULTS HIGHLIGHTED IN YELLOW…..MY DATA SEPARATES EXTREMELY WELL OR IS OVERFITTING!!</a:t>
            </a:r>
          </a:p>
          <a:p>
            <a:r>
              <a:rPr lang="en-US" dirty="0"/>
              <a:t>*NEURAL NETWORK IS BEST</a:t>
            </a:r>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1367970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PARAMETERS: 5 HIDDEN UNITS AND DECAY 1e-04 (PINK LINE)////ACCURACY HITS ONE AND STAYS</a:t>
            </a:r>
          </a:p>
          <a:p>
            <a:r>
              <a:rPr lang="en-US" dirty="0"/>
              <a:t>***AUC CURVE OF 1, A RIGHT ANGLE!!!</a:t>
            </a:r>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025401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RANDOM FOREST LASSO PREDICTOR VARIABLES: A9_SCORE FOLLOWED BY A6, A5, AND A4. ALL SOCIAL CUE QUESTIONS!!! ASD INDIVIDUALS HAVE CHALLENGES WITH SOCIAL CUES.</a:t>
            </a:r>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80115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makes practical sense that those 4 variables are the most important predictor variables of ASD or not.</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67382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TOOK SURVEY. </a:t>
            </a:r>
          </a:p>
          <a:p>
            <a:r>
              <a:rPr lang="en-US" dirty="0"/>
              <a:t>*FIRST PIC IS EXAMPLE OF QUESTION A9 WHICH IS THE STATISTICALLY MOST SIGNIFICANT PREDICTOR VARIABLE</a:t>
            </a:r>
          </a:p>
          <a:p>
            <a:r>
              <a:rPr lang="en-US" dirty="0"/>
              <a:t>*SECOND PIC ARE THE DEMOGRAPHIC QUESTIONS, PART OF THE DATASET</a:t>
            </a:r>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417425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IMPUTED DIFFERENT WAYS AND RAN SOME MODELS: DROPPED NA ROWS, COMBINED NAS WITH THE OTHERS CATEGORY, AND LASTLY LABELED ALL NAS AS UNKNOWN. ACCURACY WAS SIMILAR BETWEEN ALL. I WENT WITH THE LABELING UNKNOWN OPTION AS IT FELT MORE OBJECTIVE AND AFTER CONSULTING WITH DR CAO.</a:t>
            </a:r>
          </a:p>
          <a:p>
            <a:r>
              <a:rPr lang="en-US" dirty="0"/>
              <a:t>LOTS OF WORK!!</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1049169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***CLEANED DATA: LEFT WITH 18 COLUMNS (MINUS 3 COLUMNS) AND 704 INSTANCES (SAME)</a:t>
            </a:r>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3936009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30000" dirty="0"/>
              <a:t>st</a:t>
            </a:r>
            <a:r>
              <a:rPr lang="en-US" dirty="0"/>
              <a:t> plot: female on left and male on right. Green color represents individuals that did not score for ASD traits and the orange color represents individuals that did score yes for autistic traits. See the age distribution on the x axis using the boxplots. </a:t>
            </a:r>
          </a:p>
          <a:p>
            <a:r>
              <a:rPr lang="en-US" dirty="0"/>
              <a:t>*2</a:t>
            </a:r>
            <a:r>
              <a:rPr lang="en-US" baseline="30000" dirty="0"/>
              <a:t>nd</a:t>
            </a:r>
            <a:r>
              <a:rPr lang="en-US" dirty="0"/>
              <a:t> plot: is another similar view that shows the age distribution, mean age and </a:t>
            </a:r>
            <a:r>
              <a:rPr lang="en-US" dirty="0" err="1"/>
              <a:t>Class_ASD</a:t>
            </a:r>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1672310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IS HEAVILY BIASED WITH OVER 500 NO FOR CLASS_ASD AND A LITTLE UNDER 200 FOR YES CLASS_ASD</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238932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SIGNIFICANT PREDICTOR VARIABLE A9_SCORE. YOU CAN SEE THAT AGREEING WITH THAT QUESTION GIVES A 1 AND MORE THAN LIKELY INDICATES AN AUTISTIC TRAIT</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619478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5960" y="2949677"/>
            <a:ext cx="8048717" cy="163707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67583" y="1998415"/>
            <a:ext cx="7975483"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3713" y="194838"/>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275735"/>
            <a:ext cx="8246070" cy="326212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25500" y="605639"/>
            <a:ext cx="646129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25500" y="1519084"/>
            <a:ext cx="6461299" cy="3221032"/>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220024"/>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52291"/>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24688"/>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52291"/>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24688"/>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12/5/2019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4.e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6.jpeg"/><Relationship Id="rId5" Type="http://schemas.openxmlformats.org/officeDocument/2006/relationships/image" Target="../media/image15.e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21.jpeg"/><Relationship Id="rId5" Type="http://schemas.openxmlformats.org/officeDocument/2006/relationships/image" Target="../media/image20.e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Autism+Screening+Adul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sdtests.com/?fbclid=IwAR3oKglSCk4cK3Yrxth-4rlqPN2z4vUUdgeyTBAfRf_V7G-yZenndAbYGX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389764"/>
            <a:ext cx="8203575" cy="1002890"/>
          </a:xfrm>
        </p:spPr>
        <p:txBody>
          <a:bodyPr>
            <a:normAutofit fontScale="90000"/>
          </a:bodyPr>
          <a:lstStyle/>
          <a:p>
            <a:pPr algn="ctr"/>
            <a:r>
              <a:rPr lang="en-US" b="1" dirty="0"/>
              <a:t>Machine Learning Methods for ASD Classification and Prediction </a:t>
            </a:r>
          </a:p>
        </p:txBody>
      </p:sp>
      <p:sp>
        <p:nvSpPr>
          <p:cNvPr id="3" name="Subtitle 2"/>
          <p:cNvSpPr>
            <a:spLocks noGrp="1"/>
          </p:cNvSpPr>
          <p:nvPr>
            <p:ph type="subTitle" idx="1"/>
          </p:nvPr>
        </p:nvSpPr>
        <p:spPr>
          <a:xfrm>
            <a:off x="5046463" y="4680201"/>
            <a:ext cx="4097537" cy="518652"/>
          </a:xfrm>
        </p:spPr>
        <p:txBody>
          <a:bodyPr>
            <a:normAutofit fontScale="85000" lnSpcReduction="20000"/>
          </a:bodyPr>
          <a:lstStyle/>
          <a:p>
            <a:r>
              <a:rPr lang="en-US" sz="1800" dirty="0"/>
              <a:t>Kimberly Glock</a:t>
            </a:r>
          </a:p>
          <a:p>
            <a:r>
              <a:rPr lang="en-US" sz="1800" dirty="0"/>
              <a:t>MSDS 5213 </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9733B1AF-2A9B-4E17-ADE5-40741FD4FB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06" y="1072243"/>
            <a:ext cx="2628900" cy="3848100"/>
          </a:xfrm>
          <a:prstGeom prst="rect">
            <a:avLst/>
          </a:prstGeom>
        </p:spPr>
      </p:pic>
      <p:graphicFrame>
        <p:nvGraphicFramePr>
          <p:cNvPr id="7" name="Object 6">
            <a:extLst>
              <a:ext uri="{FF2B5EF4-FFF2-40B4-BE49-F238E27FC236}">
                <a16:creationId xmlns:a16="http://schemas.microsoft.com/office/drawing/2014/main" id="{DC699346-D6F9-4074-9EFB-670773E1958F}"/>
              </a:ext>
            </a:extLst>
          </p:cNvPr>
          <p:cNvGraphicFramePr>
            <a:graphicFrameLocks noChangeAspect="1"/>
          </p:cNvGraphicFramePr>
          <p:nvPr/>
        </p:nvGraphicFramePr>
        <p:xfrm>
          <a:off x="3675946" y="1447800"/>
          <a:ext cx="4401254" cy="3563838"/>
        </p:xfrm>
        <a:graphic>
          <a:graphicData uri="http://schemas.openxmlformats.org/presentationml/2006/ole">
            <mc:AlternateContent xmlns:mc="http://schemas.openxmlformats.org/markup-compatibility/2006">
              <mc:Choice xmlns:v="urn:schemas-microsoft-com:vml" Requires="v">
                <p:oleObj spid="_x0000_s2082" name="Acrobat Document" r:id="rId5" imgW="3330720" imgH="4310743" progId="AcroExch.Document.DC">
                  <p:embed/>
                </p:oleObj>
              </mc:Choice>
              <mc:Fallback>
                <p:oleObj name="Acrobat Document" r:id="rId5" imgW="3330720" imgH="4310743" progId="AcroExch.Document.DC">
                  <p:embed/>
                  <p:pic>
                    <p:nvPicPr>
                      <p:cNvPr id="7" name="Object 6">
                        <a:extLst>
                          <a:ext uri="{FF2B5EF4-FFF2-40B4-BE49-F238E27FC236}">
                            <a16:creationId xmlns:a16="http://schemas.microsoft.com/office/drawing/2014/main" id="{DC699346-D6F9-4074-9EFB-670773E1958F}"/>
                          </a:ext>
                        </a:extLst>
                      </p:cNvPr>
                      <p:cNvPicPr/>
                      <p:nvPr/>
                    </p:nvPicPr>
                    <p:blipFill>
                      <a:blip r:embed="rId6"/>
                      <a:stretch>
                        <a:fillRect/>
                      </a:stretch>
                    </p:blipFill>
                    <p:spPr>
                      <a:xfrm>
                        <a:off x="3675946" y="1447800"/>
                        <a:ext cx="4401254" cy="356383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0AEC6AE4-59E7-412A-B4A6-126BE9206B07}"/>
              </a:ext>
            </a:extLst>
          </p:cNvPr>
          <p:cNvSpPr/>
          <p:nvPr/>
        </p:nvSpPr>
        <p:spPr>
          <a:xfrm>
            <a:off x="120769" y="299492"/>
            <a:ext cx="8954219" cy="646331"/>
          </a:xfrm>
          <a:prstGeom prst="rect">
            <a:avLst/>
          </a:prstGeom>
        </p:spPr>
        <p:txBody>
          <a:bodyPr wrap="square">
            <a:spAutoFit/>
          </a:bodyPr>
          <a:lstStyle/>
          <a:p>
            <a:r>
              <a:rPr lang="en-US" b="1" dirty="0"/>
              <a:t>                                                         </a:t>
            </a:r>
            <a:r>
              <a:rPr lang="en-US" sz="3600" b="1" dirty="0">
                <a:solidFill>
                  <a:schemeClr val="bg1"/>
                </a:solidFill>
                <a:effectLst>
                  <a:outerShdw blurRad="38100" dist="38100" dir="2700000" algn="tl">
                    <a:srgbClr val="000000">
                      <a:alpha val="43137"/>
                    </a:srgbClr>
                  </a:outerShdw>
                </a:effectLst>
                <a:latin typeface="+mj-lt"/>
              </a:rPr>
              <a:t>Age, Gender and ASD Class </a:t>
            </a:r>
            <a:endParaRPr lang="en-US" sz="3600"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67815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57C9AAAB-EA82-4994-86E2-1E0B8E449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77" y="1171036"/>
            <a:ext cx="2628900" cy="3848100"/>
          </a:xfrm>
          <a:prstGeom prst="rect">
            <a:avLst/>
          </a:prstGeom>
        </p:spPr>
      </p:pic>
      <p:sp>
        <p:nvSpPr>
          <p:cNvPr id="6" name="Rectangle 5">
            <a:extLst>
              <a:ext uri="{FF2B5EF4-FFF2-40B4-BE49-F238E27FC236}">
                <a16:creationId xmlns:a16="http://schemas.microsoft.com/office/drawing/2014/main" id="{F5C2854A-FD15-4137-9B60-9720C628E73A}"/>
              </a:ext>
            </a:extLst>
          </p:cNvPr>
          <p:cNvSpPr/>
          <p:nvPr/>
        </p:nvSpPr>
        <p:spPr>
          <a:xfrm>
            <a:off x="253042" y="304800"/>
            <a:ext cx="9120995" cy="646331"/>
          </a:xfrm>
          <a:prstGeom prst="rect">
            <a:avLst/>
          </a:prstGeom>
        </p:spPr>
        <p:txBody>
          <a:bodyPr wrap="square">
            <a:spAutoFit/>
          </a:bodyPr>
          <a:lstStyle/>
          <a:p>
            <a:r>
              <a:rPr lang="en-US" sz="3600" b="1" dirty="0">
                <a:solidFill>
                  <a:prstClr val="white"/>
                </a:solidFill>
                <a:effectLst>
                  <a:outerShdw blurRad="38100" dist="38100" dir="2700000" algn="tl">
                    <a:srgbClr val="000000">
                      <a:alpha val="43137"/>
                    </a:srgbClr>
                  </a:outerShdw>
                </a:effectLst>
              </a:rPr>
              <a:t>                            ASD Class Count </a:t>
            </a:r>
            <a:endParaRPr lang="en-US" dirty="0"/>
          </a:p>
        </p:txBody>
      </p:sp>
    </p:spTree>
    <p:extLst>
      <p:ext uri="{BB962C8B-B14F-4D97-AF65-F5344CB8AC3E}">
        <p14:creationId xmlns:p14="http://schemas.microsoft.com/office/powerpoint/2010/main" val="156487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F32F470E-3BC2-47E7-A9FA-470918180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47" y="1148033"/>
            <a:ext cx="2720196" cy="3848100"/>
          </a:xfrm>
          <a:prstGeom prst="rect">
            <a:avLst/>
          </a:prstGeom>
        </p:spPr>
      </p:pic>
      <p:sp>
        <p:nvSpPr>
          <p:cNvPr id="2" name="Rectangle 1">
            <a:extLst>
              <a:ext uri="{FF2B5EF4-FFF2-40B4-BE49-F238E27FC236}">
                <a16:creationId xmlns:a16="http://schemas.microsoft.com/office/drawing/2014/main" id="{66A4C18E-8B15-4637-B601-08845454235B}"/>
              </a:ext>
            </a:extLst>
          </p:cNvPr>
          <p:cNvSpPr/>
          <p:nvPr/>
        </p:nvSpPr>
        <p:spPr>
          <a:xfrm>
            <a:off x="-69011" y="299016"/>
            <a:ext cx="9213011" cy="646331"/>
          </a:xfrm>
          <a:prstGeom prst="rect">
            <a:avLst/>
          </a:prstGeom>
        </p:spPr>
        <p:txBody>
          <a:bodyPr wrap="square">
            <a:spAutoFit/>
          </a:bodyPr>
          <a:lstStyle/>
          <a:p>
            <a:r>
              <a:rPr lang="en-US" sz="3600" b="1" dirty="0">
                <a:solidFill>
                  <a:prstClr val="white"/>
                </a:solidFill>
                <a:effectLst>
                  <a:outerShdw blurRad="38100" dist="38100" dir="2700000" algn="tl">
                    <a:srgbClr val="000000">
                      <a:alpha val="43137"/>
                    </a:srgbClr>
                  </a:outerShdw>
                </a:effectLst>
              </a:rPr>
              <a:t>                               ASD Class and A9_Score</a:t>
            </a:r>
            <a:endParaRPr lang="en-US" dirty="0"/>
          </a:p>
        </p:txBody>
      </p:sp>
    </p:spTree>
    <p:extLst>
      <p:ext uri="{BB962C8B-B14F-4D97-AF65-F5344CB8AC3E}">
        <p14:creationId xmlns:p14="http://schemas.microsoft.com/office/powerpoint/2010/main" val="325515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a:extLst>
              <a:ext uri="{FF2B5EF4-FFF2-40B4-BE49-F238E27FC236}">
                <a16:creationId xmlns:a16="http://schemas.microsoft.com/office/drawing/2014/main" id="{AB9C5D36-BA7C-43E6-BF16-EE0A2552F706}"/>
              </a:ext>
            </a:extLst>
          </p:cNvPr>
          <p:cNvGraphicFramePr>
            <a:graphicFrameLocks noChangeAspect="1"/>
          </p:cNvGraphicFramePr>
          <p:nvPr>
            <p:extLst>
              <p:ext uri="{D42A27DB-BD31-4B8C-83A1-F6EECF244321}">
                <p14:modId xmlns:p14="http://schemas.microsoft.com/office/powerpoint/2010/main" val="3338845895"/>
              </p:ext>
            </p:extLst>
          </p:nvPr>
        </p:nvGraphicFramePr>
        <p:xfrm>
          <a:off x="0" y="0"/>
          <a:ext cx="4735773" cy="5076966"/>
        </p:xfrm>
        <a:graphic>
          <a:graphicData uri="http://schemas.openxmlformats.org/presentationml/2006/ole">
            <mc:AlternateContent xmlns:mc="http://schemas.openxmlformats.org/markup-compatibility/2006">
              <mc:Choice xmlns:v="urn:schemas-microsoft-com:vml" Requires="v">
                <p:oleObj spid="_x0000_s1088" name="Acrobat Document" r:id="rId4" imgW="3330720" imgH="4310743" progId="AcroExch.Document.DC">
                  <p:embed/>
                </p:oleObj>
              </mc:Choice>
              <mc:Fallback>
                <p:oleObj name="Acrobat Document" r:id="rId4" imgW="3330720" imgH="4310743" progId="AcroExch.Document.DC">
                  <p:embed/>
                  <p:pic>
                    <p:nvPicPr>
                      <p:cNvPr id="0" name=""/>
                      <p:cNvPicPr/>
                      <p:nvPr/>
                    </p:nvPicPr>
                    <p:blipFill>
                      <a:blip r:embed="rId5"/>
                      <a:stretch>
                        <a:fillRect/>
                      </a:stretch>
                    </p:blipFill>
                    <p:spPr>
                      <a:xfrm>
                        <a:off x="0" y="0"/>
                        <a:ext cx="4735773" cy="5076966"/>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15515F61-A6EA-4BBE-B3C6-EF7F39CB5067}"/>
              </a:ext>
            </a:extLst>
          </p:cNvPr>
          <p:cNvGraphicFramePr>
            <a:graphicFrameLocks noChangeAspect="1"/>
          </p:cNvGraphicFramePr>
          <p:nvPr>
            <p:extLst>
              <p:ext uri="{D42A27DB-BD31-4B8C-83A1-F6EECF244321}">
                <p14:modId xmlns:p14="http://schemas.microsoft.com/office/powerpoint/2010/main" val="3615624427"/>
              </p:ext>
            </p:extLst>
          </p:nvPr>
        </p:nvGraphicFramePr>
        <p:xfrm>
          <a:off x="4681269" y="0"/>
          <a:ext cx="4462732" cy="5076966"/>
        </p:xfrm>
        <a:graphic>
          <a:graphicData uri="http://schemas.openxmlformats.org/presentationml/2006/ole">
            <mc:AlternateContent xmlns:mc="http://schemas.openxmlformats.org/markup-compatibility/2006">
              <mc:Choice xmlns:v="urn:schemas-microsoft-com:vml" Requires="v">
                <p:oleObj spid="_x0000_s1089" name="Acrobat Document" r:id="rId6" imgW="3330720" imgH="4310743" progId="AcroExch.Document.DC">
                  <p:embed/>
                </p:oleObj>
              </mc:Choice>
              <mc:Fallback>
                <p:oleObj name="Acrobat Document" r:id="rId6" imgW="3330720" imgH="4310743" progId="AcroExch.Document.DC">
                  <p:embed/>
                  <p:pic>
                    <p:nvPicPr>
                      <p:cNvPr id="0" name=""/>
                      <p:cNvPicPr/>
                      <p:nvPr/>
                    </p:nvPicPr>
                    <p:blipFill>
                      <a:blip r:embed="rId7"/>
                      <a:stretch>
                        <a:fillRect/>
                      </a:stretch>
                    </p:blipFill>
                    <p:spPr>
                      <a:xfrm>
                        <a:off x="4681269" y="0"/>
                        <a:ext cx="4462732" cy="5076966"/>
                      </a:xfrm>
                      <a:prstGeom prst="rect">
                        <a:avLst/>
                      </a:prstGeom>
                    </p:spPr>
                  </p:pic>
                </p:oleObj>
              </mc:Fallback>
            </mc:AlternateContent>
          </a:graphicData>
        </a:graphic>
      </p:graphicFrame>
    </p:spTree>
    <p:extLst>
      <p:ext uri="{BB962C8B-B14F-4D97-AF65-F5344CB8AC3E}">
        <p14:creationId xmlns:p14="http://schemas.microsoft.com/office/powerpoint/2010/main" val="260583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25500" y="605640"/>
            <a:ext cx="6461299" cy="682572"/>
          </a:xfrm>
        </p:spPr>
        <p:txBody>
          <a:bodyPr>
            <a:normAutofit fontScale="90000"/>
          </a:bodyPr>
          <a:lstStyle/>
          <a:p>
            <a:r>
              <a:rPr lang="en-US" dirty="0"/>
              <a:t>Model Results: Pre-Lasso Selection</a:t>
            </a:r>
          </a:p>
        </p:txBody>
      </p:sp>
      <p:graphicFrame>
        <p:nvGraphicFramePr>
          <p:cNvPr id="2" name="Table 2">
            <a:extLst>
              <a:ext uri="{FF2B5EF4-FFF2-40B4-BE49-F238E27FC236}">
                <a16:creationId xmlns:a16="http://schemas.microsoft.com/office/drawing/2014/main" id="{B3B3A597-BCF2-496D-A26B-C2485ED986E5}"/>
              </a:ext>
            </a:extLst>
          </p:cNvPr>
          <p:cNvGraphicFramePr>
            <a:graphicFrameLocks noGrp="1"/>
          </p:cNvGraphicFramePr>
          <p:nvPr>
            <p:ph idx="1"/>
            <p:extLst>
              <p:ext uri="{D42A27DB-BD31-4B8C-83A1-F6EECF244321}">
                <p14:modId xmlns:p14="http://schemas.microsoft.com/office/powerpoint/2010/main" val="456106882"/>
              </p:ext>
            </p:extLst>
          </p:nvPr>
        </p:nvGraphicFramePr>
        <p:xfrm>
          <a:off x="0" y="1"/>
          <a:ext cx="9144001" cy="5143499"/>
        </p:xfrm>
        <a:graphic>
          <a:graphicData uri="http://schemas.openxmlformats.org/drawingml/2006/table">
            <a:tbl>
              <a:tblPr firstRow="1" bandRow="1">
                <a:tableStyleId>{5DA37D80-6434-44D0-A028-1B22A696006F}</a:tableStyleId>
              </a:tblPr>
              <a:tblGrid>
                <a:gridCol w="1780936">
                  <a:extLst>
                    <a:ext uri="{9D8B030D-6E8A-4147-A177-3AD203B41FA5}">
                      <a16:colId xmlns:a16="http://schemas.microsoft.com/office/drawing/2014/main" val="793588914"/>
                    </a:ext>
                  </a:extLst>
                </a:gridCol>
                <a:gridCol w="1604666">
                  <a:extLst>
                    <a:ext uri="{9D8B030D-6E8A-4147-A177-3AD203B41FA5}">
                      <a16:colId xmlns:a16="http://schemas.microsoft.com/office/drawing/2014/main" val="4220778420"/>
                    </a:ext>
                  </a:extLst>
                </a:gridCol>
                <a:gridCol w="1889067">
                  <a:extLst>
                    <a:ext uri="{9D8B030D-6E8A-4147-A177-3AD203B41FA5}">
                      <a16:colId xmlns:a16="http://schemas.microsoft.com/office/drawing/2014/main" val="1046469838"/>
                    </a:ext>
                  </a:extLst>
                </a:gridCol>
                <a:gridCol w="1934666">
                  <a:extLst>
                    <a:ext uri="{9D8B030D-6E8A-4147-A177-3AD203B41FA5}">
                      <a16:colId xmlns:a16="http://schemas.microsoft.com/office/drawing/2014/main" val="2229147502"/>
                    </a:ext>
                  </a:extLst>
                </a:gridCol>
                <a:gridCol w="1934666">
                  <a:extLst>
                    <a:ext uri="{9D8B030D-6E8A-4147-A177-3AD203B41FA5}">
                      <a16:colId xmlns:a16="http://schemas.microsoft.com/office/drawing/2014/main" val="117850245"/>
                    </a:ext>
                  </a:extLst>
                </a:gridCol>
              </a:tblGrid>
              <a:tr h="942345">
                <a:tc>
                  <a:txBody>
                    <a:bodyPr/>
                    <a:lstStyle/>
                    <a:p>
                      <a:pPr algn="ctr"/>
                      <a:endParaRPr lang="en-US" dirty="0">
                        <a:solidFill>
                          <a:schemeClr val="tx1"/>
                        </a:solidFill>
                      </a:endParaRPr>
                    </a:p>
                    <a:p>
                      <a:pPr algn="ctr"/>
                      <a:r>
                        <a:rPr lang="en-US" dirty="0">
                          <a:solidFill>
                            <a:schemeClr val="tx1"/>
                          </a:solidFill>
                        </a:rPr>
                        <a:t>RESULTS</a:t>
                      </a:r>
                    </a:p>
                  </a:txBody>
                  <a:tcPr>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KNN</a:t>
                      </a:r>
                    </a:p>
                    <a:p>
                      <a:pPr algn="ctr"/>
                      <a:endParaRPr lang="en-US" dirty="0">
                        <a:solidFill>
                          <a:schemeClr val="tx1"/>
                        </a:solidFill>
                      </a:endParaRPr>
                    </a:p>
                  </a:txBody>
                  <a:tcPr>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DECISION TREE</a:t>
                      </a:r>
                    </a:p>
                    <a:p>
                      <a:endParaRPr lang="en-US" dirty="0"/>
                    </a:p>
                  </a:txBody>
                  <a:tcPr>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en-US" dirty="0"/>
                    </a:p>
                    <a:p>
                      <a:r>
                        <a:rPr lang="en-US" dirty="0"/>
                        <a:t>RANDOM FOREST</a:t>
                      </a:r>
                    </a:p>
                  </a:txBody>
                  <a:tcPr>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en-US" dirty="0"/>
                    </a:p>
                    <a:p>
                      <a:r>
                        <a:rPr lang="en-US" dirty="0"/>
                        <a:t>SVM Poly </a:t>
                      </a:r>
                      <a:r>
                        <a:rPr lang="en-US" dirty="0" err="1"/>
                        <a:t>Kernal</a:t>
                      </a:r>
                      <a:endParaRPr lang="en-US" dirty="0"/>
                    </a:p>
                  </a:txBody>
                  <a:tcPr>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902338461"/>
                  </a:ext>
                </a:extLst>
              </a:tr>
              <a:tr h="555734">
                <a:tc>
                  <a:txBody>
                    <a:bodyPr/>
                    <a:lstStyle/>
                    <a:p>
                      <a:pPr algn="ctr"/>
                      <a:r>
                        <a:rPr lang="en-US" b="1" dirty="0"/>
                        <a:t>Accuracy</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0.967</a:t>
                      </a:r>
                    </a:p>
                  </a:txBody>
                  <a:tcPr>
                    <a:pattFill prst="pct5">
                      <a:fgClr>
                        <a:schemeClr val="accent1"/>
                      </a:fgClr>
                      <a:bgClr>
                        <a:schemeClr val="bg1"/>
                      </a:bgClr>
                    </a:pattFill>
                  </a:tcPr>
                </a:tc>
                <a:tc>
                  <a:txBody>
                    <a:bodyPr/>
                    <a:lstStyle/>
                    <a:p>
                      <a:r>
                        <a:rPr lang="en-US" dirty="0"/>
                        <a:t>0.929</a:t>
                      </a:r>
                    </a:p>
                  </a:txBody>
                  <a:tcPr>
                    <a:pattFill prst="pct5">
                      <a:fgClr>
                        <a:schemeClr val="accent1"/>
                      </a:fgClr>
                      <a:bgClr>
                        <a:schemeClr val="bg1"/>
                      </a:bgClr>
                    </a:pattFill>
                  </a:tcPr>
                </a:tc>
                <a:tc>
                  <a:txBody>
                    <a:bodyPr/>
                    <a:lstStyle/>
                    <a:p>
                      <a:r>
                        <a:rPr lang="en-US" dirty="0"/>
                        <a:t>0.9575</a:t>
                      </a:r>
                    </a:p>
                  </a:txBody>
                  <a:tcPr>
                    <a:pattFill prst="pct5">
                      <a:fgClr>
                        <a:schemeClr val="accent1"/>
                      </a:fgClr>
                      <a:bgClr>
                        <a:schemeClr val="bg1"/>
                      </a:bgClr>
                    </a:pattFill>
                  </a:tcPr>
                </a:tc>
                <a:tc>
                  <a:txBody>
                    <a:bodyPr/>
                    <a:lstStyle/>
                    <a:p>
                      <a:r>
                        <a:rPr lang="en-US" dirty="0"/>
                        <a:t>1</a:t>
                      </a:r>
                    </a:p>
                  </a:txBody>
                  <a:tcPr>
                    <a:solidFill>
                      <a:srgbClr val="FFFF00"/>
                    </a:solidFill>
                  </a:tcPr>
                </a:tc>
                <a:extLst>
                  <a:ext uri="{0D108BD9-81ED-4DB2-BD59-A6C34878D82A}">
                    <a16:rowId xmlns:a16="http://schemas.microsoft.com/office/drawing/2014/main" val="3126999586"/>
                  </a:ext>
                </a:extLst>
              </a:tr>
              <a:tr h="595305">
                <a:tc>
                  <a:txBody>
                    <a:bodyPr/>
                    <a:lstStyle/>
                    <a:p>
                      <a:pPr algn="ctr"/>
                      <a:r>
                        <a:rPr lang="en-US" b="1" dirty="0"/>
                        <a:t>P-Value</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1.658e-15</a:t>
                      </a:r>
                    </a:p>
                  </a:txBody>
                  <a:tcPr>
                    <a:solidFill>
                      <a:schemeClr val="bg1"/>
                    </a:solidFill>
                  </a:tcPr>
                </a:tc>
                <a:tc>
                  <a:txBody>
                    <a:bodyPr/>
                    <a:lstStyle/>
                    <a:p>
                      <a:r>
                        <a:rPr lang="en-US" dirty="0"/>
                        <a:t>1.108e-09</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8.575e-14</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2e-16</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08800411"/>
                  </a:ext>
                </a:extLst>
              </a:tr>
              <a:tr h="544142">
                <a:tc>
                  <a:txBody>
                    <a:bodyPr/>
                    <a:lstStyle/>
                    <a:p>
                      <a:pPr algn="ctr"/>
                      <a:r>
                        <a:rPr lang="en-US" b="1" dirty="0"/>
                        <a:t>Kappa</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0.905</a:t>
                      </a:r>
                    </a:p>
                  </a:txBody>
                  <a:tcPr>
                    <a:solidFill>
                      <a:schemeClr val="bg1"/>
                    </a:solidFill>
                  </a:tcPr>
                </a:tc>
                <a:tc>
                  <a:txBody>
                    <a:bodyPr/>
                    <a:lstStyle/>
                    <a:p>
                      <a:r>
                        <a:rPr lang="en-US" dirty="0"/>
                        <a:t>0.783</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0.872</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1</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30685047"/>
                  </a:ext>
                </a:extLst>
              </a:tr>
              <a:tr h="515664">
                <a:tc>
                  <a:txBody>
                    <a:bodyPr/>
                    <a:lstStyle/>
                    <a:p>
                      <a:pPr algn="ctr"/>
                      <a:r>
                        <a:rPr lang="en-US" b="1" dirty="0"/>
                        <a:t>Sensitivity</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0.9817</a:t>
                      </a:r>
                    </a:p>
                  </a:txBody>
                  <a:tcPr>
                    <a:solidFill>
                      <a:schemeClr val="bg1"/>
                    </a:solidFill>
                  </a:tcPr>
                </a:tc>
                <a:tc>
                  <a:txBody>
                    <a:bodyPr/>
                    <a:lstStyle/>
                    <a:p>
                      <a:r>
                        <a:rPr lang="en-US" dirty="0"/>
                        <a:t>0.9817</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0.9939</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1</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35454004"/>
                  </a:ext>
                </a:extLst>
              </a:tr>
              <a:tr h="549563">
                <a:tc>
                  <a:txBody>
                    <a:bodyPr/>
                    <a:lstStyle/>
                    <a:p>
                      <a:pPr algn="ctr"/>
                      <a:r>
                        <a:rPr lang="en-US" b="1" dirty="0"/>
                        <a:t>Specificity</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0.9167</a:t>
                      </a:r>
                    </a:p>
                  </a:txBody>
                  <a:tcPr>
                    <a:solidFill>
                      <a:schemeClr val="bg1"/>
                    </a:solidFill>
                  </a:tcPr>
                </a:tc>
                <a:tc>
                  <a:txBody>
                    <a:bodyPr/>
                    <a:lstStyle/>
                    <a:p>
                      <a:r>
                        <a:rPr lang="en-US" dirty="0"/>
                        <a:t>0.7500</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0.8333</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1</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684277648"/>
                  </a:ext>
                </a:extLst>
              </a:tr>
              <a:tr h="498401">
                <a:tc>
                  <a:txBody>
                    <a:bodyPr/>
                    <a:lstStyle/>
                    <a:p>
                      <a:pPr algn="ctr"/>
                      <a:r>
                        <a:rPr lang="en-US" b="1" dirty="0"/>
                        <a:t>AUC</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0.9952</a:t>
                      </a:r>
                    </a:p>
                  </a:txBody>
                  <a:tcPr>
                    <a:pattFill prst="pct5">
                      <a:fgClr>
                        <a:schemeClr val="accent1"/>
                      </a:fgClr>
                      <a:bgClr>
                        <a:schemeClr val="bg1"/>
                      </a:bgClr>
                    </a:pattFill>
                  </a:tcPr>
                </a:tc>
                <a:tc>
                  <a:txBody>
                    <a:bodyPr/>
                    <a:lstStyle/>
                    <a:p>
                      <a:r>
                        <a:rPr lang="en-US" dirty="0"/>
                        <a:t>0.9662</a:t>
                      </a:r>
                    </a:p>
                  </a:txBody>
                  <a:tcPr>
                    <a:pattFill prst="pct5">
                      <a:fgClr>
                        <a:schemeClr val="accent1"/>
                      </a:fgClr>
                      <a:bgClr>
                        <a:schemeClr val="bg1"/>
                      </a:bgClr>
                    </a:pattFill>
                  </a:tcPr>
                </a:tc>
                <a:tc>
                  <a:txBody>
                    <a:bodyPr/>
                    <a:lstStyle/>
                    <a:p>
                      <a:r>
                        <a:rPr lang="en-US" dirty="0"/>
                        <a:t>0.9912</a:t>
                      </a:r>
                    </a:p>
                  </a:txBody>
                  <a:tcPr>
                    <a:pattFill prst="pct5">
                      <a:fgClr>
                        <a:schemeClr val="accent1"/>
                      </a:fgClr>
                      <a:bgClr>
                        <a:schemeClr val="bg1"/>
                      </a:bgClr>
                    </a:pattFill>
                  </a:tcPr>
                </a:tc>
                <a:tc>
                  <a:txBody>
                    <a:bodyPr/>
                    <a:lstStyle/>
                    <a:p>
                      <a:r>
                        <a:rPr lang="en-US" dirty="0"/>
                        <a:t>0.9992</a:t>
                      </a:r>
                    </a:p>
                  </a:txBody>
                  <a:tcPr>
                    <a:solidFill>
                      <a:srgbClr val="FFFF00"/>
                    </a:solidFill>
                  </a:tcPr>
                </a:tc>
                <a:extLst>
                  <a:ext uri="{0D108BD9-81ED-4DB2-BD59-A6C34878D82A}">
                    <a16:rowId xmlns:a16="http://schemas.microsoft.com/office/drawing/2014/main" val="3485755749"/>
                  </a:ext>
                </a:extLst>
              </a:tr>
              <a:tr h="942345">
                <a:tc>
                  <a:txBody>
                    <a:bodyPr/>
                    <a:lstStyle/>
                    <a:p>
                      <a:pPr algn="ctr"/>
                      <a:endParaRPr lang="en-US" b="1" dirty="0"/>
                    </a:p>
                    <a:p>
                      <a:pPr algn="ctr"/>
                      <a:r>
                        <a:rPr lang="en-US" b="1" dirty="0"/>
                        <a:t>Best Parameters</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en-US" dirty="0"/>
                    </a:p>
                    <a:p>
                      <a:r>
                        <a:rPr lang="en-US" dirty="0"/>
                        <a:t>k=3</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endParaRPr lang="en-US" dirty="0"/>
                    </a:p>
                    <a:p>
                      <a:r>
                        <a:rPr lang="en-US" dirty="0"/>
                        <a:t>cp=0.005</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mtry=4</a:t>
                      </a:r>
                    </a:p>
                    <a:p>
                      <a:r>
                        <a:rPr lang="en-US" dirty="0"/>
                        <a:t>32 trees</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Degree=1</a:t>
                      </a:r>
                    </a:p>
                    <a:p>
                      <a:r>
                        <a:rPr lang="en-US" dirty="0"/>
                        <a:t>Scale=10</a:t>
                      </a:r>
                    </a:p>
                    <a:p>
                      <a:r>
                        <a:rPr lang="en-US" dirty="0"/>
                        <a:t>C=0.25</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339100298"/>
                  </a:ext>
                </a:extLst>
              </a:tr>
            </a:tbl>
          </a:graphicData>
        </a:graphic>
      </p:graphicFrame>
    </p:spTree>
    <p:extLst>
      <p:ext uri="{BB962C8B-B14F-4D97-AF65-F5344CB8AC3E}">
        <p14:creationId xmlns:p14="http://schemas.microsoft.com/office/powerpoint/2010/main" val="1974402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A4C18E-8B15-4637-B601-08845454235B}"/>
              </a:ext>
            </a:extLst>
          </p:cNvPr>
          <p:cNvSpPr/>
          <p:nvPr/>
        </p:nvSpPr>
        <p:spPr>
          <a:xfrm>
            <a:off x="-69011" y="299016"/>
            <a:ext cx="9213011" cy="646331"/>
          </a:xfrm>
          <a:prstGeom prst="rect">
            <a:avLst/>
          </a:prstGeom>
        </p:spPr>
        <p:txBody>
          <a:bodyPr wrap="square">
            <a:spAutoFit/>
          </a:bodyPr>
          <a:lstStyle/>
          <a:p>
            <a:r>
              <a:rPr lang="en-US" sz="3600" b="1" dirty="0">
                <a:solidFill>
                  <a:prstClr val="white"/>
                </a:solidFill>
                <a:effectLst>
                  <a:outerShdw blurRad="38100" dist="38100" dir="2700000" algn="tl">
                    <a:srgbClr val="000000">
                      <a:alpha val="43137"/>
                    </a:srgbClr>
                  </a:outerShdw>
                </a:effectLst>
              </a:rPr>
              <a:t>                               SVM Polynomial</a:t>
            </a:r>
            <a:endParaRPr lang="en-US" dirty="0"/>
          </a:p>
        </p:txBody>
      </p:sp>
      <p:graphicFrame>
        <p:nvGraphicFramePr>
          <p:cNvPr id="3" name="Object 2">
            <a:extLst>
              <a:ext uri="{FF2B5EF4-FFF2-40B4-BE49-F238E27FC236}">
                <a16:creationId xmlns:a16="http://schemas.microsoft.com/office/drawing/2014/main" id="{7D3B004B-BE50-47B9-89D7-766CDA51CE72}"/>
              </a:ext>
            </a:extLst>
          </p:cNvPr>
          <p:cNvGraphicFramePr>
            <a:graphicFrameLocks noChangeAspect="1"/>
          </p:cNvGraphicFramePr>
          <p:nvPr>
            <p:extLst>
              <p:ext uri="{D42A27DB-BD31-4B8C-83A1-F6EECF244321}">
                <p14:modId xmlns:p14="http://schemas.microsoft.com/office/powerpoint/2010/main" val="3180450799"/>
              </p:ext>
            </p:extLst>
          </p:nvPr>
        </p:nvGraphicFramePr>
        <p:xfrm>
          <a:off x="518934" y="1052422"/>
          <a:ext cx="4283104" cy="4007455"/>
        </p:xfrm>
        <a:graphic>
          <a:graphicData uri="http://schemas.openxmlformats.org/presentationml/2006/ole">
            <mc:AlternateContent xmlns:mc="http://schemas.openxmlformats.org/markup-compatibility/2006">
              <mc:Choice xmlns:v="urn:schemas-microsoft-com:vml" Requires="v">
                <p:oleObj spid="_x0000_s3105" name="Acrobat Document" r:id="rId4" imgW="3330720" imgH="4310743" progId="AcroExch.Document.DC">
                  <p:embed/>
                </p:oleObj>
              </mc:Choice>
              <mc:Fallback>
                <p:oleObj name="Acrobat Document" r:id="rId4" imgW="3330720" imgH="4310743" progId="AcroExch.Document.DC">
                  <p:embed/>
                  <p:pic>
                    <p:nvPicPr>
                      <p:cNvPr id="0" name=""/>
                      <p:cNvPicPr/>
                      <p:nvPr/>
                    </p:nvPicPr>
                    <p:blipFill>
                      <a:blip r:embed="rId5"/>
                      <a:stretch>
                        <a:fillRect/>
                      </a:stretch>
                    </p:blipFill>
                    <p:spPr>
                      <a:xfrm>
                        <a:off x="518934" y="1052422"/>
                        <a:ext cx="4283104" cy="4007455"/>
                      </a:xfrm>
                      <a:prstGeom prst="rect">
                        <a:avLst/>
                      </a:prstGeom>
                    </p:spPr>
                  </p:pic>
                </p:oleObj>
              </mc:Fallback>
            </mc:AlternateContent>
          </a:graphicData>
        </a:graphic>
      </p:graphicFrame>
      <p:pic>
        <p:nvPicPr>
          <p:cNvPr id="6" name="Picture 5" descr="A screenshot of a cell phone&#10;&#10;Description automatically generated">
            <a:extLst>
              <a:ext uri="{FF2B5EF4-FFF2-40B4-BE49-F238E27FC236}">
                <a16:creationId xmlns:a16="http://schemas.microsoft.com/office/drawing/2014/main" id="{3E0A9FF0-BCF8-4BA7-A0D2-66F8959CEF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5618" y="1295400"/>
            <a:ext cx="2628900" cy="3848100"/>
          </a:xfrm>
          <a:prstGeom prst="rect">
            <a:avLst/>
          </a:prstGeom>
        </p:spPr>
      </p:pic>
      <p:sp>
        <p:nvSpPr>
          <p:cNvPr id="4" name="Rectangle 3">
            <a:extLst>
              <a:ext uri="{FF2B5EF4-FFF2-40B4-BE49-F238E27FC236}">
                <a16:creationId xmlns:a16="http://schemas.microsoft.com/office/drawing/2014/main" id="{784D6F97-7678-4D50-9ED7-DC6856EC8174}"/>
              </a:ext>
            </a:extLst>
          </p:cNvPr>
          <p:cNvSpPr/>
          <p:nvPr/>
        </p:nvSpPr>
        <p:spPr>
          <a:xfrm>
            <a:off x="518934" y="918785"/>
            <a:ext cx="2738250" cy="261610"/>
          </a:xfrm>
          <a:prstGeom prst="rect">
            <a:avLst/>
          </a:prstGeom>
        </p:spPr>
        <p:txBody>
          <a:bodyPr wrap="none">
            <a:spAutoFit/>
          </a:bodyPr>
          <a:lstStyle/>
          <a:p>
            <a:r>
              <a:rPr lang="en-US" sz="1100" dirty="0"/>
              <a:t>Degree = 1, scale = 10 and cost = 0.25 (blue)</a:t>
            </a:r>
          </a:p>
        </p:txBody>
      </p:sp>
    </p:spTree>
    <p:extLst>
      <p:ext uri="{BB962C8B-B14F-4D97-AF65-F5344CB8AC3E}">
        <p14:creationId xmlns:p14="http://schemas.microsoft.com/office/powerpoint/2010/main" val="250541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A4C18E-8B15-4637-B601-08845454235B}"/>
              </a:ext>
            </a:extLst>
          </p:cNvPr>
          <p:cNvSpPr/>
          <p:nvPr/>
        </p:nvSpPr>
        <p:spPr>
          <a:xfrm>
            <a:off x="-69011" y="299016"/>
            <a:ext cx="9213011" cy="646331"/>
          </a:xfrm>
          <a:prstGeom prst="rect">
            <a:avLst/>
          </a:prstGeom>
        </p:spPr>
        <p:txBody>
          <a:bodyPr wrap="square">
            <a:spAutoFit/>
          </a:bodyPr>
          <a:lstStyle/>
          <a:p>
            <a:r>
              <a:rPr lang="en-US" sz="3600" b="1" dirty="0">
                <a:solidFill>
                  <a:prstClr val="white"/>
                </a:solidFill>
                <a:effectLst>
                  <a:outerShdw blurRad="38100" dist="38100" dir="2700000" algn="tl">
                    <a:srgbClr val="000000">
                      <a:alpha val="43137"/>
                    </a:srgbClr>
                  </a:outerShdw>
                </a:effectLst>
              </a:rPr>
              <a:t>                               Important Variables (RF)</a:t>
            </a:r>
            <a:endParaRPr lang="en-US" dirty="0"/>
          </a:p>
        </p:txBody>
      </p:sp>
      <p:graphicFrame>
        <p:nvGraphicFramePr>
          <p:cNvPr id="3" name="Object 2">
            <a:extLst>
              <a:ext uri="{FF2B5EF4-FFF2-40B4-BE49-F238E27FC236}">
                <a16:creationId xmlns:a16="http://schemas.microsoft.com/office/drawing/2014/main" id="{27AD0F23-72CE-4E76-ACF8-9CB7C9BB6D42}"/>
              </a:ext>
            </a:extLst>
          </p:cNvPr>
          <p:cNvGraphicFramePr>
            <a:graphicFrameLocks noChangeAspect="1"/>
          </p:cNvGraphicFramePr>
          <p:nvPr>
            <p:extLst>
              <p:ext uri="{D42A27DB-BD31-4B8C-83A1-F6EECF244321}">
                <p14:modId xmlns:p14="http://schemas.microsoft.com/office/powerpoint/2010/main" val="1969435052"/>
              </p:ext>
            </p:extLst>
          </p:nvPr>
        </p:nvGraphicFramePr>
        <p:xfrm>
          <a:off x="1" y="1023669"/>
          <a:ext cx="5313872" cy="4119832"/>
        </p:xfrm>
        <a:graphic>
          <a:graphicData uri="http://schemas.openxmlformats.org/presentationml/2006/ole">
            <mc:AlternateContent xmlns:mc="http://schemas.openxmlformats.org/markup-compatibility/2006">
              <mc:Choice xmlns:v="urn:schemas-microsoft-com:vml" Requires="v">
                <p:oleObj spid="_x0000_s4128" name="Acrobat Document" r:id="rId4" imgW="3330720" imgH="4310743" progId="AcroExch.Document.DC">
                  <p:embed/>
                </p:oleObj>
              </mc:Choice>
              <mc:Fallback>
                <p:oleObj name="Acrobat Document" r:id="rId4" imgW="3330720" imgH="4310743" progId="AcroExch.Document.DC">
                  <p:embed/>
                  <p:pic>
                    <p:nvPicPr>
                      <p:cNvPr id="0" name=""/>
                      <p:cNvPicPr/>
                      <p:nvPr/>
                    </p:nvPicPr>
                    <p:blipFill>
                      <a:blip r:embed="rId5"/>
                      <a:stretch>
                        <a:fillRect/>
                      </a:stretch>
                    </p:blipFill>
                    <p:spPr>
                      <a:xfrm>
                        <a:off x="1" y="1023669"/>
                        <a:ext cx="5313872" cy="4119832"/>
                      </a:xfrm>
                      <a:prstGeom prst="rect">
                        <a:avLst/>
                      </a:prstGeom>
                    </p:spPr>
                  </p:pic>
                </p:oleObj>
              </mc:Fallback>
            </mc:AlternateContent>
          </a:graphicData>
        </a:graphic>
      </p:graphicFrame>
    </p:spTree>
    <p:extLst>
      <p:ext uri="{BB962C8B-B14F-4D97-AF65-F5344CB8AC3E}">
        <p14:creationId xmlns:p14="http://schemas.microsoft.com/office/powerpoint/2010/main" val="2387452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A4C18E-8B15-4637-B601-08845454235B}"/>
              </a:ext>
            </a:extLst>
          </p:cNvPr>
          <p:cNvSpPr/>
          <p:nvPr/>
        </p:nvSpPr>
        <p:spPr>
          <a:xfrm>
            <a:off x="-69011" y="299016"/>
            <a:ext cx="9213011" cy="646331"/>
          </a:xfrm>
          <a:prstGeom prst="rect">
            <a:avLst/>
          </a:prstGeom>
        </p:spPr>
        <p:txBody>
          <a:bodyPr wrap="square">
            <a:spAutoFit/>
          </a:bodyPr>
          <a:lstStyle/>
          <a:p>
            <a:r>
              <a:rPr lang="en-US" sz="3600" b="1" dirty="0">
                <a:solidFill>
                  <a:prstClr val="white"/>
                </a:solidFill>
                <a:effectLst>
                  <a:outerShdw blurRad="38100" dist="38100" dir="2700000" algn="tl">
                    <a:srgbClr val="000000">
                      <a:alpha val="43137"/>
                    </a:srgbClr>
                  </a:outerShdw>
                </a:effectLst>
              </a:rPr>
              <a:t>                               Lasso Selected Variables </a:t>
            </a:r>
            <a:endParaRPr lang="en-US" dirty="0"/>
          </a:p>
        </p:txBody>
      </p:sp>
      <p:pic>
        <p:nvPicPr>
          <p:cNvPr id="5" name="Picture 4" descr="A close up of a logo&#10;&#10;Description automatically generated">
            <a:extLst>
              <a:ext uri="{FF2B5EF4-FFF2-40B4-BE49-F238E27FC236}">
                <a16:creationId xmlns:a16="http://schemas.microsoft.com/office/drawing/2014/main" id="{CBDCF261-7997-4783-8755-222108F7D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9021"/>
            <a:ext cx="2867205" cy="3848100"/>
          </a:xfrm>
          <a:prstGeom prst="rect">
            <a:avLst/>
          </a:prstGeom>
        </p:spPr>
      </p:pic>
      <p:sp>
        <p:nvSpPr>
          <p:cNvPr id="6" name="TextBox 5">
            <a:extLst>
              <a:ext uri="{FF2B5EF4-FFF2-40B4-BE49-F238E27FC236}">
                <a16:creationId xmlns:a16="http://schemas.microsoft.com/office/drawing/2014/main" id="{5514CBC2-6ACF-4CAB-B854-2F05BE1842F7}"/>
              </a:ext>
            </a:extLst>
          </p:cNvPr>
          <p:cNvSpPr txBox="1"/>
          <p:nvPr/>
        </p:nvSpPr>
        <p:spPr>
          <a:xfrm>
            <a:off x="3530909" y="1448799"/>
            <a:ext cx="5183187" cy="307777"/>
          </a:xfrm>
          <a:custGeom>
            <a:avLst/>
            <a:gdLst>
              <a:gd name="connsiteX0" fmla="*/ 0 w 5032075"/>
              <a:gd name="connsiteY0" fmla="*/ 0 h 369332"/>
              <a:gd name="connsiteX1" fmla="*/ 5032075 w 5032075"/>
              <a:gd name="connsiteY1" fmla="*/ 0 h 369332"/>
              <a:gd name="connsiteX2" fmla="*/ 5032075 w 5032075"/>
              <a:gd name="connsiteY2" fmla="*/ 369332 h 369332"/>
              <a:gd name="connsiteX3" fmla="*/ 0 w 5032075"/>
              <a:gd name="connsiteY3" fmla="*/ 369332 h 369332"/>
              <a:gd name="connsiteX4" fmla="*/ 0 w 5032075"/>
              <a:gd name="connsiteY4" fmla="*/ 0 h 369332"/>
              <a:gd name="connsiteX0" fmla="*/ 0 w 5032075"/>
              <a:gd name="connsiteY0" fmla="*/ 0 h 2865242"/>
              <a:gd name="connsiteX1" fmla="*/ 5032075 w 5032075"/>
              <a:gd name="connsiteY1" fmla="*/ 0 h 2865242"/>
              <a:gd name="connsiteX2" fmla="*/ 5032075 w 5032075"/>
              <a:gd name="connsiteY2" fmla="*/ 369332 h 2865242"/>
              <a:gd name="connsiteX3" fmla="*/ 132272 w 5032075"/>
              <a:gd name="connsiteY3" fmla="*/ 2865242 h 2865242"/>
              <a:gd name="connsiteX4" fmla="*/ 0 w 5032075"/>
              <a:gd name="connsiteY4" fmla="*/ 0 h 2865242"/>
              <a:gd name="connsiteX0" fmla="*/ 0 w 5319622"/>
              <a:gd name="connsiteY0" fmla="*/ 0 h 3072275"/>
              <a:gd name="connsiteX1" fmla="*/ 5032075 w 5319622"/>
              <a:gd name="connsiteY1" fmla="*/ 0 h 3072275"/>
              <a:gd name="connsiteX2" fmla="*/ 5319622 w 5319622"/>
              <a:gd name="connsiteY2" fmla="*/ 3072275 h 3072275"/>
              <a:gd name="connsiteX3" fmla="*/ 132272 w 5319622"/>
              <a:gd name="connsiteY3" fmla="*/ 2865242 h 3072275"/>
              <a:gd name="connsiteX4" fmla="*/ 0 w 5319622"/>
              <a:gd name="connsiteY4" fmla="*/ 0 h 3072275"/>
              <a:gd name="connsiteX0" fmla="*/ 0 w 5319622"/>
              <a:gd name="connsiteY0" fmla="*/ 431321 h 3503596"/>
              <a:gd name="connsiteX1" fmla="*/ 5308120 w 5319622"/>
              <a:gd name="connsiteY1" fmla="*/ 0 h 3503596"/>
              <a:gd name="connsiteX2" fmla="*/ 5319622 w 5319622"/>
              <a:gd name="connsiteY2" fmla="*/ 3503596 h 3503596"/>
              <a:gd name="connsiteX3" fmla="*/ 132272 w 5319622"/>
              <a:gd name="connsiteY3" fmla="*/ 3296563 h 3503596"/>
              <a:gd name="connsiteX4" fmla="*/ 0 w 5319622"/>
              <a:gd name="connsiteY4" fmla="*/ 431321 h 3503596"/>
              <a:gd name="connsiteX0" fmla="*/ 0 w 5233358"/>
              <a:gd name="connsiteY0" fmla="*/ 0 h 3538101"/>
              <a:gd name="connsiteX1" fmla="*/ 5221856 w 5233358"/>
              <a:gd name="connsiteY1" fmla="*/ 34505 h 3538101"/>
              <a:gd name="connsiteX2" fmla="*/ 5233358 w 5233358"/>
              <a:gd name="connsiteY2" fmla="*/ 3538101 h 3538101"/>
              <a:gd name="connsiteX3" fmla="*/ 46008 w 5233358"/>
              <a:gd name="connsiteY3" fmla="*/ 3331068 h 3538101"/>
              <a:gd name="connsiteX4" fmla="*/ 0 w 5233358"/>
              <a:gd name="connsiteY4" fmla="*/ 0 h 3538101"/>
              <a:gd name="connsiteX0" fmla="*/ 0 w 5244860"/>
              <a:gd name="connsiteY0" fmla="*/ 0 h 3336818"/>
              <a:gd name="connsiteX1" fmla="*/ 5221856 w 5244860"/>
              <a:gd name="connsiteY1" fmla="*/ 34505 h 3336818"/>
              <a:gd name="connsiteX2" fmla="*/ 5244860 w 5244860"/>
              <a:gd name="connsiteY2" fmla="*/ 3336818 h 3336818"/>
              <a:gd name="connsiteX3" fmla="*/ 46008 w 5244860"/>
              <a:gd name="connsiteY3" fmla="*/ 3331068 h 3336818"/>
              <a:gd name="connsiteX4" fmla="*/ 0 w 5244860"/>
              <a:gd name="connsiteY4" fmla="*/ 0 h 3336818"/>
              <a:gd name="connsiteX0" fmla="*/ 0 w 5244860"/>
              <a:gd name="connsiteY0" fmla="*/ 11503 h 3348321"/>
              <a:gd name="connsiteX1" fmla="*/ 5221856 w 5244860"/>
              <a:gd name="connsiteY1" fmla="*/ 0 h 3348321"/>
              <a:gd name="connsiteX2" fmla="*/ 5244860 w 5244860"/>
              <a:gd name="connsiteY2" fmla="*/ 3348321 h 3348321"/>
              <a:gd name="connsiteX3" fmla="*/ 46008 w 5244860"/>
              <a:gd name="connsiteY3" fmla="*/ 3342571 h 3348321"/>
              <a:gd name="connsiteX4" fmla="*/ 0 w 5244860"/>
              <a:gd name="connsiteY4" fmla="*/ 11503 h 3348321"/>
              <a:gd name="connsiteX0" fmla="*/ 0 w 5262112"/>
              <a:gd name="connsiteY0" fmla="*/ 11503 h 3359823"/>
              <a:gd name="connsiteX1" fmla="*/ 5221856 w 5262112"/>
              <a:gd name="connsiteY1" fmla="*/ 0 h 3359823"/>
              <a:gd name="connsiteX2" fmla="*/ 5262112 w 5262112"/>
              <a:gd name="connsiteY2" fmla="*/ 3359823 h 3359823"/>
              <a:gd name="connsiteX3" fmla="*/ 46008 w 5262112"/>
              <a:gd name="connsiteY3" fmla="*/ 3342571 h 3359823"/>
              <a:gd name="connsiteX4" fmla="*/ 0 w 5262112"/>
              <a:gd name="connsiteY4" fmla="*/ 11503 h 335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2112" h="3359823">
                <a:moveTo>
                  <a:pt x="0" y="11503"/>
                </a:moveTo>
                <a:lnTo>
                  <a:pt x="5221856" y="0"/>
                </a:lnTo>
                <a:lnTo>
                  <a:pt x="5262112" y="3359823"/>
                </a:lnTo>
                <a:lnTo>
                  <a:pt x="46008" y="3342571"/>
                </a:lnTo>
                <a:lnTo>
                  <a:pt x="0" y="11503"/>
                </a:lnTo>
                <a:close/>
              </a:path>
            </a:pathLst>
          </a:custGeom>
          <a:noFill/>
        </p:spPr>
        <p:txBody>
          <a:bodyPr wrap="square" rtlCol="0">
            <a:spAutoFit/>
          </a:bodyPr>
          <a:lstStyle/>
          <a:p>
            <a:endParaRPr lang="en-US" sz="1400" dirty="0"/>
          </a:p>
        </p:txBody>
      </p:sp>
      <p:pic>
        <p:nvPicPr>
          <p:cNvPr id="11" name="Picture 10" descr="A screenshot of a cell phone&#10;&#10;Description automatically generated">
            <a:extLst>
              <a:ext uri="{FF2B5EF4-FFF2-40B4-BE49-F238E27FC236}">
                <a16:creationId xmlns:a16="http://schemas.microsoft.com/office/drawing/2014/main" id="{F7724BF4-B307-451F-AC9D-A474E2367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7205" y="1448799"/>
            <a:ext cx="6148847" cy="3252855"/>
          </a:xfrm>
          <a:prstGeom prst="rect">
            <a:avLst/>
          </a:prstGeom>
        </p:spPr>
      </p:pic>
      <p:sp>
        <p:nvSpPr>
          <p:cNvPr id="3" name="TextBox 2">
            <a:extLst>
              <a:ext uri="{FF2B5EF4-FFF2-40B4-BE49-F238E27FC236}">
                <a16:creationId xmlns:a16="http://schemas.microsoft.com/office/drawing/2014/main" id="{55FA137B-AAF5-4BD7-A67D-D93388259B69}"/>
              </a:ext>
            </a:extLst>
          </p:cNvPr>
          <p:cNvSpPr txBox="1"/>
          <p:nvPr/>
        </p:nvSpPr>
        <p:spPr>
          <a:xfrm>
            <a:off x="5008363" y="4701654"/>
            <a:ext cx="3624511" cy="261610"/>
          </a:xfrm>
          <a:prstGeom prst="rect">
            <a:avLst/>
          </a:prstGeom>
          <a:noFill/>
          <a:effectLst>
            <a:glow rad="139700">
              <a:schemeClr val="accent3">
                <a:satMod val="175000"/>
                <a:alpha val="40000"/>
              </a:schemeClr>
            </a:glow>
          </a:effectLst>
        </p:spPr>
        <p:txBody>
          <a:bodyPr wrap="square" rtlCol="0">
            <a:spAutoFit/>
          </a:bodyPr>
          <a:lstStyle/>
          <a:p>
            <a:r>
              <a:rPr lang="en-US" sz="1100" dirty="0"/>
              <a:t>16 columns and 704 instances</a:t>
            </a:r>
          </a:p>
        </p:txBody>
      </p:sp>
      <p:sp>
        <p:nvSpPr>
          <p:cNvPr id="4" name="TextBox 3">
            <a:extLst>
              <a:ext uri="{FF2B5EF4-FFF2-40B4-BE49-F238E27FC236}">
                <a16:creationId xmlns:a16="http://schemas.microsoft.com/office/drawing/2014/main" id="{DA363474-B213-452D-89C1-957C16D6344D}"/>
              </a:ext>
            </a:extLst>
          </p:cNvPr>
          <p:cNvSpPr txBox="1"/>
          <p:nvPr/>
        </p:nvSpPr>
        <p:spPr>
          <a:xfrm>
            <a:off x="661358" y="4701654"/>
            <a:ext cx="1978325" cy="261610"/>
          </a:xfrm>
          <a:prstGeom prst="rect">
            <a:avLst/>
          </a:prstGeom>
          <a:noFill/>
        </p:spPr>
        <p:txBody>
          <a:bodyPr wrap="square" rtlCol="0">
            <a:spAutoFit/>
          </a:bodyPr>
          <a:lstStyle/>
          <a:p>
            <a:r>
              <a:rPr lang="en-US" sz="1100" dirty="0"/>
              <a:t>Best lambda = 5.154182e-05 </a:t>
            </a:r>
          </a:p>
        </p:txBody>
      </p:sp>
    </p:spTree>
    <p:extLst>
      <p:ext uri="{BB962C8B-B14F-4D97-AF65-F5344CB8AC3E}">
        <p14:creationId xmlns:p14="http://schemas.microsoft.com/office/powerpoint/2010/main" val="4191415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25500" y="605640"/>
            <a:ext cx="6461299" cy="682572"/>
          </a:xfrm>
        </p:spPr>
        <p:txBody>
          <a:bodyPr>
            <a:normAutofit fontScale="90000"/>
          </a:bodyPr>
          <a:lstStyle/>
          <a:p>
            <a:r>
              <a:rPr lang="en-US" dirty="0"/>
              <a:t>Model Results: Pre-Lasso Selection</a:t>
            </a:r>
          </a:p>
        </p:txBody>
      </p:sp>
      <p:graphicFrame>
        <p:nvGraphicFramePr>
          <p:cNvPr id="2" name="Table 2">
            <a:extLst>
              <a:ext uri="{FF2B5EF4-FFF2-40B4-BE49-F238E27FC236}">
                <a16:creationId xmlns:a16="http://schemas.microsoft.com/office/drawing/2014/main" id="{B3B3A597-BCF2-496D-A26B-C2485ED986E5}"/>
              </a:ext>
            </a:extLst>
          </p:cNvPr>
          <p:cNvGraphicFramePr>
            <a:graphicFrameLocks noGrp="1"/>
          </p:cNvGraphicFramePr>
          <p:nvPr>
            <p:ph idx="1"/>
            <p:extLst>
              <p:ext uri="{D42A27DB-BD31-4B8C-83A1-F6EECF244321}">
                <p14:modId xmlns:p14="http://schemas.microsoft.com/office/powerpoint/2010/main" val="1272113312"/>
              </p:ext>
            </p:extLst>
          </p:nvPr>
        </p:nvGraphicFramePr>
        <p:xfrm>
          <a:off x="1" y="0"/>
          <a:ext cx="9144000" cy="5252479"/>
        </p:xfrm>
        <a:graphic>
          <a:graphicData uri="http://schemas.openxmlformats.org/drawingml/2006/table">
            <a:tbl>
              <a:tblPr firstRow="1" bandRow="1">
                <a:tableStyleId>{5DA37D80-6434-44D0-A028-1B22A696006F}</a:tableStyleId>
              </a:tblPr>
              <a:tblGrid>
                <a:gridCol w="2258860">
                  <a:extLst>
                    <a:ext uri="{9D8B030D-6E8A-4147-A177-3AD203B41FA5}">
                      <a16:colId xmlns:a16="http://schemas.microsoft.com/office/drawing/2014/main" val="793588914"/>
                    </a:ext>
                  </a:extLst>
                </a:gridCol>
                <a:gridCol w="2035287">
                  <a:extLst>
                    <a:ext uri="{9D8B030D-6E8A-4147-A177-3AD203B41FA5}">
                      <a16:colId xmlns:a16="http://schemas.microsoft.com/office/drawing/2014/main" val="4220778420"/>
                    </a:ext>
                  </a:extLst>
                </a:gridCol>
                <a:gridCol w="2396009">
                  <a:extLst>
                    <a:ext uri="{9D8B030D-6E8A-4147-A177-3AD203B41FA5}">
                      <a16:colId xmlns:a16="http://schemas.microsoft.com/office/drawing/2014/main" val="1046469838"/>
                    </a:ext>
                  </a:extLst>
                </a:gridCol>
                <a:gridCol w="2453844">
                  <a:extLst>
                    <a:ext uri="{9D8B030D-6E8A-4147-A177-3AD203B41FA5}">
                      <a16:colId xmlns:a16="http://schemas.microsoft.com/office/drawing/2014/main" val="2229147502"/>
                    </a:ext>
                  </a:extLst>
                </a:gridCol>
              </a:tblGrid>
              <a:tr h="1194114">
                <a:tc>
                  <a:txBody>
                    <a:bodyPr/>
                    <a:lstStyle/>
                    <a:p>
                      <a:pPr algn="ctr"/>
                      <a:endParaRPr lang="en-US" dirty="0">
                        <a:solidFill>
                          <a:schemeClr val="tx1"/>
                        </a:solidFill>
                      </a:endParaRPr>
                    </a:p>
                    <a:p>
                      <a:pPr algn="ctr"/>
                      <a:r>
                        <a:rPr lang="en-US" dirty="0">
                          <a:solidFill>
                            <a:schemeClr val="tx1"/>
                          </a:solidFill>
                        </a:rPr>
                        <a:t>RESULTS</a:t>
                      </a:r>
                    </a:p>
                  </a:txBody>
                  <a:tcPr>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LOGISTIC REGRESSION</a:t>
                      </a:r>
                    </a:p>
                    <a:p>
                      <a:pPr algn="ctr"/>
                      <a:endParaRPr lang="en-US" dirty="0">
                        <a:solidFill>
                          <a:schemeClr val="tx1"/>
                        </a:solidFill>
                      </a:endParaRPr>
                    </a:p>
                  </a:txBody>
                  <a:tcPr>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a:t>
                      </a:r>
                    </a:p>
                    <a:p>
                      <a:endParaRPr lang="en-US" dirty="0"/>
                    </a:p>
                  </a:txBody>
                  <a:tcPr>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en-US" dirty="0"/>
                    </a:p>
                    <a:p>
                      <a:r>
                        <a:rPr lang="en-US" dirty="0"/>
                        <a:t>NEURAL NETWORK</a:t>
                      </a:r>
                    </a:p>
                  </a:txBody>
                  <a:tcPr>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902338461"/>
                  </a:ext>
                </a:extLst>
              </a:tr>
              <a:tr h="522429">
                <a:tc>
                  <a:txBody>
                    <a:bodyPr/>
                    <a:lstStyle/>
                    <a:p>
                      <a:pPr algn="ctr"/>
                      <a:r>
                        <a:rPr lang="en-US" b="1" dirty="0"/>
                        <a:t>Accuracy</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1</a:t>
                      </a:r>
                    </a:p>
                  </a:txBody>
                  <a:tcPr>
                    <a:pattFill prst="pct5">
                      <a:fgClr>
                        <a:schemeClr val="accent1"/>
                      </a:fgClr>
                      <a:bgClr>
                        <a:schemeClr val="bg1"/>
                      </a:bgClr>
                    </a:pattFill>
                  </a:tcPr>
                </a:tc>
                <a:tc>
                  <a:txBody>
                    <a:bodyPr/>
                    <a:lstStyle/>
                    <a:p>
                      <a:r>
                        <a:rPr lang="en-US" dirty="0"/>
                        <a:t>0.9764</a:t>
                      </a:r>
                    </a:p>
                  </a:txBody>
                  <a:tcPr>
                    <a:pattFill prst="pct5">
                      <a:fgClr>
                        <a:schemeClr val="accent1"/>
                      </a:fgClr>
                      <a:bgClr>
                        <a:schemeClr val="bg1"/>
                      </a:bgClr>
                    </a:pattFill>
                  </a:tcPr>
                </a:tc>
                <a:tc>
                  <a:txBody>
                    <a:bodyPr/>
                    <a:lstStyle/>
                    <a:p>
                      <a:r>
                        <a:rPr lang="en-US" dirty="0"/>
                        <a:t>1</a:t>
                      </a:r>
                    </a:p>
                  </a:txBody>
                  <a:tcPr>
                    <a:solidFill>
                      <a:srgbClr val="FFFF00"/>
                    </a:solidFill>
                  </a:tcPr>
                </a:tc>
                <a:extLst>
                  <a:ext uri="{0D108BD9-81ED-4DB2-BD59-A6C34878D82A}">
                    <a16:rowId xmlns:a16="http://schemas.microsoft.com/office/drawing/2014/main" val="3126999586"/>
                  </a:ext>
                </a:extLst>
              </a:tr>
              <a:tr h="559629">
                <a:tc>
                  <a:txBody>
                    <a:bodyPr/>
                    <a:lstStyle/>
                    <a:p>
                      <a:pPr algn="ctr"/>
                      <a:r>
                        <a:rPr lang="en-US" b="1" dirty="0"/>
                        <a:t>P-Value</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2.2e-16 </a:t>
                      </a:r>
                    </a:p>
                  </a:txBody>
                  <a:tcPr>
                    <a:solidFill>
                      <a:schemeClr val="bg1"/>
                    </a:solidFill>
                  </a:tcPr>
                </a:tc>
                <a:tc>
                  <a:txBody>
                    <a:bodyPr/>
                    <a:lstStyle/>
                    <a:p>
                      <a:r>
                        <a:rPr lang="en-US" dirty="0"/>
                        <a:t>&lt;2e-16 </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&lt;2e-16 </a:t>
                      </a:r>
                    </a:p>
                    <a:p>
                      <a:endParaRPr lang="en-US" dirty="0"/>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08800411"/>
                  </a:ext>
                </a:extLst>
              </a:tr>
              <a:tr h="511532">
                <a:tc>
                  <a:txBody>
                    <a:bodyPr/>
                    <a:lstStyle/>
                    <a:p>
                      <a:pPr algn="ctr"/>
                      <a:r>
                        <a:rPr lang="en-US" b="1" dirty="0"/>
                        <a:t>Kappa</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1</a:t>
                      </a:r>
                    </a:p>
                  </a:txBody>
                  <a:tcPr>
                    <a:solidFill>
                      <a:schemeClr val="bg1"/>
                    </a:solidFill>
                  </a:tcPr>
                </a:tc>
                <a:tc>
                  <a:txBody>
                    <a:bodyPr/>
                    <a:lstStyle/>
                    <a:p>
                      <a:r>
                        <a:rPr lang="en-US" dirty="0"/>
                        <a:t>0.933</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1</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30685047"/>
                  </a:ext>
                </a:extLst>
              </a:tr>
              <a:tr h="484762">
                <a:tc>
                  <a:txBody>
                    <a:bodyPr/>
                    <a:lstStyle/>
                    <a:p>
                      <a:pPr algn="ctr"/>
                      <a:r>
                        <a:rPr lang="en-US" b="1" dirty="0"/>
                        <a:t>Sensitivity</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1</a:t>
                      </a:r>
                    </a:p>
                  </a:txBody>
                  <a:tcPr>
                    <a:solidFill>
                      <a:schemeClr val="bg1"/>
                    </a:solidFill>
                  </a:tcPr>
                </a:tc>
                <a:tc>
                  <a:txBody>
                    <a:bodyPr/>
                    <a:lstStyle/>
                    <a:p>
                      <a:r>
                        <a:rPr lang="en-US" dirty="0"/>
                        <a:t>0.9938</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1</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35454004"/>
                  </a:ext>
                </a:extLst>
              </a:tr>
              <a:tr h="516628">
                <a:tc>
                  <a:txBody>
                    <a:bodyPr/>
                    <a:lstStyle/>
                    <a:p>
                      <a:pPr algn="ctr"/>
                      <a:r>
                        <a:rPr lang="en-US" b="1" dirty="0"/>
                        <a:t>Specificity</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1</a:t>
                      </a:r>
                    </a:p>
                  </a:txBody>
                  <a:tcPr>
                    <a:solidFill>
                      <a:schemeClr val="bg1"/>
                    </a:solidFill>
                  </a:tcPr>
                </a:tc>
                <a:tc>
                  <a:txBody>
                    <a:bodyPr/>
                    <a:lstStyle/>
                    <a:p>
                      <a:r>
                        <a:rPr lang="en-US" dirty="0"/>
                        <a:t>0.9200</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1</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684277648"/>
                  </a:ext>
                </a:extLst>
              </a:tr>
              <a:tr h="468534">
                <a:tc>
                  <a:txBody>
                    <a:bodyPr/>
                    <a:lstStyle/>
                    <a:p>
                      <a:pPr algn="ctr"/>
                      <a:r>
                        <a:rPr lang="en-US" b="1" dirty="0"/>
                        <a:t>AUC</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t>0.9992</a:t>
                      </a:r>
                    </a:p>
                  </a:txBody>
                  <a:tcPr>
                    <a:pattFill prst="pct5">
                      <a:fgClr>
                        <a:schemeClr val="accent1"/>
                      </a:fgClr>
                      <a:bgClr>
                        <a:schemeClr val="bg1"/>
                      </a:bgClr>
                    </a:pattFill>
                  </a:tcPr>
                </a:tc>
                <a:tc>
                  <a:txBody>
                    <a:bodyPr/>
                    <a:lstStyle/>
                    <a:p>
                      <a:r>
                        <a:rPr lang="en-US" dirty="0"/>
                        <a:t>0.9961</a:t>
                      </a:r>
                    </a:p>
                  </a:txBody>
                  <a:tcPr>
                    <a:pattFill prst="pct5">
                      <a:fgClr>
                        <a:schemeClr val="accent1"/>
                      </a:fgClr>
                      <a:bgClr>
                        <a:schemeClr val="bg1"/>
                      </a:bgClr>
                    </a:pattFill>
                  </a:tcPr>
                </a:tc>
                <a:tc>
                  <a:txBody>
                    <a:bodyPr/>
                    <a:lstStyle/>
                    <a:p>
                      <a:r>
                        <a:rPr lang="en-US"/>
                        <a:t>1</a:t>
                      </a:r>
                      <a:endParaRPr lang="en-US" dirty="0"/>
                    </a:p>
                  </a:txBody>
                  <a:tcPr>
                    <a:solidFill>
                      <a:srgbClr val="FFFF00"/>
                    </a:solidFill>
                  </a:tcPr>
                </a:tc>
                <a:extLst>
                  <a:ext uri="{0D108BD9-81ED-4DB2-BD59-A6C34878D82A}">
                    <a16:rowId xmlns:a16="http://schemas.microsoft.com/office/drawing/2014/main" val="3485755749"/>
                  </a:ext>
                </a:extLst>
              </a:tr>
              <a:tr h="885872">
                <a:tc>
                  <a:txBody>
                    <a:bodyPr/>
                    <a:lstStyle/>
                    <a:p>
                      <a:pPr algn="ctr"/>
                      <a:endParaRPr lang="en-US" b="1" dirty="0"/>
                    </a:p>
                    <a:p>
                      <a:pPr algn="ctr"/>
                      <a:r>
                        <a:rPr lang="en-US" b="1" dirty="0"/>
                        <a:t>Best Parameters</a:t>
                      </a:r>
                    </a:p>
                  </a:txBody>
                  <a:tc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highlight>
                            <a:srgbClr val="C0C0C0"/>
                          </a:highlight>
                        </a:rPr>
                        <a:t>A1-A10 are significant</a:t>
                      </a:r>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mtry=3</a:t>
                      </a:r>
                    </a:p>
                    <a:p>
                      <a:r>
                        <a:rPr lang="en-US" dirty="0"/>
                        <a:t>17 trees</a:t>
                      </a:r>
                    </a:p>
                    <a:p>
                      <a:endParaRPr lang="en-US" dirty="0"/>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r>
                        <a:rPr lang="en-US" dirty="0"/>
                        <a:t>hidden units=5</a:t>
                      </a:r>
                    </a:p>
                    <a:p>
                      <a:r>
                        <a:rPr lang="en-US" dirty="0"/>
                        <a:t>decay=1e-04</a:t>
                      </a:r>
                    </a:p>
                    <a:p>
                      <a:endParaRPr lang="en-US" dirty="0"/>
                    </a:p>
                  </a:txBody>
                  <a:tc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339100298"/>
                  </a:ext>
                </a:extLst>
              </a:tr>
            </a:tbl>
          </a:graphicData>
        </a:graphic>
      </p:graphicFrame>
    </p:spTree>
    <p:extLst>
      <p:ext uri="{BB962C8B-B14F-4D97-AF65-F5344CB8AC3E}">
        <p14:creationId xmlns:p14="http://schemas.microsoft.com/office/powerpoint/2010/main" val="199239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A4C18E-8B15-4637-B601-08845454235B}"/>
              </a:ext>
            </a:extLst>
          </p:cNvPr>
          <p:cNvSpPr/>
          <p:nvPr/>
        </p:nvSpPr>
        <p:spPr>
          <a:xfrm>
            <a:off x="-69011" y="299016"/>
            <a:ext cx="9213011" cy="646331"/>
          </a:xfrm>
          <a:prstGeom prst="rect">
            <a:avLst/>
          </a:prstGeom>
        </p:spPr>
        <p:txBody>
          <a:bodyPr wrap="square">
            <a:spAutoFit/>
          </a:bodyPr>
          <a:lstStyle/>
          <a:p>
            <a:r>
              <a:rPr lang="en-US" sz="3600" b="1" dirty="0">
                <a:solidFill>
                  <a:prstClr val="white"/>
                </a:solidFill>
                <a:effectLst>
                  <a:outerShdw blurRad="38100" dist="38100" dir="2700000" algn="tl">
                    <a:srgbClr val="000000">
                      <a:alpha val="43137"/>
                    </a:srgbClr>
                  </a:outerShdw>
                </a:effectLst>
              </a:rPr>
              <a:t>                               Neural Network Model</a:t>
            </a:r>
            <a:endParaRPr lang="en-US" dirty="0"/>
          </a:p>
        </p:txBody>
      </p:sp>
      <p:graphicFrame>
        <p:nvGraphicFramePr>
          <p:cNvPr id="4" name="Object 3">
            <a:extLst>
              <a:ext uri="{FF2B5EF4-FFF2-40B4-BE49-F238E27FC236}">
                <a16:creationId xmlns:a16="http://schemas.microsoft.com/office/drawing/2014/main" id="{B7BC48B2-F1E7-40A5-8AE4-EC6FD5FF49A7}"/>
              </a:ext>
            </a:extLst>
          </p:cNvPr>
          <p:cNvGraphicFramePr>
            <a:graphicFrameLocks noChangeAspect="1"/>
          </p:cNvGraphicFramePr>
          <p:nvPr>
            <p:extLst>
              <p:ext uri="{D42A27DB-BD31-4B8C-83A1-F6EECF244321}">
                <p14:modId xmlns:p14="http://schemas.microsoft.com/office/powerpoint/2010/main" val="3172268111"/>
              </p:ext>
            </p:extLst>
          </p:nvPr>
        </p:nvGraphicFramePr>
        <p:xfrm>
          <a:off x="1" y="1317009"/>
          <a:ext cx="4333164" cy="3826491"/>
        </p:xfrm>
        <a:graphic>
          <a:graphicData uri="http://schemas.openxmlformats.org/presentationml/2006/ole">
            <mc:AlternateContent xmlns:mc="http://schemas.openxmlformats.org/markup-compatibility/2006">
              <mc:Choice xmlns:v="urn:schemas-microsoft-com:vml" Requires="v">
                <p:oleObj spid="_x0000_s6176" name="Acrobat Document" r:id="rId4" imgW="3330720" imgH="4310743" progId="AcroExch.Document.DC">
                  <p:embed/>
                </p:oleObj>
              </mc:Choice>
              <mc:Fallback>
                <p:oleObj name="Acrobat Document" r:id="rId4" imgW="3330720" imgH="4310743" progId="AcroExch.Document.DC">
                  <p:embed/>
                  <p:pic>
                    <p:nvPicPr>
                      <p:cNvPr id="0" name=""/>
                      <p:cNvPicPr/>
                      <p:nvPr/>
                    </p:nvPicPr>
                    <p:blipFill>
                      <a:blip r:embed="rId5"/>
                      <a:stretch>
                        <a:fillRect/>
                      </a:stretch>
                    </p:blipFill>
                    <p:spPr>
                      <a:xfrm>
                        <a:off x="1" y="1317009"/>
                        <a:ext cx="4333164" cy="3826491"/>
                      </a:xfrm>
                      <a:prstGeom prst="rect">
                        <a:avLst/>
                      </a:prstGeom>
                    </p:spPr>
                  </p:pic>
                </p:oleObj>
              </mc:Fallback>
            </mc:AlternateContent>
          </a:graphicData>
        </a:graphic>
      </p:graphicFrame>
      <p:pic>
        <p:nvPicPr>
          <p:cNvPr id="7" name="Picture 6" descr="A screenshot of a cell phone&#10;&#10;Description automatically generated">
            <a:extLst>
              <a:ext uri="{FF2B5EF4-FFF2-40B4-BE49-F238E27FC236}">
                <a16:creationId xmlns:a16="http://schemas.microsoft.com/office/drawing/2014/main" id="{8B189472-A18F-4F87-9B61-FDAFE04E3F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4706" y="1317009"/>
            <a:ext cx="3124200" cy="3826490"/>
          </a:xfrm>
          <a:prstGeom prst="rect">
            <a:avLst/>
          </a:prstGeom>
        </p:spPr>
      </p:pic>
      <p:sp>
        <p:nvSpPr>
          <p:cNvPr id="3" name="TextBox 2">
            <a:extLst>
              <a:ext uri="{FF2B5EF4-FFF2-40B4-BE49-F238E27FC236}">
                <a16:creationId xmlns:a16="http://schemas.microsoft.com/office/drawing/2014/main" id="{80C55527-3F58-4772-817F-B9D82FAE5A0B}"/>
              </a:ext>
            </a:extLst>
          </p:cNvPr>
          <p:cNvSpPr txBox="1"/>
          <p:nvPr/>
        </p:nvSpPr>
        <p:spPr>
          <a:xfrm>
            <a:off x="1150457" y="1058375"/>
            <a:ext cx="3732094" cy="261610"/>
          </a:xfrm>
          <a:prstGeom prst="rect">
            <a:avLst/>
          </a:prstGeom>
          <a:noFill/>
        </p:spPr>
        <p:txBody>
          <a:bodyPr wrap="square" rtlCol="0">
            <a:spAutoFit/>
          </a:bodyPr>
          <a:lstStyle/>
          <a:p>
            <a:r>
              <a:rPr lang="en-US" sz="1100" dirty="0"/>
              <a:t>units = 5 and decay/</a:t>
            </a:r>
            <a:r>
              <a:rPr lang="en-US" sz="1100" dirty="0" err="1"/>
              <a:t>lr</a:t>
            </a:r>
            <a:r>
              <a:rPr lang="en-US" sz="1100" dirty="0"/>
              <a:t> = 1e-04 (pink) </a:t>
            </a:r>
          </a:p>
        </p:txBody>
      </p:sp>
    </p:spTree>
    <p:extLst>
      <p:ext uri="{BB962C8B-B14F-4D97-AF65-F5344CB8AC3E}">
        <p14:creationId xmlns:p14="http://schemas.microsoft.com/office/powerpoint/2010/main" val="196231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What is ASD?</a:t>
            </a:r>
          </a:p>
        </p:txBody>
      </p:sp>
      <p:sp>
        <p:nvSpPr>
          <p:cNvPr id="3" name="Content Placeholder 2"/>
          <p:cNvSpPr>
            <a:spLocks noGrp="1"/>
          </p:cNvSpPr>
          <p:nvPr>
            <p:ph idx="1"/>
          </p:nvPr>
        </p:nvSpPr>
        <p:spPr/>
        <p:txBody>
          <a:bodyPr>
            <a:normAutofit fontScale="25000" lnSpcReduction="20000"/>
          </a:bodyPr>
          <a:lstStyle/>
          <a:p>
            <a:r>
              <a:rPr lang="en-US" sz="8000" dirty="0"/>
              <a:t>autism spectrum disorder (ASD)</a:t>
            </a:r>
          </a:p>
          <a:p>
            <a:r>
              <a:rPr lang="en-US" sz="8000" dirty="0"/>
              <a:t>broad range of symptoms such as challenges with social skills, repetitive behaviors, speech and nonverbal communication</a:t>
            </a:r>
          </a:p>
          <a:p>
            <a:r>
              <a:rPr lang="en-US" sz="8000" dirty="0"/>
              <a:t>many subtypes of autism, most influenced by a combination of genetic and environmental factors</a:t>
            </a:r>
          </a:p>
          <a:p>
            <a:r>
              <a:rPr lang="en-US" sz="8000" dirty="0"/>
              <a:t>some people with ASD require significant support in their daily lives, while others may need less support and, in some cases, live entirely independently</a:t>
            </a:r>
          </a:p>
          <a:p>
            <a:r>
              <a:rPr lang="en-US" sz="8000" dirty="0"/>
              <a:t>no cure but research shows that early intervention leads to positive outcomes later in life for people with autism</a:t>
            </a:r>
          </a:p>
          <a:p>
            <a:pPr marL="0" indent="0" algn="r">
              <a:buNone/>
            </a:pPr>
            <a:r>
              <a:rPr lang="en-US" sz="8000" dirty="0"/>
              <a:t>Source: autismspeaks.org</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A4C18E-8B15-4637-B601-08845454235B}"/>
              </a:ext>
            </a:extLst>
          </p:cNvPr>
          <p:cNvSpPr/>
          <p:nvPr/>
        </p:nvSpPr>
        <p:spPr>
          <a:xfrm>
            <a:off x="-69011" y="299016"/>
            <a:ext cx="9213011" cy="646331"/>
          </a:xfrm>
          <a:prstGeom prst="rect">
            <a:avLst/>
          </a:prstGeom>
        </p:spPr>
        <p:txBody>
          <a:bodyPr wrap="square">
            <a:spAutoFit/>
          </a:bodyPr>
          <a:lstStyle/>
          <a:p>
            <a:r>
              <a:rPr lang="en-US" sz="3600" b="1" dirty="0">
                <a:solidFill>
                  <a:prstClr val="white"/>
                </a:solidFill>
                <a:effectLst>
                  <a:outerShdw blurRad="38100" dist="38100" dir="2700000" algn="tl">
                    <a:srgbClr val="000000">
                      <a:alpha val="43137"/>
                    </a:srgbClr>
                  </a:outerShdw>
                </a:effectLst>
              </a:rPr>
              <a:t>                               </a:t>
            </a:r>
            <a:r>
              <a:rPr lang="en-US" sz="3200" b="1" dirty="0">
                <a:solidFill>
                  <a:prstClr val="white"/>
                </a:solidFill>
                <a:effectLst>
                  <a:outerShdw blurRad="38100" dist="38100" dir="2700000" algn="tl">
                    <a:srgbClr val="000000">
                      <a:alpha val="43137"/>
                    </a:srgbClr>
                  </a:outerShdw>
                </a:effectLst>
              </a:rPr>
              <a:t>Important Variables (RF/Lasso)</a:t>
            </a:r>
            <a:endParaRPr lang="en-US" sz="3200" dirty="0"/>
          </a:p>
        </p:txBody>
      </p:sp>
      <p:pic>
        <p:nvPicPr>
          <p:cNvPr id="5" name="Picture 4" descr="A screenshot of a cell phone&#10;&#10;Description automatically generated">
            <a:extLst>
              <a:ext uri="{FF2B5EF4-FFF2-40B4-BE49-F238E27FC236}">
                <a16:creationId xmlns:a16="http://schemas.microsoft.com/office/drawing/2014/main" id="{BEB1701B-4CBC-437E-8BFD-2F589FD67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3668"/>
            <a:ext cx="4742597" cy="4119832"/>
          </a:xfrm>
          <a:prstGeom prst="rect">
            <a:avLst/>
          </a:prstGeom>
        </p:spPr>
      </p:pic>
    </p:spTree>
    <p:extLst>
      <p:ext uri="{BB962C8B-B14F-4D97-AF65-F5344CB8AC3E}">
        <p14:creationId xmlns:p14="http://schemas.microsoft.com/office/powerpoint/2010/main" val="430791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t>Comments</a:t>
            </a:r>
          </a:p>
        </p:txBody>
      </p:sp>
      <p:sp>
        <p:nvSpPr>
          <p:cNvPr id="5" name="Content Placeholder 4"/>
          <p:cNvSpPr>
            <a:spLocks noGrp="1"/>
          </p:cNvSpPr>
          <p:nvPr>
            <p:ph idx="1"/>
          </p:nvPr>
        </p:nvSpPr>
        <p:spPr>
          <a:xfrm>
            <a:off x="2225500" y="1460310"/>
            <a:ext cx="6747903" cy="3683190"/>
          </a:xfrm>
        </p:spPr>
        <p:txBody>
          <a:bodyPr>
            <a:noAutofit/>
          </a:bodyPr>
          <a:lstStyle/>
          <a:p>
            <a:r>
              <a:rPr lang="en-US" sz="1600" dirty="0"/>
              <a:t>SVM polynomial and the lasso neural net were the best models with perfect accuracy and the neural net had an AUC of 1 (100% accuracy is not common but possible) </a:t>
            </a:r>
          </a:p>
          <a:p>
            <a:pPr lvl="4"/>
            <a:r>
              <a:rPr lang="en-US" sz="1600" dirty="0"/>
              <a:t>possibly because of linearly separable data? no overlapping points?</a:t>
            </a:r>
          </a:p>
          <a:p>
            <a:pPr lvl="4"/>
            <a:r>
              <a:rPr lang="en-US" sz="1600" dirty="0"/>
              <a:t>overfitting somehow: memorizing the training set?, one column has the exact same values as the target?=no, or test and training data too much alike?</a:t>
            </a:r>
          </a:p>
          <a:p>
            <a:pPr lvl="4"/>
            <a:r>
              <a:rPr lang="en-US" sz="1600" dirty="0"/>
              <a:t>could the data be processed </a:t>
            </a:r>
            <a:r>
              <a:rPr lang="en-US" sz="1600"/>
              <a:t>better?</a:t>
            </a:r>
            <a:endParaRPr lang="en-US" sz="1600" dirty="0"/>
          </a:p>
          <a:p>
            <a:pPr lvl="4"/>
            <a:r>
              <a:rPr lang="en-US" sz="1600" dirty="0"/>
              <a:t>need more data, more features? </a:t>
            </a:r>
          </a:p>
          <a:p>
            <a:r>
              <a:rPr lang="en-US" sz="1600" dirty="0"/>
              <a:t>There is a model created in Python using this dataset. They also got a 1 for accuracy using a logistic regression model. </a:t>
            </a:r>
          </a:p>
          <a:p>
            <a:pPr marL="0" indent="0">
              <a:buNone/>
            </a:pPr>
            <a:r>
              <a:rPr lang="en-US" sz="1600" dirty="0"/>
              <a:t>       https://www.kaggle.com/miodeq/asd-prediction-with-logistic-regression</a:t>
            </a:r>
          </a:p>
        </p:txBody>
      </p:sp>
    </p:spTree>
    <p:extLst>
      <p:ext uri="{BB962C8B-B14F-4D97-AF65-F5344CB8AC3E}">
        <p14:creationId xmlns:p14="http://schemas.microsoft.com/office/powerpoint/2010/main" val="1101633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Recommendations and Conclusions</a:t>
            </a:r>
          </a:p>
        </p:txBody>
      </p:sp>
      <p:sp>
        <p:nvSpPr>
          <p:cNvPr id="5" name="Content Placeholder 4"/>
          <p:cNvSpPr>
            <a:spLocks noGrp="1"/>
          </p:cNvSpPr>
          <p:nvPr>
            <p:ph idx="1"/>
          </p:nvPr>
        </p:nvSpPr>
        <p:spPr>
          <a:xfrm>
            <a:off x="2225500" y="1460310"/>
            <a:ext cx="6747903" cy="3683190"/>
          </a:xfrm>
        </p:spPr>
        <p:txBody>
          <a:bodyPr>
            <a:noAutofit/>
          </a:bodyPr>
          <a:lstStyle/>
          <a:p>
            <a:r>
              <a:rPr lang="en-US" sz="1600" dirty="0"/>
              <a:t>This dataset is highly biased towards the ASD class of no and the ethnicity of white European. I recommended collecting a more balanced dataset in the future for more accurate and unbiased modeling.</a:t>
            </a:r>
          </a:p>
          <a:p>
            <a:r>
              <a:rPr lang="en-US" sz="1600" dirty="0"/>
              <a:t>The high accuracy scores need to be further researched to determine if the data is truly highly separable or if something else in the data needs to be addressed and the models retrained. </a:t>
            </a:r>
          </a:p>
          <a:p>
            <a:r>
              <a:rPr lang="en-US" sz="1600" dirty="0"/>
              <a:t>I conclude that the survey scores are statistically reliable predictors of the target variable.</a:t>
            </a:r>
          </a:p>
          <a:p>
            <a:r>
              <a:rPr lang="en-US" sz="1600" dirty="0"/>
              <a:t>I hypothesize that with further data collection and ML, the survey could indeed be an important aid to clinicians in diagnosing ASD and reducing healthcare costs. ML methods have proven this survey dataset to be useful in predicting the outcomes of the target.</a:t>
            </a:r>
          </a:p>
          <a:p>
            <a:pPr marL="0" indent="0">
              <a:buNone/>
            </a:pPr>
            <a:endParaRPr lang="en-US" sz="1600" dirty="0"/>
          </a:p>
          <a:p>
            <a:pPr marL="0" indent="0">
              <a:buNone/>
            </a:pPr>
            <a:endParaRPr lang="en-US" sz="1600" dirty="0"/>
          </a:p>
          <a:p>
            <a:endParaRPr lang="en-US" sz="1600" dirty="0"/>
          </a:p>
        </p:txBody>
      </p:sp>
    </p:spTree>
    <p:extLst>
      <p:ext uri="{BB962C8B-B14F-4D97-AF65-F5344CB8AC3E}">
        <p14:creationId xmlns:p14="http://schemas.microsoft.com/office/powerpoint/2010/main" val="829621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PencilGrayscale/>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3389764"/>
            <a:ext cx="8203575" cy="1002890"/>
          </a:xfrm>
        </p:spPr>
        <p:txBody>
          <a:bodyPr>
            <a:normAutofit fontScale="90000"/>
          </a:bodyPr>
          <a:lstStyle/>
          <a:p>
            <a:pPr algn="ctr"/>
            <a:r>
              <a:rPr lang="en-US" sz="4000" b="1" dirty="0">
                <a:effectLst>
                  <a:outerShdw blurRad="38100" dist="38100" dir="2700000" algn="tl">
                    <a:srgbClr val="000000">
                      <a:alpha val="43137"/>
                    </a:srgbClr>
                  </a:outerShdw>
                </a:effectLst>
              </a:rPr>
              <a:t>EL FIN! </a:t>
            </a:r>
            <a:r>
              <a:rPr lang="en-US" sz="4000" b="1">
                <a:effectLst>
                  <a:outerShdw blurRad="38100" dist="38100" dir="2700000" algn="tl">
                    <a:srgbClr val="000000">
                      <a:alpha val="43137"/>
                    </a:srgbClr>
                  </a:outerShdw>
                </a:effectLst>
              </a:rPr>
              <a:t>Thank you!</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Any questions, comments or suggestions?</a:t>
            </a:r>
          </a:p>
        </p:txBody>
      </p:sp>
      <p:sp>
        <p:nvSpPr>
          <p:cNvPr id="3" name="Subtitle 2"/>
          <p:cNvSpPr>
            <a:spLocks noGrp="1"/>
          </p:cNvSpPr>
          <p:nvPr>
            <p:ph type="subTitle" idx="1"/>
          </p:nvPr>
        </p:nvSpPr>
        <p:spPr>
          <a:xfrm>
            <a:off x="549595" y="1982405"/>
            <a:ext cx="8188953" cy="763525"/>
          </a:xfrm>
        </p:spPr>
        <p:txBody>
          <a:bodyPr/>
          <a:lstStyle/>
          <a:p>
            <a:endParaRPr lang="en-US" dirty="0"/>
          </a:p>
        </p:txBody>
      </p:sp>
    </p:spTree>
    <p:extLst>
      <p:ext uri="{BB962C8B-B14F-4D97-AF65-F5344CB8AC3E}">
        <p14:creationId xmlns:p14="http://schemas.microsoft.com/office/powerpoint/2010/main" val="10633832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                          Dataset</a:t>
            </a:r>
          </a:p>
        </p:txBody>
      </p:sp>
      <p:sp>
        <p:nvSpPr>
          <p:cNvPr id="3" name="Content Placeholder 2"/>
          <p:cNvSpPr>
            <a:spLocks noGrp="1"/>
          </p:cNvSpPr>
          <p:nvPr>
            <p:ph idx="1"/>
          </p:nvPr>
        </p:nvSpPr>
        <p:spPr/>
        <p:txBody>
          <a:bodyPr>
            <a:normAutofit/>
          </a:bodyPr>
          <a:lstStyle/>
          <a:p>
            <a:pPr marL="0" indent="0">
              <a:buNone/>
            </a:pPr>
            <a:r>
              <a:rPr lang="en-US" sz="2000" dirty="0">
                <a:hlinkClick r:id="rId2"/>
              </a:rPr>
              <a:t>https://archive.ics.uci.edu/ml/datasets/Autism+Screening+Adult</a:t>
            </a:r>
            <a:endParaRPr lang="en-US" sz="2000" dirty="0"/>
          </a:p>
          <a:p>
            <a:r>
              <a:rPr lang="en-US" sz="2000" dirty="0"/>
              <a:t>title: Autistic Spectrum Disorder Screening Data for Adult</a:t>
            </a:r>
          </a:p>
          <a:p>
            <a:r>
              <a:rPr lang="en-US" sz="2000" dirty="0"/>
              <a:t>source: Machine Learning Repository of the University of California, Irvine</a:t>
            </a:r>
          </a:p>
          <a:p>
            <a:r>
              <a:rPr lang="en-US" sz="2000" dirty="0"/>
              <a:t>acknowledgement of original dataset author: </a:t>
            </a:r>
            <a:r>
              <a:rPr lang="en-NZ" sz="2000" dirty="0" err="1"/>
              <a:t>Fadi</a:t>
            </a:r>
            <a:r>
              <a:rPr lang="en-NZ" sz="2000" dirty="0"/>
              <a:t> Fayez </a:t>
            </a:r>
            <a:r>
              <a:rPr lang="en-NZ" sz="2000" dirty="0" err="1"/>
              <a:t>Thabtah</a:t>
            </a:r>
            <a:r>
              <a:rPr lang="en-US" sz="2000" dirty="0"/>
              <a:t>, </a:t>
            </a:r>
            <a:r>
              <a:rPr lang="en-NZ" sz="2000" dirty="0"/>
              <a:t>Department of Digital Technology, Manukau Institute of Technology,</a:t>
            </a:r>
            <a:r>
              <a:rPr lang="en-US" sz="2000" dirty="0"/>
              <a:t> </a:t>
            </a:r>
            <a:r>
              <a:rPr lang="en-NZ" sz="2000" dirty="0"/>
              <a:t>Auckland, New Zealand</a:t>
            </a:r>
          </a:p>
          <a:p>
            <a:pPr marL="0" indent="0">
              <a:buNone/>
            </a:pPr>
            <a:endParaRPr lang="en-US" sz="4500" dirty="0"/>
          </a:p>
          <a:p>
            <a:endParaRPr lang="en-US" sz="8000" dirty="0"/>
          </a:p>
          <a:p>
            <a:pPr marL="0" indent="0">
              <a:buNone/>
            </a:pPr>
            <a:endParaRPr lang="en-US" dirty="0"/>
          </a:p>
        </p:txBody>
      </p:sp>
    </p:spTree>
    <p:extLst>
      <p:ext uri="{BB962C8B-B14F-4D97-AF65-F5344CB8AC3E}">
        <p14:creationId xmlns:p14="http://schemas.microsoft.com/office/powerpoint/2010/main" val="265432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                          Dataset</a:t>
            </a:r>
          </a:p>
        </p:txBody>
      </p:sp>
      <p:sp>
        <p:nvSpPr>
          <p:cNvPr id="3" name="Content Placeholder 2"/>
          <p:cNvSpPr>
            <a:spLocks noGrp="1"/>
          </p:cNvSpPr>
          <p:nvPr>
            <p:ph idx="1"/>
          </p:nvPr>
        </p:nvSpPr>
        <p:spPr>
          <a:xfrm>
            <a:off x="426843" y="1255594"/>
            <a:ext cx="8246070" cy="3887905"/>
          </a:xfrm>
        </p:spPr>
        <p:txBody>
          <a:bodyPr>
            <a:normAutofit fontScale="25000" lnSpcReduction="20000"/>
          </a:bodyPr>
          <a:lstStyle/>
          <a:p>
            <a:r>
              <a:rPr lang="en-NZ" sz="8000" dirty="0"/>
              <a:t>survey app created by the author of the dataset: </a:t>
            </a:r>
            <a:r>
              <a:rPr lang="en-NZ" sz="8000" dirty="0">
                <a:hlinkClick r:id="rId3"/>
              </a:rPr>
              <a:t>http://asdtests.com/?fbclid=IwAR3oKglSCk4cK3Yrxth-4rlqPN2z4vUUdgeyTBAfRf_V7G-yZenndAbYGXg</a:t>
            </a:r>
            <a:endParaRPr lang="en-NZ" sz="8000" dirty="0"/>
          </a:p>
          <a:p>
            <a:pPr lvl="2"/>
            <a:r>
              <a:rPr lang="en-NZ" sz="8000" dirty="0"/>
              <a:t>10 </a:t>
            </a:r>
            <a:r>
              <a:rPr lang="en-NZ" sz="8000" dirty="0" err="1"/>
              <a:t>behavioral</a:t>
            </a:r>
            <a:r>
              <a:rPr lang="en-NZ" sz="8000" dirty="0"/>
              <a:t> questions, A1 - A10</a:t>
            </a:r>
          </a:p>
          <a:p>
            <a:pPr lvl="2"/>
            <a:r>
              <a:rPr lang="en-NZ" sz="8000" dirty="0"/>
              <a:t>10 demographic questions such as ethnicity and age</a:t>
            </a:r>
          </a:p>
          <a:p>
            <a:pPr lvl="2"/>
            <a:r>
              <a:rPr lang="en-NZ" sz="8000" dirty="0" err="1"/>
              <a:t>behavioral</a:t>
            </a:r>
            <a:r>
              <a:rPr lang="en-NZ" sz="8000" dirty="0"/>
              <a:t> questions: agree or disagree format (binary: 0 and 1) and identify autistic traits</a:t>
            </a:r>
          </a:p>
          <a:p>
            <a:pPr lvl="2"/>
            <a:r>
              <a:rPr lang="en-NZ" sz="8000" dirty="0"/>
              <a:t>survey is not diagnostic but an aid to help clinicians with diagnosis</a:t>
            </a:r>
          </a:p>
          <a:p>
            <a:pPr lvl="2"/>
            <a:r>
              <a:rPr lang="en-NZ" sz="8000" dirty="0"/>
              <a:t>example question: A9 - </a:t>
            </a:r>
            <a:r>
              <a:rPr lang="en-US" sz="8000" dirty="0"/>
              <a:t>I find it easy to work out what someone is thinking or feeling just by looking at their face.</a:t>
            </a:r>
          </a:p>
          <a:p>
            <a:pPr lvl="4"/>
            <a:r>
              <a:rPr lang="en-US" sz="8000" dirty="0"/>
              <a:t>This question proved to be the most significant predictor variable in my models followed by A6, A5, and A4. All four of these questions are social que questions where autistic individuals have challenges. </a:t>
            </a:r>
          </a:p>
          <a:p>
            <a:pPr marL="914400" lvl="2" indent="0">
              <a:buNone/>
            </a:pPr>
            <a:r>
              <a:rPr lang="en-NZ" sz="6400" dirty="0"/>
              <a:t> </a:t>
            </a:r>
          </a:p>
          <a:p>
            <a:pPr marL="0" indent="0">
              <a:buNone/>
            </a:pPr>
            <a:endParaRPr lang="en-US" sz="5000" dirty="0"/>
          </a:p>
          <a:p>
            <a:endParaRPr lang="en-US" sz="8000" dirty="0"/>
          </a:p>
          <a:p>
            <a:pPr marL="0" indent="0">
              <a:buNone/>
            </a:pPr>
            <a:endParaRPr lang="en-US" dirty="0"/>
          </a:p>
        </p:txBody>
      </p:sp>
    </p:spTree>
    <p:extLst>
      <p:ext uri="{BB962C8B-B14F-4D97-AF65-F5344CB8AC3E}">
        <p14:creationId xmlns:p14="http://schemas.microsoft.com/office/powerpoint/2010/main" val="174392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124D3A34-3130-49E9-8CD5-C2EEAFB433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1642" y="1556656"/>
            <a:ext cx="1865047" cy="325113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A71A491-85A2-4B57-B283-07C25BB249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0919" y="1556656"/>
            <a:ext cx="1865047" cy="325113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EC643D8-3C0E-409A-BC82-3EFB1BADD8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0196" y="1556656"/>
            <a:ext cx="1865047" cy="3251129"/>
          </a:xfrm>
          <a:prstGeom prst="rect">
            <a:avLst/>
          </a:prstGeom>
        </p:spPr>
      </p:pic>
      <p:sp>
        <p:nvSpPr>
          <p:cNvPr id="2" name="Rectangle 1">
            <a:extLst>
              <a:ext uri="{FF2B5EF4-FFF2-40B4-BE49-F238E27FC236}">
                <a16:creationId xmlns:a16="http://schemas.microsoft.com/office/drawing/2014/main" id="{9856A7A3-1E57-4AB6-AB5A-CE734D51D839}"/>
              </a:ext>
            </a:extLst>
          </p:cNvPr>
          <p:cNvSpPr/>
          <p:nvPr/>
        </p:nvSpPr>
        <p:spPr>
          <a:xfrm>
            <a:off x="3163019" y="247257"/>
            <a:ext cx="5750942" cy="646331"/>
          </a:xfrm>
          <a:prstGeom prst="rect">
            <a:avLst/>
          </a:prstGeom>
        </p:spPr>
        <p:txBody>
          <a:bodyPr wrap="square">
            <a:spAutoFit/>
          </a:bodyPr>
          <a:lstStyle/>
          <a:p>
            <a:r>
              <a:rPr lang="en-US" sz="3600" b="1" dirty="0">
                <a:solidFill>
                  <a:prstClr val="white"/>
                </a:solidFill>
                <a:effectLst>
                  <a:outerShdw blurRad="50800" dist="38100" dir="2700000" algn="tl" rotWithShape="0">
                    <a:prstClr val="black">
                      <a:alpha val="40000"/>
                    </a:prstClr>
                  </a:outerShdw>
                </a:effectLst>
                <a:ea typeface="+mj-ea"/>
                <a:cs typeface="+mj-cs"/>
              </a:rPr>
              <a:t>Survey App</a:t>
            </a:r>
            <a:endParaRPr lang="en-US" dirty="0"/>
          </a:p>
        </p:txBody>
      </p:sp>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                          Dataset Description</a:t>
            </a:r>
          </a:p>
        </p:txBody>
      </p:sp>
      <p:sp>
        <p:nvSpPr>
          <p:cNvPr id="3" name="Content Placeholder 2"/>
          <p:cNvSpPr>
            <a:spLocks noGrp="1"/>
          </p:cNvSpPr>
          <p:nvPr>
            <p:ph idx="1"/>
          </p:nvPr>
        </p:nvSpPr>
        <p:spPr>
          <a:xfrm>
            <a:off x="426843" y="1247955"/>
            <a:ext cx="8246070" cy="3812875"/>
          </a:xfrm>
        </p:spPr>
        <p:txBody>
          <a:bodyPr>
            <a:normAutofit/>
          </a:bodyPr>
          <a:lstStyle/>
          <a:p>
            <a:r>
              <a:rPr lang="en-NZ" sz="2000" dirty="0"/>
              <a:t>21 columns and 704 instances</a:t>
            </a:r>
          </a:p>
          <a:p>
            <a:r>
              <a:rPr lang="en-US" sz="2000" i="1" dirty="0"/>
              <a:t>two</a:t>
            </a:r>
            <a:r>
              <a:rPr lang="en-US" sz="2000" dirty="0"/>
              <a:t> continuous numeric variables: “age” and “result”, </a:t>
            </a:r>
            <a:r>
              <a:rPr lang="en-US" sz="2000" i="1" dirty="0"/>
              <a:t>nine</a:t>
            </a:r>
            <a:r>
              <a:rPr lang="en-US" sz="2000" dirty="0"/>
              <a:t> categorical variables: “gender”, “ethnicity”, “jaundice”, “autism”, “</a:t>
            </a:r>
            <a:r>
              <a:rPr lang="en-US" sz="2000" dirty="0" err="1"/>
              <a:t>country_of_res</a:t>
            </a:r>
            <a:r>
              <a:rPr lang="en-US" sz="2000" dirty="0"/>
              <a:t>”, “</a:t>
            </a:r>
            <a:r>
              <a:rPr lang="en-US" sz="2000" dirty="0" err="1"/>
              <a:t>used_app_before</a:t>
            </a:r>
            <a:r>
              <a:rPr lang="en-US" sz="2000" dirty="0"/>
              <a:t>”, “</a:t>
            </a:r>
            <a:r>
              <a:rPr lang="en-US" sz="2000" dirty="0" err="1"/>
              <a:t>age_desc</a:t>
            </a:r>
            <a:r>
              <a:rPr lang="en-US" sz="2000" dirty="0"/>
              <a:t>”, “relation”, and “</a:t>
            </a:r>
            <a:r>
              <a:rPr lang="en-US" sz="2000" dirty="0" err="1"/>
              <a:t>Class_ASD</a:t>
            </a:r>
            <a:r>
              <a:rPr lang="en-US" sz="2000" dirty="0"/>
              <a:t>” and </a:t>
            </a:r>
            <a:r>
              <a:rPr lang="en-US" sz="2000" i="1" dirty="0"/>
              <a:t>ten</a:t>
            </a:r>
            <a:r>
              <a:rPr lang="en-US" sz="2000" dirty="0"/>
              <a:t> binary variables: ”A1_Score” – “A10_Score”</a:t>
            </a:r>
          </a:p>
          <a:p>
            <a:r>
              <a:rPr lang="en-US" sz="2000" dirty="0"/>
              <a:t>target /dependent/output variable: “</a:t>
            </a:r>
            <a:r>
              <a:rPr lang="en-US" sz="2000" dirty="0" err="1"/>
              <a:t>Class_ASD</a:t>
            </a:r>
            <a:r>
              <a:rPr lang="en-US" sz="2000" dirty="0"/>
              <a:t>”: no or yes</a:t>
            </a:r>
            <a:endParaRPr lang="en-NZ" sz="2000" dirty="0"/>
          </a:p>
          <a:p>
            <a:pPr marL="0" indent="0">
              <a:buNone/>
            </a:pPr>
            <a:endParaRPr lang="en-US" sz="5000" dirty="0"/>
          </a:p>
          <a:p>
            <a:endParaRPr lang="en-US" sz="8000" dirty="0"/>
          </a:p>
          <a:p>
            <a:pPr marL="0" indent="0">
              <a:buNone/>
            </a:pPr>
            <a:endParaRPr lang="en-US" dirty="0"/>
          </a:p>
        </p:txBody>
      </p:sp>
    </p:spTree>
    <p:extLst>
      <p:ext uri="{BB962C8B-B14F-4D97-AF65-F5344CB8AC3E}">
        <p14:creationId xmlns:p14="http://schemas.microsoft.com/office/powerpoint/2010/main" val="76713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                          Data Science Question</a:t>
            </a:r>
          </a:p>
        </p:txBody>
      </p:sp>
      <p:sp>
        <p:nvSpPr>
          <p:cNvPr id="3" name="Content Placeholder 2"/>
          <p:cNvSpPr>
            <a:spLocks noGrp="1"/>
          </p:cNvSpPr>
          <p:nvPr>
            <p:ph idx="1"/>
          </p:nvPr>
        </p:nvSpPr>
        <p:spPr>
          <a:xfrm>
            <a:off x="426843" y="1275734"/>
            <a:ext cx="8246070" cy="3721835"/>
          </a:xfrm>
        </p:spPr>
        <p:txBody>
          <a:bodyPr>
            <a:normAutofit/>
          </a:bodyPr>
          <a:lstStyle/>
          <a:p>
            <a:pPr marL="0" indent="0">
              <a:buNone/>
            </a:pPr>
            <a:r>
              <a:rPr lang="en-US" sz="2200" b="1" dirty="0"/>
              <a:t>Can machine learning and an app administered survey aid clinicians in obtaining a more rapid diagnosis of ASD and furthermore save in healthcare costs and improve quality of life in ASD persons?</a:t>
            </a:r>
            <a:endParaRPr lang="en-US" sz="1900" b="1" dirty="0"/>
          </a:p>
          <a:p>
            <a:pPr lvl="4"/>
            <a:r>
              <a:rPr lang="en-US" dirty="0"/>
              <a:t>survey is time-efficient and easily accessible </a:t>
            </a:r>
          </a:p>
          <a:p>
            <a:pPr lvl="4"/>
            <a:r>
              <a:rPr lang="en-US" dirty="0"/>
              <a:t>potentially save money in healthcare costs</a:t>
            </a:r>
          </a:p>
          <a:p>
            <a:pPr lvl="4"/>
            <a:r>
              <a:rPr lang="en-US" dirty="0"/>
              <a:t>reduce wait times for a diagnosis</a:t>
            </a:r>
          </a:p>
          <a:p>
            <a:r>
              <a:rPr lang="en-US" sz="2000" dirty="0"/>
              <a:t>survey suggests to individuals whether they should pursue formal clinical diagnosis</a:t>
            </a:r>
          </a:p>
          <a:p>
            <a:r>
              <a:rPr lang="en-US" sz="2000" dirty="0"/>
              <a:t>early diagnosis and intervention improves the quality of life for ASD individuals</a:t>
            </a:r>
          </a:p>
          <a:p>
            <a:pPr marL="0" indent="0">
              <a:buNone/>
            </a:pPr>
            <a:endParaRPr lang="en-US" dirty="0"/>
          </a:p>
        </p:txBody>
      </p:sp>
    </p:spTree>
    <p:extLst>
      <p:ext uri="{BB962C8B-B14F-4D97-AF65-F5344CB8AC3E}">
        <p14:creationId xmlns:p14="http://schemas.microsoft.com/office/powerpoint/2010/main" val="373776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                          Imputation</a:t>
            </a:r>
          </a:p>
        </p:txBody>
      </p:sp>
      <p:sp>
        <p:nvSpPr>
          <p:cNvPr id="3" name="Content Placeholder 2"/>
          <p:cNvSpPr>
            <a:spLocks noGrp="1"/>
          </p:cNvSpPr>
          <p:nvPr>
            <p:ph idx="1"/>
          </p:nvPr>
        </p:nvSpPr>
        <p:spPr>
          <a:xfrm>
            <a:off x="426843" y="1275734"/>
            <a:ext cx="8246070" cy="3672927"/>
          </a:xfrm>
        </p:spPr>
        <p:txBody>
          <a:bodyPr>
            <a:normAutofit fontScale="55000" lnSpcReduction="20000"/>
          </a:bodyPr>
          <a:lstStyle/>
          <a:p>
            <a:r>
              <a:rPr lang="en-US" sz="3200" dirty="0"/>
              <a:t>changed three </a:t>
            </a:r>
            <a:r>
              <a:rPr lang="en-US" sz="3200" dirty="0" err="1"/>
              <a:t>mispelled</a:t>
            </a:r>
            <a:r>
              <a:rPr lang="en-US" sz="3200" dirty="0"/>
              <a:t> column names: “</a:t>
            </a:r>
            <a:r>
              <a:rPr lang="en-US" sz="3200" dirty="0" err="1"/>
              <a:t>jundice</a:t>
            </a:r>
            <a:r>
              <a:rPr lang="en-US" sz="3200" dirty="0"/>
              <a:t>”, “</a:t>
            </a:r>
            <a:r>
              <a:rPr lang="en-US" sz="3200" dirty="0" err="1"/>
              <a:t>austim</a:t>
            </a:r>
            <a:r>
              <a:rPr lang="en-US" sz="3200" dirty="0"/>
              <a:t>”, “</a:t>
            </a:r>
            <a:r>
              <a:rPr lang="en-US" sz="3200" dirty="0" err="1"/>
              <a:t>contry_of_res</a:t>
            </a:r>
            <a:r>
              <a:rPr lang="en-US" sz="3200" dirty="0"/>
              <a:t>”</a:t>
            </a:r>
          </a:p>
          <a:p>
            <a:r>
              <a:rPr lang="en-US" sz="3200" dirty="0"/>
              <a:t>changed the name of “Class/ASD” to “</a:t>
            </a:r>
            <a:r>
              <a:rPr lang="en-US" sz="3200" dirty="0" err="1"/>
              <a:t>Class_ASD</a:t>
            </a:r>
            <a:r>
              <a:rPr lang="en-US" sz="3200" dirty="0"/>
              <a:t>” to avoid problems with the slash</a:t>
            </a:r>
          </a:p>
          <a:p>
            <a:r>
              <a:rPr lang="en-US" sz="3200" dirty="0"/>
              <a:t>combined two "others” </a:t>
            </a:r>
            <a:r>
              <a:rPr lang="en-US" sz="3200" dirty="0" err="1"/>
              <a:t>catagories</a:t>
            </a:r>
            <a:r>
              <a:rPr lang="en-US" sz="3200" dirty="0"/>
              <a:t>“ under the “ethnicity” column</a:t>
            </a:r>
          </a:p>
          <a:p>
            <a:r>
              <a:rPr lang="en-US" sz="3200" dirty="0"/>
              <a:t>replaced an age value of 383 with 38 (outlier/typo?) in “age” column</a:t>
            </a:r>
          </a:p>
          <a:p>
            <a:r>
              <a:rPr lang="en-US" sz="3200" dirty="0"/>
              <a:t>replaced two missing values in the “age” column with the mean</a:t>
            </a:r>
          </a:p>
          <a:p>
            <a:r>
              <a:rPr lang="en-US" sz="3200" dirty="0"/>
              <a:t>replaced ninety-five missing values each in the “ethnicity” and the “relation” columns with “unknown”</a:t>
            </a:r>
          </a:p>
          <a:p>
            <a:r>
              <a:rPr lang="en-US" sz="3200" dirty="0"/>
              <a:t>dropped three columns: “</a:t>
            </a:r>
            <a:r>
              <a:rPr lang="en-US" sz="3200" dirty="0" err="1"/>
              <a:t>country_of_res</a:t>
            </a:r>
            <a:r>
              <a:rPr lang="en-US" sz="3200" dirty="0"/>
              <a:t>” (too many factors with 67), “result” column is related to </a:t>
            </a:r>
            <a:r>
              <a:rPr lang="en-US" sz="3200" dirty="0" err="1"/>
              <a:t>Class_ASD</a:t>
            </a:r>
            <a:r>
              <a:rPr lang="en-US" sz="3200" dirty="0"/>
              <a:t> and could give models the outcome of the target variable and “</a:t>
            </a:r>
            <a:r>
              <a:rPr lang="en-US" sz="3200" dirty="0" err="1"/>
              <a:t>age_desc</a:t>
            </a:r>
            <a:r>
              <a:rPr lang="en-US" sz="3200" dirty="0"/>
              <a:t>” as it only had one level plus we have an age column</a:t>
            </a:r>
          </a:p>
          <a:p>
            <a:r>
              <a:rPr lang="en-US" sz="3200" dirty="0"/>
              <a:t>one hot encoded aka created dummy variables (0 is negative and 1 is positive) to make all predictor variables numerical except for the target variable</a:t>
            </a:r>
            <a:endParaRPr lang="en-US" dirty="0"/>
          </a:p>
          <a:p>
            <a:endParaRPr lang="en-US" dirty="0"/>
          </a:p>
          <a:p>
            <a:endParaRPr lang="en-US" dirty="0"/>
          </a:p>
        </p:txBody>
      </p:sp>
    </p:spTree>
    <p:extLst>
      <p:ext uri="{BB962C8B-B14F-4D97-AF65-F5344CB8AC3E}">
        <p14:creationId xmlns:p14="http://schemas.microsoft.com/office/powerpoint/2010/main" val="131224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omputer&#10;&#10;Description automatically generated">
            <a:extLst>
              <a:ext uri="{FF2B5EF4-FFF2-40B4-BE49-F238E27FC236}">
                <a16:creationId xmlns:a16="http://schemas.microsoft.com/office/drawing/2014/main" id="{444781CA-E0F2-424A-B14B-D31C224D2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extBox 1">
            <a:extLst>
              <a:ext uri="{FF2B5EF4-FFF2-40B4-BE49-F238E27FC236}">
                <a16:creationId xmlns:a16="http://schemas.microsoft.com/office/drawing/2014/main" id="{A56EA538-4CE9-43D7-B976-58F0A4DCB86E}"/>
              </a:ext>
            </a:extLst>
          </p:cNvPr>
          <p:cNvSpPr txBox="1"/>
          <p:nvPr/>
        </p:nvSpPr>
        <p:spPr>
          <a:xfrm>
            <a:off x="2852468" y="4774168"/>
            <a:ext cx="3030747" cy="369332"/>
          </a:xfrm>
          <a:prstGeom prst="rect">
            <a:avLst/>
          </a:prstGeom>
          <a:noFill/>
          <a:effectLst>
            <a:glow rad="101600">
              <a:srgbClr val="00B0F0">
                <a:alpha val="40000"/>
              </a:srgbClr>
            </a:glow>
          </a:effectLst>
        </p:spPr>
        <p:txBody>
          <a:bodyPr wrap="square" rtlCol="0">
            <a:spAutoFit/>
          </a:bodyPr>
          <a:lstStyle/>
          <a:p>
            <a:r>
              <a:rPr lang="en-US" dirty="0">
                <a:solidFill>
                  <a:schemeClr val="bg1"/>
                </a:solidFill>
                <a:effectLst>
                  <a:glow rad="228600">
                    <a:schemeClr val="accent3">
                      <a:satMod val="175000"/>
                      <a:alpha val="40000"/>
                    </a:schemeClr>
                  </a:glow>
                </a:effectLst>
              </a:rPr>
              <a:t>18 columns and 704 instances</a:t>
            </a:r>
          </a:p>
        </p:txBody>
      </p:sp>
    </p:spTree>
    <p:extLst>
      <p:ext uri="{BB962C8B-B14F-4D97-AF65-F5344CB8AC3E}">
        <p14:creationId xmlns:p14="http://schemas.microsoft.com/office/powerpoint/2010/main" val="259517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1669</Words>
  <Application>Microsoft Office PowerPoint</Application>
  <PresentationFormat>On-screen Show (16:9)</PresentationFormat>
  <Paragraphs>212</Paragraphs>
  <Slides>23</Slides>
  <Notes>17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7" baseType="lpstr">
      <vt:lpstr>Arial</vt:lpstr>
      <vt:lpstr>Calibri</vt:lpstr>
      <vt:lpstr>Office Theme</vt:lpstr>
      <vt:lpstr>Acrobat Document</vt:lpstr>
      <vt:lpstr>Machine Learning Methods for ASD Classification and Prediction </vt:lpstr>
      <vt:lpstr>What is ASD?</vt:lpstr>
      <vt:lpstr>                          Dataset</vt:lpstr>
      <vt:lpstr>                          Dataset</vt:lpstr>
      <vt:lpstr>PowerPoint Presentation</vt:lpstr>
      <vt:lpstr>                          Dataset Description</vt:lpstr>
      <vt:lpstr>                          Data Science Question</vt:lpstr>
      <vt:lpstr>                          Imputation</vt:lpstr>
      <vt:lpstr>PowerPoint Presentation</vt:lpstr>
      <vt:lpstr>PowerPoint Presentation</vt:lpstr>
      <vt:lpstr>PowerPoint Presentation</vt:lpstr>
      <vt:lpstr>PowerPoint Presentation</vt:lpstr>
      <vt:lpstr>PowerPoint Presentation</vt:lpstr>
      <vt:lpstr>Model Results: Pre-Lasso Selection</vt:lpstr>
      <vt:lpstr>PowerPoint Presentation</vt:lpstr>
      <vt:lpstr>PowerPoint Presentation</vt:lpstr>
      <vt:lpstr>PowerPoint Presentation</vt:lpstr>
      <vt:lpstr>Model Results: Pre-Lasso Selection</vt:lpstr>
      <vt:lpstr>PowerPoint Presentation</vt:lpstr>
      <vt:lpstr>PowerPoint Presentation</vt:lpstr>
      <vt:lpstr>Comments</vt:lpstr>
      <vt:lpstr>Recommendations and Conclusions</vt:lpstr>
      <vt:lpstr>EL FIN! Thank you! Any questions, comments or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2019-12-06T01:35:28Z</dcterms:modified>
</cp:coreProperties>
</file>