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79" r:id="rId2"/>
    <p:sldId id="282" r:id="rId3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5FB"/>
    <a:srgbClr val="FF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1497"/>
  </p:normalViewPr>
  <p:slideViewPr>
    <p:cSldViewPr snapToGrid="0">
      <p:cViewPr varScale="1">
        <p:scale>
          <a:sx n="73" d="100"/>
          <a:sy n="73" d="100"/>
        </p:scale>
        <p:origin x="2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8C5-2A6F-0B49-AB21-1A853A1A1F9E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395BD-F159-4847-A5F4-3216E7DC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5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D41A-D19B-894B-87F9-F8F7982B3F76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1.emf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9.emf"/><Relationship Id="rId25" Type="http://schemas.openxmlformats.org/officeDocument/2006/relationships/image" Target="../media/image15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0.emf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5.png"/><Relationship Id="rId24" Type="http://schemas.openxmlformats.org/officeDocument/2006/relationships/image" Target="../media/image14.emf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8.emf"/><Relationship Id="rId23" Type="http://schemas.openxmlformats.org/officeDocument/2006/relationships/image" Target="../media/image13.emf"/><Relationship Id="rId10" Type="http://schemas.openxmlformats.org/officeDocument/2006/relationships/image" Target="../media/image4.png"/><Relationship Id="rId19" Type="http://schemas.openxmlformats.org/officeDocument/2006/relationships/image" Target="../media/image16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10.png"/><Relationship Id="rId2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18" Type="http://schemas.openxmlformats.org/officeDocument/2006/relationships/image" Target="../media/image110.png"/><Relationship Id="rId3" Type="http://schemas.openxmlformats.org/officeDocument/2006/relationships/tags" Target="../tags/tag7.xml"/><Relationship Id="rId21" Type="http://schemas.openxmlformats.org/officeDocument/2006/relationships/image" Target="../media/image26.emf"/><Relationship Id="rId7" Type="http://schemas.openxmlformats.org/officeDocument/2006/relationships/image" Target="../media/image15.emf"/><Relationship Id="rId12" Type="http://schemas.openxmlformats.org/officeDocument/2006/relationships/image" Target="../media/image20.svg"/><Relationship Id="rId17" Type="http://schemas.openxmlformats.org/officeDocument/2006/relationships/image" Target="../media/image25.emf"/><Relationship Id="rId2" Type="http://schemas.openxmlformats.org/officeDocument/2006/relationships/tags" Target="../tags/tag6.xml"/><Relationship Id="rId16" Type="http://schemas.openxmlformats.org/officeDocument/2006/relationships/image" Target="../media/image24.emf"/><Relationship Id="rId20" Type="http://schemas.openxmlformats.org/officeDocument/2006/relationships/image" Target="../media/image13.png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23.emf"/><Relationship Id="rId23" Type="http://schemas.openxmlformats.org/officeDocument/2006/relationships/image" Target="../media/image160.png"/><Relationship Id="rId10" Type="http://schemas.openxmlformats.org/officeDocument/2006/relationships/image" Target="../media/image18.svg"/><Relationship Id="rId19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image" Target="../media/image17.png"/><Relationship Id="rId14" Type="http://schemas.openxmlformats.org/officeDocument/2006/relationships/image" Target="../media/image22.emf"/><Relationship Id="rId22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13" y="72515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494367" y="3541598"/>
                <a:ext cx="445487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Regress photometry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onto </a:t>
                </a:r>
              </a:p>
              <a:p>
                <a:pPr lvl="1"/>
                <a:r>
                  <a:rPr lang="en-US" dirty="0"/>
                  <a:t>covariates </a:t>
                </a:r>
                <a:r>
                  <a:rPr lang="en-US" b="1" dirty="0"/>
                  <a:t>X </a:t>
                </a:r>
                <a:r>
                  <a:rPr lang="en-US" dirty="0"/>
                  <a:t>in a LMM. Covariates take </a:t>
                </a:r>
              </a:p>
              <a:p>
                <a:pPr lvl="1"/>
                <a:r>
                  <a:rPr lang="en-US" dirty="0"/>
                  <a:t>one value </a:t>
                </a:r>
                <a:r>
                  <a:rPr lang="en-US" i="1" dirty="0"/>
                  <a:t>per trial</a:t>
                </a:r>
                <a:r>
                  <a:rPr lang="en-US" dirty="0"/>
                  <a:t>  but are free to affect </a:t>
                </a:r>
              </a:p>
              <a:p>
                <a:pPr lvl="1"/>
                <a:r>
                  <a:rPr lang="en-US" dirty="0"/>
                  <a:t>the photometry signal at each </a:t>
                </a:r>
              </a:p>
              <a:p>
                <a:pPr lvl="1"/>
                <a:r>
                  <a:rPr lang="en-US" dirty="0"/>
                  <a:t>time-point, </a:t>
                </a:r>
                <a:r>
                  <a:rPr lang="en-US" i="1" dirty="0"/>
                  <a:t>s,</a:t>
                </a:r>
                <a:r>
                  <a:rPr lang="en-US" dirty="0"/>
                  <a:t> differently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" y="3541598"/>
                <a:ext cx="4454874" cy="1477328"/>
              </a:xfrm>
              <a:prstGeom prst="rect">
                <a:avLst/>
              </a:prstGeom>
              <a:blipFill>
                <a:blip r:embed="rId9"/>
                <a:stretch>
                  <a:fillRect l="-568" t="-1695" r="-284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/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Save regression coefficient estimates</a:t>
                </a:r>
              </a:p>
              <a:p>
                <a:pPr lvl="1"/>
                <a:r>
                  <a:rPr lang="en-US" dirty="0"/>
                  <a:t>associated with each covariate </a:t>
                </a:r>
                <a:r>
                  <a:rPr lang="en-US" i="1" dirty="0"/>
                  <a:t>k</a:t>
                </a:r>
                <a:r>
                  <a:rPr lang="en-US" dirty="0"/>
                  <a:t> at </a:t>
                </a:r>
              </a:p>
              <a:p>
                <a:pPr lvl="1"/>
                <a:r>
                  <a:rPr lang="en-US" dirty="0"/>
                  <a:t>time-point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(s)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blipFill>
                <a:blip r:embed="rId10"/>
                <a:stretch>
                  <a:fillRect l="-958" t="-2667" r="-31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/>
              <p:nvPr/>
            </p:nvSpPr>
            <p:spPr>
              <a:xfrm>
                <a:off x="483735" y="7298638"/>
                <a:ext cx="4441537" cy="170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covariance function and</a:t>
                </a:r>
                <a:endParaRPr lang="en-US" i="1" dirty="0"/>
              </a:p>
              <a:p>
                <a:pPr lvl="1"/>
                <a:r>
                  <a:rPr lang="en-US" dirty="0"/>
                  <a:t>construct </a:t>
                </a:r>
                <a:r>
                  <a:rPr lang="en-US" i="1" dirty="0"/>
                  <a:t>pointwise</a:t>
                </a:r>
                <a:r>
                  <a:rPr lang="en-US" dirty="0"/>
                  <a:t> 95% confidence </a:t>
                </a:r>
              </a:p>
              <a:p>
                <a:pPr lvl="1"/>
                <a:r>
                  <a:rPr lang="en-US" dirty="0"/>
                  <a:t>intervals (CIs) for coefficients at point </a:t>
                </a:r>
                <a:r>
                  <a:rPr lang="en-US" i="1" dirty="0"/>
                  <a:t>s</a:t>
                </a:r>
                <a:endParaRPr lang="en-US" sz="1200" dirty="0"/>
              </a:p>
              <a:p>
                <a:endParaRPr lang="en-US" sz="1400" dirty="0"/>
              </a:p>
              <a:p>
                <a:r>
                  <a:rPr lang="en-US" dirty="0"/>
                  <a:t>This yields one vector (length </a:t>
                </a:r>
                <a:r>
                  <a:rPr lang="en-US" i="1" dirty="0"/>
                  <a:t>S</a:t>
                </a:r>
                <a:r>
                  <a:rPr lang="en-US" dirty="0"/>
                  <a:t>) of estimated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for each covariate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5" y="7298638"/>
                <a:ext cx="4441537" cy="1707903"/>
              </a:xfrm>
              <a:prstGeom prst="rect">
                <a:avLst/>
              </a:prstGeom>
              <a:blipFill>
                <a:blip r:embed="rId11"/>
                <a:stretch>
                  <a:fillRect l="-855" t="-1481" r="-2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661070"/>
                <a:ext cx="4983031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time-point </a:t>
                </a:r>
                <a:r>
                  <a:rPr lang="en-US" b="1" i="1" dirty="0"/>
                  <a:t>s</a:t>
                </a:r>
                <a:r>
                  <a:rPr lang="en-US" b="1" dirty="0"/>
                  <a:t> in trial photometry traces: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Collect photometry signal values,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(s),</a:t>
                </a:r>
                <a:r>
                  <a:rPr lang="en-US" dirty="0"/>
                  <a:t> at trial </a:t>
                </a:r>
              </a:p>
              <a:p>
                <a:r>
                  <a:rPr lang="en-US" dirty="0"/>
                  <a:t>	time-point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of each trial </a:t>
                </a:r>
                <a:r>
                  <a:rPr lang="en-US" i="1" dirty="0">
                    <a:solidFill>
                      <a:schemeClr val="tx1"/>
                    </a:solidFill>
                  </a:rPr>
                  <a:t>j, </a:t>
                </a:r>
                <a:r>
                  <a:rPr lang="en-US" dirty="0"/>
                  <a:t>for all </a:t>
                </a:r>
              </a:p>
              <a:p>
                <a:r>
                  <a:rPr lang="en-US" dirty="0"/>
                  <a:t>	animals </a:t>
                </a:r>
                <a:r>
                  <a:rPr lang="en-US" i="1" dirty="0" err="1"/>
                  <a:t>i</a:t>
                </a:r>
                <a:r>
                  <a:rPr lang="en-US" i="1" dirty="0"/>
                  <a:t> = 1, 2, …, n </a:t>
                </a:r>
                <a:r>
                  <a:rPr lang="en-US" dirty="0"/>
                  <a:t>and concatenate </a:t>
                </a:r>
              </a:p>
              <a:p>
                <a:r>
                  <a:rPr lang="en-US" dirty="0"/>
                  <a:t>	into a single common vector: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Determine covariates  to include for: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n-US" i="1" dirty="0"/>
                  <a:t>	  – fixed-effects </a:t>
                </a:r>
                <a:r>
                  <a:rPr lang="en-US" dirty="0"/>
                  <a:t>(common across animals)</a:t>
                </a:r>
              </a:p>
              <a:p>
                <a:pPr marL="857250" lvl="1" indent="-400050">
                  <a:buFont typeface="+mj-lt"/>
                  <a:buAutoNum type="romanLcPeriod"/>
                </a:pPr>
                <a:r>
                  <a:rPr lang="en-US" i="1" dirty="0"/>
                  <a:t>   – random-effects </a:t>
                </a:r>
                <a:r>
                  <a:rPr lang="en-US" dirty="0"/>
                  <a:t>(can vary b/w animals)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661070"/>
                <a:ext cx="4983031" cy="2585323"/>
              </a:xfrm>
              <a:prstGeom prst="rect">
                <a:avLst/>
              </a:prstGeom>
              <a:blipFill>
                <a:blip r:embed="rId12"/>
                <a:stretch>
                  <a:fillRect l="-1018" t="-976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D6EC188-8D8D-75AD-D279-3AAC9389BBD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265" t="6424" r="17046" b="12471"/>
          <a:stretch/>
        </p:blipFill>
        <p:spPr>
          <a:xfrm>
            <a:off x="8383912" y="-12602"/>
            <a:ext cx="3770356" cy="361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/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usepackage{color}&#10;\usepackage{xcolor}&#10;\pagestyle{empty}&#10;\begin{document}&#10;\[&#10;    \mathbf{Y}(s) = \begin{bmatrix}&#10;           \mathbf{Y}_1(s) \\&#10;           \vdots \\&#10;           \textcolor{red}{\mathbf{Y}_{i}(s)} \\&#10;&#9;&#9;  \vdots \\&#10;           \mathbf{Y}_n(s) \\&#10;         \end{bmatrix}&#10;    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                \]&#10;\end{document}" title="IguanaTex Bitmap Display">
            <a:extLst>
              <a:ext uri="{FF2B5EF4-FFF2-40B4-BE49-F238E27FC236}">
                <a16:creationId xmlns:a16="http://schemas.microsoft.com/office/drawing/2014/main" id="{73E24819-0D35-846F-D25E-C86B21612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2257" y="345985"/>
            <a:ext cx="2939398" cy="2638515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6B453C-302F-0A53-E281-54CFE75F62E7}"/>
              </a:ext>
            </a:extLst>
          </p:cNvPr>
          <p:cNvCxnSpPr>
            <a:cxnSpLocks/>
          </p:cNvCxnSpPr>
          <p:nvPr/>
        </p:nvCxnSpPr>
        <p:spPr>
          <a:xfrm rot="10800000">
            <a:off x="8137030" y="2181884"/>
            <a:ext cx="3061744" cy="477824"/>
          </a:xfrm>
          <a:prstGeom prst="curvedConnector3">
            <a:avLst>
              <a:gd name="adj1" fmla="val 7257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/>
              <p:nvPr/>
            </p:nvSpPr>
            <p:spPr>
              <a:xfrm>
                <a:off x="8498537" y="2694057"/>
                <a:ext cx="14941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Photometry at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from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subject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i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on trial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37" y="2694057"/>
                <a:ext cx="1494152" cy="738664"/>
              </a:xfrm>
              <a:prstGeom prst="rect">
                <a:avLst/>
              </a:prstGeom>
              <a:blipFill>
                <a:blip r:embed="rId16"/>
                <a:stretch>
                  <a:fillRect l="-1695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0D499F7-D2BA-5D09-E04F-652B637C0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7033" y="1421231"/>
            <a:ext cx="1537459" cy="94599"/>
          </a:xfrm>
          <a:prstGeom prst="curvedConnector3">
            <a:avLst>
              <a:gd name="adj1" fmla="val 327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7655F-FF57-874A-3B42-E6B9E4751071}"/>
              </a:ext>
            </a:extLst>
          </p:cNvPr>
          <p:cNvCxnSpPr>
            <a:cxnSpLocks/>
          </p:cNvCxnSpPr>
          <p:nvPr/>
        </p:nvCxnSpPr>
        <p:spPr>
          <a:xfrm flipH="1" flipV="1">
            <a:off x="8002857" y="2305640"/>
            <a:ext cx="683943" cy="38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A4052D5-23EC-A02E-DBC9-744C3D7E55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76800" y="5519054"/>
            <a:ext cx="7315200" cy="18288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A7B99A1-D7E6-1BB2-B36B-77C27807B732}"/>
              </a:ext>
            </a:extLst>
          </p:cNvPr>
          <p:cNvSpPr/>
          <p:nvPr/>
        </p:nvSpPr>
        <p:spPr>
          <a:xfrm>
            <a:off x="8173388" y="60349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CD6C6E-DDDA-E007-14A3-FCACE47C150E}"/>
              </a:ext>
            </a:extLst>
          </p:cNvPr>
          <p:cNvSpPr/>
          <p:nvPr/>
        </p:nvSpPr>
        <p:spPr>
          <a:xfrm>
            <a:off x="10669462" y="59484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DF44258-061E-F63E-14B8-B5C9F93B26AD}"/>
              </a:ext>
            </a:extLst>
          </p:cNvPr>
          <p:cNvCxnSpPr>
            <a:cxnSpLocks/>
          </p:cNvCxnSpPr>
          <p:nvPr/>
        </p:nvCxnSpPr>
        <p:spPr>
          <a:xfrm rot="5400000">
            <a:off x="5826374" y="5191402"/>
            <a:ext cx="1581684" cy="1494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893BE94-70C6-20BD-0C03-0FC4A3A77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4950" y="5207157"/>
            <a:ext cx="899018" cy="7827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EE74B0FF-1366-AB6E-175A-D961E68E56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1040" y="3993891"/>
            <a:ext cx="880099" cy="318613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476C26-7D14-8408-E3F6-114CA1B0CAE6}"/>
              </a:ext>
            </a:extLst>
          </p:cNvPr>
          <p:cNvSpPr txBox="1"/>
          <p:nvPr/>
        </p:nvSpPr>
        <p:spPr>
          <a:xfrm>
            <a:off x="5726742" y="7105097"/>
            <a:ext cx="293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/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/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F386DB4D-3388-BA37-FFED-43BE55599126}"/>
              </a:ext>
            </a:extLst>
          </p:cNvPr>
          <p:cNvSpPr/>
          <p:nvPr/>
        </p:nvSpPr>
        <p:spPr>
          <a:xfrm>
            <a:off x="5752142" y="67152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5DAE4A4-2D4F-707F-6540-877BB684792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76800" y="7317787"/>
            <a:ext cx="7315200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AA1AD-C2EA-4DE3-3703-CB154CFE70D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63034" y="3541598"/>
            <a:ext cx="1202516" cy="1202516"/>
          </a:xfrm>
          <a:prstGeom prst="rect">
            <a:avLst/>
          </a:prstGeom>
        </p:spPr>
      </p:pic>
      <p:pic>
        <p:nvPicPr>
          <p:cNvPr id="4" name="Picture 3" descr="\documentclass{article}&#10;\usepackage{amsmath}&#10;\usepackage{amsfonts}&#10;\pagestyle{empty}&#10;\begin{document}&#10;&#10;&#10;$\mathbb{X}$&#10;&#10;\end{document}" title="IguanaTex Bitmap Display">
            <a:extLst>
              <a:ext uri="{FF2B5EF4-FFF2-40B4-BE49-F238E27FC236}">
                <a16:creationId xmlns:a16="http://schemas.microsoft.com/office/drawing/2014/main" id="{AE82F3A1-8D08-F255-BC6D-7E6EBBBEF7A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349153" y="2671475"/>
            <a:ext cx="192568" cy="192568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fonts}&#10;\pagestyle{empty}&#10;\begin{document}&#10;&#10;&#10;$\mathbb{Z}$&#10;&#10;\end{document}" title="IguanaTex Bitmap Display">
            <a:extLst>
              <a:ext uri="{FF2B5EF4-FFF2-40B4-BE49-F238E27FC236}">
                <a16:creationId xmlns:a16="http://schemas.microsoft.com/office/drawing/2014/main" id="{39D16CAB-4F1D-F891-259D-E80F8C5A96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349153" y="2958886"/>
            <a:ext cx="165058" cy="192568"/>
          </a:xfrm>
          <a:prstGeom prst="rect">
            <a:avLst/>
          </a:prstGeom>
        </p:spPr>
      </p:pic>
      <p:pic>
        <p:nvPicPr>
          <p:cNvPr id="9" name="Picture 8" descr="\documentclass{article}&#10;\usepackage{amsmath,amsthm,amssymb}&#10;\usepackage{color}&#10;\usepackage{xcolor}&#10;\pagestyle{empty}&#10;\begin{document}&#10;&#10;$\mathbb{E}[ \mathbf{Y}_i(s) | \mathbb{X}_i, \mathbb{Z}_i] = \mathbb{X}_i \textcolor{red}{\boldsymbol{\beta}(s)} + \mathbb{Z}_i \boldsymbol{\gamma}_i(s)$&#10;&#10;&#10;\end{document}" title="IguanaTex Bitmap Display">
            <a:extLst>
              <a:ext uri="{FF2B5EF4-FFF2-40B4-BE49-F238E27FC236}">
                <a16:creationId xmlns:a16="http://schemas.microsoft.com/office/drawing/2014/main" id="{23DF5D1A-1E96-E1E2-4E2C-B964F577A30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312257" y="4898690"/>
            <a:ext cx="3412100" cy="225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A49BE8-6DF9-0F22-85BD-335EEF298523}"/>
              </a:ext>
            </a:extLst>
          </p:cNvPr>
          <p:cNvSpPr txBox="1"/>
          <p:nvPr/>
        </p:nvSpPr>
        <p:spPr>
          <a:xfrm>
            <a:off x="60030" y="29173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BCE9C-8FAB-68EC-698E-8804EDF6130F}"/>
              </a:ext>
            </a:extLst>
          </p:cNvPr>
          <p:cNvSpPr/>
          <p:nvPr/>
        </p:nvSpPr>
        <p:spPr>
          <a:xfrm>
            <a:off x="11529545" y="2958886"/>
            <a:ext cx="293952" cy="19256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19D4B4-E4F1-FC55-332D-C91F5E27EF2D}"/>
                  </a:ext>
                </a:extLst>
              </p:cNvPr>
              <p:cNvSpPr txBox="1"/>
              <p:nvPr/>
            </p:nvSpPr>
            <p:spPr>
              <a:xfrm>
                <a:off x="11437704" y="2854623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19D4B4-E4F1-FC55-332D-C91F5E27E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704" y="2854623"/>
                <a:ext cx="29395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8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8CDA7786-8B29-93A7-1A6C-83579BF18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334" y="1666378"/>
            <a:ext cx="7315200" cy="182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52E508C-66F6-5417-0403-B0C15AC62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4" y="22350"/>
            <a:ext cx="7315200" cy="1828800"/>
          </a:xfrm>
          <a:prstGeom prst="rect">
            <a:avLst/>
          </a:prstGeom>
        </p:spPr>
      </p:pic>
      <p:pic>
        <p:nvPicPr>
          <p:cNvPr id="116" name="Graphic 115" descr="Badge outline">
            <a:extLst>
              <a:ext uri="{FF2B5EF4-FFF2-40B4-BE49-F238E27FC236}">
                <a16:creationId xmlns:a16="http://schemas.microsoft.com/office/drawing/2014/main" id="{04BB11B2-B526-AB94-78CF-61FDD365B7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55" y="7751"/>
            <a:ext cx="457200" cy="457200"/>
          </a:xfrm>
          <a:prstGeom prst="rect">
            <a:avLst/>
          </a:prstGeom>
        </p:spPr>
      </p:pic>
      <p:pic>
        <p:nvPicPr>
          <p:cNvPr id="118" name="Graphic 117" descr="Badge 3 outline">
            <a:extLst>
              <a:ext uri="{FF2B5EF4-FFF2-40B4-BE49-F238E27FC236}">
                <a16:creationId xmlns:a16="http://schemas.microsoft.com/office/drawing/2014/main" id="{CB996FE4-4913-DE7D-0B56-F9A7A499DB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555" y="1891431"/>
            <a:ext cx="457200" cy="457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DBBD499-0552-794A-B0FF-A88E68912705}"/>
              </a:ext>
            </a:extLst>
          </p:cNvPr>
          <p:cNvSpPr txBox="1"/>
          <p:nvPr/>
        </p:nvSpPr>
        <p:spPr>
          <a:xfrm>
            <a:off x="483735" y="1879411"/>
            <a:ext cx="42713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i="1" dirty="0"/>
              <a:t>joint</a:t>
            </a:r>
            <a:r>
              <a:rPr lang="en-US" dirty="0"/>
              <a:t> 95% CIs for the entire curve. </a:t>
            </a:r>
          </a:p>
          <a:p>
            <a:r>
              <a:rPr lang="en-US" dirty="0"/>
              <a:t>	– Intervals for which </a:t>
            </a:r>
            <a:r>
              <a:rPr lang="en-US" i="1" dirty="0"/>
              <a:t>joint</a:t>
            </a:r>
            <a:r>
              <a:rPr lang="en-US" dirty="0"/>
              <a:t> 95% CI </a:t>
            </a:r>
          </a:p>
          <a:p>
            <a:r>
              <a:rPr lang="en-US" dirty="0"/>
              <a:t>(light gray) does not contain 0 anywhere </a:t>
            </a:r>
          </a:p>
          <a:p>
            <a:r>
              <a:rPr lang="en-US" dirty="0"/>
              <a:t>are </a:t>
            </a:r>
            <a:r>
              <a:rPr lang="en-US" i="1" dirty="0"/>
              <a:t>jointly </a:t>
            </a:r>
            <a:r>
              <a:rPr lang="en-US" dirty="0"/>
              <a:t>statistically</a:t>
            </a:r>
            <a:r>
              <a:rPr lang="en-US" i="1" dirty="0"/>
              <a:t> </a:t>
            </a:r>
            <a:r>
              <a:rPr lang="en-US" dirty="0"/>
              <a:t>significant.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96A3E9-5683-B111-9801-1D267D3C1E86}"/>
              </a:ext>
            </a:extLst>
          </p:cNvPr>
          <p:cNvCxnSpPr>
            <a:cxnSpLocks/>
          </p:cNvCxnSpPr>
          <p:nvPr/>
        </p:nvCxnSpPr>
        <p:spPr>
          <a:xfrm flipV="1">
            <a:off x="6244284" y="2037418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6C4C95-0935-7981-F96D-D0C6522B31EF}"/>
              </a:ext>
            </a:extLst>
          </p:cNvPr>
          <p:cNvCxnSpPr>
            <a:cxnSpLocks/>
          </p:cNvCxnSpPr>
          <p:nvPr/>
        </p:nvCxnSpPr>
        <p:spPr>
          <a:xfrm>
            <a:off x="6273115" y="2556631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05C9EC-ADF7-0A3B-E4D3-50C3F520CCF6}"/>
              </a:ext>
            </a:extLst>
          </p:cNvPr>
          <p:cNvCxnSpPr>
            <a:cxnSpLocks/>
          </p:cNvCxnSpPr>
          <p:nvPr/>
        </p:nvCxnSpPr>
        <p:spPr>
          <a:xfrm flipV="1">
            <a:off x="8027780" y="2082956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A1EE4D-7D9E-A301-CAD2-B18B2CB9605E}"/>
              </a:ext>
            </a:extLst>
          </p:cNvPr>
          <p:cNvCxnSpPr>
            <a:cxnSpLocks/>
          </p:cNvCxnSpPr>
          <p:nvPr/>
        </p:nvCxnSpPr>
        <p:spPr>
          <a:xfrm>
            <a:off x="8031674" y="2844731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4D86703-D42A-A474-26E4-44B76E37F9A2}"/>
              </a:ext>
            </a:extLst>
          </p:cNvPr>
          <p:cNvCxnSpPr>
            <a:cxnSpLocks/>
          </p:cNvCxnSpPr>
          <p:nvPr/>
        </p:nvCxnSpPr>
        <p:spPr>
          <a:xfrm>
            <a:off x="11232314" y="3060975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B28493-B25D-AAC8-D598-9896869D862B}"/>
              </a:ext>
            </a:extLst>
          </p:cNvPr>
          <p:cNvCxnSpPr>
            <a:cxnSpLocks/>
          </p:cNvCxnSpPr>
          <p:nvPr/>
        </p:nvCxnSpPr>
        <p:spPr>
          <a:xfrm flipV="1">
            <a:off x="11248787" y="2789352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-59468"/>
                <a:ext cx="3976937" cy="1769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Smooth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(s) and their </a:t>
                </a:r>
              </a:p>
              <a:p>
                <a:r>
                  <a:rPr lang="en-US" dirty="0"/>
                  <a:t>estimated covariance functions across time-points, </a:t>
                </a:r>
                <a:r>
                  <a:rPr lang="en-US" i="1" dirty="0"/>
                  <a:t>s</a:t>
                </a:r>
                <a:r>
                  <a:rPr lang="en-US" dirty="0"/>
                  <a:t>,</a:t>
                </a:r>
                <a:r>
                  <a:rPr lang="en-US" i="1" dirty="0"/>
                  <a:t>  and</a:t>
                </a:r>
                <a:r>
                  <a:rPr lang="en-US" dirty="0"/>
                  <a:t> construct</a:t>
                </a:r>
                <a:r>
                  <a:rPr lang="en-US" i="1" dirty="0"/>
                  <a:t> </a:t>
                </a:r>
                <a:r>
                  <a:rPr lang="en-US" dirty="0"/>
                  <a:t>smoothed</a:t>
                </a:r>
                <a:r>
                  <a:rPr lang="en-US" i="1" dirty="0"/>
                  <a:t> pointwise</a:t>
                </a:r>
                <a:r>
                  <a:rPr lang="en-US" dirty="0"/>
                  <a:t> 95% CIs (dark gray)</a:t>
                </a:r>
                <a:endParaRPr lang="en-US" i="1" dirty="0"/>
              </a:p>
              <a:p>
                <a:r>
                  <a:rPr lang="en-US" i="1" dirty="0"/>
                  <a:t>	– </a:t>
                </a:r>
                <a:r>
                  <a:rPr lang="en-US" dirty="0"/>
                  <a:t>Points where </a:t>
                </a:r>
                <a:r>
                  <a:rPr lang="en-US" i="1" dirty="0"/>
                  <a:t>pointwise </a:t>
                </a:r>
                <a:r>
                  <a:rPr lang="en-US" dirty="0"/>
                  <a:t>CI does not contain 0 are </a:t>
                </a:r>
                <a:r>
                  <a:rPr lang="en-US" i="1" dirty="0"/>
                  <a:t>pointwise</a:t>
                </a:r>
                <a:r>
                  <a:rPr lang="en-US" dirty="0"/>
                  <a:t> significant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-59468"/>
                <a:ext cx="3976937" cy="1769459"/>
              </a:xfrm>
              <a:prstGeom prst="rect">
                <a:avLst/>
              </a:prstGeom>
              <a:blipFill>
                <a:blip r:embed="rId13"/>
                <a:stretch>
                  <a:fillRect l="-1274" t="-142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5ECEF3-11FA-A620-1715-F35C26316805}"/>
              </a:ext>
            </a:extLst>
          </p:cNvPr>
          <p:cNvSpPr txBox="1"/>
          <p:nvPr/>
        </p:nvSpPr>
        <p:spPr>
          <a:xfrm>
            <a:off x="-48985" y="3984984"/>
            <a:ext cx="3749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DA–Latency Association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668AA-EFDB-9E10-8422-DB3BAA8A3F91}"/>
              </a:ext>
            </a:extLst>
          </p:cNvPr>
          <p:cNvSpPr txBox="1"/>
          <p:nvPr/>
        </p:nvSpPr>
        <p:spPr>
          <a:xfrm>
            <a:off x="28461" y="3710754"/>
            <a:ext cx="51300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time-point: 1.7 sec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includes fixed- and random-effects </a:t>
            </a:r>
          </a:p>
          <a:p>
            <a:r>
              <a:rPr lang="en-US" dirty="0"/>
              <a:t>for </a:t>
            </a:r>
            <a:r>
              <a:rPr lang="en-US" i="1" dirty="0"/>
              <a:t>Latency </a:t>
            </a:r>
            <a:r>
              <a:rPr lang="en-US" dirty="0"/>
              <a:t>(                                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 descr="\documentclass{article}&#10;\usepackage{amsmath}&#10;\usepackage{tikz}&#10;\pagestyle{empty}&#10;\begin{document}&#10;&#10;\tikz{A}&#10;&#10;&#10;\end{document}" title="IguanaTex Bitmap Display">
            <a:extLst>
              <a:ext uri="{FF2B5EF4-FFF2-40B4-BE49-F238E27FC236}">
                <a16:creationId xmlns:a16="http://schemas.microsoft.com/office/drawing/2014/main" id="{3EB02A8E-376D-C0BA-AC15-C5796E745D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521386" y="6273040"/>
            <a:ext cx="711200" cy="444500"/>
          </a:xfrm>
          <a:prstGeom prst="rect">
            <a:avLst/>
          </a:prstGeom>
        </p:spPr>
      </p:pic>
      <p:pic>
        <p:nvPicPr>
          <p:cNvPr id="13" name="Picture 12" descr="\documentclass{article}&#10;\usepackage{amsmath,amsthm,amssymb}&#10;\usepackage{color}&#10;\usepackage{xcolor}&#10;\pagestyle{empty}&#10;\begin{document}&#10;&#10;$X_{i,j} = Z_{i,j} =  \texttt{Lat}_{i,j}$&#10;&#10;&#10;\end{document}" title="IguanaTex Bitmap Display">
            <a:extLst>
              <a:ext uri="{FF2B5EF4-FFF2-40B4-BE49-F238E27FC236}">
                <a16:creationId xmlns:a16="http://schemas.microsoft.com/office/drawing/2014/main" id="{8576756F-7531-3533-670A-E57E49F4A18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272413" y="5946414"/>
            <a:ext cx="1657601" cy="197333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9E5A769-2F5E-23FE-B07E-053613777829}"/>
              </a:ext>
            </a:extLst>
          </p:cNvPr>
          <p:cNvSpPr txBox="1"/>
          <p:nvPr/>
        </p:nvSpPr>
        <p:spPr>
          <a:xfrm>
            <a:off x="60030" y="3555945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1D80F67-F7D6-61B1-5B1D-FD5DC94ADA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58572" y="3783725"/>
            <a:ext cx="3541894" cy="2529924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6695DA-8E72-D78C-8776-DB078B72B738}"/>
              </a:ext>
            </a:extLst>
          </p:cNvPr>
          <p:cNvCxnSpPr>
            <a:cxnSpLocks/>
          </p:cNvCxnSpPr>
          <p:nvPr/>
        </p:nvCxnSpPr>
        <p:spPr>
          <a:xfrm>
            <a:off x="8998919" y="3852134"/>
            <a:ext cx="0" cy="247365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70A339-3BFE-8D53-D1B8-AEDF52082800}"/>
              </a:ext>
            </a:extLst>
          </p:cNvPr>
          <p:cNvCxnSpPr>
            <a:cxnSpLocks/>
          </p:cNvCxnSpPr>
          <p:nvPr/>
        </p:nvCxnSpPr>
        <p:spPr>
          <a:xfrm>
            <a:off x="7991685" y="6315159"/>
            <a:ext cx="29393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F91D30E-E725-4B92-53D3-A6EEC8E01EB1}"/>
              </a:ext>
            </a:extLst>
          </p:cNvPr>
          <p:cNvSpPr txBox="1"/>
          <p:nvPr/>
        </p:nvSpPr>
        <p:spPr>
          <a:xfrm>
            <a:off x="8825979" y="6473560"/>
            <a:ext cx="133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Trial time-point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C2D1801-F520-96CF-4FD0-599707F1DAF9}"/>
              </a:ext>
            </a:extLst>
          </p:cNvPr>
          <p:cNvSpPr/>
          <p:nvPr/>
        </p:nvSpPr>
        <p:spPr>
          <a:xfrm>
            <a:off x="8929712" y="3795868"/>
            <a:ext cx="146654" cy="2560320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\documentclass{article}&#10;\usepackage{amsmath,amsthm,amssymb}&#10;\usepackage{color}&#10;\usepackage{xcolor}&#10;\pagestyle{empty}&#10;\begin{document}&#10;&#10;$Y_{i,j}(s) = \beta_0(s) + \gamma_{i,0}(s) + \texttt{Lat}_{i,j} \left [ \textcolor{red}{\beta_1(s)} + \textcolor[HTML]{00A64F}{\gamma_{i,1}(s)} \right ] + \varepsilon_{i,j}(s)$&#10;&#10;&#10;\end{document}" title="IguanaTex Bitmap Display">
            <a:extLst>
              <a:ext uri="{FF2B5EF4-FFF2-40B4-BE49-F238E27FC236}">
                <a16:creationId xmlns:a16="http://schemas.microsoft.com/office/drawing/2014/main" id="{64BEEFBF-224A-7B4D-3C63-473D590A6DE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65837" y="6281190"/>
            <a:ext cx="5115770" cy="227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BE11BC-A225-150E-71AA-848483197573}"/>
                  </a:ext>
                </a:extLst>
              </p:cNvPr>
              <p:cNvSpPr txBox="1"/>
              <p:nvPr/>
            </p:nvSpPr>
            <p:spPr>
              <a:xfrm>
                <a:off x="7894386" y="6299750"/>
                <a:ext cx="341430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BE11BC-A225-150E-71AA-848483197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386" y="6299750"/>
                <a:ext cx="3414305" cy="276999"/>
              </a:xfrm>
              <a:prstGeom prst="rect">
                <a:avLst/>
              </a:prstGeom>
              <a:blipFill>
                <a:blip r:embed="rId1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A87091-1B51-D969-4801-0F2658343B70}"/>
                  </a:ext>
                </a:extLst>
              </p:cNvPr>
              <p:cNvSpPr txBox="1"/>
              <p:nvPr/>
            </p:nvSpPr>
            <p:spPr>
              <a:xfrm>
                <a:off x="8629547" y="3545553"/>
                <a:ext cx="8111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1.7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A87091-1B51-D969-4801-0F265834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547" y="3545553"/>
                <a:ext cx="811119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6767CD-EC57-60BE-F3B9-F1B60245DF3A}"/>
                  </a:ext>
                </a:extLst>
              </p:cNvPr>
              <p:cNvSpPr txBox="1"/>
              <p:nvPr/>
            </p:nvSpPr>
            <p:spPr>
              <a:xfrm>
                <a:off x="11015169" y="4897603"/>
                <a:ext cx="81111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1200" b="1" dirty="0"/>
                  <a:t>/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1200" b="1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6767CD-EC57-60BE-F3B9-F1B60245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169" y="4897603"/>
                <a:ext cx="811119" cy="276999"/>
              </a:xfrm>
              <a:prstGeom prst="rect">
                <a:avLst/>
              </a:prstGeom>
              <a:blipFill>
                <a:blip r:embed="rId2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usepackage{color}&#10;\usepackage{xcolor}&#10;\pagestyle{empty}&#10;\begin{document}&#10;\[&#10;    \textcolor{gray}{\mathbf{Y}(1.7)} = \begin{bmatrix}&#10;           \mathbf{Y}_1(1.7) \\&#10;           \textcolor[HTML]{00A64F}{\mathbf{Y}_{2}(1.7)} \\&#10;&#9;&#9;  \mathbf{Y}_{3}(1.7) \\&#10;           \mathbf{Y}_4(1.7) \\&#10;         \end{bmatrix}&#10;    = \begin{bmatrix}&#10;           Y_{1,1}(1.7) \\&#10;           \vdots \\&#10;           {Y_{1,J}(1.7)} \\&#10;&#9;&#9;  \textcolor[HTML]{00A64F}{Y_{2,1}(1.7)} \\&#10;&#9;&#9;  \textcolor[HTML]{00A64F}{\vdots} \\&#10;&#9;&#9; \textcolor[HTML]{00A64F}{Y_{2,J}(1.7)} \\&#10;&#9;&#9; %\vdots \\&#10;&#9;&#9;  %\textcolor{black}{Y_{4,1}(1.7)} \\&#10;&#9;&#9;  \vdots \\&#10;&#9;&#9;  Y_{4,J}(1.7) \\&#10;         \end{bmatrix}&#10;                  \]&#10;\end{document}" title="IguanaTex Bitmap Display">
            <a:extLst>
              <a:ext uri="{FF2B5EF4-FFF2-40B4-BE49-F238E27FC236}">
                <a16:creationId xmlns:a16="http://schemas.microsoft.com/office/drawing/2014/main" id="{0606BEDE-62F2-CA37-7D2D-CC9BA360EE7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580675" y="4004651"/>
            <a:ext cx="2896011" cy="218639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A500CC-2D4D-9035-4751-99C2A36FAA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9416" y="7056688"/>
            <a:ext cx="7855978" cy="3927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C1B8B6-4811-1A80-4EAC-29E487766AB7}"/>
                  </a:ext>
                </a:extLst>
              </p:cNvPr>
              <p:cNvSpPr txBox="1"/>
              <p:nvPr/>
            </p:nvSpPr>
            <p:spPr>
              <a:xfrm>
                <a:off x="2770905" y="6884195"/>
                <a:ext cx="4307794" cy="916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Latency–DA Association Fixed-Effect: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sz="1400" b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(s)</a:t>
                </a:r>
                <a:r>
                  <a:rPr lang="en-US" sz="1400" b="1" u="sng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C1B8B6-4811-1A80-4EAC-29E4877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5" y="6884195"/>
                <a:ext cx="4307794" cy="916469"/>
              </a:xfrm>
              <a:prstGeom prst="rect">
                <a:avLst/>
              </a:prstGeom>
              <a:blipFill>
                <a:blip r:embed="rId23"/>
                <a:stretch>
                  <a:fillRect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BBB4A640-B4A7-53CB-8B41-4A2819ADC52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342" y="6188251"/>
            <a:ext cx="2386148" cy="1289369"/>
          </a:xfrm>
          <a:prstGeom prst="curvedConnector3">
            <a:avLst>
              <a:gd name="adj1" fmla="val 74483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5600E4-87FD-7C10-4A2B-93A66C1100BA}"/>
              </a:ext>
            </a:extLst>
          </p:cNvPr>
          <p:cNvCxnSpPr>
            <a:cxnSpLocks/>
          </p:cNvCxnSpPr>
          <p:nvPr/>
        </p:nvCxnSpPr>
        <p:spPr>
          <a:xfrm>
            <a:off x="10956553" y="3825927"/>
            <a:ext cx="0" cy="594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910743A-79DC-91E7-6524-02FBB30E507A}"/>
              </a:ext>
            </a:extLst>
          </p:cNvPr>
          <p:cNvSpPr txBox="1"/>
          <p:nvPr/>
        </p:nvSpPr>
        <p:spPr>
          <a:xfrm rot="16200000">
            <a:off x="10796356" y="3975133"/>
            <a:ext cx="526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/>
              <a:t>Trials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560AD-1B9A-409C-648A-BB66869BFD3D}"/>
              </a:ext>
            </a:extLst>
          </p:cNvPr>
          <p:cNvSpPr txBox="1"/>
          <p:nvPr/>
        </p:nvSpPr>
        <p:spPr>
          <a:xfrm>
            <a:off x="7230188" y="6884195"/>
            <a:ext cx="318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Latency–DA Random-Effect for Animal 2</a:t>
            </a:r>
            <a:endParaRPr lang="en-US" sz="14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F80BE7-4C91-DADC-5F0F-5CED81E1E8E4}"/>
              </a:ext>
            </a:extLst>
          </p:cNvPr>
          <p:cNvSpPr/>
          <p:nvPr/>
        </p:nvSpPr>
        <p:spPr>
          <a:xfrm>
            <a:off x="8924303" y="4419236"/>
            <a:ext cx="146654" cy="667859"/>
          </a:xfrm>
          <a:prstGeom prst="ellipse">
            <a:avLst/>
          </a:prstGeom>
          <a:noFill/>
          <a:ln w="38100">
            <a:solidFill>
              <a:srgbClr val="7CB5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927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127"/>
  <p:tag name="OUTPUTTYPE" val="PDF"/>
  <p:tag name="IGUANATEXVERSION" val="160"/>
  <p:tag name="LATEXADDIN" val="\documentclass{article}&#10;\usepackage{amsmath}&#10;\usepackage{color}&#10;\usepackage{xcolor}&#10;\pagestyle{empty}&#10;\begin{document}&#10;\[&#10;    \mathbf{Y}(s) = \begin{bmatrix}&#10;           \mathbf{Y}_1(s) \\&#10;           \vdots \\&#10;           \textcolor{red}{\mathbf{Y}_{i}(s)} \\&#10;&#9;&#9;  \vdots \\&#10;           \mathbf{Y}_n(s) \\&#10;         \end{bmatrix}&#10;    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                \]&#10;\end{document}"/>
  <p:tag name="IGUANATEXSIZE" val="20"/>
  <p:tag name="IGUANATEXCURSOR" val="140"/>
  <p:tag name="TRANSPARENCY" val="True"/>
  <p:tag name="LATEXENGINEID" val="0"/>
  <p:tag name="TEMPFOLDER" val="/private/var/folders/37/6r72vzyn5td99pr661yjhm_40000gs/T/com.microsoft.Powerpoint/TemporaryItems/"/>
  <p:tag name="LATEXFORMHEIGHT" val="642"/>
  <p:tag name="LATEXFORMWIDTH" val="900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7"/>
  <p:tag name="OUTPUTTYPE" val="PDF"/>
  <p:tag name="IGUANATEXVERSION" val="160"/>
  <p:tag name="LATEXADDIN" val="\documentclass{article}&#10;\usepackage{amsmath}&#10;\usepackage{amsfonts}&#10;\pagestyle{empty}&#10;\begin{document}&#10;&#10;&#10;$\mathbb{X}$&#10;&#10;\end{document}"/>
  <p:tag name="IGUANATEXSIZE" val="18"/>
  <p:tag name="IGUANATEXCURSOR" val="66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6"/>
  <p:tag name="OUTPUTTYPE" val="PDF"/>
  <p:tag name="IGUANATEXVERSION" val="160"/>
  <p:tag name="LATEXADDIN" val="\documentclass{article}&#10;\usepackage{amsmath}&#10;\usepackage{amsfonts}&#10;\pagestyle{empty}&#10;\begin{document}&#10;&#10;&#10;$\mathbb{Z}$&#10;&#10;\end{document}"/>
  <p:tag name="IGUANATEXSIZE" val="18"/>
  <p:tag name="IGUANATEXCURSOR" val="114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51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\mathbb{E}[ \mathbf{Y}_i(s) | \mathbb{X}_i, \mathbb{Z}_i] = \mathbb{X}_i \textcolor{red}{\boldsymbol{\beta}(s)} + \mathbb{Z}_i \boldsymbol{\gamma}_i(s)$&#10;&#10;&#10;\end{document}"/>
  <p:tag name="IGUANATEXSIZE" val="20"/>
  <p:tag name="IGUANATEXCURSOR" val="28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0"/>
  <p:tag name="ORIGINALWIDTH" val="0"/>
  <p:tag name="OUTPUTTYPE" val="PDF"/>
  <p:tag name="IGUANATEXVERSION" val="160"/>
  <p:tag name="LATEXADDIN" val="\documentclass{article}&#10;\usepackage{amsmath}&#10;\usepackage{tikz}&#10;\pagestyle{empty}&#10;\begin{document}&#10;&#10;\tikz{A}&#10;&#10;&#10;\end{document}"/>
  <p:tag name="IGUANATEXSIZE" val="20"/>
  <p:tag name="IGUANATEXCURSOR" val="10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4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X_{i,j} = Z_{i,j} =  \texttt{Lat}_{i,j}$&#10;&#10;&#10;\end{document}"/>
  <p:tag name="IGUANATEXSIZE" val="20"/>
  <p:tag name="IGUANATEXCURSOR" val="168"/>
  <p:tag name="TRANSPARENCY" val="True"/>
  <p:tag name="LATEXENGINEID" val="0"/>
  <p:tag name="TEMPFOLDER" val="/private/var/folders/37/6r72vzyn5td99pr661yjhm_40000gs/T/com.microsoft.Powerpoint/TemporaryItems/"/>
  <p:tag name="LATEXFORMHEIGHT" val="539"/>
  <p:tag name="LATEXFORMWIDTH" val="93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247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Y_{i,j}(s) = \beta_0(s) + \gamma_{i,0}(s) + \texttt{Lat}_{i,j} \left [ \textcolor{red}{\beta_1(s)} + \textcolor[HTML]{00A64F}{\gamma_{i,1}(s)} \right ] + \varepsilon_{i,j}(s)$&#10;&#10;&#10;\end{document}"/>
  <p:tag name="IGUANATEXSIZE" val="20"/>
  <p:tag name="IGUANATEXCURSOR" val="261"/>
  <p:tag name="TRANSPARENCY" val="True"/>
  <p:tag name="LATEXENGINEID" val="0"/>
  <p:tag name="TEMPFOLDER" val="/private/var/folders/37/6r72vzyn5td99pr661yjhm_40000gs/T/com.microsoft.Powerpoint/TemporaryItems/"/>
  <p:tag name="LATEXFORMHEIGHT" val="539"/>
  <p:tag name="LATEXFORMWIDTH" val="93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151"/>
  <p:tag name="OUTPUTTYPE" val="PDF"/>
  <p:tag name="IGUANATEXVERSION" val="160"/>
  <p:tag name="LATEXADDIN" val="\documentclass{article}&#10;\usepackage{amsmath}&#10;\usepackage{color}&#10;\usepackage{xcolor}&#10;\pagestyle{empty}&#10;\begin{document}&#10;\[&#10;    \textcolor{gray}{\mathbf{Y}(1.7)} = \begin{bmatrix}&#10;           \mathbf{Y}_1(1.7) \\&#10;           \textcolor[HTML]{00A64F}{\mathbf{Y}_{2}(1.7)} \\&#10;&#9;&#9;  \mathbf{Y}_{3}(1.7) \\&#10;           \mathbf{Y}_4(1.7) \\&#10;         \end{bmatrix}&#10;    = \begin{bmatrix}&#10;           Y_{1,1}(1.7) \\&#10;           \vdots \\&#10;           {Y_{1,J}(1.7)} \\&#10;&#9;&#9;  \textcolor[HTML]{00A64F}{Y_{2,1}(1.7)} \\&#10;&#9;&#9;  \textcolor[HTML]{00A64F}{\vdots} \\&#10;&#9;&#9; \textcolor[HTML]{00A64F}{Y_{2,J}(1.7)} \\&#10;&#9;&#9; %\vdots \\&#10;&#9;&#9;  %\textcolor{black}{Y_{4,1}(1.7)} \\&#10;&#9;&#9;  \vdots \\&#10;&#9;&#9;  Y_{4,J}(1.7) \\&#10;         \end{bmatrix}&#10;                  \]&#10;\end{document}"/>
  <p:tag name="IGUANATEXSIZE" val="20"/>
  <p:tag name="IGUANATEXCURSOR" val="157"/>
  <p:tag name="TRANSPARENCY" val="True"/>
  <p:tag name="LATEXENGINEID" val="0"/>
  <p:tag name="TEMPFOLDER" val="/private/var/folders/37/6r72vzyn5td99pr661yjhm_40000gs/T/com.microsoft.Powerpoint/TemporaryItems/"/>
  <p:tag name="LATEXFORMHEIGHT" val="642"/>
  <p:tag name="LATEXFORMWIDTH" val="900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40816</TotalTime>
  <Words>311</Words>
  <Application>Microsoft Macintosh PowerPoint</Application>
  <PresentationFormat>Custom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Loewinger, Gabe (NIH/NIMH) [C]</dc:creator>
  <cp:lastModifiedBy>Loewinger, Gabe (NIH/NIMH) [C]</cp:lastModifiedBy>
  <cp:revision>136</cp:revision>
  <cp:lastPrinted>2023-03-10T23:53:55Z</cp:lastPrinted>
  <dcterms:created xsi:type="dcterms:W3CDTF">2023-02-17T00:51:53Z</dcterms:created>
  <dcterms:modified xsi:type="dcterms:W3CDTF">2023-10-26T20:48:28Z</dcterms:modified>
</cp:coreProperties>
</file>