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79" r:id="rId4"/>
    <p:sldId id="274" r:id="rId5"/>
    <p:sldId id="280" r:id="rId6"/>
    <p:sldId id="293" r:id="rId7"/>
    <p:sldId id="282" r:id="rId8"/>
    <p:sldId id="294" r:id="rId9"/>
    <p:sldId id="284" r:id="rId10"/>
    <p:sldId id="285" r:id="rId11"/>
    <p:sldId id="286" r:id="rId12"/>
    <p:sldId id="257" r:id="rId13"/>
    <p:sldId id="259" r:id="rId14"/>
    <p:sldId id="261" r:id="rId15"/>
    <p:sldId id="263" r:id="rId16"/>
    <p:sldId id="265" r:id="rId17"/>
    <p:sldId id="266" r:id="rId18"/>
    <p:sldId id="268" r:id="rId19"/>
    <p:sldId id="287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5" r:id="rId29"/>
    <p:sldId id="306" r:id="rId30"/>
    <p:sldId id="307" r:id="rId31"/>
    <p:sldId id="304" r:id="rId32"/>
    <p:sldId id="312" r:id="rId33"/>
    <p:sldId id="308" r:id="rId34"/>
    <p:sldId id="310" r:id="rId35"/>
    <p:sldId id="320" r:id="rId36"/>
    <p:sldId id="313" r:id="rId37"/>
    <p:sldId id="314" r:id="rId38"/>
    <p:sldId id="315" r:id="rId39"/>
    <p:sldId id="316" r:id="rId40"/>
    <p:sldId id="317" r:id="rId41"/>
    <p:sldId id="318" r:id="rId42"/>
    <p:sldId id="288" r:id="rId43"/>
    <p:sldId id="272" r:id="rId44"/>
    <p:sldId id="290" r:id="rId45"/>
    <p:sldId id="29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5311" autoAdjust="0"/>
  </p:normalViewPr>
  <p:slideViewPr>
    <p:cSldViewPr snapToGrid="0">
      <p:cViewPr varScale="1">
        <p:scale>
          <a:sx n="86" d="100"/>
          <a:sy n="86" d="100"/>
        </p:scale>
        <p:origin x="-85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CDA9-6C23-4606-8DC1-0ADA9A8EBF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DD28-F0F5-4D8A-A999-3FE494A28A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7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CDA9-6C23-4606-8DC1-0ADA9A8EBF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DD28-F0F5-4D8A-A999-3FE494A28A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667" y="6231137"/>
            <a:ext cx="875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Logic Design – Young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Geun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Kim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62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CDA9-6C23-4606-8DC1-0ADA9A8EBFC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DD28-F0F5-4D8A-A999-3FE494A28A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2192004" cy="608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" y="6682853"/>
            <a:ext cx="12192004" cy="179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1" y="6033748"/>
            <a:ext cx="2164775" cy="55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81534" y="6105186"/>
            <a:ext cx="479453" cy="48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0794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Design Term Project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982" y="3756274"/>
            <a:ext cx="9206429" cy="1862328"/>
          </a:xfrm>
        </p:spPr>
        <p:txBody>
          <a:bodyPr/>
          <a:lstStyle/>
          <a:p>
            <a:r>
              <a:rPr lang="en-US" altLang="ko-KR" dirty="0"/>
              <a:t>Moon </a:t>
            </a:r>
            <a:r>
              <a:rPr lang="en-US" altLang="ko-KR" dirty="0" err="1"/>
              <a:t>Gi</a:t>
            </a:r>
            <a:r>
              <a:rPr lang="en-US" altLang="ko-KR" dirty="0"/>
              <a:t> </a:t>
            </a:r>
            <a:r>
              <a:rPr lang="en-US" altLang="ko-KR" dirty="0" smtClean="0"/>
              <a:t>Jun 2013210063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정주혜 </a:t>
            </a:r>
            <a:r>
              <a:rPr lang="en-US" altLang="ko-KR" dirty="0" smtClean="0"/>
              <a:t>2015320142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35564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부제목 3"/>
          <p:cNvSpPr>
            <a:spLocks noGrp="1"/>
          </p:cNvSpPr>
          <p:nvPr>
            <p:ph type="subTitle" idx="1"/>
          </p:nvPr>
        </p:nvSpPr>
        <p:spPr>
          <a:xfrm>
            <a:off x="261851" y="656705"/>
            <a:ext cx="3050771" cy="30756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2. Direction 0</a:t>
            </a:r>
            <a:r>
              <a:rPr lang="ko-KR" altLang="en-US" sz="2000" dirty="0"/>
              <a:t>의 </a:t>
            </a:r>
            <a:r>
              <a:rPr lang="en-US" altLang="ko-KR" sz="2000" dirty="0"/>
              <a:t>Truth Table</a:t>
            </a: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261850" y="3433072"/>
            <a:ext cx="3050771" cy="307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3. Direction 1</a:t>
            </a:r>
            <a:r>
              <a:rPr lang="ko-KR" altLang="en-US" sz="2000" dirty="0"/>
              <a:t>의 </a:t>
            </a:r>
            <a:r>
              <a:rPr lang="en-US" altLang="ko-KR" sz="2000" dirty="0"/>
              <a:t>Truth Table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94EE5C2-078E-4337-890C-480A52BA0A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516" y="918317"/>
            <a:ext cx="9777150" cy="2514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1505A9-2150-4D5F-8B69-31443F2B1F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516" y="3694684"/>
            <a:ext cx="9777150" cy="23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8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745" y="473193"/>
            <a:ext cx="10515600" cy="1325563"/>
          </a:xfrm>
        </p:spPr>
        <p:txBody>
          <a:bodyPr/>
          <a:lstStyle/>
          <a:p>
            <a:r>
              <a:rPr lang="en-US" altLang="ko-KR" dirty="0"/>
              <a:t>Truth Table</a:t>
            </a:r>
            <a:r>
              <a:rPr lang="ko-KR" altLang="en-US" dirty="0"/>
              <a:t>을 기반으로 한 </a:t>
            </a:r>
            <a:r>
              <a:rPr lang="en-US" altLang="ko-KR" dirty="0"/>
              <a:t>K-map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Direction 0 </a:t>
            </a:r>
            <a:r>
              <a:rPr lang="ko-KR" altLang="en-US" dirty="0"/>
              <a:t>의 </a:t>
            </a:r>
            <a:r>
              <a:rPr lang="en-US" altLang="ko-KR" dirty="0"/>
              <a:t>K-map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Directrion</a:t>
            </a:r>
            <a:r>
              <a:rPr lang="en-US" altLang="ko-KR" dirty="0"/>
              <a:t> 1</a:t>
            </a:r>
            <a:r>
              <a:rPr lang="ko-KR" altLang="en-US" dirty="0"/>
              <a:t>의 </a:t>
            </a:r>
            <a:r>
              <a:rPr lang="en-US" altLang="ko-KR" dirty="0"/>
              <a:t>K-map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missionary_next</a:t>
            </a:r>
            <a:r>
              <a:rPr lang="en-US" altLang="ko-KR" dirty="0"/>
              <a:t>[0]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K-map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missionary_next</a:t>
            </a:r>
            <a:r>
              <a:rPr lang="en-US" altLang="ko-KR" dirty="0"/>
              <a:t>[1]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K-map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cannibal_next</a:t>
            </a:r>
            <a:r>
              <a:rPr lang="en-US" altLang="ko-KR" dirty="0"/>
              <a:t>[0]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K-map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cannibal_next</a:t>
            </a:r>
            <a:r>
              <a:rPr lang="en-US" altLang="ko-KR" dirty="0"/>
              <a:t>[1]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K-map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875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Direction 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005231"/>
              </p:ext>
            </p:extLst>
          </p:nvPr>
        </p:nvGraphicFramePr>
        <p:xfrm>
          <a:off x="909483" y="1962937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606530" y="1650593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88797" y="641158"/>
            <a:ext cx="316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missionary_curr[0] </a:t>
            </a:r>
            <a:r>
              <a:rPr lang="en-US" altLang="ko-KR" sz="1200" b="1" dirty="0"/>
              <a:t>= mc0</a:t>
            </a:r>
          </a:p>
          <a:p>
            <a:r>
              <a:rPr lang="en-US" altLang="ko-KR" sz="1200" b="1" dirty="0" err="1"/>
              <a:t>missionary_curr</a:t>
            </a:r>
            <a:r>
              <a:rPr lang="en-US" altLang="ko-KR" sz="1200" b="1" dirty="0"/>
              <a:t>[1]= mc1</a:t>
            </a:r>
          </a:p>
          <a:p>
            <a:r>
              <a:rPr lang="en-US" altLang="ko-KR" sz="1200" b="1" dirty="0" err="1"/>
              <a:t>cannibal_curr</a:t>
            </a:r>
            <a:r>
              <a:rPr lang="en-US" altLang="ko-KR" sz="1200" b="1" dirty="0"/>
              <a:t>[0] = cc0</a:t>
            </a:r>
          </a:p>
          <a:p>
            <a:r>
              <a:rPr lang="en-US" altLang="ko-KR" sz="1200" b="1" dirty="0" err="1"/>
              <a:t>cannibal_curr</a:t>
            </a:r>
            <a:r>
              <a:rPr lang="en-US" altLang="ko-KR" sz="1200" b="1" dirty="0"/>
              <a:t>[1] = cc1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2848" y="1518839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118" y="1833624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7709" y="170594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349" y="199022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2736" y="170594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6425" y="170594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88254" y="170193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49" y="235520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759" y="274686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102" y="311456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7" name="왼쪽 중괄호 16"/>
          <p:cNvSpPr/>
          <p:nvPr/>
        </p:nvSpPr>
        <p:spPr>
          <a:xfrm>
            <a:off x="556102" y="2355209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 rot="5400000">
            <a:off x="1928555" y="1196256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flipH="1">
            <a:off x="3245491" y="2726566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2533339" y="3019633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2505" y="3594620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08097" y="1381361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0360" y="2900752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4285" y="2550728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712534"/>
              </p:ext>
            </p:extLst>
          </p:nvPr>
        </p:nvGraphicFramePr>
        <p:xfrm>
          <a:off x="4709088" y="2048326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4406135" y="1735982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62453" y="1604228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09723" y="1919013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07314" y="179133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78954" y="207561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362341" y="179133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6030" y="179133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87859" y="178732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378954" y="2440598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371364" y="283225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55707" y="319994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3" name="왼쪽 중괄호 42"/>
          <p:cNvSpPr/>
          <p:nvPr/>
        </p:nvSpPr>
        <p:spPr>
          <a:xfrm>
            <a:off x="4355707" y="2440598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/>
          <p:cNvSpPr/>
          <p:nvPr/>
        </p:nvSpPr>
        <p:spPr>
          <a:xfrm rot="5400000">
            <a:off x="5728160" y="1281645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flipH="1">
            <a:off x="7045096" y="2811955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/>
          <p:cNvSpPr/>
          <p:nvPr/>
        </p:nvSpPr>
        <p:spPr>
          <a:xfrm rot="16200000">
            <a:off x="6332944" y="3105022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82110" y="3680009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607702" y="1466750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39965" y="298614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923890" y="2636117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7233665"/>
              </p:ext>
            </p:extLst>
          </p:nvPr>
        </p:nvGraphicFramePr>
        <p:xfrm>
          <a:off x="8434344" y="2095100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>
            <a:off x="8131391" y="1782756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7709" y="1651002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634979" y="1965787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532570" y="183810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04210" y="212238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087597" y="183810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9661286" y="183810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213115" y="1834097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104210" y="248737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096620" y="2879027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80963" y="324672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3" name="왼쪽 중괄호 62"/>
          <p:cNvSpPr/>
          <p:nvPr/>
        </p:nvSpPr>
        <p:spPr>
          <a:xfrm>
            <a:off x="8080963" y="2487372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중괄호 63"/>
          <p:cNvSpPr/>
          <p:nvPr/>
        </p:nvSpPr>
        <p:spPr>
          <a:xfrm rot="5400000">
            <a:off x="9453416" y="1328419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 중괄호 64"/>
          <p:cNvSpPr/>
          <p:nvPr/>
        </p:nvSpPr>
        <p:spPr>
          <a:xfrm flipH="1">
            <a:off x="10770352" y="2858729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 rot="16200000">
            <a:off x="10058200" y="3151796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907366" y="3726783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9332958" y="1513524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65221" y="3032915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649146" y="268289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9496323"/>
              </p:ext>
            </p:extLst>
          </p:nvPr>
        </p:nvGraphicFramePr>
        <p:xfrm>
          <a:off x="913023" y="4651068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72" name="직선 연결선 71"/>
          <p:cNvCxnSpPr/>
          <p:nvPr/>
        </p:nvCxnSpPr>
        <p:spPr>
          <a:xfrm>
            <a:off x="610070" y="4338724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6388" y="4206970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658" y="4521755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11249" y="439407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82889" y="467835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66276" y="439407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139965" y="439407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91794" y="439006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82889" y="504334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5299" y="543499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59642" y="580269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3" name="왼쪽 중괄호 82"/>
          <p:cNvSpPr/>
          <p:nvPr/>
        </p:nvSpPr>
        <p:spPr>
          <a:xfrm>
            <a:off x="559642" y="5043340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중괄호 83"/>
          <p:cNvSpPr/>
          <p:nvPr/>
        </p:nvSpPr>
        <p:spPr>
          <a:xfrm rot="5400000">
            <a:off x="1932095" y="3884387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왼쪽 중괄호 84"/>
          <p:cNvSpPr/>
          <p:nvPr/>
        </p:nvSpPr>
        <p:spPr>
          <a:xfrm flipH="1">
            <a:off x="3249031" y="5414697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 rot="16200000">
            <a:off x="2536879" y="5707764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386045" y="6282751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811637" y="4069492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3900" y="5588883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27825" y="5238859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0775" y="3778236"/>
            <a:ext cx="2305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missionary_next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[0]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4744426" y="3831390"/>
            <a:ext cx="2305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missionary_next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[1]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646157" y="3896975"/>
            <a:ext cx="2028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cannibal_next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[0]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03031" y="5239938"/>
            <a:ext cx="2028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cannibal_next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[1]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96" name="꺾인 연결선 95"/>
          <p:cNvCxnSpPr>
            <a:endCxn id="91" idx="1"/>
          </p:cNvCxnSpPr>
          <p:nvPr/>
        </p:nvCxnSpPr>
        <p:spPr>
          <a:xfrm rot="16200000" flipH="1">
            <a:off x="514697" y="3576308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4407249" y="3662051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8263848" y="3746069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3275448" y="4707306"/>
            <a:ext cx="857539" cy="56711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721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Direction 1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3703366"/>
              </p:ext>
            </p:extLst>
          </p:nvPr>
        </p:nvGraphicFramePr>
        <p:xfrm>
          <a:off x="909483" y="1962937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606530" y="1650593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88797" y="641158"/>
            <a:ext cx="316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missionary_curr[0] </a:t>
            </a:r>
            <a:r>
              <a:rPr lang="en-US" altLang="ko-KR" sz="1200" b="1" dirty="0"/>
              <a:t>= mc0</a:t>
            </a:r>
          </a:p>
          <a:p>
            <a:r>
              <a:rPr lang="en-US" altLang="ko-KR" sz="1200" b="1" dirty="0" err="1"/>
              <a:t>missionary_curr</a:t>
            </a:r>
            <a:r>
              <a:rPr lang="en-US" altLang="ko-KR" sz="1200" b="1" dirty="0"/>
              <a:t>[1]= mc1</a:t>
            </a:r>
          </a:p>
          <a:p>
            <a:r>
              <a:rPr lang="en-US" altLang="ko-KR" sz="1200" b="1" dirty="0" err="1"/>
              <a:t>cannibal_curr</a:t>
            </a:r>
            <a:r>
              <a:rPr lang="en-US" altLang="ko-KR" sz="1200" b="1" dirty="0"/>
              <a:t>[0] = cc0</a:t>
            </a:r>
          </a:p>
          <a:p>
            <a:r>
              <a:rPr lang="en-US" altLang="ko-KR" sz="1200" b="1" dirty="0" err="1"/>
              <a:t>cannibal_curr</a:t>
            </a:r>
            <a:r>
              <a:rPr lang="en-US" altLang="ko-KR" sz="1200" b="1" dirty="0"/>
              <a:t>[1] = cc1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2848" y="1518839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118" y="1833624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7709" y="170594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349" y="199022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2736" y="170594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6425" y="170594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88254" y="170193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49" y="235520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759" y="274686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6102" y="311456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7" name="왼쪽 중괄호 16"/>
          <p:cNvSpPr/>
          <p:nvPr/>
        </p:nvSpPr>
        <p:spPr>
          <a:xfrm>
            <a:off x="556102" y="2355209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 rot="5400000">
            <a:off x="1928555" y="1196256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flipH="1">
            <a:off x="3245491" y="2726566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2533339" y="3019633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2505" y="3594620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08097" y="1381361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0360" y="2900752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4285" y="2550728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7181845"/>
              </p:ext>
            </p:extLst>
          </p:nvPr>
        </p:nvGraphicFramePr>
        <p:xfrm>
          <a:off x="4709088" y="2048326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4406135" y="1735982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62453" y="1604228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09723" y="1919013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07314" y="179133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78954" y="207561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362341" y="179133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6030" y="179133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87859" y="178732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378954" y="2440598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371364" y="283225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55707" y="319994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3" name="왼쪽 중괄호 42"/>
          <p:cNvSpPr/>
          <p:nvPr/>
        </p:nvSpPr>
        <p:spPr>
          <a:xfrm>
            <a:off x="4355707" y="2440598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/>
          <p:cNvSpPr/>
          <p:nvPr/>
        </p:nvSpPr>
        <p:spPr>
          <a:xfrm rot="5400000">
            <a:off x="5728160" y="1281645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flipH="1">
            <a:off x="7045096" y="2811955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/>
          <p:cNvSpPr/>
          <p:nvPr/>
        </p:nvSpPr>
        <p:spPr>
          <a:xfrm rot="16200000">
            <a:off x="6332944" y="3105022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82110" y="3680009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607702" y="1466750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39965" y="298614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923890" y="2636117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9443775"/>
              </p:ext>
            </p:extLst>
          </p:nvPr>
        </p:nvGraphicFramePr>
        <p:xfrm>
          <a:off x="8434344" y="2095100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>
            <a:off x="8131391" y="1782756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7709" y="1651002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634979" y="1965787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532570" y="183810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04210" y="212238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087597" y="183810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9661286" y="183810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213115" y="1834097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104210" y="248737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096620" y="2879027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80963" y="324672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3" name="왼쪽 중괄호 62"/>
          <p:cNvSpPr/>
          <p:nvPr/>
        </p:nvSpPr>
        <p:spPr>
          <a:xfrm>
            <a:off x="8080963" y="2487372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중괄호 63"/>
          <p:cNvSpPr/>
          <p:nvPr/>
        </p:nvSpPr>
        <p:spPr>
          <a:xfrm rot="5400000">
            <a:off x="9453416" y="1328419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 중괄호 64"/>
          <p:cNvSpPr/>
          <p:nvPr/>
        </p:nvSpPr>
        <p:spPr>
          <a:xfrm flipH="1">
            <a:off x="10770352" y="2858729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/>
          <p:cNvSpPr/>
          <p:nvPr/>
        </p:nvSpPr>
        <p:spPr>
          <a:xfrm rot="16200000">
            <a:off x="10058200" y="3151796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907366" y="3726783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9332958" y="1513524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65221" y="3032915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649146" y="268289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242063"/>
              </p:ext>
            </p:extLst>
          </p:nvPr>
        </p:nvGraphicFramePr>
        <p:xfrm>
          <a:off x="913023" y="4651068"/>
          <a:ext cx="2257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42">
                  <a:extLst>
                    <a:ext uri="{9D8B030D-6E8A-4147-A177-3AD203B41FA5}">
                      <a16:colId xmlns:a16="http://schemas.microsoft.com/office/drawing/2014/main" xmlns="" val="4277697488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3520618450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256870852"/>
                    </a:ext>
                  </a:extLst>
                </a:gridCol>
                <a:gridCol w="564342">
                  <a:extLst>
                    <a:ext uri="{9D8B030D-6E8A-4147-A177-3AD203B41FA5}">
                      <a16:colId xmlns:a16="http://schemas.microsoft.com/office/drawing/2014/main" xmlns="" val="183426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72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73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3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297590"/>
                  </a:ext>
                </a:extLst>
              </a:tr>
            </a:tbl>
          </a:graphicData>
        </a:graphic>
      </p:graphicFrame>
      <p:cxnSp>
        <p:nvCxnSpPr>
          <p:cNvPr id="72" name="직선 연결선 71"/>
          <p:cNvCxnSpPr/>
          <p:nvPr/>
        </p:nvCxnSpPr>
        <p:spPr>
          <a:xfrm>
            <a:off x="610070" y="4338724"/>
            <a:ext cx="302953" cy="312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6388" y="4206970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658" y="4521755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11249" y="439407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82889" y="467835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66276" y="4394073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139965" y="4394072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91794" y="439006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82889" y="504334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5299" y="543499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59642" y="580269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3" name="왼쪽 중괄호 82"/>
          <p:cNvSpPr/>
          <p:nvPr/>
        </p:nvSpPr>
        <p:spPr>
          <a:xfrm>
            <a:off x="559642" y="5043340"/>
            <a:ext cx="4571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중괄호 83"/>
          <p:cNvSpPr/>
          <p:nvPr/>
        </p:nvSpPr>
        <p:spPr>
          <a:xfrm rot="5400000">
            <a:off x="1932095" y="3884387"/>
            <a:ext cx="173700" cy="1082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왼쪽 중괄호 84"/>
          <p:cNvSpPr/>
          <p:nvPr/>
        </p:nvSpPr>
        <p:spPr>
          <a:xfrm flipH="1">
            <a:off x="3249031" y="5414697"/>
            <a:ext cx="94869" cy="699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 rot="16200000">
            <a:off x="2536879" y="5707764"/>
            <a:ext cx="121610" cy="11119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386045" y="6282751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811637" y="4069492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3900" y="5588883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27825" y="5238859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0775" y="3778236"/>
            <a:ext cx="2305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missionary_next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[0]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4744426" y="3831390"/>
            <a:ext cx="23050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missionary_next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[1]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646157" y="3896975"/>
            <a:ext cx="2028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cannibal_next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[0]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03031" y="5239938"/>
            <a:ext cx="2028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cannibal_next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[1]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96" name="꺾인 연결선 95"/>
          <p:cNvCxnSpPr>
            <a:endCxn id="91" idx="1"/>
          </p:cNvCxnSpPr>
          <p:nvPr/>
        </p:nvCxnSpPr>
        <p:spPr>
          <a:xfrm rot="16200000" flipH="1">
            <a:off x="514697" y="3576308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4407249" y="3662051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8263848" y="3746069"/>
            <a:ext cx="472520" cy="2996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3275448" y="4707306"/>
            <a:ext cx="857539" cy="56711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202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missionary_next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115" y="1637607"/>
            <a:ext cx="2780609" cy="21136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67950" y="1289937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*Direction = 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2" y="155919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4072" y="375123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159630" y="3131932"/>
            <a:ext cx="1837113" cy="123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7099071" y="2224920"/>
            <a:ext cx="2119745" cy="124690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7337367" y="2518757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252855" y="2823435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7189124" y="3151207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H="1">
            <a:off x="7522329" y="2224918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H="1">
            <a:off x="7994080" y="2216606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8455778" y="2224918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416715" y="195194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869862" y="195194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319596" y="195348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773534" y="195193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7080934" y="1704994"/>
            <a:ext cx="329340" cy="515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155495" y="1619040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456925" y="1874793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7046482" y="2206820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973166" y="2513218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880193" y="2832224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798352" y="3173839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91" name="왼쪽 중괄호 190"/>
          <p:cNvSpPr/>
          <p:nvPr/>
        </p:nvSpPr>
        <p:spPr>
          <a:xfrm rot="5400000">
            <a:off x="8220389" y="1509494"/>
            <a:ext cx="155529" cy="8698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7904171" y="1646542"/>
            <a:ext cx="578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93" name="왼쪽 중괄호 192"/>
          <p:cNvSpPr/>
          <p:nvPr/>
        </p:nvSpPr>
        <p:spPr>
          <a:xfrm rot="886054">
            <a:off x="6787822" y="2453068"/>
            <a:ext cx="180345" cy="666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21868" y="2571409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95" name="왼쪽 중괄호 194"/>
          <p:cNvSpPr/>
          <p:nvPr/>
        </p:nvSpPr>
        <p:spPr>
          <a:xfrm rot="851211" flipH="1">
            <a:off x="9053813" y="2852819"/>
            <a:ext cx="132205" cy="6666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9148563" y="3112757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197" name="왼쪽 중괄호 196"/>
          <p:cNvSpPr/>
          <p:nvPr/>
        </p:nvSpPr>
        <p:spPr>
          <a:xfrm rot="16200000">
            <a:off x="8377181" y="3122761"/>
            <a:ext cx="152089" cy="9182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42418" y="3597342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199" name="평행 사변형 198"/>
          <p:cNvSpPr/>
          <p:nvPr/>
        </p:nvSpPr>
        <p:spPr>
          <a:xfrm>
            <a:off x="7099071" y="4151067"/>
            <a:ext cx="2119745" cy="124690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7337367" y="4444904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7252855" y="4749582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7189124" y="5077354"/>
            <a:ext cx="18121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H="1">
            <a:off x="7522329" y="4151065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H="1">
            <a:off x="7994080" y="4142753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H="1">
            <a:off x="8455778" y="4151065"/>
            <a:ext cx="282632" cy="124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416715" y="3878088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869862" y="3878088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319596" y="3879636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8773534" y="3878086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cxnSp>
        <p:nvCxnSpPr>
          <p:cNvPr id="210" name="직선 연결선 209"/>
          <p:cNvCxnSpPr/>
          <p:nvPr/>
        </p:nvCxnSpPr>
        <p:spPr>
          <a:xfrm>
            <a:off x="7080934" y="3631141"/>
            <a:ext cx="329340" cy="515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155495" y="3545187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cc0 cc1</a:t>
            </a:r>
            <a:endParaRPr lang="ko-KR" altLang="en-US" sz="1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6456925" y="3800940"/>
            <a:ext cx="110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mc0 mc1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7046482" y="4132967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00</a:t>
            </a:r>
            <a:endParaRPr lang="ko-KR" alt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973166" y="4439365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880193" y="4758371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798352" y="5099986"/>
            <a:ext cx="4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217" name="왼쪽 중괄호 216"/>
          <p:cNvSpPr/>
          <p:nvPr/>
        </p:nvSpPr>
        <p:spPr>
          <a:xfrm rot="5400000">
            <a:off x="8220389" y="3435641"/>
            <a:ext cx="155529" cy="8698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7926939" y="3606661"/>
            <a:ext cx="578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cc1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19" name="왼쪽 중괄호 218"/>
          <p:cNvSpPr/>
          <p:nvPr/>
        </p:nvSpPr>
        <p:spPr>
          <a:xfrm rot="886054">
            <a:off x="6787822" y="4379215"/>
            <a:ext cx="180345" cy="6668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6321868" y="4497556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</a:rPr>
              <a:t>mc1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21" name="왼쪽 중괄호 220"/>
          <p:cNvSpPr/>
          <p:nvPr/>
        </p:nvSpPr>
        <p:spPr>
          <a:xfrm rot="851211" flipH="1">
            <a:off x="9053813" y="4778966"/>
            <a:ext cx="132205" cy="6666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9148563" y="5038904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mc0</a:t>
            </a:r>
            <a:endParaRPr lang="ko-KR" altLang="en-US" dirty="0"/>
          </a:p>
        </p:txBody>
      </p:sp>
      <p:sp>
        <p:nvSpPr>
          <p:cNvPr id="223" name="왼쪽 중괄호 222"/>
          <p:cNvSpPr/>
          <p:nvPr/>
        </p:nvSpPr>
        <p:spPr>
          <a:xfrm rot="16200000">
            <a:off x="8377181" y="5048908"/>
            <a:ext cx="152089" cy="9182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8242418" y="5523489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</a:rPr>
              <a:t>cc0</a:t>
            </a:r>
            <a:endParaRPr lang="ko-KR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989530" y="2206819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1      0       1       0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5921327" y="1621147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980071" y="3604959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044308" y="4096651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1      1       0      0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1       0       1      1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cxnSp>
        <p:nvCxnSpPr>
          <p:cNvPr id="237" name="직선 연결선 236"/>
          <p:cNvCxnSpPr/>
          <p:nvPr/>
        </p:nvCxnSpPr>
        <p:spPr>
          <a:xfrm flipH="1">
            <a:off x="7469235" y="2259716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7473542" y="4192521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H="1">
            <a:off x="7180490" y="2262008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flipH="1">
            <a:off x="7155429" y="4197460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flipH="1">
            <a:off x="7737746" y="2273754"/>
            <a:ext cx="2870" cy="1918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>
            <a:off x="7472450" y="3427190"/>
            <a:ext cx="2725" cy="1919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7160130" y="3427190"/>
            <a:ext cx="23272" cy="19261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7427252" y="2271313"/>
            <a:ext cx="23492" cy="19479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H="1">
            <a:off x="7450407" y="2269362"/>
            <a:ext cx="298480" cy="19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H="1">
            <a:off x="7180491" y="3420534"/>
            <a:ext cx="2919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H="1">
            <a:off x="7422018" y="4192519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7160570" y="5346681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7372353" y="2571409"/>
            <a:ext cx="17383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7295275" y="2801943"/>
            <a:ext cx="17383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 flipV="1">
            <a:off x="9033585" y="2571409"/>
            <a:ext cx="77078" cy="2305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 flipV="1">
            <a:off x="7306367" y="2563999"/>
            <a:ext cx="77078" cy="2305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7367590" y="4480203"/>
            <a:ext cx="17383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7290512" y="4710737"/>
            <a:ext cx="17383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 flipV="1">
            <a:off x="9028822" y="4480203"/>
            <a:ext cx="77078" cy="2305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 flipV="1">
            <a:off x="7301604" y="4472793"/>
            <a:ext cx="77078" cy="2305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9110663" y="2579724"/>
            <a:ext cx="0" cy="19058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9028822" y="2794533"/>
            <a:ext cx="0" cy="19058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/>
          <p:nvPr/>
        </p:nvCxnSpPr>
        <p:spPr>
          <a:xfrm>
            <a:off x="7378682" y="2592249"/>
            <a:ext cx="0" cy="19058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/>
          <p:nvPr/>
        </p:nvCxnSpPr>
        <p:spPr>
          <a:xfrm>
            <a:off x="7301604" y="2798293"/>
            <a:ext cx="0" cy="19058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/>
          <p:nvPr/>
        </p:nvCxnSpPr>
        <p:spPr>
          <a:xfrm>
            <a:off x="7301604" y="2879186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7141069" y="3424951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 flipV="1">
            <a:off x="8879379" y="2897287"/>
            <a:ext cx="147587" cy="5276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 flipV="1">
            <a:off x="7152161" y="2888831"/>
            <a:ext cx="146279" cy="52871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/>
          <p:cNvCxnSpPr/>
          <p:nvPr/>
        </p:nvCxnSpPr>
        <p:spPr>
          <a:xfrm flipH="1">
            <a:off x="8033226" y="2252720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6" name="직선 연결선 315"/>
          <p:cNvCxnSpPr/>
          <p:nvPr/>
        </p:nvCxnSpPr>
        <p:spPr>
          <a:xfrm flipH="1">
            <a:off x="8419572" y="2252720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 flipH="1">
            <a:off x="8311249" y="2251170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0" name="직선 연결선 319"/>
          <p:cNvCxnSpPr/>
          <p:nvPr/>
        </p:nvCxnSpPr>
        <p:spPr>
          <a:xfrm flipH="1">
            <a:off x="8038101" y="3439271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 flipH="1">
            <a:off x="8103141" y="4472793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 flipH="1">
            <a:off x="8960163" y="4467536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 flipH="1" flipV="1">
            <a:off x="8243454" y="4474744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/>
          <p:nvPr/>
        </p:nvCxnSpPr>
        <p:spPr>
          <a:xfrm flipH="1">
            <a:off x="8097457" y="5045239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 flipH="1">
            <a:off x="8110770" y="2536794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 flipH="1">
            <a:off x="8967792" y="2531537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 flipH="1" flipV="1">
            <a:off x="8251083" y="2538745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H="1">
            <a:off x="8105086" y="3109240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9099964" y="2549885"/>
            <a:ext cx="5132" cy="1917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 flipH="1">
            <a:off x="8229568" y="2524813"/>
            <a:ext cx="32476" cy="19727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8107979" y="3109154"/>
            <a:ext cx="0" cy="19297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 flipH="1">
            <a:off x="8957421" y="3114696"/>
            <a:ext cx="16228" cy="194002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flipH="1">
            <a:off x="7277291" y="4172136"/>
            <a:ext cx="133605" cy="58193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flipH="1">
            <a:off x="8134313" y="4166879"/>
            <a:ext cx="133605" cy="58193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flipH="1" flipV="1">
            <a:off x="7417604" y="4174087"/>
            <a:ext cx="869570" cy="5395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flipH="1">
            <a:off x="7271607" y="4744582"/>
            <a:ext cx="862706" cy="839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7620000" y="3173839"/>
            <a:ext cx="88576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/>
        </p:nvCxnSpPr>
        <p:spPr>
          <a:xfrm>
            <a:off x="7544596" y="3449654"/>
            <a:ext cx="88576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 flipV="1">
            <a:off x="7562385" y="3173839"/>
            <a:ext cx="57615" cy="2826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 flipV="1">
            <a:off x="8420109" y="3160912"/>
            <a:ext cx="57615" cy="2826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7619205" y="5097089"/>
            <a:ext cx="88576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>
            <a:off x="7543801" y="5372904"/>
            <a:ext cx="88576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/>
          <p:cNvCxnSpPr/>
          <p:nvPr/>
        </p:nvCxnSpPr>
        <p:spPr>
          <a:xfrm flipV="1">
            <a:off x="7561590" y="5097089"/>
            <a:ext cx="57615" cy="2826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/>
          <p:cNvCxnSpPr/>
          <p:nvPr/>
        </p:nvCxnSpPr>
        <p:spPr>
          <a:xfrm flipV="1">
            <a:off x="8419314" y="5084162"/>
            <a:ext cx="57615" cy="2826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 flipV="1">
            <a:off x="7611948" y="3190053"/>
            <a:ext cx="12218" cy="1907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/>
        </p:nvCxnSpPr>
        <p:spPr>
          <a:xfrm flipV="1">
            <a:off x="7555226" y="3431835"/>
            <a:ext cx="12218" cy="1907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/>
          <p:nvPr/>
        </p:nvCxnSpPr>
        <p:spPr>
          <a:xfrm flipV="1">
            <a:off x="8464260" y="3183991"/>
            <a:ext cx="12218" cy="1907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 flipV="1">
            <a:off x="8408220" y="3469227"/>
            <a:ext cx="12218" cy="190703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" name="표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7976239"/>
              </p:ext>
            </p:extLst>
          </p:nvPr>
        </p:nvGraphicFramePr>
        <p:xfrm>
          <a:off x="9567445" y="2115531"/>
          <a:ext cx="261805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xmlns="" val="233709598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496000358"/>
                    </a:ext>
                  </a:extLst>
                </a:gridCol>
              </a:tblGrid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Algebra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183629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cc0’*cc1’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1115908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D’*mc0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74981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mc0’*mc1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104262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cc0*mc1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569444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D’*cc0*cc1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108106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cc1*mc0*mc1’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634732"/>
                  </a:ext>
                </a:extLst>
              </a:tr>
              <a:tr h="28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D*cc0’*mc0’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787617"/>
                  </a:ext>
                </a:extLst>
              </a:tr>
            </a:tbl>
          </a:graphicData>
        </a:graphic>
      </p:graphicFrame>
      <p:sp>
        <p:nvSpPr>
          <p:cNvPr id="390" name="TextBox 389"/>
          <p:cNvSpPr txBox="1"/>
          <p:nvPr/>
        </p:nvSpPr>
        <p:spPr>
          <a:xfrm>
            <a:off x="2463401" y="6013627"/>
            <a:ext cx="6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missionary_next</a:t>
            </a:r>
            <a:r>
              <a:rPr lang="en-US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dirty="0"/>
              <a:t>cc0’*cc1’ + D’*mc0 + mc0*mc1’ + cc0*mc1 + D’*cc0*cc1</a:t>
            </a:r>
            <a:r>
              <a:rPr lang="ko-KR" altLang="en-US" b="1" dirty="0"/>
              <a:t> </a:t>
            </a:r>
            <a:r>
              <a:rPr lang="en-US" altLang="ko-KR" b="1" dirty="0"/>
              <a:t>+ cc1*mc0*mc1’</a:t>
            </a:r>
            <a:r>
              <a:rPr lang="ko-KR" altLang="en-US" b="1" dirty="0"/>
              <a:t> </a:t>
            </a:r>
            <a:r>
              <a:rPr lang="en-US" altLang="ko-KR" b="1" dirty="0"/>
              <a:t>+ D*cc0’*mc0’</a:t>
            </a:r>
            <a:endParaRPr lang="ko-KR" altLang="en-US" b="1" dirty="0"/>
          </a:p>
          <a:p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8A96A1-C33C-4A79-9A12-4FEB4402C0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469" y="3831913"/>
            <a:ext cx="2938872" cy="22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37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missionary_next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7950" y="1289937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*Direction = 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2" y="155919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4072" y="375123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159630" y="3131932"/>
            <a:ext cx="1837113" cy="123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5" name="표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9422994"/>
              </p:ext>
            </p:extLst>
          </p:nvPr>
        </p:nvGraphicFramePr>
        <p:xfrm>
          <a:off x="9570651" y="2302551"/>
          <a:ext cx="26180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xmlns="" val="233709598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496000358"/>
                    </a:ext>
                  </a:extLst>
                </a:gridCol>
              </a:tblGrid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Algebra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183629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cc0’*cc1’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1115908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cc0*mc1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74981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D*cc0’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104262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cc1*mc0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569444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D’*cc0*cc1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108106"/>
                  </a:ext>
                </a:extLst>
              </a:tr>
              <a:tr h="28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D’*mc0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787617"/>
                  </a:ext>
                </a:extLst>
              </a:tr>
            </a:tbl>
          </a:graphicData>
        </a:graphic>
      </p:graphicFrame>
      <p:sp>
        <p:nvSpPr>
          <p:cNvPr id="390" name="TextBox 389"/>
          <p:cNvSpPr txBox="1"/>
          <p:nvPr/>
        </p:nvSpPr>
        <p:spPr>
          <a:xfrm>
            <a:off x="2462299" y="5991964"/>
            <a:ext cx="6608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missionary_next</a:t>
            </a:r>
            <a:r>
              <a:rPr lang="en-US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dirty="0"/>
              <a:t>cc0’*cc1’ + cc0*mc1 + D*cc0’ +cc1*mc0 + D’*cc0*cc1 + D’*mc0</a:t>
            </a:r>
            <a:endParaRPr lang="ko-KR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679" y="1539238"/>
            <a:ext cx="2953769" cy="2221311"/>
          </a:xfrm>
          <a:prstGeom prst="rect">
            <a:avLst/>
          </a:prstGeom>
        </p:spPr>
      </p:pic>
      <p:pic>
        <p:nvPicPr>
          <p:cNvPr id="231" name="그림 2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6661" y="1396617"/>
            <a:ext cx="3792041" cy="4310246"/>
          </a:xfrm>
          <a:prstGeom prst="rect">
            <a:avLst/>
          </a:prstGeom>
        </p:spPr>
      </p:pic>
      <p:sp>
        <p:nvSpPr>
          <p:cNvPr id="232" name="TextBox 231"/>
          <p:cNvSpPr txBox="1"/>
          <p:nvPr/>
        </p:nvSpPr>
        <p:spPr>
          <a:xfrm>
            <a:off x="6892675" y="2019141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1      0       1       0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1      0       1      1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6869713" y="3909365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1      1       0       0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7360261" y="2079653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H="1">
            <a:off x="7364568" y="4012458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H="1">
            <a:off x="7071516" y="2081945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>
            <a:off x="7046455" y="4017397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 flipH="1">
            <a:off x="7628772" y="2093691"/>
            <a:ext cx="2870" cy="1918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7363476" y="3247127"/>
            <a:ext cx="2725" cy="1919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7051156" y="3247127"/>
            <a:ext cx="23272" cy="19261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7318278" y="2091250"/>
            <a:ext cx="23492" cy="19479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7341433" y="2089299"/>
            <a:ext cx="298480" cy="19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7313044" y="4012456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7051596" y="5166618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7071039" y="3240471"/>
            <a:ext cx="2919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flipH="1">
            <a:off x="7446889" y="4605224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flipH="1">
            <a:off x="8303911" y="4599967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flipH="1" flipV="1">
            <a:off x="7587202" y="4607175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H="1">
            <a:off x="7441205" y="5177670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H="1" flipV="1">
            <a:off x="7594831" y="2671176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H="1">
            <a:off x="7448834" y="3241671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7451727" y="3241585"/>
            <a:ext cx="0" cy="19297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H="1">
            <a:off x="8301169" y="3247127"/>
            <a:ext cx="16228" cy="194002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flipH="1">
            <a:off x="7454518" y="2669225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7573316" y="2657244"/>
            <a:ext cx="32476" cy="19727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8311540" y="2663968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>
            <a:off x="8443712" y="2682316"/>
            <a:ext cx="5132" cy="1917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H="1">
            <a:off x="8006382" y="4284133"/>
            <a:ext cx="133605" cy="5819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 flipH="1">
            <a:off x="8863404" y="4278876"/>
            <a:ext cx="133605" cy="5819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H="1" flipV="1">
            <a:off x="8146695" y="4286084"/>
            <a:ext cx="869570" cy="539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 flipH="1">
            <a:off x="8000698" y="4856579"/>
            <a:ext cx="862706" cy="83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 flipH="1" flipV="1">
            <a:off x="8154324" y="2350085"/>
            <a:ext cx="869570" cy="539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flipH="1">
            <a:off x="8008327" y="2920580"/>
            <a:ext cx="862706" cy="83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8011220" y="2920494"/>
            <a:ext cx="0" cy="19297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8860662" y="2926036"/>
            <a:ext cx="16228" cy="194002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8014011" y="2348134"/>
            <a:ext cx="133605" cy="5819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H="1">
            <a:off x="8132809" y="2336153"/>
            <a:ext cx="32476" cy="197274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 flipH="1">
            <a:off x="8871033" y="2342877"/>
            <a:ext cx="133605" cy="5819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9003205" y="2361225"/>
            <a:ext cx="5132" cy="19176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 flipH="1">
            <a:off x="7071039" y="3981042"/>
            <a:ext cx="282916" cy="11855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H="1">
            <a:off x="7854382" y="3981916"/>
            <a:ext cx="280225" cy="115342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 flipV="1">
            <a:off x="7306329" y="3987699"/>
            <a:ext cx="869570" cy="53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 flipH="1">
            <a:off x="7062792" y="5144853"/>
            <a:ext cx="809641" cy="34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 flipH="1">
            <a:off x="7914823" y="2073801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 flipH="1">
            <a:off x="8301169" y="2073801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 flipH="1">
            <a:off x="8192846" y="2072251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 flipH="1">
            <a:off x="7919698" y="3260352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7185661" y="2657244"/>
            <a:ext cx="1685372" cy="6724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 flipH="1" flipV="1">
            <a:off x="7077012" y="3222334"/>
            <a:ext cx="1685372" cy="6724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 flipH="1">
            <a:off x="8753377" y="2666587"/>
            <a:ext cx="114915" cy="573884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/>
          <p:nvPr/>
        </p:nvCxnSpPr>
        <p:spPr>
          <a:xfrm flipH="1">
            <a:off x="7095783" y="2667910"/>
            <a:ext cx="111526" cy="53353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F07293-D058-4345-927D-05F7190CB4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930" y="3750768"/>
            <a:ext cx="3147017" cy="23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17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cannibal_next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7950" y="1289937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*Direction = 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2" y="155919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4072" y="375123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159630" y="3131932"/>
            <a:ext cx="1837113" cy="123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5" name="표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9523422"/>
              </p:ext>
            </p:extLst>
          </p:nvPr>
        </p:nvGraphicFramePr>
        <p:xfrm>
          <a:off x="9556912" y="2308048"/>
          <a:ext cx="26180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xmlns="" val="233709598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496000358"/>
                    </a:ext>
                  </a:extLst>
                </a:gridCol>
              </a:tblGrid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Algebra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183629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mc0*mc1’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1115908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mc0’*mc1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74981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D’*cc0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104262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cc0’*mc0’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569444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D*cc0’*cc1’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108106"/>
                  </a:ext>
                </a:extLst>
              </a:tr>
              <a:tr h="28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D’*cc0’*cc1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787617"/>
                  </a:ext>
                </a:extLst>
              </a:tr>
            </a:tbl>
          </a:graphicData>
        </a:graphic>
      </p:graphicFrame>
      <p:sp>
        <p:nvSpPr>
          <p:cNvPr id="390" name="TextBox 389"/>
          <p:cNvSpPr txBox="1"/>
          <p:nvPr/>
        </p:nvSpPr>
        <p:spPr>
          <a:xfrm>
            <a:off x="2462299" y="5991964"/>
            <a:ext cx="6608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cannibal_next</a:t>
            </a:r>
            <a:r>
              <a:rPr lang="en-US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dirty="0"/>
              <a:t>mc0*mc1’ + mc0’*mc1 + D’*cc0 + cc0’*mc0’ + D*cc0’*cc1’ + D’*cc0’*cc1</a:t>
            </a:r>
            <a:endParaRPr lang="ko-KR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029" y="1456477"/>
            <a:ext cx="3103283" cy="2343808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6660" y="1456477"/>
            <a:ext cx="3792041" cy="4310246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6909250" y="2072469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1      1       1       1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0       1       1      1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901630" y="3989237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1      1       0       0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1       0       0      0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cxnSp>
        <p:nvCxnSpPr>
          <p:cNvPr id="141" name="직선 연결선 140"/>
          <p:cNvCxnSpPr/>
          <p:nvPr/>
        </p:nvCxnSpPr>
        <p:spPr>
          <a:xfrm flipH="1">
            <a:off x="7966162" y="2130069"/>
            <a:ext cx="282916" cy="11855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8749505" y="2130943"/>
            <a:ext cx="280225" cy="115342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8201452" y="2136726"/>
            <a:ext cx="869570" cy="53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7957915" y="3293880"/>
            <a:ext cx="809641" cy="34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7100655" y="3083938"/>
            <a:ext cx="17383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023577" y="3314472"/>
            <a:ext cx="17383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8761887" y="3083938"/>
            <a:ext cx="77078" cy="2305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7034669" y="3076528"/>
            <a:ext cx="77078" cy="2305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095892" y="4992732"/>
            <a:ext cx="17383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018814" y="5223266"/>
            <a:ext cx="17383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8757124" y="4992732"/>
            <a:ext cx="77078" cy="2305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7029906" y="4985322"/>
            <a:ext cx="77078" cy="2305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38965" y="3092253"/>
            <a:ext cx="0" cy="1905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757124" y="3307062"/>
            <a:ext cx="0" cy="1905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7106984" y="3104778"/>
            <a:ext cx="0" cy="1905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7029906" y="3310822"/>
            <a:ext cx="0" cy="1905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256046" y="2436693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7178968" y="2667227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8917278" y="2436693"/>
            <a:ext cx="77078" cy="23053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7190060" y="2429283"/>
            <a:ext cx="77078" cy="23053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7251283" y="4345487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7174205" y="4576021"/>
            <a:ext cx="173831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8912515" y="4345487"/>
            <a:ext cx="77078" cy="23053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7185297" y="4338077"/>
            <a:ext cx="77078" cy="23053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8994356" y="2445008"/>
            <a:ext cx="0" cy="19058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8912515" y="2659817"/>
            <a:ext cx="0" cy="19058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7262375" y="2457533"/>
            <a:ext cx="0" cy="19058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7185297" y="2663577"/>
            <a:ext cx="0" cy="19058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H="1">
            <a:off x="7016259" y="4030057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7402605" y="4030057"/>
            <a:ext cx="274146" cy="12037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7294282" y="4028507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 flipH="1">
            <a:off x="7021134" y="5216608"/>
            <a:ext cx="379371" cy="153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H="1">
            <a:off x="7157013" y="4030234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>
            <a:off x="8014035" y="4024977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H="1" flipV="1">
            <a:off x="7297326" y="4032185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7151329" y="4602680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flipH="1" flipV="1">
            <a:off x="7304955" y="2096186"/>
            <a:ext cx="869570" cy="539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7158958" y="2666681"/>
            <a:ext cx="862706" cy="83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7161851" y="2666595"/>
            <a:ext cx="0" cy="19297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 flipH="1">
            <a:off x="8011293" y="2672137"/>
            <a:ext cx="16228" cy="194002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7164642" y="2094235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H="1">
            <a:off x="7283440" y="2082254"/>
            <a:ext cx="32476" cy="19727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H="1">
            <a:off x="8021664" y="2088978"/>
            <a:ext cx="133605" cy="58193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8153836" y="2107326"/>
            <a:ext cx="5132" cy="1917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>
            <a:off x="7469122" y="2103816"/>
            <a:ext cx="274146" cy="1203799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>
            <a:off x="7855468" y="2103816"/>
            <a:ext cx="274146" cy="1203799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H="1">
            <a:off x="7747145" y="2102266"/>
            <a:ext cx="379371" cy="1532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7473997" y="3290367"/>
            <a:ext cx="379371" cy="1532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82DCD01-8095-4333-8810-F6A67F137C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71" y="3697140"/>
            <a:ext cx="3142750" cy="23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91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74072" y="641158"/>
            <a:ext cx="11612879" cy="7221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r>
              <a:rPr lang="en-US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cannibal_next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7950" y="1289937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*Direction = 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2" y="1559195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4072" y="375123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*D=1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159630" y="3131932"/>
            <a:ext cx="1837113" cy="123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5" name="표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4365666"/>
              </p:ext>
            </p:extLst>
          </p:nvPr>
        </p:nvGraphicFramePr>
        <p:xfrm>
          <a:off x="9558702" y="1733688"/>
          <a:ext cx="261805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xmlns="" val="233709598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496000358"/>
                    </a:ext>
                  </a:extLst>
                </a:gridCol>
              </a:tblGrid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Algebra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183629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cc0’*cc1’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1115908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cc0*cc1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74981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D’*cc0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8104262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D*cc0*cc1’*mc0’*mc1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569444"/>
                  </a:ext>
                </a:extLst>
              </a:tr>
              <a:tr h="286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D*cc0’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108106"/>
                  </a:ext>
                </a:extLst>
              </a:tr>
              <a:tr h="28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cc0’*mc0*mc1’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787617"/>
                  </a:ext>
                </a:extLst>
              </a:tr>
            </a:tbl>
          </a:graphicData>
        </a:graphic>
      </p:graphicFrame>
      <p:sp>
        <p:nvSpPr>
          <p:cNvPr id="390" name="TextBox 389"/>
          <p:cNvSpPr txBox="1"/>
          <p:nvPr/>
        </p:nvSpPr>
        <p:spPr>
          <a:xfrm>
            <a:off x="1705022" y="5991964"/>
            <a:ext cx="736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cannibal_next</a:t>
            </a:r>
            <a:r>
              <a:rPr lang="en-US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dirty="0"/>
              <a:t>cc0’*cc1’ + cc0*cc1 + D’*cc0 + D*cc0*cc1’*mc0’*mc1 + D*cc0’ + cc0’*mc0*mc1’</a:t>
            </a:r>
            <a:endParaRPr lang="ko-KR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71" y="1637175"/>
            <a:ext cx="4490703" cy="210192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6609" y="1371019"/>
            <a:ext cx="3792041" cy="4310246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6825113" y="1987432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1      0       1       1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1      0       1      1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1       0       1      1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811842" y="3899163"/>
            <a:ext cx="2245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/>
              <a:t>        1      1       1       0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  1      1       1      1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 1       1       1      0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 1       1      1       0</a:t>
            </a:r>
          </a:p>
          <a:p>
            <a:pPr>
              <a:lnSpc>
                <a:spcPts val="2400"/>
              </a:lnSpc>
            </a:pPr>
            <a:r>
              <a:rPr lang="en-US" altLang="ko-KR" dirty="0"/>
              <a:t>   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 flipH="1">
            <a:off x="7291366" y="2057111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7295673" y="3989916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7002621" y="2059403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6977560" y="3994855"/>
            <a:ext cx="269915" cy="116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7559877" y="2071149"/>
            <a:ext cx="2870" cy="1918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94581" y="3224585"/>
            <a:ext cx="2725" cy="1919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H="1">
            <a:off x="6982261" y="3224585"/>
            <a:ext cx="23272" cy="19261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>
            <a:off x="7249383" y="2068708"/>
            <a:ext cx="23492" cy="19479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>
            <a:off x="7272538" y="2066757"/>
            <a:ext cx="298480" cy="19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7244149" y="3989914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6982701" y="5144076"/>
            <a:ext cx="3097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H="1">
            <a:off x="7002144" y="3217929"/>
            <a:ext cx="29195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191402" y="2057111"/>
            <a:ext cx="269915" cy="116081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8195709" y="3989916"/>
            <a:ext cx="269915" cy="116081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7902657" y="2059403"/>
            <a:ext cx="269915" cy="116081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7877596" y="3994855"/>
            <a:ext cx="269915" cy="116081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8459913" y="2071149"/>
            <a:ext cx="2870" cy="191876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8194617" y="3224585"/>
            <a:ext cx="2725" cy="191949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7882297" y="3224585"/>
            <a:ext cx="23272" cy="192614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8149419" y="2068708"/>
            <a:ext cx="23492" cy="194793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>
            <a:off x="8172574" y="2066757"/>
            <a:ext cx="298480" cy="195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8144185" y="3989914"/>
            <a:ext cx="30975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7882737" y="5144076"/>
            <a:ext cx="30975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7902180" y="3217929"/>
            <a:ext cx="29195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8449702" y="4261077"/>
            <a:ext cx="66462" cy="2737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</p:cNvCxnSpPr>
          <p:nvPr/>
        </p:nvCxnSpPr>
        <p:spPr>
          <a:xfrm flipH="1">
            <a:off x="8830240" y="4255117"/>
            <a:ext cx="72668" cy="2813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H="1">
            <a:off x="8501730" y="4249431"/>
            <a:ext cx="411263" cy="106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cxnSpLocks/>
          </p:cNvCxnSpPr>
          <p:nvPr/>
        </p:nvCxnSpPr>
        <p:spPr>
          <a:xfrm flipH="1" flipV="1">
            <a:off x="8455400" y="4517971"/>
            <a:ext cx="367456" cy="71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7866990" y="2075725"/>
            <a:ext cx="282916" cy="11855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8650333" y="2076599"/>
            <a:ext cx="280225" cy="115342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 flipV="1">
            <a:off x="8102280" y="2082382"/>
            <a:ext cx="869570" cy="53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>
            <a:off x="7858743" y="3239536"/>
            <a:ext cx="809641" cy="34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H="1">
            <a:off x="6979992" y="3979238"/>
            <a:ext cx="282916" cy="118557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>
            <a:off x="7763335" y="3980112"/>
            <a:ext cx="280225" cy="115342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7215282" y="3985895"/>
            <a:ext cx="869570" cy="53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>
            <a:off x="6971745" y="5143049"/>
            <a:ext cx="809641" cy="343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001719" y="2965913"/>
            <a:ext cx="885765" cy="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6926315" y="3241728"/>
            <a:ext cx="885765" cy="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V="1">
            <a:off x="6944104" y="2965913"/>
            <a:ext cx="57615" cy="28268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flipV="1">
            <a:off x="7801828" y="2952986"/>
            <a:ext cx="57615" cy="28268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7000924" y="4889163"/>
            <a:ext cx="885765" cy="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6925520" y="5164978"/>
            <a:ext cx="885765" cy="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V="1">
            <a:off x="6943309" y="4889163"/>
            <a:ext cx="57615" cy="28268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V="1">
            <a:off x="7801033" y="4876236"/>
            <a:ext cx="57615" cy="282680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6993667" y="2982127"/>
            <a:ext cx="12218" cy="1907036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936945" y="3223909"/>
            <a:ext cx="12218" cy="1907036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7845979" y="2976065"/>
            <a:ext cx="12218" cy="1907036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7789939" y="3261301"/>
            <a:ext cx="12218" cy="1907036"/>
          </a:xfrm>
          <a:prstGeom prst="line">
            <a:avLst/>
          </a:prstGeom>
          <a:ln w="12700">
            <a:solidFill>
              <a:srgbClr val="FF2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981952-E3A5-4EF0-9776-6B60A23BA9A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672" y="3891855"/>
            <a:ext cx="4486820" cy="21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05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80390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u="sng" dirty="0"/>
              <a:t>K-map</a:t>
            </a:r>
            <a:r>
              <a:rPr lang="ko-KR" altLang="en-US" sz="4000" u="sng" dirty="0"/>
              <a:t>을 이용한 </a:t>
            </a:r>
            <a:r>
              <a:rPr lang="en-US" altLang="ko-KR" sz="4000" u="sng" dirty="0"/>
              <a:t>Module </a:t>
            </a:r>
            <a:r>
              <a:rPr lang="ko-KR" altLang="en-US" sz="4000" u="sng" dirty="0"/>
              <a:t>구조 파악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4788" y="1992282"/>
            <a:ext cx="72379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Input : cc0 = </a:t>
            </a:r>
            <a:r>
              <a:rPr lang="en-US" altLang="ko-KR" sz="2000" dirty="0">
                <a:solidFill>
                  <a:srgbClr val="FF0000"/>
                </a:solidFill>
              </a:rPr>
              <a:t>A[0]</a:t>
            </a:r>
            <a:r>
              <a:rPr lang="en-US" altLang="ko-KR" sz="2000" dirty="0"/>
              <a:t>, cc1 = </a:t>
            </a:r>
            <a:r>
              <a:rPr lang="en-US" altLang="ko-KR" sz="2000" dirty="0">
                <a:solidFill>
                  <a:srgbClr val="FF0000"/>
                </a:solidFill>
              </a:rPr>
              <a:t>A[1]</a:t>
            </a:r>
            <a:r>
              <a:rPr lang="en-US" altLang="ko-KR" sz="2000" dirty="0"/>
              <a:t>, mc0 = </a:t>
            </a:r>
            <a:r>
              <a:rPr lang="en-US" altLang="ko-KR" sz="2000" dirty="0">
                <a:solidFill>
                  <a:srgbClr val="FF0000"/>
                </a:solidFill>
              </a:rPr>
              <a:t>B[0]</a:t>
            </a:r>
            <a:r>
              <a:rPr lang="en-US" altLang="ko-KR" sz="2000" dirty="0"/>
              <a:t>, mc1 = </a:t>
            </a:r>
            <a:r>
              <a:rPr lang="en-US" altLang="ko-KR" sz="2000" dirty="0">
                <a:solidFill>
                  <a:srgbClr val="FF0000"/>
                </a:solidFill>
              </a:rPr>
              <a:t>B[1]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D</a:t>
            </a:r>
          </a:p>
          <a:p>
            <a:r>
              <a:rPr lang="en-US" altLang="ko-KR" sz="2000" dirty="0"/>
              <a:t>Output : </a:t>
            </a:r>
            <a:r>
              <a:rPr lang="en-US" altLang="ko-KR" sz="2000" b="1" dirty="0" err="1"/>
              <a:t>missionary_next</a:t>
            </a:r>
            <a:r>
              <a:rPr lang="en-US" altLang="ko-KR" sz="2000" b="1" dirty="0"/>
              <a:t>[0] = </a:t>
            </a:r>
            <a:r>
              <a:rPr lang="en-US" altLang="ko-KR" sz="2000" b="1" dirty="0">
                <a:solidFill>
                  <a:srgbClr val="FF0000"/>
                </a:solidFill>
              </a:rPr>
              <a:t>H[0]</a:t>
            </a:r>
            <a:r>
              <a:rPr lang="en-US" altLang="ko-KR" sz="2000" b="1" dirty="0"/>
              <a:t>, 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missionary_next</a:t>
            </a:r>
            <a:r>
              <a:rPr lang="en-US" altLang="ko-KR" sz="2000" b="1" dirty="0"/>
              <a:t>[1] = </a:t>
            </a:r>
            <a:r>
              <a:rPr lang="en-US" altLang="ko-KR" sz="2000" b="1" dirty="0">
                <a:solidFill>
                  <a:srgbClr val="FF0000"/>
                </a:solidFill>
              </a:rPr>
              <a:t>H[1]</a:t>
            </a:r>
            <a:r>
              <a:rPr lang="en-US" altLang="ko-KR" sz="2000" b="1" dirty="0"/>
              <a:t>,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cannibal_next</a:t>
            </a:r>
            <a:r>
              <a:rPr lang="en-US" altLang="ko-KR" sz="2000" b="1" dirty="0"/>
              <a:t>[0] = </a:t>
            </a:r>
            <a:r>
              <a:rPr lang="en-US" altLang="ko-KR" sz="2000" b="1" dirty="0">
                <a:solidFill>
                  <a:srgbClr val="FF0000"/>
                </a:solidFill>
              </a:rPr>
              <a:t>I[0]</a:t>
            </a:r>
            <a:r>
              <a:rPr lang="en-US" altLang="ko-KR" sz="2000" b="1" dirty="0"/>
              <a:t>,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cannibal_next</a:t>
            </a:r>
            <a:r>
              <a:rPr lang="en-US" altLang="ko-KR" sz="2000" b="1" dirty="0"/>
              <a:t>[1] = </a:t>
            </a:r>
            <a:r>
              <a:rPr lang="en-US" altLang="ko-KR" sz="2000" b="1" dirty="0">
                <a:solidFill>
                  <a:srgbClr val="FF0000"/>
                </a:solidFill>
              </a:rPr>
              <a:t>I[1]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Gate Level 1 : </a:t>
            </a:r>
            <a:r>
              <a:rPr lang="ko-KR" altLang="en-US" sz="2000" dirty="0"/>
              <a:t>오른쪽 그래프</a:t>
            </a:r>
            <a:r>
              <a:rPr lang="en-US" altLang="ko-KR" sz="2000" dirty="0"/>
              <a:t>(</a:t>
            </a:r>
            <a:r>
              <a:rPr lang="ko-KR" altLang="en-US" sz="2000" dirty="0"/>
              <a:t>모든 곱의 논리의 통계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</a:t>
            </a:r>
            <a:r>
              <a:rPr lang="en-US" altLang="ko-KR" sz="2000" dirty="0"/>
              <a:t> AND Gate 17</a:t>
            </a:r>
            <a:r>
              <a:rPr lang="ko-KR" altLang="en-US" sz="2000" dirty="0"/>
              <a:t>개를 통해서 논리의 곱의 계산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Gate Level 2 : OR Gate 4</a:t>
            </a:r>
            <a:r>
              <a:rPr lang="ko-KR" altLang="en-US" sz="2000" dirty="0"/>
              <a:t>개를 이용하여 각각의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 도출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--------------------------------------------------------------------------------------</a:t>
            </a:r>
          </a:p>
          <a:p>
            <a:r>
              <a:rPr lang="ko-KR" altLang="en-US" sz="2000" dirty="0"/>
              <a:t>포트 리스트를 제외하고 필요한 </a:t>
            </a:r>
            <a:r>
              <a:rPr lang="en-US" altLang="ko-KR" sz="2000" dirty="0"/>
              <a:t>wire </a:t>
            </a:r>
            <a:r>
              <a:rPr lang="ko-KR" altLang="en-US" sz="2000" dirty="0"/>
              <a:t>포트신호타입의 수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/>
              <a:t>AND Gate 17</a:t>
            </a:r>
            <a:r>
              <a:rPr lang="ko-KR" altLang="en-US" sz="2000" dirty="0"/>
              <a:t>개 </a:t>
            </a:r>
            <a:r>
              <a:rPr lang="en-US" altLang="ko-KR" sz="2000" dirty="0"/>
              <a:t>= </a:t>
            </a:r>
            <a:r>
              <a:rPr lang="ko-KR" altLang="en-US" sz="2000" dirty="0"/>
              <a:t>총 </a:t>
            </a:r>
            <a:r>
              <a:rPr lang="en-US" altLang="ko-KR" sz="2000" dirty="0"/>
              <a:t>17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5F779F0-F741-4D70-B743-9DFB7CBC10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2743" y="1507504"/>
            <a:ext cx="4160574" cy="42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4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9707" y="1271993"/>
            <a:ext cx="10363200" cy="2387600"/>
          </a:xfrm>
        </p:spPr>
        <p:txBody>
          <a:bodyPr/>
          <a:lstStyle/>
          <a:p>
            <a:r>
              <a:rPr lang="en-US" altLang="ko-KR" dirty="0"/>
              <a:t>HDL code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99307" y="3751668"/>
            <a:ext cx="9144000" cy="1655762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주석과 함께 </a:t>
            </a:r>
            <a:r>
              <a:rPr lang="en-US" altLang="ko-KR" dirty="0"/>
              <a:t>2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899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5387" y="606831"/>
            <a:ext cx="10640291" cy="63758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목차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en-US" altLang="ko-KR" sz="4000" dirty="0"/>
              <a:t>1. Project </a:t>
            </a:r>
            <a:r>
              <a:rPr lang="ko-KR" altLang="en-US" sz="4000" dirty="0"/>
              <a:t>요약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2. Module </a:t>
            </a:r>
            <a:r>
              <a:rPr lang="ko-KR" altLang="en-US" sz="4000" dirty="0"/>
              <a:t>설명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3. HDL code</a:t>
            </a:r>
            <a:br>
              <a:rPr lang="en-US" altLang="ko-KR" sz="4000" dirty="0"/>
            </a:br>
            <a:r>
              <a:rPr lang="en-US" altLang="ko-KR" sz="4000" dirty="0"/>
              <a:t>4. Simulation screenshot</a:t>
            </a:r>
            <a:r>
              <a:rPr lang="en-US" altLang="ko-KR" u="sng" dirty="0"/>
              <a:t/>
            </a:r>
            <a:br>
              <a:rPr lang="en-US" altLang="ko-KR" u="sng" dirty="0"/>
            </a:b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580712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3261" y="2005408"/>
            <a:ext cx="106416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module missionary_carnibal_combinational_circuit(H, I, A, B, D);       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모듈헤더 </a:t>
            </a:r>
            <a:r>
              <a:rPr lang="ko-KR" altLang="en-US" sz="1400" dirty="0" err="1">
                <a:solidFill>
                  <a:srgbClr val="00B0F0"/>
                </a:solidFill>
              </a:rPr>
              <a:t>파라미터</a:t>
            </a:r>
            <a:r>
              <a:rPr lang="ko-KR" altLang="en-US" sz="1400" dirty="0">
                <a:solidFill>
                  <a:srgbClr val="00B0F0"/>
                </a:solidFill>
              </a:rPr>
              <a:t> 리스트 생략 포트리스트로 포트신호의 이름을 나열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</a:rPr>
              <a:t>OUTPUT </a:t>
            </a:r>
            <a:r>
              <a:rPr lang="ko-KR" altLang="en-US" sz="1400" dirty="0">
                <a:solidFill>
                  <a:srgbClr val="00B0F0"/>
                </a:solidFill>
              </a:rPr>
              <a:t>나열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</a:p>
          <a:p>
            <a:r>
              <a:rPr lang="en-US" altLang="ko-KR" sz="1400" dirty="0"/>
              <a:t>     //I/O ports declaration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     //wire </a:t>
            </a:r>
            <a:r>
              <a:rPr lang="ko-KR" altLang="en-US" sz="1400" dirty="0">
                <a:solidFill>
                  <a:srgbClr val="00B0F0"/>
                </a:solidFill>
              </a:rPr>
              <a:t>포트신호타입을 생략하여 </a:t>
            </a:r>
            <a:r>
              <a:rPr lang="ko-KR" altLang="en-US" sz="1400" dirty="0" err="1">
                <a:solidFill>
                  <a:srgbClr val="00B0F0"/>
                </a:solidFill>
              </a:rPr>
              <a:t>포트신호의</a:t>
            </a:r>
            <a:r>
              <a:rPr lang="ko-KR" altLang="en-US" sz="1400" dirty="0">
                <a:solidFill>
                  <a:srgbClr val="00B0F0"/>
                </a:solidFill>
              </a:rPr>
              <a:t> 방향은 </a:t>
            </a:r>
            <a:r>
              <a:rPr lang="en-US" altLang="ko-KR" sz="1400" dirty="0">
                <a:solidFill>
                  <a:srgbClr val="00B0F0"/>
                </a:solidFill>
              </a:rPr>
              <a:t>input</a:t>
            </a:r>
            <a:r>
              <a:rPr lang="ko-KR" altLang="en-US" sz="1400" dirty="0">
                <a:solidFill>
                  <a:srgbClr val="00B0F0"/>
                </a:solidFill>
              </a:rPr>
              <a:t>으로 이름은 모듈 헤더의 포트리스트에서 가져왔다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	 input [1:0] A; 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현재 상태의 선교사의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r>
              <a:rPr lang="en-US" altLang="ko-KR" sz="1400" dirty="0">
                <a:solidFill>
                  <a:srgbClr val="00B0F0"/>
                </a:solidFill>
              </a:rPr>
              <a:t>. []</a:t>
            </a:r>
            <a:r>
              <a:rPr lang="ko-KR" altLang="en-US" sz="1400" dirty="0">
                <a:solidFill>
                  <a:srgbClr val="00B0F0"/>
                </a:solidFill>
              </a:rPr>
              <a:t>는 </a:t>
            </a:r>
            <a:r>
              <a:rPr lang="ko-KR" altLang="en-US" sz="1400" dirty="0" err="1">
                <a:solidFill>
                  <a:srgbClr val="00B0F0"/>
                </a:solidFill>
              </a:rPr>
              <a:t>어레이</a:t>
            </a:r>
            <a:r>
              <a:rPr lang="ko-KR" altLang="en-US" sz="1400" dirty="0">
                <a:solidFill>
                  <a:srgbClr val="00B0F0"/>
                </a:solidFill>
              </a:rPr>
              <a:t> 선언을 의미한다</a:t>
            </a:r>
            <a:r>
              <a:rPr lang="en-US" altLang="ko-KR" sz="1400" dirty="0">
                <a:solidFill>
                  <a:srgbClr val="00B0F0"/>
                </a:solidFill>
              </a:rPr>
              <a:t>, [1:0]</a:t>
            </a:r>
            <a:r>
              <a:rPr lang="ko-KR" altLang="en-US" sz="1400" dirty="0">
                <a:solidFill>
                  <a:srgbClr val="00B0F0"/>
                </a:solidFill>
              </a:rPr>
              <a:t>일 경우                             </a:t>
            </a:r>
            <a:r>
              <a:rPr lang="en-US" altLang="ko-KR" sz="1400" dirty="0">
                <a:solidFill>
                  <a:srgbClr val="00B0F0"/>
                </a:solidFill>
              </a:rPr>
              <a:t>0</a:t>
            </a:r>
            <a:r>
              <a:rPr lang="ko-KR" altLang="en-US" sz="1400" dirty="0">
                <a:solidFill>
                  <a:srgbClr val="00B0F0"/>
                </a:solidFill>
              </a:rPr>
              <a:t>번 칸에서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번 칸까지 있는 </a:t>
            </a:r>
            <a:r>
              <a:rPr lang="ko-KR" altLang="en-US" sz="1400" dirty="0" err="1">
                <a:solidFill>
                  <a:srgbClr val="00B0F0"/>
                </a:solidFill>
              </a:rPr>
              <a:t>어레이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총 </a:t>
            </a:r>
            <a:r>
              <a:rPr lang="en-US" altLang="ko-KR" sz="1400" dirty="0">
                <a:solidFill>
                  <a:srgbClr val="00B0F0"/>
                </a:solidFill>
              </a:rPr>
              <a:t>2</a:t>
            </a:r>
            <a:r>
              <a:rPr lang="ko-KR" altLang="en-US" sz="1400" dirty="0">
                <a:solidFill>
                  <a:srgbClr val="00B0F0"/>
                </a:solidFill>
              </a:rPr>
              <a:t>칸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r>
              <a:rPr lang="ko-KR" altLang="en-US" sz="1400" dirty="0">
                <a:solidFill>
                  <a:srgbClr val="00B0F0"/>
                </a:solidFill>
              </a:rPr>
              <a:t>를 뜻한다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input [1:0] B;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현재 상태의 식인종의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srgbClr val="00B0F0"/>
                </a:solidFill>
              </a:rPr>
              <a:t>	 </a:t>
            </a:r>
            <a:r>
              <a:rPr lang="en-US" altLang="ko-KR" sz="1400" dirty="0"/>
              <a:t>input D;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이동방향을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output [1:0] H;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상태의 선교사의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sz="1400" dirty="0"/>
              <a:t>	 output [1:0] I;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상태의 식인종의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</a:t>
            </a:r>
          </a:p>
          <a:p>
            <a:r>
              <a:rPr lang="en-US" altLang="ko-KR" sz="1400" dirty="0"/>
              <a:t>	 //inner net definition</a:t>
            </a:r>
          </a:p>
          <a:p>
            <a:r>
              <a:rPr lang="en-US" altLang="ko-KR" sz="1400" dirty="0"/>
              <a:t>	 wire aw1, aw2, aw3, aw4, aw5, aw6, aw7, aw8, aw9, aw10, aw11, aw12, aw13, aw14, aw15, aw16, aw17; </a:t>
            </a:r>
            <a:r>
              <a:rPr lang="en-US" altLang="ko-KR" sz="1400" dirty="0">
                <a:solidFill>
                  <a:srgbClr val="00B0F0"/>
                </a:solidFill>
              </a:rPr>
              <a:t>//and gate </a:t>
            </a:r>
            <a:r>
              <a:rPr lang="ko-KR" altLang="en-US" sz="1400" dirty="0">
                <a:solidFill>
                  <a:srgbClr val="00B0F0"/>
                </a:solidFill>
              </a:rPr>
              <a:t>와 </a:t>
            </a:r>
            <a:r>
              <a:rPr lang="en-US" altLang="ko-KR" sz="1400" dirty="0">
                <a:solidFill>
                  <a:srgbClr val="00B0F0"/>
                </a:solidFill>
              </a:rPr>
              <a:t>or </a:t>
            </a:r>
            <a:r>
              <a:rPr lang="en-US" altLang="ko-KR" sz="1400" dirty="0" err="1">
                <a:solidFill>
                  <a:srgbClr val="00B0F0"/>
                </a:solidFill>
              </a:rPr>
              <a:t>or</a:t>
            </a:r>
            <a:r>
              <a:rPr lang="en-US" altLang="ko-KR" sz="1400" dirty="0">
                <a:solidFill>
                  <a:srgbClr val="00B0F0"/>
                </a:solidFill>
              </a:rPr>
              <a:t> gate</a:t>
            </a:r>
            <a:r>
              <a:rPr lang="ko-KR" altLang="en-US" sz="1400" dirty="0">
                <a:solidFill>
                  <a:srgbClr val="00B0F0"/>
                </a:solidFill>
              </a:rPr>
              <a:t>를 연결하기 위해 </a:t>
            </a:r>
            <a:r>
              <a:rPr lang="en-US" altLang="ko-KR" sz="1400" dirty="0">
                <a:solidFill>
                  <a:srgbClr val="00B0F0"/>
                </a:solidFill>
              </a:rPr>
              <a:t>and gate</a:t>
            </a:r>
            <a:r>
              <a:rPr lang="ko-KR" altLang="en-US" sz="1400" dirty="0">
                <a:solidFill>
                  <a:srgbClr val="00B0F0"/>
                </a:solidFill>
              </a:rPr>
              <a:t>의 결과값을 전달하는 </a:t>
            </a:r>
            <a:r>
              <a:rPr lang="en-US" altLang="ko-KR" sz="1400" dirty="0">
                <a:solidFill>
                  <a:srgbClr val="00B0F0"/>
                </a:solidFill>
              </a:rPr>
              <a:t>wire </a:t>
            </a:r>
            <a:r>
              <a:rPr lang="ko-KR" altLang="en-US" sz="1400" dirty="0">
                <a:solidFill>
                  <a:srgbClr val="00B0F0"/>
                </a:solidFill>
              </a:rPr>
              <a:t>포트 타입을 번호 순으로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부터 </a:t>
            </a:r>
            <a:r>
              <a:rPr lang="en-US" altLang="ko-KR" sz="1400" dirty="0">
                <a:solidFill>
                  <a:srgbClr val="00B0F0"/>
                </a:solidFill>
              </a:rPr>
              <a:t>17</a:t>
            </a:r>
            <a:r>
              <a:rPr lang="ko-KR" altLang="en-US" sz="1400" dirty="0">
                <a:solidFill>
                  <a:srgbClr val="00B0F0"/>
                </a:solidFill>
              </a:rPr>
              <a:t>까지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648395" y="308111"/>
            <a:ext cx="74482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55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548642" y="120852"/>
            <a:ext cx="74482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116378" y="1330036"/>
            <a:ext cx="1114459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400" dirty="0"/>
              <a:t>	//primitive logic gate instantiation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//and gate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미리 </a:t>
            </a:r>
            <a:r>
              <a:rPr lang="en-US" altLang="ko-KR" sz="1400" dirty="0">
                <a:solidFill>
                  <a:srgbClr val="00B0F0"/>
                </a:solidFill>
              </a:rPr>
              <a:t>K-map</a:t>
            </a:r>
            <a:r>
              <a:rPr lang="ko-KR" altLang="en-US" sz="1400" dirty="0">
                <a:solidFill>
                  <a:srgbClr val="00B0F0"/>
                </a:solidFill>
              </a:rPr>
              <a:t>과 테이블로 계산된 값들을 </a:t>
            </a:r>
            <a:r>
              <a:rPr lang="en-US" altLang="ko-KR" sz="1400" dirty="0">
                <a:solidFill>
                  <a:srgbClr val="00B0F0"/>
                </a:solidFill>
              </a:rPr>
              <a:t>and </a:t>
            </a:r>
            <a:r>
              <a:rPr lang="ko-KR" altLang="en-US" sz="1400" dirty="0">
                <a:solidFill>
                  <a:srgbClr val="00B0F0"/>
                </a:solidFill>
              </a:rPr>
              <a:t>게이트를 이용하여 지정 </a:t>
            </a:r>
            <a:r>
              <a:rPr lang="en-US" altLang="ko-KR" sz="1400" dirty="0">
                <a:solidFill>
                  <a:srgbClr val="00B0F0"/>
                </a:solidFill>
              </a:rPr>
              <a:t>wire </a:t>
            </a:r>
            <a:r>
              <a:rPr lang="ko-KR" altLang="en-US" sz="1400" dirty="0">
                <a:solidFill>
                  <a:srgbClr val="00B0F0"/>
                </a:solidFill>
              </a:rPr>
              <a:t>포트 타입의 </a:t>
            </a:r>
            <a:r>
              <a:rPr lang="en-US" altLang="ko-KR" sz="1400" dirty="0">
                <a:solidFill>
                  <a:srgbClr val="00B0F0"/>
                </a:solidFill>
              </a:rPr>
              <a:t>aw</a:t>
            </a:r>
            <a:r>
              <a:rPr lang="ko-KR" altLang="en-US" sz="1400" dirty="0">
                <a:solidFill>
                  <a:srgbClr val="00B0F0"/>
                </a:solidFill>
              </a:rPr>
              <a:t>으로 전달한다</a:t>
            </a:r>
            <a:r>
              <a:rPr lang="en-US" altLang="ko-KR" sz="1400" dirty="0">
                <a:solidFill>
                  <a:srgbClr val="00B0F0"/>
                </a:solidFill>
              </a:rPr>
              <a:t>. (gate level 1)</a:t>
            </a:r>
          </a:p>
          <a:p>
            <a:pPr>
              <a:lnSpc>
                <a:spcPts val="1300"/>
              </a:lnSpc>
            </a:pPr>
            <a:endParaRPr lang="en-US" altLang="ko-KR" sz="1400" dirty="0"/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(aw1, ~A[0], A[1]);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(aw2,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(aw3, ~D, 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(aw4, ~D, ~B[0], B[1]); </a:t>
            </a:r>
            <a:r>
              <a:rPr lang="en-US" altLang="ko-KR" sz="1400" dirty="0">
                <a:solidFill>
                  <a:srgbClr val="00B0F0"/>
                </a:solidFill>
              </a:rPr>
              <a:t>//3</a:t>
            </a:r>
            <a:r>
              <a:rPr lang="ko-KR" altLang="en-US" sz="1400" dirty="0">
                <a:solidFill>
                  <a:srgbClr val="00B0F0"/>
                </a:solidFill>
              </a:rPr>
              <a:t>개의 </a:t>
            </a:r>
            <a:r>
              <a:rPr lang="en-US" altLang="ko-KR" sz="1400" dirty="0">
                <a:solidFill>
                  <a:srgbClr val="00B0F0"/>
                </a:solidFill>
              </a:rPr>
              <a:t>input 1</a:t>
            </a:r>
            <a:r>
              <a:rPr lang="ko-KR" altLang="en-US" sz="1400" dirty="0">
                <a:solidFill>
                  <a:srgbClr val="00B0F0"/>
                </a:solidFill>
              </a:rPr>
              <a:t>개의 결과값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and (aw5, ~D, B[0], B[1]);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(aw6, ~D, B[0]);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(aw7, D, ~B[0], ~A[0]);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(aw8, D, ~B[0], ~B[1]);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(aw9, D, ~B[0]);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  <a:r>
              <a:rPr lang="ko-KR" altLang="en-US" sz="1400" dirty="0"/>
              <a:t>and (aw10,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[0], ~</a:t>
            </a:r>
            <a:r>
              <a:rPr lang="ko-KR" altLang="en-US" sz="1400" dirty="0" err="1"/>
              <a:t>B</a:t>
            </a:r>
            <a:r>
              <a:rPr lang="ko-KR" altLang="en-US" sz="1400" dirty="0"/>
              <a:t>[1], ~</a:t>
            </a:r>
            <a:r>
              <a:rPr lang="ko-KR" altLang="en-US" sz="1400" dirty="0" err="1"/>
              <a:t>A</a:t>
            </a:r>
            <a:r>
              <a:rPr lang="ko-KR" altLang="en-US" sz="1400" dirty="0"/>
              <a:t>[0],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[1]);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// 5</a:t>
            </a:r>
            <a:r>
              <a:rPr lang="ko-KR" altLang="en-US" sz="1400" dirty="0">
                <a:solidFill>
                  <a:srgbClr val="00B0F0"/>
                </a:solidFill>
              </a:rPr>
              <a:t>개의 </a:t>
            </a:r>
            <a:r>
              <a:rPr lang="en-US" altLang="ko-KR" sz="1400" dirty="0">
                <a:solidFill>
                  <a:srgbClr val="00B0F0"/>
                </a:solidFill>
              </a:rPr>
              <a:t>input 1</a:t>
            </a:r>
            <a:r>
              <a:rPr lang="ko-KR" altLang="en-US" sz="1400" dirty="0">
                <a:solidFill>
                  <a:srgbClr val="00B0F0"/>
                </a:solidFill>
              </a:rPr>
              <a:t>개의 결과값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(aw11, B[1],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(aw12, B[1], 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(aw13, ~B[0], ~A[0]);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(aw14, ~B[0],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(aw15, ~B[0], ~B[1]);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(aw16, B[0], 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(aw17, B[0], 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//or gate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 	</a:t>
            </a:r>
            <a:r>
              <a:rPr lang="en-US" altLang="ko-KR" sz="1400" dirty="0">
                <a:solidFill>
                  <a:srgbClr val="00B0F0"/>
                </a:solidFill>
              </a:rPr>
              <a:t> //</a:t>
            </a:r>
            <a:r>
              <a:rPr lang="ko-KR" altLang="en-US" sz="1400" dirty="0">
                <a:solidFill>
                  <a:srgbClr val="00B0F0"/>
                </a:solidFill>
              </a:rPr>
              <a:t>미리 </a:t>
            </a:r>
            <a:r>
              <a:rPr lang="en-US" altLang="ko-KR" sz="1400" dirty="0">
                <a:solidFill>
                  <a:srgbClr val="00B0F0"/>
                </a:solidFill>
              </a:rPr>
              <a:t>K-map</a:t>
            </a:r>
            <a:r>
              <a:rPr lang="ko-KR" altLang="en-US" sz="1400" dirty="0">
                <a:solidFill>
                  <a:srgbClr val="00B0F0"/>
                </a:solidFill>
              </a:rPr>
              <a:t>과 테이블로 계산된 값들을 </a:t>
            </a:r>
            <a:r>
              <a:rPr lang="en-US" altLang="ko-KR" sz="1400" dirty="0">
                <a:solidFill>
                  <a:srgbClr val="00B0F0"/>
                </a:solidFill>
              </a:rPr>
              <a:t>or </a:t>
            </a:r>
            <a:r>
              <a:rPr lang="ko-KR" altLang="en-US" sz="1400" dirty="0">
                <a:solidFill>
                  <a:srgbClr val="00B0F0"/>
                </a:solidFill>
              </a:rPr>
              <a:t>게이트를 이용하여 </a:t>
            </a:r>
            <a:r>
              <a:rPr lang="en-US" altLang="ko-KR" sz="1400" dirty="0">
                <a:solidFill>
                  <a:srgbClr val="00B0F0"/>
                </a:solidFill>
              </a:rPr>
              <a:t>output</a:t>
            </a:r>
            <a:r>
              <a:rPr lang="ko-KR" altLang="en-US" sz="1400" dirty="0">
                <a:solidFill>
                  <a:srgbClr val="00B0F0"/>
                </a:solidFill>
              </a:rPr>
              <a:t>에 전달한다</a:t>
            </a:r>
            <a:r>
              <a:rPr lang="en-US" altLang="ko-KR" sz="1400" dirty="0">
                <a:solidFill>
                  <a:srgbClr val="00B0F0"/>
                </a:solidFill>
              </a:rPr>
              <a:t>. (gate level 2)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or (H[0], aw1,aw3,aw5,aw7,aw11,aw15,aw16);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선교사 수의  첫번째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(H[1], aw3,aw5,aw9,aw12,aw15,aw16);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선교사 수의  두번째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(I[0], aw1,aw2,aw4,aw6,aw8,aw13);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식인종 수의  첫번째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(I[1], aw6,aw9,aw,10,aw14,aw15,aw17);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식인종 수의  두번째 비트 </a:t>
            </a:r>
          </a:p>
          <a:p>
            <a:pPr>
              <a:lnSpc>
                <a:spcPts val="1300"/>
              </a:lnSpc>
            </a:pPr>
            <a:endParaRPr lang="ko-KR" altLang="en-US" sz="1400" dirty="0"/>
          </a:p>
          <a:p>
            <a:pPr>
              <a:lnSpc>
                <a:spcPts val="1300"/>
              </a:lnSpc>
            </a:pPr>
            <a:r>
              <a:rPr lang="ko-KR" altLang="en-US" sz="1400" dirty="0"/>
              <a:t>       </a:t>
            </a:r>
            <a:r>
              <a:rPr lang="en-US" altLang="ko-KR" sz="1400" dirty="0" err="1"/>
              <a:t>endmodule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모듈의 끝</a:t>
            </a:r>
          </a:p>
        </p:txBody>
      </p:sp>
    </p:spTree>
    <p:extLst>
      <p:ext uri="{BB962C8B-B14F-4D97-AF65-F5344CB8AC3E}">
        <p14:creationId xmlns:p14="http://schemas.microsoft.com/office/powerpoint/2010/main" xmlns="" val="180228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 모듈의 구성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ko-KR" altLang="en-US" dirty="0"/>
              <a:t>추가 모듈 구조 파악</a:t>
            </a: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HDL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74077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80390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u="sng" dirty="0"/>
              <a:t>추가 모듈 구조 파악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9032" y="1711747"/>
            <a:ext cx="72379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추가 모듈의 역할은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이다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차 과제 조합회로에서 받은 선교사와 식인종 수의 다음 상태를 받아 그대로 출력해 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57200" indent="-457200">
              <a:buAutoNum type="arabicPeriod"/>
            </a:pPr>
            <a:r>
              <a:rPr lang="en-US" altLang="ko-KR" sz="1600" dirty="0"/>
              <a:t>12</a:t>
            </a:r>
            <a:r>
              <a:rPr lang="ko-KR" altLang="en-US" sz="1600" dirty="0"/>
              <a:t>번 동안 반복되는 해답의 한번의 루트 마다 종료사인인 </a:t>
            </a:r>
            <a:r>
              <a:rPr lang="en-US" altLang="ko-KR" sz="1600" dirty="0"/>
              <a:t>1bit</a:t>
            </a:r>
            <a:r>
              <a:rPr lang="ko-KR" altLang="en-US" sz="1600" dirty="0"/>
              <a:t>를 출력해 낸다</a:t>
            </a:r>
            <a:r>
              <a:rPr lang="en-US" altLang="ko-KR" sz="16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1600" dirty="0"/>
              <a:t>레지스터에 다음 이동방향을 전달한다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Input : </a:t>
            </a:r>
            <a:r>
              <a:rPr lang="en-US" altLang="ko-KR" sz="1600" b="1" dirty="0" err="1"/>
              <a:t>missionary_next</a:t>
            </a:r>
            <a:r>
              <a:rPr lang="en-US" altLang="ko-KR" sz="1600" b="1" dirty="0"/>
              <a:t>[0] = </a:t>
            </a:r>
            <a:r>
              <a:rPr lang="en-US" altLang="ko-KR" sz="1600" b="1" dirty="0">
                <a:solidFill>
                  <a:srgbClr val="FF0000"/>
                </a:solidFill>
              </a:rPr>
              <a:t>H[0]</a:t>
            </a:r>
            <a:r>
              <a:rPr lang="en-US" altLang="ko-KR" sz="1600" b="1" dirty="0"/>
              <a:t>, 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missionary_next</a:t>
            </a:r>
            <a:r>
              <a:rPr lang="en-US" altLang="ko-KR" sz="1600" b="1" dirty="0"/>
              <a:t>[1] = </a:t>
            </a:r>
            <a:r>
              <a:rPr lang="en-US" altLang="ko-KR" sz="1600" b="1" dirty="0">
                <a:solidFill>
                  <a:srgbClr val="FF0000"/>
                </a:solidFill>
              </a:rPr>
              <a:t>H[1]</a:t>
            </a:r>
            <a:r>
              <a:rPr lang="en-US" altLang="ko-KR" sz="1600" b="1" dirty="0"/>
              <a:t>,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cannibal_next</a:t>
            </a:r>
            <a:r>
              <a:rPr lang="en-US" altLang="ko-KR" sz="1600" b="1" dirty="0"/>
              <a:t>[0] = </a:t>
            </a:r>
            <a:r>
              <a:rPr lang="en-US" altLang="ko-KR" sz="1600" b="1" dirty="0">
                <a:solidFill>
                  <a:srgbClr val="FF0000"/>
                </a:solidFill>
              </a:rPr>
              <a:t>I[0]</a:t>
            </a:r>
            <a:r>
              <a:rPr lang="en-US" altLang="ko-KR" sz="1600" b="1" dirty="0"/>
              <a:t>,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cannibal_next</a:t>
            </a:r>
            <a:r>
              <a:rPr lang="en-US" altLang="ko-KR" sz="1600" b="1" dirty="0"/>
              <a:t>[1] = </a:t>
            </a:r>
            <a:r>
              <a:rPr lang="en-US" altLang="ko-KR" sz="1600" b="1" dirty="0">
                <a:solidFill>
                  <a:srgbClr val="FF0000"/>
                </a:solidFill>
              </a:rPr>
              <a:t>I[1]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C</a:t>
            </a:r>
          </a:p>
          <a:p>
            <a:r>
              <a:rPr lang="en-US" altLang="ko-KR" sz="1600" dirty="0"/>
              <a:t>Output : </a:t>
            </a:r>
            <a:r>
              <a:rPr lang="en-US" altLang="ko-KR" sz="1600" b="1" dirty="0">
                <a:solidFill>
                  <a:srgbClr val="FF0000"/>
                </a:solidFill>
              </a:rPr>
              <a:t>L[0]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L[1]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M[0]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M[1]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J</a:t>
            </a:r>
            <a:r>
              <a:rPr lang="en-US" altLang="ko-KR" sz="1600" b="1" dirty="0"/>
              <a:t>,</a:t>
            </a:r>
            <a:r>
              <a:rPr lang="en-US" altLang="ko-KR" sz="1600" b="1" dirty="0">
                <a:solidFill>
                  <a:srgbClr val="FF0000"/>
                </a:solidFill>
              </a:rPr>
              <a:t> K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여기서 [1:0] </a:t>
            </a:r>
            <a:r>
              <a:rPr lang="ko-KR" altLang="en-US" sz="1600" dirty="0" err="1"/>
              <a:t>H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</a:t>
            </a:r>
            <a:r>
              <a:rPr lang="en-US" altLang="ko-KR" sz="1600" dirty="0"/>
              <a:t>;</a:t>
            </a:r>
            <a:r>
              <a:rPr lang="ko-KR" altLang="en-US" sz="1600" dirty="0"/>
              <a:t> 는  조합회로에서 받은 선도사와 식인종 수의 다음 상태이며 [1:0] </a:t>
            </a:r>
            <a:r>
              <a:rPr lang="ko-KR" altLang="en-US" sz="1600" dirty="0" err="1"/>
              <a:t>L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M</a:t>
            </a:r>
            <a:r>
              <a:rPr lang="en-US" altLang="ko-KR" sz="1600" dirty="0"/>
              <a:t>;</a:t>
            </a:r>
            <a:r>
              <a:rPr lang="ko-KR" altLang="en-US" sz="1600" dirty="0"/>
              <a:t>는 이를 아무런 값의 변화 없이 그대로 전달해 주는 변수이다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ko-KR" altLang="en-US" sz="1600" dirty="0"/>
              <a:t>는 </a:t>
            </a:r>
            <a:r>
              <a:rPr lang="en-US" altLang="ko-KR" sz="1600" dirty="0"/>
              <a:t>Register</a:t>
            </a:r>
            <a:r>
              <a:rPr lang="ko-KR" altLang="en-US" sz="1600" dirty="0"/>
              <a:t>에서 나오는 이동방향으로 이동방향은 항상 다음 상태로 갈 때 보수가 되므로 </a:t>
            </a:r>
            <a:r>
              <a:rPr lang="en-US" altLang="ko-KR" sz="1600" dirty="0"/>
              <a:t>J</a:t>
            </a:r>
            <a:r>
              <a:rPr lang="ko-KR" altLang="en-US" sz="1600" dirty="0"/>
              <a:t>변수에 보수를 취해서 넣어준다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K</a:t>
            </a:r>
            <a:r>
              <a:rPr lang="ko-KR" altLang="en-US" sz="1600" dirty="0"/>
              <a:t>는 종료를 알리는 </a:t>
            </a:r>
            <a:r>
              <a:rPr lang="en-US" altLang="ko-KR" sz="1600" dirty="0"/>
              <a:t>1bit</a:t>
            </a:r>
            <a:r>
              <a:rPr lang="ko-KR" altLang="en-US" sz="1600" dirty="0"/>
              <a:t>로 다음상태가 </a:t>
            </a:r>
            <a:r>
              <a:rPr lang="en-US" altLang="ko-KR" sz="1600" dirty="0"/>
              <a:t>0000 </a:t>
            </a:r>
            <a:r>
              <a:rPr lang="ko-KR" altLang="en-US" sz="1600" dirty="0"/>
              <a:t>즉</a:t>
            </a:r>
            <a:r>
              <a:rPr lang="en-US" altLang="ko-KR" sz="1600" dirty="0"/>
              <a:t>, K-map </a:t>
            </a:r>
            <a:r>
              <a:rPr lang="ko-KR" altLang="en-US" sz="1600" dirty="0"/>
              <a:t>상으로 </a:t>
            </a:r>
            <a:r>
              <a:rPr lang="en-US" altLang="ko-KR" sz="1600" dirty="0"/>
              <a:t>~</a:t>
            </a:r>
            <a:r>
              <a:rPr lang="ko-KR" altLang="en-US" sz="1600" dirty="0" err="1"/>
              <a:t>H</a:t>
            </a:r>
            <a:r>
              <a:rPr lang="ko-KR" altLang="en-US" sz="1600" dirty="0"/>
              <a:t>[1]</a:t>
            </a:r>
            <a:r>
              <a:rPr lang="en-US" altLang="ko-KR" sz="1600" dirty="0"/>
              <a:t>*</a:t>
            </a:r>
            <a:r>
              <a:rPr lang="ko-KR" altLang="en-US" sz="1600" dirty="0"/>
              <a:t> ~</a:t>
            </a:r>
            <a:r>
              <a:rPr lang="ko-KR" altLang="en-US" sz="1600" dirty="0" err="1"/>
              <a:t>H</a:t>
            </a:r>
            <a:r>
              <a:rPr lang="ko-KR" altLang="en-US" sz="1600" dirty="0"/>
              <a:t>[0]</a:t>
            </a:r>
            <a:r>
              <a:rPr lang="en-US" altLang="ko-KR" sz="1600" dirty="0"/>
              <a:t>*</a:t>
            </a:r>
            <a:r>
              <a:rPr lang="ko-KR" altLang="en-US" sz="1600" dirty="0"/>
              <a:t> ~</a:t>
            </a:r>
            <a:r>
              <a:rPr lang="ko-KR" altLang="en-US" sz="1600" dirty="0" err="1"/>
              <a:t>I</a:t>
            </a:r>
            <a:r>
              <a:rPr lang="ko-KR" altLang="en-US" sz="1600" dirty="0"/>
              <a:t>[1]</a:t>
            </a:r>
            <a:r>
              <a:rPr lang="en-US" altLang="ko-KR" sz="1600" dirty="0"/>
              <a:t>*</a:t>
            </a:r>
            <a:r>
              <a:rPr lang="ko-KR" altLang="en-US" sz="1600" dirty="0"/>
              <a:t>~</a:t>
            </a:r>
            <a:r>
              <a:rPr lang="ko-KR" altLang="en-US" sz="1600" dirty="0" err="1"/>
              <a:t>I</a:t>
            </a:r>
            <a:r>
              <a:rPr lang="ko-KR" altLang="en-US" sz="1600" dirty="0"/>
              <a:t>[0</a:t>
            </a:r>
            <a:r>
              <a:rPr lang="en-US" altLang="ko-KR" sz="1600" dirty="0"/>
              <a:t>]</a:t>
            </a:r>
            <a:r>
              <a:rPr lang="ko-KR" altLang="en-US" sz="1600" dirty="0"/>
              <a:t>에 </a:t>
            </a:r>
            <a:r>
              <a:rPr lang="en-US" altLang="ko-KR" sz="1600" dirty="0"/>
              <a:t>1</a:t>
            </a:r>
            <a:r>
              <a:rPr lang="ko-KR" altLang="en-US" sz="1600" dirty="0"/>
              <a:t>을 반환함으로 </a:t>
            </a:r>
            <a:r>
              <a:rPr lang="en-US" altLang="ko-KR" sz="1600" b="1" dirty="0">
                <a:solidFill>
                  <a:srgbClr val="FF0000"/>
                </a:solidFill>
              </a:rPr>
              <a:t>K</a:t>
            </a:r>
            <a:r>
              <a:rPr lang="ko-KR" altLang="en-US" sz="1600" dirty="0"/>
              <a:t>를 </a:t>
            </a:r>
            <a:r>
              <a:rPr lang="en-US" altLang="ko-KR" sz="1600" dirty="0"/>
              <a:t>AND gate</a:t>
            </a:r>
            <a:r>
              <a:rPr lang="ko-KR" altLang="en-US" sz="1600" dirty="0"/>
              <a:t>하나로 묶어 코딩한다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EC66B1-EA28-4F08-95DE-6142B2A249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6575" y="2320734"/>
            <a:ext cx="4043527" cy="29414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3EE29C2-72CC-401A-9600-4116056EC424}"/>
              </a:ext>
            </a:extLst>
          </p:cNvPr>
          <p:cNvSpPr/>
          <p:nvPr/>
        </p:nvSpPr>
        <p:spPr>
          <a:xfrm>
            <a:off x="9813073" y="2977375"/>
            <a:ext cx="858643" cy="657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9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module </a:t>
            </a:r>
            <a:r>
              <a:rPr lang="en-US" altLang="ko-KR" dirty="0" err="1"/>
              <a:t>Additional_module</a:t>
            </a:r>
            <a:r>
              <a:rPr lang="en-US" altLang="ko-KR" dirty="0"/>
              <a:t>(L, M, J, K, H, I, C); </a:t>
            </a:r>
          </a:p>
          <a:p>
            <a:r>
              <a:rPr lang="en-US" altLang="ko-KR" dirty="0"/>
              <a:t>  input [1:0] H, I;  </a:t>
            </a:r>
            <a:r>
              <a:rPr lang="en-US" altLang="ko-KR" dirty="0">
                <a:solidFill>
                  <a:srgbClr val="0070C0"/>
                </a:solidFill>
              </a:rPr>
              <a:t> //combinational circuit output</a:t>
            </a:r>
          </a:p>
          <a:p>
            <a:r>
              <a:rPr lang="en-US" altLang="ko-KR" dirty="0"/>
              <a:t>  input C;            </a:t>
            </a:r>
            <a:r>
              <a:rPr lang="en-US" altLang="ko-KR" dirty="0">
                <a:solidFill>
                  <a:srgbClr val="0070C0"/>
                </a:solidFill>
              </a:rPr>
              <a:t>//register movement direction output</a:t>
            </a:r>
          </a:p>
          <a:p>
            <a:r>
              <a:rPr lang="en-US" altLang="ko-KR" dirty="0"/>
              <a:t>  output [1:0] L, M;  </a:t>
            </a:r>
          </a:p>
          <a:p>
            <a:r>
              <a:rPr lang="en-US" altLang="ko-KR" dirty="0"/>
              <a:t>  output J, K;       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//H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ko-KR" altLang="en-US" dirty="0">
                <a:solidFill>
                  <a:srgbClr val="0070C0"/>
                </a:solidFill>
              </a:rPr>
              <a:t>에 </a:t>
            </a:r>
            <a:r>
              <a:rPr lang="en-US" altLang="ko-KR" dirty="0">
                <a:solidFill>
                  <a:srgbClr val="0070C0"/>
                </a:solidFill>
              </a:rPr>
              <a:t>I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M</a:t>
            </a:r>
            <a:r>
              <a:rPr lang="ko-KR" altLang="en-US" dirty="0">
                <a:solidFill>
                  <a:srgbClr val="0070C0"/>
                </a:solidFill>
              </a:rPr>
              <a:t>에 직접연결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assign L[1] = H[0]; </a:t>
            </a:r>
          </a:p>
          <a:p>
            <a:r>
              <a:rPr lang="en-US" altLang="ko-KR" dirty="0"/>
              <a:t>  assign L[0] = H[1];</a:t>
            </a:r>
          </a:p>
          <a:p>
            <a:r>
              <a:rPr lang="en-US" altLang="ko-KR" dirty="0"/>
              <a:t>  assign M[1] = I[0];</a:t>
            </a:r>
          </a:p>
          <a:p>
            <a:r>
              <a:rPr lang="en-US" altLang="ko-KR" dirty="0"/>
              <a:t>  assign M[0] = I[1];</a:t>
            </a:r>
          </a:p>
          <a:p>
            <a:endParaRPr lang="en-US" altLang="ko-KR" dirty="0"/>
          </a:p>
          <a:p>
            <a:r>
              <a:rPr lang="en-US" altLang="ko-KR" dirty="0"/>
              <a:t>  assign J = (~C);    </a:t>
            </a:r>
            <a:r>
              <a:rPr lang="en-US" altLang="ko-KR" dirty="0">
                <a:solidFill>
                  <a:srgbClr val="0070C0"/>
                </a:solidFill>
              </a:rPr>
              <a:t>//next movement direction</a:t>
            </a:r>
          </a:p>
          <a:p>
            <a:r>
              <a:rPr lang="en-US" altLang="ko-KR" dirty="0"/>
              <a:t>  and(K, ~H[1], ~H[0], ~I[1], ~I[0]);    </a:t>
            </a:r>
            <a:r>
              <a:rPr lang="en-US" altLang="ko-KR" dirty="0">
                <a:solidFill>
                  <a:srgbClr val="0070C0"/>
                </a:solidFill>
              </a:rPr>
              <a:t>//finish bit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endmodule</a:t>
            </a:r>
            <a:r>
              <a:rPr lang="en-US" altLang="ko-KR" dirty="0"/>
              <a:t>	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14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r>
              <a:rPr lang="ko-KR" altLang="en-US" dirty="0"/>
              <a:t> 모듈의 구성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Register</a:t>
            </a:r>
            <a:r>
              <a:rPr lang="ko-KR" altLang="en-US" dirty="0"/>
              <a:t> 모듈 구조 파악</a:t>
            </a: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HDL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06004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80390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u="sng" dirty="0"/>
              <a:t>Register</a:t>
            </a:r>
            <a:r>
              <a:rPr lang="ko-KR" altLang="en-US" sz="4000" u="sng" dirty="0"/>
              <a:t> 모듈 구조 파악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4427" y="1628988"/>
            <a:ext cx="72379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Register</a:t>
            </a:r>
            <a:r>
              <a:rPr lang="ko-KR" altLang="en-US" sz="2400" dirty="0"/>
              <a:t> 모듈의 역할은 </a:t>
            </a:r>
            <a:r>
              <a:rPr lang="en-US" altLang="ko-KR" sz="2400" dirty="0"/>
              <a:t>1</a:t>
            </a:r>
            <a:r>
              <a:rPr lang="ko-KR" altLang="en-US" sz="2400" dirty="0"/>
              <a:t>가지 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이 한가지 역할은 전체 모듈에서 제일 중요한 핵심이다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Register </a:t>
            </a:r>
            <a:r>
              <a:rPr lang="ko-KR" altLang="en-US" sz="2400" dirty="0"/>
              <a:t>모듈은 추가모듈로부터 다음 이동방향을 받고 </a:t>
            </a:r>
            <a:r>
              <a:rPr lang="en-US" altLang="ko-KR" sz="2400" dirty="0"/>
              <a:t>1</a:t>
            </a:r>
            <a:r>
              <a:rPr lang="ko-KR" altLang="en-US" sz="2400" dirty="0"/>
              <a:t>차 조합회로에서의 다음 상태를 받아 여러 개의 </a:t>
            </a:r>
            <a:r>
              <a:rPr lang="en-US" altLang="ko-KR" sz="2400" dirty="0"/>
              <a:t>D</a:t>
            </a:r>
            <a:r>
              <a:rPr lang="ko-KR" altLang="en-US" sz="2400" dirty="0" err="1"/>
              <a:t>플립플랍에</a:t>
            </a:r>
            <a:r>
              <a:rPr lang="ko-KR" altLang="en-US" sz="2400" dirty="0"/>
              <a:t> 저장하고 이를 </a:t>
            </a:r>
            <a:r>
              <a:rPr lang="en-US" altLang="ko-KR" sz="2400" dirty="0"/>
              <a:t>Clock</a:t>
            </a:r>
            <a:r>
              <a:rPr lang="ko-KR" altLang="en-US" sz="2400" dirty="0"/>
              <a:t>과 </a:t>
            </a:r>
            <a:r>
              <a:rPr lang="en-US" altLang="ko-KR" sz="2400" dirty="0"/>
              <a:t>Reset</a:t>
            </a:r>
            <a:r>
              <a:rPr lang="ko-KR" altLang="en-US" sz="2400" dirty="0"/>
              <a:t>의 인풋을 받아 특정 시간의 변화에 순차적으로 변화한 현재 상태를 다시 </a:t>
            </a:r>
            <a:r>
              <a:rPr lang="en-US" altLang="ko-KR" sz="2400" dirty="0"/>
              <a:t>1</a:t>
            </a:r>
            <a:r>
              <a:rPr lang="ko-KR" altLang="en-US" sz="2400" dirty="0"/>
              <a:t>차 과제 조합회로로 전달한다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과정에서 단순히 인풋에 따라 달라지는 </a:t>
            </a:r>
            <a:r>
              <a:rPr lang="en-US" altLang="ko-KR" sz="2400" dirty="0"/>
              <a:t>1</a:t>
            </a:r>
            <a:r>
              <a:rPr lang="ko-KR" altLang="en-US" sz="2400" dirty="0"/>
              <a:t>차 과제의 조합회로와 다르게 </a:t>
            </a:r>
            <a:r>
              <a:rPr lang="ko-KR" altLang="en-US" sz="2400" dirty="0" err="1"/>
              <a:t>클락에</a:t>
            </a:r>
            <a:r>
              <a:rPr lang="ko-KR" altLang="en-US" sz="2400" dirty="0"/>
              <a:t> 따라 변화하는 조합회로의 아웃풋을 인풋으로 받아 다시 그 조합회로의 인풋으로 전달하여 순차적인 변화를 만들어 낸다</a:t>
            </a:r>
            <a:r>
              <a:rPr lang="en-US" altLang="ko-KR" sz="2400" dirty="0"/>
              <a:t>.</a:t>
            </a:r>
            <a:r>
              <a:rPr lang="ko-KR" altLang="en-US" sz="2400" dirty="0"/>
              <a:t>    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EC66B1-EA28-4F08-95DE-6142B2A249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6575" y="2320734"/>
            <a:ext cx="4043527" cy="29414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3EE29C2-72CC-401A-9600-4116056EC424}"/>
              </a:ext>
            </a:extLst>
          </p:cNvPr>
          <p:cNvSpPr/>
          <p:nvPr/>
        </p:nvSpPr>
        <p:spPr>
          <a:xfrm>
            <a:off x="9599016" y="3791456"/>
            <a:ext cx="1384935" cy="568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53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//D flip-flop with asynchronous reset.</a:t>
            </a:r>
          </a:p>
          <a:p>
            <a:r>
              <a:rPr lang="en-US" altLang="ko-KR" sz="2800" dirty="0"/>
              <a:t>module </a:t>
            </a:r>
            <a:r>
              <a:rPr lang="en-US" altLang="ko-KR" sz="2800" dirty="0" err="1"/>
              <a:t>D_Flip_Flop</a:t>
            </a:r>
            <a:r>
              <a:rPr lang="en-US" altLang="ko-KR" sz="2800" dirty="0"/>
              <a:t>(Q,D,CLK,RST);</a:t>
            </a:r>
          </a:p>
          <a:p>
            <a:r>
              <a:rPr lang="en-US" altLang="ko-KR" sz="2800" dirty="0"/>
              <a:t>  output Q;</a:t>
            </a:r>
          </a:p>
          <a:p>
            <a:r>
              <a:rPr lang="en-US" altLang="ko-KR" sz="2800" dirty="0"/>
              <a:t>  input D, CLK, RST;</a:t>
            </a:r>
          </a:p>
          <a:p>
            <a:r>
              <a:rPr lang="en-US" altLang="ko-KR" sz="2800" dirty="0"/>
              <a:t>  </a:t>
            </a:r>
            <a:r>
              <a:rPr lang="en-US" altLang="ko-KR" sz="2800" dirty="0" err="1"/>
              <a:t>reg</a:t>
            </a:r>
            <a:r>
              <a:rPr lang="en-US" altLang="ko-KR" sz="2800" dirty="0"/>
              <a:t> Q;</a:t>
            </a:r>
          </a:p>
          <a:p>
            <a:r>
              <a:rPr lang="en-US" altLang="ko-KR" sz="2800" dirty="0"/>
              <a:t>  always @(</a:t>
            </a:r>
            <a:r>
              <a:rPr lang="en-US" altLang="ko-KR" sz="2800" dirty="0" err="1"/>
              <a:t>posedge</a:t>
            </a:r>
            <a:r>
              <a:rPr lang="en-US" altLang="ko-KR" sz="2800" dirty="0"/>
              <a:t> CLK or </a:t>
            </a:r>
            <a:r>
              <a:rPr lang="en-US" altLang="ko-KR" sz="2800" dirty="0" err="1"/>
              <a:t>negedge</a:t>
            </a:r>
            <a:r>
              <a:rPr lang="en-US" altLang="ko-KR" sz="2800" dirty="0"/>
              <a:t> RST)</a:t>
            </a:r>
          </a:p>
          <a:p>
            <a:r>
              <a:rPr lang="en-US" altLang="ko-KR" sz="2800" dirty="0"/>
              <a:t>    if (~RST) Q = 1'b0; </a:t>
            </a:r>
            <a:r>
              <a:rPr lang="en-US" altLang="ko-KR" sz="2800" dirty="0">
                <a:solidFill>
                  <a:srgbClr val="0070C0"/>
                </a:solidFill>
              </a:rPr>
              <a:t>// Same as : if (RST==0)</a:t>
            </a:r>
          </a:p>
          <a:p>
            <a:r>
              <a:rPr lang="en-US" altLang="ko-KR" sz="2800" dirty="0"/>
              <a:t>    else Q = D;</a:t>
            </a:r>
          </a:p>
          <a:p>
            <a:r>
              <a:rPr lang="en-US" altLang="ko-KR" sz="2800" dirty="0" err="1"/>
              <a:t>endmodule</a:t>
            </a:r>
            <a:r>
              <a:rPr lang="en-US" altLang="ko-KR" sz="2800" dirty="0"/>
              <a:t>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0568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헤더 모듈의 구성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ko-KR" altLang="en-US" dirty="0"/>
              <a:t>헤더 모듈 구조 파악</a:t>
            </a: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HDL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82722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80390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u="sng" dirty="0"/>
              <a:t>헤더 모듈 구조 파악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CC76D7-37B7-44EB-BCD2-CBA4A9CFD568}"/>
              </a:ext>
            </a:extLst>
          </p:cNvPr>
          <p:cNvSpPr txBox="1"/>
          <p:nvPr/>
        </p:nvSpPr>
        <p:spPr>
          <a:xfrm>
            <a:off x="685801" y="1688122"/>
            <a:ext cx="10920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정의했던 </a:t>
            </a:r>
            <a:r>
              <a:rPr lang="en-US" altLang="ko-KR" dirty="0"/>
              <a:t>D </a:t>
            </a:r>
            <a:r>
              <a:rPr lang="ko-KR" altLang="en-US" dirty="0" err="1"/>
              <a:t>플립플랍</a:t>
            </a:r>
            <a:r>
              <a:rPr lang="en-US" altLang="ko-KR" dirty="0"/>
              <a:t>, 1</a:t>
            </a:r>
            <a:r>
              <a:rPr lang="ko-KR" altLang="en-US" dirty="0"/>
              <a:t>차 과제 조합회로</a:t>
            </a:r>
            <a:r>
              <a:rPr lang="en-US" altLang="ko-KR" dirty="0"/>
              <a:t>, </a:t>
            </a:r>
            <a:r>
              <a:rPr lang="ko-KR" altLang="en-US" dirty="0"/>
              <a:t>추가 모듈을 불러와 이들을 연결해 </a:t>
            </a:r>
            <a:r>
              <a:rPr lang="en-US" altLang="ko-KR" dirty="0"/>
              <a:t>2</a:t>
            </a:r>
            <a:r>
              <a:rPr lang="ko-KR" altLang="en-US" dirty="0"/>
              <a:t>차 과제의 최종 목적인 회로를 구현한다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클락과</a:t>
            </a:r>
            <a:r>
              <a:rPr lang="ko-KR" altLang="en-US" dirty="0"/>
              <a:t> 리셋을 인풋으로 받으며 매 클럭 사이클마다 </a:t>
            </a:r>
            <a:r>
              <a:rPr lang="en-US" altLang="ko-KR" dirty="0"/>
              <a:t>5</a:t>
            </a:r>
            <a:r>
              <a:rPr lang="ko-KR" altLang="en-US" dirty="0"/>
              <a:t>개의 레지스터들에 저장되어 있던 선교사와 식인종의 현재 숫자</a:t>
            </a:r>
            <a:r>
              <a:rPr lang="en-US" altLang="ko-KR" dirty="0"/>
              <a:t>, </a:t>
            </a:r>
            <a:r>
              <a:rPr lang="ko-KR" altLang="en-US" dirty="0"/>
              <a:t>이동 방향을 </a:t>
            </a:r>
            <a:r>
              <a:rPr lang="en-US" altLang="ko-KR" dirty="0"/>
              <a:t>wire A, B, D</a:t>
            </a:r>
            <a:r>
              <a:rPr lang="ko-KR" altLang="en-US" dirty="0"/>
              <a:t>를 통해 </a:t>
            </a:r>
            <a:r>
              <a:rPr lang="en-US" altLang="ko-KR" dirty="0"/>
              <a:t>1</a:t>
            </a:r>
            <a:r>
              <a:rPr lang="ko-KR" altLang="en-US" dirty="0"/>
              <a:t>차 과제 조합회로로 전달한다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이동 방향은 </a:t>
            </a:r>
            <a:r>
              <a:rPr lang="ko-KR" altLang="en-US" dirty="0" err="1"/>
              <a:t>추가모듈에도</a:t>
            </a:r>
            <a:r>
              <a:rPr lang="ko-KR" altLang="en-US" dirty="0"/>
              <a:t> 동시에 전달된다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조합회로에서 계산된 다음 상태는 와이어 </a:t>
            </a:r>
            <a:r>
              <a:rPr lang="en-US" altLang="ko-KR" dirty="0"/>
              <a:t>H, I</a:t>
            </a:r>
            <a:r>
              <a:rPr lang="ko-KR" altLang="en-US" dirty="0"/>
              <a:t>를 통해 추가 모듈과 레지스터로 전달된다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레지스터의 인풋으로 들어간 다음 상태는 저장되었다가 다시 </a:t>
            </a:r>
            <a:r>
              <a:rPr lang="en-US" altLang="ko-KR" dirty="0"/>
              <a:t>1</a:t>
            </a:r>
            <a:r>
              <a:rPr lang="ko-KR" altLang="en-US" dirty="0" err="1"/>
              <a:t>차과제</a:t>
            </a:r>
            <a:r>
              <a:rPr lang="ko-KR" altLang="en-US" dirty="0"/>
              <a:t> 조합회로로 전달된다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추가모듈은</a:t>
            </a:r>
            <a:r>
              <a:rPr lang="ko-KR" altLang="en-US" dirty="0"/>
              <a:t> 다음상태와 레지스터에서 전달된 이동방향을 받아 다음 이동방향의 값</a:t>
            </a:r>
            <a:r>
              <a:rPr lang="en-US" altLang="ko-KR" dirty="0"/>
              <a:t>, </a:t>
            </a:r>
            <a:r>
              <a:rPr lang="ko-KR" altLang="en-US" dirty="0"/>
              <a:t>종료여부를 계산하고 종료 시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그 외의 경우 </a:t>
            </a:r>
            <a:r>
              <a:rPr lang="en-US" altLang="ko-KR" dirty="0"/>
              <a:t>0</a:t>
            </a:r>
            <a:r>
              <a:rPr lang="ko-KR" altLang="en-US" dirty="0"/>
              <a:t>을 종료비트로 출력하는 동시에 다음 이동방향을 레지스터로 전달한다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추가모듈에서</a:t>
            </a:r>
            <a:r>
              <a:rPr lang="ko-KR" altLang="en-US" dirty="0"/>
              <a:t> 출력되는 다음상태</a:t>
            </a:r>
            <a:r>
              <a:rPr lang="en-US" altLang="ko-KR" dirty="0"/>
              <a:t>(L, M)</a:t>
            </a:r>
            <a:r>
              <a:rPr lang="ko-KR" altLang="en-US" dirty="0"/>
              <a:t>와 종료비트</a:t>
            </a:r>
            <a:r>
              <a:rPr lang="en-US" altLang="ko-KR" dirty="0"/>
              <a:t>(K)</a:t>
            </a:r>
            <a:r>
              <a:rPr lang="ko-KR" altLang="en-US" dirty="0"/>
              <a:t>가 헤더 모듈의 아웃풋이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894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요약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선교사와 식인종 문제란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2. Project</a:t>
            </a:r>
            <a:r>
              <a:rPr lang="ko-KR" altLang="en-US" dirty="0"/>
              <a:t>의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84502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module </a:t>
            </a:r>
            <a:r>
              <a:rPr lang="en-US" altLang="ko-KR" sz="1600" dirty="0" err="1"/>
              <a:t>missionary_carnibal_sequential_circuit</a:t>
            </a:r>
            <a:r>
              <a:rPr lang="en-US" altLang="ko-KR" sz="1600" dirty="0"/>
              <a:t>(L, M, K, clock, reset);</a:t>
            </a:r>
          </a:p>
          <a:p>
            <a:r>
              <a:rPr lang="en-US" altLang="ko-KR" sz="1600" dirty="0"/>
              <a:t> output [1:0] L, M;</a:t>
            </a:r>
          </a:p>
          <a:p>
            <a:r>
              <a:rPr lang="en-US" altLang="ko-KR" sz="1600" dirty="0"/>
              <a:t> output K;</a:t>
            </a:r>
          </a:p>
          <a:p>
            <a:r>
              <a:rPr lang="en-US" altLang="ko-KR" sz="1600" dirty="0"/>
              <a:t> input clock, reset;   </a:t>
            </a:r>
          </a:p>
          <a:p>
            <a:r>
              <a:rPr lang="en-US" altLang="ko-KR" sz="1600" dirty="0"/>
              <a:t> wire [1:0] A, B, H, I;  </a:t>
            </a:r>
          </a:p>
          <a:p>
            <a:r>
              <a:rPr lang="en-US" altLang="ko-KR" sz="1600" dirty="0"/>
              <a:t> wire D, J;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D_Flip_Flop</a:t>
            </a:r>
            <a:r>
              <a:rPr lang="en-US" altLang="ko-KR" sz="1600" dirty="0"/>
              <a:t>  FF0 (A[0], H[0], clock, reset),</a:t>
            </a:r>
          </a:p>
          <a:p>
            <a:r>
              <a:rPr lang="en-US" altLang="ko-KR" sz="1600" dirty="0"/>
              <a:t>              FF1 (A[1], H[1], clock, reset),</a:t>
            </a:r>
          </a:p>
          <a:p>
            <a:r>
              <a:rPr lang="en-US" altLang="ko-KR" sz="1600" dirty="0"/>
              <a:t>              FF2 (B[0], I[0], clock, reset),</a:t>
            </a:r>
          </a:p>
          <a:p>
            <a:r>
              <a:rPr lang="en-US" altLang="ko-KR" sz="1600" dirty="0"/>
              <a:t>              FF3 (B[1], I[1], clock, reset),</a:t>
            </a:r>
          </a:p>
          <a:p>
            <a:r>
              <a:rPr lang="en-US" altLang="ko-KR" sz="1600" dirty="0"/>
              <a:t>              FF4 (D, J, clock, reset);         </a:t>
            </a:r>
            <a:r>
              <a:rPr lang="en-US" altLang="ko-KR" sz="1600" dirty="0">
                <a:solidFill>
                  <a:srgbClr val="0070C0"/>
                </a:solidFill>
              </a:rPr>
              <a:t>//D flip flop 5</a:t>
            </a:r>
            <a:r>
              <a:rPr lang="ko-KR" altLang="en-US" sz="1600" dirty="0">
                <a:solidFill>
                  <a:srgbClr val="0070C0"/>
                </a:solidFill>
              </a:rPr>
              <a:t>개 </a:t>
            </a:r>
            <a:r>
              <a:rPr lang="en-US" altLang="ko-KR" sz="1600" dirty="0">
                <a:solidFill>
                  <a:srgbClr val="0070C0"/>
                </a:solidFill>
              </a:rPr>
              <a:t>(FF0~FF4) load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missionary_carnibal_combinational_circuit</a:t>
            </a:r>
            <a:r>
              <a:rPr lang="en-US" altLang="ko-KR" sz="1600" dirty="0"/>
              <a:t>     CC0 (H, I, A, B, D);   </a:t>
            </a:r>
            <a:r>
              <a:rPr lang="en-US" altLang="ko-KR" sz="1600" dirty="0">
                <a:solidFill>
                  <a:srgbClr val="0070C0"/>
                </a:solidFill>
              </a:rPr>
              <a:t>//1</a:t>
            </a:r>
            <a:r>
              <a:rPr lang="ko-KR" altLang="en-US" sz="1600" dirty="0">
                <a:solidFill>
                  <a:srgbClr val="0070C0"/>
                </a:solidFill>
              </a:rPr>
              <a:t>차 과제 조합회로 </a:t>
            </a:r>
            <a:r>
              <a:rPr lang="en-US" altLang="ko-KR" sz="1600" dirty="0">
                <a:solidFill>
                  <a:srgbClr val="0070C0"/>
                </a:solidFill>
              </a:rPr>
              <a:t>load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Additional_module</a:t>
            </a:r>
            <a:r>
              <a:rPr lang="en-US" altLang="ko-KR" sz="1600" dirty="0"/>
              <a:t>                             AM0 (L, M, J, K, H, I, D);  </a:t>
            </a:r>
            <a:r>
              <a:rPr lang="en-US" altLang="ko-KR" sz="1600" dirty="0">
                <a:solidFill>
                  <a:srgbClr val="0070C0"/>
                </a:solidFill>
              </a:rPr>
              <a:t>//</a:t>
            </a:r>
            <a:r>
              <a:rPr lang="ko-KR" altLang="en-US" sz="1600" dirty="0">
                <a:solidFill>
                  <a:srgbClr val="0070C0"/>
                </a:solidFill>
              </a:rPr>
              <a:t>추가 모듈 </a:t>
            </a:r>
            <a:r>
              <a:rPr lang="en-US" altLang="ko-KR" sz="1600" dirty="0">
                <a:solidFill>
                  <a:srgbClr val="0070C0"/>
                </a:solidFill>
              </a:rPr>
              <a:t>AM0 load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endmodule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897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Clock Cycle Time</a:t>
            </a:r>
            <a:r>
              <a:rPr lang="ko-KR" altLang="en-US" dirty="0"/>
              <a:t>을 줄이는 방법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Clock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측정 방법</a:t>
            </a: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ko-KR" altLang="en-US" dirty="0"/>
              <a:t>두가지 다른 조합회로의 </a:t>
            </a:r>
            <a:r>
              <a:rPr lang="en-US" altLang="ko-KR" dirty="0"/>
              <a:t>Clock Time </a:t>
            </a:r>
            <a:r>
              <a:rPr lang="ko-KR" altLang="en-US" dirty="0"/>
              <a:t>비교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 err="1"/>
              <a:t>디코더를</a:t>
            </a:r>
            <a:r>
              <a:rPr lang="ko-KR" altLang="en-US" dirty="0"/>
              <a:t> 이용한 전체 모듈의 최소 </a:t>
            </a:r>
            <a:r>
              <a:rPr lang="en-US" altLang="ko-KR" dirty="0"/>
              <a:t>Clock Time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ko-KR" altLang="en-US" dirty="0"/>
              <a:t>최소화된 </a:t>
            </a:r>
            <a:r>
              <a:rPr lang="en-US" altLang="ko-KR" dirty="0"/>
              <a:t>Gate Level</a:t>
            </a:r>
            <a:r>
              <a:rPr lang="ko-KR" altLang="en-US" dirty="0"/>
              <a:t>를 이용한 전체 모듈의 최소 </a:t>
            </a:r>
            <a:r>
              <a:rPr lang="en-US" altLang="ko-KR" dirty="0"/>
              <a:t>Clock Time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buFont typeface="+mj-ea"/>
              <a:buAutoNum type="alphaUcPeriod"/>
            </a:pPr>
            <a:r>
              <a:rPr lang="ko-KR" altLang="en-US" dirty="0"/>
              <a:t>결과적인 </a:t>
            </a:r>
            <a:r>
              <a:rPr lang="en-US" altLang="ko-KR" dirty="0"/>
              <a:t>Clock Cycle Time </a:t>
            </a:r>
          </a:p>
        </p:txBody>
      </p:sp>
    </p:spTree>
    <p:extLst>
      <p:ext uri="{BB962C8B-B14F-4D97-AF65-F5344CB8AC3E}">
        <p14:creationId xmlns:p14="http://schemas.microsoft.com/office/powerpoint/2010/main" xmlns="" val="4005505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114884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u="sng" dirty="0"/>
              <a:t>Clock Time </a:t>
            </a:r>
            <a:r>
              <a:rPr lang="ko-KR" altLang="en-US" sz="4000" u="sng" dirty="0"/>
              <a:t>측정 방법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2541" y="1507505"/>
            <a:ext cx="116475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Clock Time</a:t>
            </a:r>
            <a:r>
              <a:rPr lang="ko-KR" altLang="en-US" dirty="0"/>
              <a:t>의 중요성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VHDL </a:t>
            </a:r>
            <a:r>
              <a:rPr lang="ko-KR" altLang="en-US" dirty="0"/>
              <a:t>합성에 있어서 타이밍과 동작기능은 항상 같이 고려해야 할 문제이다</a:t>
            </a:r>
            <a:r>
              <a:rPr lang="en-US" altLang="ko-KR" dirty="0"/>
              <a:t>.</a:t>
            </a:r>
            <a:r>
              <a:rPr lang="ko-KR" altLang="en-US" dirty="0"/>
              <a:t> 설계자가 설계한 것을 시뮬레이션을 통하여 정상적인 동작을 할 것인지 검증한 다음</a:t>
            </a:r>
            <a:r>
              <a:rPr lang="en-US" altLang="ko-KR" dirty="0"/>
              <a:t>, </a:t>
            </a:r>
            <a:r>
              <a:rPr lang="ko-KR" altLang="en-US" dirty="0"/>
              <a:t>합성과정을 거치게 된다</a:t>
            </a:r>
            <a:r>
              <a:rPr lang="en-US" altLang="ko-KR" dirty="0"/>
              <a:t>. </a:t>
            </a:r>
            <a:r>
              <a:rPr lang="ko-KR" altLang="en-US" dirty="0"/>
              <a:t>이러한 합성과정에서</a:t>
            </a:r>
            <a:r>
              <a:rPr lang="en-US" altLang="ko-KR" dirty="0"/>
              <a:t>, VHDL</a:t>
            </a:r>
            <a:r>
              <a:rPr lang="ko-KR" altLang="en-US" dirty="0"/>
              <a:t>코드는 특정한 </a:t>
            </a:r>
            <a:r>
              <a:rPr lang="en-US" altLang="ko-KR" dirty="0"/>
              <a:t>Technology library( </a:t>
            </a:r>
            <a:r>
              <a:rPr lang="ko-KR" altLang="en-US" dirty="0"/>
              <a:t>최종 제작할 칩의 공정에 해당하는 셀라이브러리</a:t>
            </a:r>
            <a:r>
              <a:rPr lang="en-US" altLang="ko-KR" dirty="0"/>
              <a:t>)</a:t>
            </a:r>
            <a:r>
              <a:rPr lang="ko-KR" altLang="en-US" dirty="0"/>
              <a:t>에 있는 하드웨어 </a:t>
            </a:r>
            <a:r>
              <a:rPr lang="ko-KR" altLang="en-US" dirty="0" err="1"/>
              <a:t>로직게이트로</a:t>
            </a:r>
            <a:r>
              <a:rPr lang="ko-KR" altLang="en-US" dirty="0"/>
              <a:t> </a:t>
            </a:r>
            <a:r>
              <a:rPr lang="ko-KR" altLang="en-US" dirty="0" err="1"/>
              <a:t>매핑된다</a:t>
            </a:r>
            <a:r>
              <a:rPr lang="en-US" altLang="ko-KR" dirty="0"/>
              <a:t>. </a:t>
            </a:r>
            <a:r>
              <a:rPr lang="ko-KR" altLang="en-US" dirty="0"/>
              <a:t>만일 합성결과가 타이밍 기준을 만족시키지 않으면 설계자는 설계내용을 분석하고 타이밍 문제를 다시 해결하여야 합니다</a:t>
            </a:r>
            <a:r>
              <a:rPr lang="en-US" altLang="ko-KR" dirty="0"/>
              <a:t>. </a:t>
            </a:r>
            <a:r>
              <a:rPr lang="ko-KR" altLang="en-US" dirty="0"/>
              <a:t>일반적으로 타이밍 위반</a:t>
            </a:r>
            <a:r>
              <a:rPr lang="en-US" altLang="ko-KR" dirty="0"/>
              <a:t>(</a:t>
            </a:r>
            <a:r>
              <a:rPr lang="en-US" altLang="ko-KR" dirty="0" err="1"/>
              <a:t>timiming</a:t>
            </a:r>
            <a:r>
              <a:rPr lang="en-US" altLang="ko-KR" dirty="0"/>
              <a:t> violation)</a:t>
            </a:r>
            <a:r>
              <a:rPr lang="ko-KR" altLang="en-US" dirty="0"/>
              <a:t>은 두가지가 있으며</a:t>
            </a:r>
            <a:r>
              <a:rPr lang="en-US" altLang="ko-KR" dirty="0"/>
              <a:t>, </a:t>
            </a:r>
            <a:r>
              <a:rPr lang="ko-KR" altLang="en-US" dirty="0"/>
              <a:t>하나는 </a:t>
            </a:r>
            <a:r>
              <a:rPr lang="en-US" altLang="ko-KR" dirty="0">
                <a:solidFill>
                  <a:srgbClr val="FF0000"/>
                </a:solidFill>
              </a:rPr>
              <a:t>Setup timing violation</a:t>
            </a:r>
            <a:r>
              <a:rPr lang="ko-KR" altLang="en-US" dirty="0"/>
              <a:t>이며 </a:t>
            </a:r>
            <a:r>
              <a:rPr lang="ko-KR" altLang="en-US" dirty="0" err="1"/>
              <a:t>또하나는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Hold timing violation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Setup timing violation : </a:t>
            </a:r>
            <a:r>
              <a:rPr lang="ko-KR" altLang="en-US" dirty="0"/>
              <a:t>이는 합성된 결과가 클럭 주기보다도 큰 딜레이를 갖는 </a:t>
            </a:r>
            <a:r>
              <a:rPr lang="en-US" altLang="ko-KR" dirty="0"/>
              <a:t>combinational logic(</a:t>
            </a:r>
            <a:r>
              <a:rPr lang="ko-KR" altLang="en-US" dirty="0"/>
              <a:t>조합회로</a:t>
            </a:r>
            <a:r>
              <a:rPr lang="en-US" altLang="ko-KR" dirty="0"/>
              <a:t>)</a:t>
            </a:r>
            <a:r>
              <a:rPr lang="ko-KR" altLang="en-US" dirty="0"/>
              <a:t>를 갖아 생기는 문제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Hold timing violation : Hold time violation</a:t>
            </a:r>
            <a:r>
              <a:rPr lang="ko-KR" altLang="en-US" dirty="0"/>
              <a:t>은 </a:t>
            </a:r>
            <a:r>
              <a:rPr lang="ko-KR" altLang="en-US" dirty="0" err="1"/>
              <a:t>너무빠르게</a:t>
            </a:r>
            <a:r>
              <a:rPr lang="ko-KR" altLang="en-US" dirty="0"/>
              <a:t> 설계되었을 때 주로 발생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ko-KR" altLang="en-US" dirty="0" err="1"/>
              <a:t>상승에지에</a:t>
            </a:r>
            <a:r>
              <a:rPr lang="ko-KR" altLang="en-US" dirty="0"/>
              <a:t> 동작하는 </a:t>
            </a:r>
            <a:r>
              <a:rPr lang="ko-KR" altLang="en-US" dirty="0" err="1"/>
              <a:t>플립플롭이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인지하기도 전에 입력이 바뀌면 </a:t>
            </a:r>
            <a:r>
              <a:rPr lang="en-US" altLang="ko-KR" dirty="0"/>
              <a:t>hold time violation</a:t>
            </a:r>
            <a:r>
              <a:rPr lang="ko-KR" altLang="en-US" dirty="0"/>
              <a:t>이 발생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합성에 있어서 </a:t>
            </a:r>
            <a:r>
              <a:rPr lang="en-US" altLang="ko-KR" dirty="0"/>
              <a:t>Setup/Hold timing </a:t>
            </a:r>
            <a:r>
              <a:rPr lang="ko-KR" altLang="en-US" dirty="0"/>
              <a:t>의 고려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dirty="0"/>
              <a:t>합성을 완료한 후 설계자는 합성된 결과를 가지고 정적 타이밍 분석을 하여</a:t>
            </a:r>
            <a:r>
              <a:rPr lang="en-US" altLang="ko-KR" dirty="0"/>
              <a:t>, setup </a:t>
            </a:r>
            <a:r>
              <a:rPr lang="ko-KR" altLang="en-US" dirty="0"/>
              <a:t>또는 </a:t>
            </a:r>
            <a:r>
              <a:rPr lang="en-US" altLang="ko-KR" dirty="0"/>
              <a:t>hold time violation</a:t>
            </a:r>
            <a:r>
              <a:rPr lang="ko-KR" altLang="en-US" dirty="0"/>
              <a:t>이 있는 지 확인</a:t>
            </a:r>
            <a:r>
              <a:rPr lang="en-US" altLang="ko-KR" dirty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Violation</a:t>
            </a:r>
            <a:r>
              <a:rPr lang="ko-KR" altLang="en-US" dirty="0"/>
              <a:t>이 없는 최소의 타이밍을 찾는 것이 목표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ko-KR" b="1" dirty="0">
                <a:solidFill>
                  <a:srgbClr val="FF0000"/>
                </a:solidFill>
              </a:rPr>
              <a:t>BUT! </a:t>
            </a:r>
            <a:r>
              <a:rPr lang="ko-KR" altLang="en-US" b="1" dirty="0" err="1">
                <a:solidFill>
                  <a:srgbClr val="FF0000"/>
                </a:solidFill>
              </a:rPr>
              <a:t>쿼터스에서는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Slack, Setup time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Hold time</a:t>
            </a:r>
            <a:r>
              <a:rPr lang="ko-KR" altLang="en-US" b="1" dirty="0">
                <a:solidFill>
                  <a:srgbClr val="FF0000"/>
                </a:solidFill>
              </a:rPr>
              <a:t>을 계산하기 어렵다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그래서 우린 </a:t>
            </a:r>
            <a:r>
              <a:rPr lang="en-US" altLang="ko-KR" b="1" dirty="0">
                <a:solidFill>
                  <a:srgbClr val="FF0000"/>
                </a:solidFill>
              </a:rPr>
              <a:t>clock</a:t>
            </a:r>
            <a:r>
              <a:rPr lang="ko-KR" altLang="en-US" b="1" dirty="0">
                <a:solidFill>
                  <a:srgbClr val="FF0000"/>
                </a:solidFill>
              </a:rPr>
              <a:t>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측정 방법을 </a:t>
            </a:r>
            <a:r>
              <a:rPr lang="en-US" altLang="ko-KR" b="1" dirty="0">
                <a:solidFill>
                  <a:srgbClr val="FF0000"/>
                </a:solidFill>
              </a:rPr>
              <a:t>“K”</a:t>
            </a:r>
            <a:r>
              <a:rPr lang="ko-KR" altLang="en-US" b="1" dirty="0">
                <a:solidFill>
                  <a:srgbClr val="FF0000"/>
                </a:solidFill>
              </a:rPr>
              <a:t>종료비트가 제대로 출력이 되는지 </a:t>
            </a:r>
            <a:r>
              <a:rPr lang="ko-KR" altLang="en-US" b="1" dirty="0" err="1">
                <a:solidFill>
                  <a:srgbClr val="FF0000"/>
                </a:solidFill>
              </a:rPr>
              <a:t>안되는지의</a:t>
            </a:r>
            <a:r>
              <a:rPr lang="ko-KR" altLang="en-US" b="1" dirty="0">
                <a:solidFill>
                  <a:srgbClr val="FF0000"/>
                </a:solidFill>
              </a:rPr>
              <a:t> 여부로 파악하였다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14582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114884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u="sng" dirty="0" err="1"/>
              <a:t>디코더를</a:t>
            </a:r>
            <a:r>
              <a:rPr lang="ko-KR" altLang="en-US" sz="4000" u="sng" dirty="0"/>
              <a:t> 이용한 전체 모듈의 최소 </a:t>
            </a:r>
            <a:r>
              <a:rPr lang="en-US" altLang="ko-KR" sz="4000" u="sng" dirty="0"/>
              <a:t>Clock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262" y="1848796"/>
            <a:ext cx="232116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조합회로에</a:t>
            </a:r>
            <a:r>
              <a:rPr lang="en-US" altLang="ko-KR" sz="1600" dirty="0"/>
              <a:t> </a:t>
            </a:r>
            <a:r>
              <a:rPr lang="ko-KR" altLang="en-US" sz="1600" dirty="0"/>
              <a:t>현재 적용되어 있는 </a:t>
            </a:r>
            <a:r>
              <a:rPr lang="en-US" altLang="ko-KR" sz="1600" dirty="0"/>
              <a:t>Gate Level</a:t>
            </a:r>
            <a:r>
              <a:rPr lang="ko-KR" altLang="en-US" sz="1600" dirty="0"/>
              <a:t>과 똑같은 </a:t>
            </a:r>
            <a:r>
              <a:rPr lang="en-US" altLang="ko-KR" sz="1600" dirty="0"/>
              <a:t>INPUT</a:t>
            </a:r>
            <a:r>
              <a:rPr lang="ko-KR" altLang="en-US" sz="1600" dirty="0"/>
              <a:t>과 똑같은 </a:t>
            </a:r>
            <a:r>
              <a:rPr lang="en-US" altLang="ko-KR" sz="1600" dirty="0"/>
              <a:t>OUTPUT</a:t>
            </a:r>
            <a:r>
              <a:rPr lang="ko-KR" altLang="en-US" sz="1600" dirty="0"/>
              <a:t>을 같는 </a:t>
            </a:r>
            <a:r>
              <a:rPr lang="ko-KR" altLang="en-US" sz="1600" dirty="0" err="1"/>
              <a:t>디코더를</a:t>
            </a:r>
            <a:r>
              <a:rPr lang="ko-KR" altLang="en-US" sz="1600" dirty="0"/>
              <a:t> 넣으면 전체 모듈의 시뮬레이션 결과 값은 똑같이 나온다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CLOCK CYCLE TIME</a:t>
            </a:r>
            <a:r>
              <a:rPr lang="ko-KR" altLang="en-US" sz="1600" dirty="0"/>
              <a:t>에서는 확연한 차이를 보인다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이의 예시를 오른쪽에서 볼 수 있다</a:t>
            </a:r>
            <a:r>
              <a:rPr lang="en-US" altLang="ko-KR" sz="1600" dirty="0"/>
              <a:t>. </a:t>
            </a:r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8DC8A0-8DDA-48B0-91F9-2AB9D7122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431" y="1848796"/>
            <a:ext cx="3329667" cy="3523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1CC1D2A-7EDA-4626-860D-76A4B4473A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2638" y="3210553"/>
            <a:ext cx="5105401" cy="1686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F519BA-9C2E-47F6-8172-01DF3872E6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4291" y="3210553"/>
            <a:ext cx="1128347" cy="1686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12FE46-A194-4FD1-91CE-4E6823D5CBB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2638" y="1507506"/>
            <a:ext cx="5105401" cy="1630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BCFD01-732F-4B21-A59A-5CBFB450D2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6681" y="1507505"/>
            <a:ext cx="1095957" cy="16308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0A38EE9-BD3E-4BF6-88A3-19D0AFACC388}"/>
              </a:ext>
            </a:extLst>
          </p:cNvPr>
          <p:cNvSpPr/>
          <p:nvPr/>
        </p:nvSpPr>
        <p:spPr>
          <a:xfrm>
            <a:off x="6330462" y="2444261"/>
            <a:ext cx="378070" cy="15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4459418-81D6-4D48-8195-F26D149F2BB0}"/>
              </a:ext>
            </a:extLst>
          </p:cNvPr>
          <p:cNvSpPr/>
          <p:nvPr/>
        </p:nvSpPr>
        <p:spPr>
          <a:xfrm>
            <a:off x="9894277" y="2382714"/>
            <a:ext cx="427891" cy="21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8A6C41A-85E4-4487-9C86-2126AB6E5FA2}"/>
              </a:ext>
            </a:extLst>
          </p:cNvPr>
          <p:cNvSpPr/>
          <p:nvPr/>
        </p:nvSpPr>
        <p:spPr>
          <a:xfrm>
            <a:off x="6330459" y="4177724"/>
            <a:ext cx="378071" cy="185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48E52E-C24F-450B-B7E2-51E98C282AD5}"/>
              </a:ext>
            </a:extLst>
          </p:cNvPr>
          <p:cNvSpPr txBox="1"/>
          <p:nvPr/>
        </p:nvSpPr>
        <p:spPr>
          <a:xfrm>
            <a:off x="5867399" y="4969759"/>
            <a:ext cx="6280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0.001 ns</a:t>
            </a:r>
            <a:r>
              <a:rPr lang="ko-KR" altLang="en-US" dirty="0"/>
              <a:t>차이로 </a:t>
            </a:r>
            <a:r>
              <a:rPr lang="en-US" altLang="ko-KR" dirty="0"/>
              <a:t>K</a:t>
            </a:r>
            <a:r>
              <a:rPr lang="ko-KR" altLang="en-US" dirty="0"/>
              <a:t>의 아웃풋이 나오지 않는다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디코더를</a:t>
            </a:r>
            <a:r>
              <a:rPr lang="ko-KR" altLang="en-US" dirty="0"/>
              <a:t> 사용한 모듈의 최소 </a:t>
            </a:r>
            <a:r>
              <a:rPr lang="en-US" altLang="ko-KR" dirty="0"/>
              <a:t>Clock Cycle Time</a:t>
            </a:r>
            <a:r>
              <a:rPr lang="ko-KR" altLang="en-US" dirty="0"/>
              <a:t>은 </a:t>
            </a:r>
            <a:r>
              <a:rPr lang="en-US" altLang="ko-KR" dirty="0"/>
              <a:t>4.202ns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최소화된 게이트 레벨을 사용한 모듈과 확연한 차이가 난다</a:t>
            </a:r>
            <a:r>
              <a:rPr lang="en-US" altLang="ko-KR" dirty="0"/>
              <a:t>. (</a:t>
            </a:r>
            <a:r>
              <a:rPr lang="ko-KR" altLang="en-US" dirty="0"/>
              <a:t>다음페이지에서 비교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443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114884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u="sng" dirty="0"/>
              <a:t>최소화된 </a:t>
            </a:r>
            <a:r>
              <a:rPr lang="en-US" altLang="ko-KR" sz="3600" u="sng" dirty="0"/>
              <a:t>Gate Level</a:t>
            </a:r>
            <a:r>
              <a:rPr lang="ko-KR" altLang="en-US" sz="3600" u="sng" dirty="0"/>
              <a:t>를 이용한 전체모듈의 최소 </a:t>
            </a:r>
            <a:r>
              <a:rPr lang="en-US" altLang="ko-KR" sz="3600" u="sng" dirty="0"/>
              <a:t>Clock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1861" y="1469215"/>
            <a:ext cx="1144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최소화된 </a:t>
            </a:r>
            <a:r>
              <a:rPr lang="en-US" altLang="ko-KR" sz="2400" dirty="0"/>
              <a:t>Gate Level</a:t>
            </a:r>
            <a:r>
              <a:rPr lang="ko-KR" altLang="en-US" sz="2400" dirty="0"/>
              <a:t>를 사용한 현재 적용중인 전체 모듈의 </a:t>
            </a:r>
            <a:r>
              <a:rPr lang="en-US" altLang="ko-KR" sz="2400" dirty="0"/>
              <a:t>Clock Cycle Time</a:t>
            </a:r>
            <a:r>
              <a:rPr lang="ko-KR" altLang="en-US" sz="2400" dirty="0"/>
              <a:t>을 알아보자</a:t>
            </a:r>
            <a:r>
              <a:rPr lang="en-US" altLang="ko-KR" sz="24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EA0E2A-3AB6-4827-A26B-89ED61BEE5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5" y="1911437"/>
            <a:ext cx="1436077" cy="2120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E21705-14F6-4063-B4BF-A10F27A40C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0082" y="1911437"/>
            <a:ext cx="7747889" cy="2120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04A1B4-2D7C-43E8-959F-013DC085F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8035" y="4031894"/>
            <a:ext cx="1432047" cy="20839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F02D4E-ED0A-4E01-8B4F-B3B151BDCB8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0081" y="4031894"/>
            <a:ext cx="7747889" cy="20352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AF7790A-7364-496E-AB19-1C7D59A605A6}"/>
              </a:ext>
            </a:extLst>
          </p:cNvPr>
          <p:cNvSpPr/>
          <p:nvPr/>
        </p:nvSpPr>
        <p:spPr>
          <a:xfrm>
            <a:off x="3341374" y="3145886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22FFF73-5618-4E19-96B5-CB811565F5B1}"/>
              </a:ext>
            </a:extLst>
          </p:cNvPr>
          <p:cNvSpPr/>
          <p:nvPr/>
        </p:nvSpPr>
        <p:spPr>
          <a:xfrm>
            <a:off x="3335515" y="5250181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8D23433-28CC-43B0-BDDB-B1EB4AE3B400}"/>
              </a:ext>
            </a:extLst>
          </p:cNvPr>
          <p:cNvSpPr/>
          <p:nvPr/>
        </p:nvSpPr>
        <p:spPr>
          <a:xfrm>
            <a:off x="8042477" y="3093131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A397CF-C02F-4F13-90BF-8FFF2AA67E30}"/>
              </a:ext>
            </a:extLst>
          </p:cNvPr>
          <p:cNvSpPr txBox="1"/>
          <p:nvPr/>
        </p:nvSpPr>
        <p:spPr>
          <a:xfrm>
            <a:off x="195195" y="1896766"/>
            <a:ext cx="25988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0.001 ns</a:t>
            </a:r>
            <a:r>
              <a:rPr lang="ko-KR" altLang="en-US" dirty="0"/>
              <a:t>차이로 </a:t>
            </a:r>
            <a:r>
              <a:rPr lang="en-US" altLang="ko-KR" dirty="0"/>
              <a:t>K</a:t>
            </a:r>
            <a:r>
              <a:rPr lang="ko-KR" altLang="en-US" dirty="0"/>
              <a:t>의 아웃풋이 나오지 않는다</a:t>
            </a:r>
            <a:r>
              <a:rPr lang="en-US" altLang="ko-KR" dirty="0"/>
              <a:t>. </a:t>
            </a:r>
            <a:r>
              <a:rPr lang="ko-KR" altLang="en-US" dirty="0"/>
              <a:t>즉 최소화된 </a:t>
            </a:r>
            <a:r>
              <a:rPr lang="en-US" altLang="ko-KR" dirty="0"/>
              <a:t>Gate Level </a:t>
            </a:r>
            <a:r>
              <a:rPr lang="ko-KR" altLang="en-US" dirty="0"/>
              <a:t>을사용한 모듈의 최소 </a:t>
            </a:r>
            <a:r>
              <a:rPr lang="en-US" altLang="ko-KR" dirty="0"/>
              <a:t>Clock Cycle Time</a:t>
            </a:r>
            <a:r>
              <a:rPr lang="ko-KR" altLang="en-US" dirty="0"/>
              <a:t>은 </a:t>
            </a:r>
            <a:r>
              <a:rPr lang="en-US" altLang="ko-KR" dirty="0"/>
              <a:t>2.316ns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이전에 </a:t>
            </a:r>
            <a:r>
              <a:rPr lang="ko-KR" altLang="en-US" dirty="0" err="1"/>
              <a:t>디코더를</a:t>
            </a:r>
            <a:r>
              <a:rPr lang="ko-KR" altLang="en-US" dirty="0"/>
              <a:t> 사용한 전체 모듈의 최소 </a:t>
            </a:r>
            <a:r>
              <a:rPr lang="en-US" altLang="ko-KR" dirty="0"/>
              <a:t>Clock Cycle Time</a:t>
            </a:r>
            <a:r>
              <a:rPr lang="ko-KR" altLang="en-US" dirty="0"/>
              <a:t>과 비교하자면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sz="1200" b="1" u="sng" dirty="0" err="1"/>
              <a:t>디코더</a:t>
            </a:r>
            <a:r>
              <a:rPr lang="ko-KR" altLang="en-US" b="1" dirty="0"/>
              <a:t>          </a:t>
            </a:r>
            <a:r>
              <a:rPr lang="ko-KR" altLang="en-US" sz="1200" b="1" u="sng" dirty="0"/>
              <a:t>최소화 </a:t>
            </a:r>
            <a:r>
              <a:rPr lang="en-US" altLang="ko-KR" sz="1200" b="1" u="sng" dirty="0"/>
              <a:t>Gate level</a:t>
            </a:r>
            <a:endParaRPr lang="en-US" altLang="ko-KR" b="1" u="sng" dirty="0"/>
          </a:p>
          <a:p>
            <a:r>
              <a:rPr lang="en-US" altLang="ko-KR" dirty="0"/>
              <a:t> 4.202ns</a:t>
            </a:r>
            <a:r>
              <a:rPr lang="ko-KR" altLang="en-US" dirty="0"/>
              <a:t>   </a:t>
            </a:r>
            <a:r>
              <a:rPr lang="en-US" altLang="ko-KR" dirty="0"/>
              <a:t>&gt;  2.316ns</a:t>
            </a:r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</a:t>
            </a:r>
          </a:p>
          <a:p>
            <a:r>
              <a:rPr lang="ko-KR" altLang="en-US" b="1" dirty="0" err="1">
                <a:solidFill>
                  <a:srgbClr val="FF0000"/>
                </a:solidFill>
              </a:rPr>
              <a:t>디코더가</a:t>
            </a:r>
            <a:r>
              <a:rPr lang="ko-KR" altLang="en-US" b="1" dirty="0">
                <a:solidFill>
                  <a:srgbClr val="FF0000"/>
                </a:solidFill>
              </a:rPr>
              <a:t> 확연히 느리다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A02E2E-BCB6-451C-A1B7-B7ADE9C3CCE5}"/>
              </a:ext>
            </a:extLst>
          </p:cNvPr>
          <p:cNvSpPr txBox="1"/>
          <p:nvPr/>
        </p:nvSpPr>
        <p:spPr>
          <a:xfrm>
            <a:off x="2794005" y="6098037"/>
            <a:ext cx="8305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이는 </a:t>
            </a:r>
            <a:r>
              <a:rPr lang="ko-KR" altLang="en-US" sz="1600" dirty="0" err="1"/>
              <a:t>디코더가</a:t>
            </a:r>
            <a:r>
              <a:rPr lang="ko-KR" altLang="en-US" sz="1600" dirty="0"/>
              <a:t> 더 큰 딜레이를 갖는 </a:t>
            </a:r>
            <a:r>
              <a:rPr lang="en-US" altLang="ko-KR" sz="1600" dirty="0"/>
              <a:t>combinational logic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                                                Setup time</a:t>
            </a:r>
            <a:r>
              <a:rPr lang="ko-KR" altLang="en-US" dirty="0"/>
              <a:t> 이 늘어나기 때문</a:t>
            </a:r>
          </a:p>
        </p:txBody>
      </p:sp>
    </p:spTree>
    <p:extLst>
      <p:ext uri="{BB962C8B-B14F-4D97-AF65-F5344CB8AC3E}">
        <p14:creationId xmlns:p14="http://schemas.microsoft.com/office/powerpoint/2010/main" xmlns="" val="1159820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/>
          <p:cNvSpPr txBox="1">
            <a:spLocks/>
          </p:cNvSpPr>
          <p:nvPr/>
        </p:nvSpPr>
        <p:spPr>
          <a:xfrm>
            <a:off x="331861" y="181942"/>
            <a:ext cx="114884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u="sng" dirty="0"/>
              <a:t>결과적인 </a:t>
            </a:r>
            <a:r>
              <a:rPr lang="en-US" altLang="ko-KR" sz="3600" u="sng" dirty="0"/>
              <a:t>Clock Cycle Time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EA0E2A-3AB6-4827-A26B-89ED61BEE5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5" y="1911437"/>
            <a:ext cx="1436077" cy="2120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E21705-14F6-4063-B4BF-A10F27A40C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0081" y="1895981"/>
            <a:ext cx="7747889" cy="2120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04A1B4-2D7C-43E8-959F-013DC085F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8035" y="4031894"/>
            <a:ext cx="1432047" cy="20839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F02D4E-ED0A-4E01-8B4F-B3B151BDCB8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0081" y="4031894"/>
            <a:ext cx="7747889" cy="20352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AF7790A-7364-496E-AB19-1C7D59A605A6}"/>
              </a:ext>
            </a:extLst>
          </p:cNvPr>
          <p:cNvSpPr/>
          <p:nvPr/>
        </p:nvSpPr>
        <p:spPr>
          <a:xfrm>
            <a:off x="3341374" y="3145886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22FFF73-5618-4E19-96B5-CB811565F5B1}"/>
              </a:ext>
            </a:extLst>
          </p:cNvPr>
          <p:cNvSpPr/>
          <p:nvPr/>
        </p:nvSpPr>
        <p:spPr>
          <a:xfrm>
            <a:off x="3335515" y="5250181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8D23433-28CC-43B0-BDDB-B1EB4AE3B400}"/>
              </a:ext>
            </a:extLst>
          </p:cNvPr>
          <p:cNvSpPr/>
          <p:nvPr/>
        </p:nvSpPr>
        <p:spPr>
          <a:xfrm>
            <a:off x="8042477" y="3093131"/>
            <a:ext cx="422030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A397CF-C02F-4F13-90BF-8FFF2AA67E30}"/>
              </a:ext>
            </a:extLst>
          </p:cNvPr>
          <p:cNvSpPr txBox="1"/>
          <p:nvPr/>
        </p:nvSpPr>
        <p:spPr>
          <a:xfrm>
            <a:off x="195195" y="1896766"/>
            <a:ext cx="25988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0.001 ns</a:t>
            </a:r>
            <a:r>
              <a:rPr lang="ko-KR" altLang="en-US" dirty="0"/>
              <a:t>차이로 </a:t>
            </a:r>
            <a:r>
              <a:rPr lang="en-US" altLang="ko-KR" dirty="0"/>
              <a:t>K</a:t>
            </a:r>
            <a:r>
              <a:rPr lang="ko-KR" altLang="en-US" dirty="0"/>
              <a:t>의 아웃풋이 나오지 않는다</a:t>
            </a:r>
            <a:r>
              <a:rPr lang="en-US" altLang="ko-KR" dirty="0"/>
              <a:t>. </a:t>
            </a:r>
            <a:r>
              <a:rPr lang="ko-KR" altLang="en-US" dirty="0"/>
              <a:t>즉 최소화된 </a:t>
            </a:r>
            <a:r>
              <a:rPr lang="en-US" altLang="ko-KR" dirty="0"/>
              <a:t>Gate Level </a:t>
            </a:r>
            <a:r>
              <a:rPr lang="ko-KR" altLang="en-US" dirty="0"/>
              <a:t>을사용한 모듈의 최소 </a:t>
            </a:r>
            <a:r>
              <a:rPr lang="en-US" altLang="ko-KR" dirty="0"/>
              <a:t>Clock Cycle Time</a:t>
            </a:r>
            <a:r>
              <a:rPr lang="ko-KR" altLang="en-US" dirty="0"/>
              <a:t>은 </a:t>
            </a:r>
            <a:r>
              <a:rPr lang="en-US" altLang="ko-KR" dirty="0"/>
              <a:t>2.316ns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2000" b="1" u="sng" dirty="0"/>
              <a:t>최종 </a:t>
            </a:r>
            <a:r>
              <a:rPr lang="en-US" altLang="ko-KR" sz="2000" b="1" u="sng" dirty="0"/>
              <a:t>Clock Cycle Time</a:t>
            </a:r>
          </a:p>
          <a:p>
            <a:pPr algn="ctr"/>
            <a:endParaRPr lang="en-US" altLang="ko-KR" sz="2000" b="1" u="sng" dirty="0"/>
          </a:p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 2.316ns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6651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9707" y="1271993"/>
            <a:ext cx="10363200" cy="2387600"/>
          </a:xfrm>
        </p:spPr>
        <p:txBody>
          <a:bodyPr/>
          <a:lstStyle/>
          <a:p>
            <a:r>
              <a:rPr lang="en-US" altLang="ko-KR" dirty="0"/>
              <a:t>HDL code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99307" y="3751668"/>
            <a:ext cx="9144000" cy="1655762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주석과 함께 </a:t>
            </a:r>
            <a:r>
              <a:rPr lang="en-US" altLang="ko-KR" dirty="0"/>
              <a:t>5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88740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3261" y="2005408"/>
            <a:ext cx="106416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module missionary_carnibal_combinational_circuit(H, I, A, B, D);       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모듈헤더 </a:t>
            </a:r>
            <a:r>
              <a:rPr lang="ko-KR" altLang="en-US" sz="1400" dirty="0" err="1">
                <a:solidFill>
                  <a:srgbClr val="00B0F0"/>
                </a:solidFill>
              </a:rPr>
              <a:t>파라미터</a:t>
            </a:r>
            <a:r>
              <a:rPr lang="ko-KR" altLang="en-US" sz="1400" dirty="0">
                <a:solidFill>
                  <a:srgbClr val="00B0F0"/>
                </a:solidFill>
              </a:rPr>
              <a:t> 리스트 생략 포트리스트로 포트신호의 이름을 나열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</a:rPr>
              <a:t>OUTPUT </a:t>
            </a:r>
            <a:r>
              <a:rPr lang="ko-KR" altLang="en-US" sz="1400" dirty="0">
                <a:solidFill>
                  <a:srgbClr val="00B0F0"/>
                </a:solidFill>
              </a:rPr>
              <a:t>나열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</a:p>
          <a:p>
            <a:r>
              <a:rPr lang="en-US" altLang="ko-KR" sz="1400" dirty="0"/>
              <a:t>     //I/O ports declaration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     //wire </a:t>
            </a:r>
            <a:r>
              <a:rPr lang="ko-KR" altLang="en-US" sz="1400" dirty="0">
                <a:solidFill>
                  <a:srgbClr val="00B0F0"/>
                </a:solidFill>
              </a:rPr>
              <a:t>포트신호타입을 생략하여 </a:t>
            </a:r>
            <a:r>
              <a:rPr lang="ko-KR" altLang="en-US" sz="1400" dirty="0" err="1">
                <a:solidFill>
                  <a:srgbClr val="00B0F0"/>
                </a:solidFill>
              </a:rPr>
              <a:t>포트신호의</a:t>
            </a:r>
            <a:r>
              <a:rPr lang="ko-KR" altLang="en-US" sz="1400" dirty="0">
                <a:solidFill>
                  <a:srgbClr val="00B0F0"/>
                </a:solidFill>
              </a:rPr>
              <a:t> 방향은 </a:t>
            </a:r>
            <a:r>
              <a:rPr lang="en-US" altLang="ko-KR" sz="1400" dirty="0">
                <a:solidFill>
                  <a:srgbClr val="00B0F0"/>
                </a:solidFill>
              </a:rPr>
              <a:t>input</a:t>
            </a:r>
            <a:r>
              <a:rPr lang="ko-KR" altLang="en-US" sz="1400" dirty="0">
                <a:solidFill>
                  <a:srgbClr val="00B0F0"/>
                </a:solidFill>
              </a:rPr>
              <a:t>으로 이름은 모듈 헤더의 포트리스트에서 가져왔다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	 input [1:0] A; 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현재 상태의 선교사의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r>
              <a:rPr lang="en-US" altLang="ko-KR" sz="1400" dirty="0">
                <a:solidFill>
                  <a:srgbClr val="00B0F0"/>
                </a:solidFill>
              </a:rPr>
              <a:t>. []</a:t>
            </a:r>
            <a:r>
              <a:rPr lang="ko-KR" altLang="en-US" sz="1400" dirty="0">
                <a:solidFill>
                  <a:srgbClr val="00B0F0"/>
                </a:solidFill>
              </a:rPr>
              <a:t>는 </a:t>
            </a:r>
            <a:r>
              <a:rPr lang="ko-KR" altLang="en-US" sz="1400" dirty="0" err="1">
                <a:solidFill>
                  <a:srgbClr val="00B0F0"/>
                </a:solidFill>
              </a:rPr>
              <a:t>어레이</a:t>
            </a:r>
            <a:r>
              <a:rPr lang="ko-KR" altLang="en-US" sz="1400" dirty="0">
                <a:solidFill>
                  <a:srgbClr val="00B0F0"/>
                </a:solidFill>
              </a:rPr>
              <a:t> 선언을 의미한다</a:t>
            </a:r>
            <a:r>
              <a:rPr lang="en-US" altLang="ko-KR" sz="1400" dirty="0">
                <a:solidFill>
                  <a:srgbClr val="00B0F0"/>
                </a:solidFill>
              </a:rPr>
              <a:t>, [1:0]</a:t>
            </a:r>
            <a:r>
              <a:rPr lang="ko-KR" altLang="en-US" sz="1400" dirty="0">
                <a:solidFill>
                  <a:srgbClr val="00B0F0"/>
                </a:solidFill>
              </a:rPr>
              <a:t>일 경우                             </a:t>
            </a:r>
            <a:r>
              <a:rPr lang="en-US" altLang="ko-KR" sz="1400" dirty="0">
                <a:solidFill>
                  <a:srgbClr val="00B0F0"/>
                </a:solidFill>
              </a:rPr>
              <a:t>0</a:t>
            </a:r>
            <a:r>
              <a:rPr lang="ko-KR" altLang="en-US" sz="1400" dirty="0">
                <a:solidFill>
                  <a:srgbClr val="00B0F0"/>
                </a:solidFill>
              </a:rPr>
              <a:t>번 칸에서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번 칸까지 있는 </a:t>
            </a:r>
            <a:r>
              <a:rPr lang="ko-KR" altLang="en-US" sz="1400" dirty="0" err="1">
                <a:solidFill>
                  <a:srgbClr val="00B0F0"/>
                </a:solidFill>
              </a:rPr>
              <a:t>어레이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총 </a:t>
            </a:r>
            <a:r>
              <a:rPr lang="en-US" altLang="ko-KR" sz="1400" dirty="0">
                <a:solidFill>
                  <a:srgbClr val="00B0F0"/>
                </a:solidFill>
              </a:rPr>
              <a:t>2</a:t>
            </a:r>
            <a:r>
              <a:rPr lang="ko-KR" altLang="en-US" sz="1400" dirty="0">
                <a:solidFill>
                  <a:srgbClr val="00B0F0"/>
                </a:solidFill>
              </a:rPr>
              <a:t>칸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r>
              <a:rPr lang="ko-KR" altLang="en-US" sz="1400" dirty="0">
                <a:solidFill>
                  <a:srgbClr val="00B0F0"/>
                </a:solidFill>
              </a:rPr>
              <a:t>를 뜻한다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input [1:0] B;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현재 상태의 식인종의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srgbClr val="00B0F0"/>
                </a:solidFill>
              </a:rPr>
              <a:t>	 </a:t>
            </a:r>
            <a:r>
              <a:rPr lang="en-US" altLang="ko-KR" sz="1400" dirty="0"/>
              <a:t>input D;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이동방향을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output [1:0] H;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상태의 선교사의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sz="1400" dirty="0"/>
              <a:t>	 output [1:0] I;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상태의 식인종의 수를 </a:t>
            </a:r>
            <a:r>
              <a:rPr lang="en-US" altLang="ko-KR" sz="1400" dirty="0">
                <a:solidFill>
                  <a:srgbClr val="00B0F0"/>
                </a:solidFill>
              </a:rPr>
              <a:t> [1:0]</a:t>
            </a:r>
            <a:r>
              <a:rPr lang="ko-KR" altLang="en-US" sz="1400" dirty="0">
                <a:solidFill>
                  <a:srgbClr val="00B0F0"/>
                </a:solidFill>
              </a:rPr>
              <a:t>로 </a:t>
            </a:r>
            <a:r>
              <a:rPr lang="en-US" altLang="ko-KR" sz="1400" dirty="0">
                <a:solidFill>
                  <a:srgbClr val="00B0F0"/>
                </a:solidFill>
              </a:rPr>
              <a:t>Input </a:t>
            </a:r>
            <a:r>
              <a:rPr lang="ko-KR" altLang="en-US" sz="1400" dirty="0">
                <a:solidFill>
                  <a:srgbClr val="00B0F0"/>
                </a:solidFill>
              </a:rPr>
              <a:t>포트 신호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방향으로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</a:t>
            </a:r>
          </a:p>
          <a:p>
            <a:r>
              <a:rPr lang="en-US" altLang="ko-KR" sz="1400" dirty="0"/>
              <a:t>	 //inner net definition</a:t>
            </a:r>
          </a:p>
          <a:p>
            <a:r>
              <a:rPr lang="en-US" altLang="ko-KR" sz="1400" dirty="0"/>
              <a:t>	 wire aw1, aw2, aw3, aw4, aw5, aw6, aw7, aw8, aw9, aw10, aw11, aw12, aw13, aw14, aw15, aw16, aw17; </a:t>
            </a:r>
            <a:r>
              <a:rPr lang="en-US" altLang="ko-KR" sz="1400" dirty="0">
                <a:solidFill>
                  <a:srgbClr val="00B0F0"/>
                </a:solidFill>
              </a:rPr>
              <a:t>//and gate </a:t>
            </a:r>
            <a:r>
              <a:rPr lang="ko-KR" altLang="en-US" sz="1400" dirty="0">
                <a:solidFill>
                  <a:srgbClr val="00B0F0"/>
                </a:solidFill>
              </a:rPr>
              <a:t>와 </a:t>
            </a:r>
            <a:r>
              <a:rPr lang="en-US" altLang="ko-KR" sz="1400" dirty="0">
                <a:solidFill>
                  <a:srgbClr val="00B0F0"/>
                </a:solidFill>
              </a:rPr>
              <a:t>or </a:t>
            </a:r>
            <a:r>
              <a:rPr lang="en-US" altLang="ko-KR" sz="1400" dirty="0" err="1">
                <a:solidFill>
                  <a:srgbClr val="00B0F0"/>
                </a:solidFill>
              </a:rPr>
              <a:t>or</a:t>
            </a:r>
            <a:r>
              <a:rPr lang="en-US" altLang="ko-KR" sz="1400" dirty="0">
                <a:solidFill>
                  <a:srgbClr val="00B0F0"/>
                </a:solidFill>
              </a:rPr>
              <a:t> gate</a:t>
            </a:r>
            <a:r>
              <a:rPr lang="ko-KR" altLang="en-US" sz="1400" dirty="0">
                <a:solidFill>
                  <a:srgbClr val="00B0F0"/>
                </a:solidFill>
              </a:rPr>
              <a:t>를 연결하기 위해 </a:t>
            </a:r>
            <a:r>
              <a:rPr lang="en-US" altLang="ko-KR" sz="1400" dirty="0">
                <a:solidFill>
                  <a:srgbClr val="00B0F0"/>
                </a:solidFill>
              </a:rPr>
              <a:t>and gate</a:t>
            </a:r>
            <a:r>
              <a:rPr lang="ko-KR" altLang="en-US" sz="1400" dirty="0">
                <a:solidFill>
                  <a:srgbClr val="00B0F0"/>
                </a:solidFill>
              </a:rPr>
              <a:t>의 결과값을 전달하는 </a:t>
            </a:r>
            <a:r>
              <a:rPr lang="en-US" altLang="ko-KR" sz="1400" dirty="0">
                <a:solidFill>
                  <a:srgbClr val="00B0F0"/>
                </a:solidFill>
              </a:rPr>
              <a:t>wire </a:t>
            </a:r>
            <a:r>
              <a:rPr lang="ko-KR" altLang="en-US" sz="1400" dirty="0">
                <a:solidFill>
                  <a:srgbClr val="00B0F0"/>
                </a:solidFill>
              </a:rPr>
              <a:t>포트 타입을 번호 순으로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부터 </a:t>
            </a:r>
            <a:r>
              <a:rPr lang="en-US" altLang="ko-KR" sz="1400" dirty="0">
                <a:solidFill>
                  <a:srgbClr val="00B0F0"/>
                </a:solidFill>
              </a:rPr>
              <a:t>17</a:t>
            </a:r>
            <a:r>
              <a:rPr lang="ko-KR" altLang="en-US" sz="1400" dirty="0">
                <a:solidFill>
                  <a:srgbClr val="00B0F0"/>
                </a:solidFill>
              </a:rPr>
              <a:t>까지 선언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	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648395" y="308111"/>
            <a:ext cx="74482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0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548642" y="120852"/>
            <a:ext cx="74482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116378" y="1330036"/>
            <a:ext cx="1114459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1400" dirty="0"/>
              <a:t>	//primitive logic gate instantiation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//and gate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미리 </a:t>
            </a:r>
            <a:r>
              <a:rPr lang="en-US" altLang="ko-KR" sz="1400" dirty="0">
                <a:solidFill>
                  <a:srgbClr val="00B0F0"/>
                </a:solidFill>
              </a:rPr>
              <a:t>K-map</a:t>
            </a:r>
            <a:r>
              <a:rPr lang="ko-KR" altLang="en-US" sz="1400" dirty="0">
                <a:solidFill>
                  <a:srgbClr val="00B0F0"/>
                </a:solidFill>
              </a:rPr>
              <a:t>과 테이블로 계산된 값들을 </a:t>
            </a:r>
            <a:r>
              <a:rPr lang="en-US" altLang="ko-KR" sz="1400" dirty="0">
                <a:solidFill>
                  <a:srgbClr val="00B0F0"/>
                </a:solidFill>
              </a:rPr>
              <a:t>and </a:t>
            </a:r>
            <a:r>
              <a:rPr lang="ko-KR" altLang="en-US" sz="1400" dirty="0">
                <a:solidFill>
                  <a:srgbClr val="00B0F0"/>
                </a:solidFill>
              </a:rPr>
              <a:t>게이트를 이용하여 지정 </a:t>
            </a:r>
            <a:r>
              <a:rPr lang="en-US" altLang="ko-KR" sz="1400" dirty="0">
                <a:solidFill>
                  <a:srgbClr val="00B0F0"/>
                </a:solidFill>
              </a:rPr>
              <a:t>wire </a:t>
            </a:r>
            <a:r>
              <a:rPr lang="ko-KR" altLang="en-US" sz="1400" dirty="0">
                <a:solidFill>
                  <a:srgbClr val="00B0F0"/>
                </a:solidFill>
              </a:rPr>
              <a:t>포트 타입의 </a:t>
            </a:r>
            <a:r>
              <a:rPr lang="en-US" altLang="ko-KR" sz="1400" dirty="0">
                <a:solidFill>
                  <a:srgbClr val="00B0F0"/>
                </a:solidFill>
              </a:rPr>
              <a:t>aw</a:t>
            </a:r>
            <a:r>
              <a:rPr lang="ko-KR" altLang="en-US" sz="1400" dirty="0">
                <a:solidFill>
                  <a:srgbClr val="00B0F0"/>
                </a:solidFill>
              </a:rPr>
              <a:t>으로 전달한다</a:t>
            </a:r>
            <a:r>
              <a:rPr lang="en-US" altLang="ko-KR" sz="1400" dirty="0">
                <a:solidFill>
                  <a:srgbClr val="00B0F0"/>
                </a:solidFill>
              </a:rPr>
              <a:t>. (gate level 1)</a:t>
            </a:r>
          </a:p>
          <a:p>
            <a:pPr>
              <a:lnSpc>
                <a:spcPts val="1300"/>
              </a:lnSpc>
            </a:pPr>
            <a:endParaRPr lang="en-US" altLang="ko-KR" sz="1400" dirty="0"/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(aw1, ~A[0], A[1]);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(aw2,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(aw3, ~D, 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(aw4, ~D, ~B[0], B[1]); </a:t>
            </a:r>
            <a:r>
              <a:rPr lang="en-US" altLang="ko-KR" sz="1400" dirty="0">
                <a:solidFill>
                  <a:srgbClr val="00B0F0"/>
                </a:solidFill>
              </a:rPr>
              <a:t>//3</a:t>
            </a:r>
            <a:r>
              <a:rPr lang="ko-KR" altLang="en-US" sz="1400" dirty="0">
                <a:solidFill>
                  <a:srgbClr val="00B0F0"/>
                </a:solidFill>
              </a:rPr>
              <a:t>개의 </a:t>
            </a:r>
            <a:r>
              <a:rPr lang="en-US" altLang="ko-KR" sz="1400" dirty="0">
                <a:solidFill>
                  <a:srgbClr val="00B0F0"/>
                </a:solidFill>
              </a:rPr>
              <a:t>input 1</a:t>
            </a:r>
            <a:r>
              <a:rPr lang="ko-KR" altLang="en-US" sz="1400" dirty="0">
                <a:solidFill>
                  <a:srgbClr val="00B0F0"/>
                </a:solidFill>
              </a:rPr>
              <a:t>개의 결과값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and (aw5, ~D, B[0], B[1]);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(aw6, ~D, B[0]);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(aw7, D, ~B[0], ~A[0]);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(aw8, D, ~B[0], ~B[1]);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(aw9, D, ~B[0]);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  <a:r>
              <a:rPr lang="ko-KR" altLang="en-US" sz="1400" dirty="0"/>
              <a:t>and (aw10,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[0], ~</a:t>
            </a:r>
            <a:r>
              <a:rPr lang="ko-KR" altLang="en-US" sz="1400" dirty="0" err="1"/>
              <a:t>B</a:t>
            </a:r>
            <a:r>
              <a:rPr lang="ko-KR" altLang="en-US" sz="1400" dirty="0"/>
              <a:t>[1], ~</a:t>
            </a:r>
            <a:r>
              <a:rPr lang="ko-KR" altLang="en-US" sz="1400" dirty="0" err="1"/>
              <a:t>A</a:t>
            </a:r>
            <a:r>
              <a:rPr lang="ko-KR" altLang="en-US" sz="1400" dirty="0"/>
              <a:t>[0],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[1]);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// 5</a:t>
            </a:r>
            <a:r>
              <a:rPr lang="ko-KR" altLang="en-US" sz="1400" dirty="0">
                <a:solidFill>
                  <a:srgbClr val="00B0F0"/>
                </a:solidFill>
              </a:rPr>
              <a:t>개의 </a:t>
            </a:r>
            <a:r>
              <a:rPr lang="en-US" altLang="ko-KR" sz="1400" dirty="0">
                <a:solidFill>
                  <a:srgbClr val="00B0F0"/>
                </a:solidFill>
              </a:rPr>
              <a:t>input 1</a:t>
            </a:r>
            <a:r>
              <a:rPr lang="ko-KR" altLang="en-US" sz="1400" dirty="0">
                <a:solidFill>
                  <a:srgbClr val="00B0F0"/>
                </a:solidFill>
              </a:rPr>
              <a:t>개의 결과값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(aw11, B[1],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(aw12, B[1], 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(aw13, ~B[0], ~A[0]);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(aw14, ~B[0], A[0], ~A[1]);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(aw15, ~B[0], ~B[1]);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(aw16, B[0], A[1]);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and (aw17, B[0], B[1]);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//or gate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 	</a:t>
            </a:r>
            <a:r>
              <a:rPr lang="en-US" altLang="ko-KR" sz="1400" dirty="0">
                <a:solidFill>
                  <a:srgbClr val="00B0F0"/>
                </a:solidFill>
              </a:rPr>
              <a:t> //</a:t>
            </a:r>
            <a:r>
              <a:rPr lang="ko-KR" altLang="en-US" sz="1400" dirty="0">
                <a:solidFill>
                  <a:srgbClr val="00B0F0"/>
                </a:solidFill>
              </a:rPr>
              <a:t>미리 </a:t>
            </a:r>
            <a:r>
              <a:rPr lang="en-US" altLang="ko-KR" sz="1400" dirty="0">
                <a:solidFill>
                  <a:srgbClr val="00B0F0"/>
                </a:solidFill>
              </a:rPr>
              <a:t>K-map</a:t>
            </a:r>
            <a:r>
              <a:rPr lang="ko-KR" altLang="en-US" sz="1400" dirty="0">
                <a:solidFill>
                  <a:srgbClr val="00B0F0"/>
                </a:solidFill>
              </a:rPr>
              <a:t>과 테이블로 계산된 값들을 </a:t>
            </a:r>
            <a:r>
              <a:rPr lang="en-US" altLang="ko-KR" sz="1400" dirty="0">
                <a:solidFill>
                  <a:srgbClr val="00B0F0"/>
                </a:solidFill>
              </a:rPr>
              <a:t>or </a:t>
            </a:r>
            <a:r>
              <a:rPr lang="ko-KR" altLang="en-US" sz="1400" dirty="0">
                <a:solidFill>
                  <a:srgbClr val="00B0F0"/>
                </a:solidFill>
              </a:rPr>
              <a:t>게이트를 이용하여 </a:t>
            </a:r>
            <a:r>
              <a:rPr lang="en-US" altLang="ko-KR" sz="1400" dirty="0">
                <a:solidFill>
                  <a:srgbClr val="00B0F0"/>
                </a:solidFill>
              </a:rPr>
              <a:t>output</a:t>
            </a:r>
            <a:r>
              <a:rPr lang="ko-KR" altLang="en-US" sz="1400" dirty="0">
                <a:solidFill>
                  <a:srgbClr val="00B0F0"/>
                </a:solidFill>
              </a:rPr>
              <a:t>에 전달한다</a:t>
            </a:r>
            <a:r>
              <a:rPr lang="en-US" altLang="ko-KR" sz="1400" dirty="0">
                <a:solidFill>
                  <a:srgbClr val="00B0F0"/>
                </a:solidFill>
              </a:rPr>
              <a:t>. (gate level 2)</a:t>
            </a:r>
          </a:p>
          <a:p>
            <a:pPr>
              <a:lnSpc>
                <a:spcPts val="1300"/>
              </a:lnSpc>
            </a:pPr>
            <a:r>
              <a:rPr lang="en-US" altLang="ko-KR" sz="1400" dirty="0"/>
              <a:t>	 or (H[0], aw1,aw3,aw5,aw7,aw11,aw15,aw16);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선교사 수의  첫번째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(H[1], aw3,aw5,aw9,aw12,aw15,aw16);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선교사 수의  두번째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(I[0], aw1,aw2,aw4,aw6,aw8,aw13);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식인종 수의  첫번째 비트 </a:t>
            </a:r>
          </a:p>
          <a:p>
            <a:pPr>
              <a:lnSpc>
                <a:spcPts val="1300"/>
              </a:lnSpc>
            </a:pPr>
            <a:r>
              <a:rPr lang="ko-KR" altLang="en-US" sz="1400" dirty="0"/>
              <a:t>	 </a:t>
            </a:r>
            <a:r>
              <a:rPr lang="en-US" altLang="ko-KR" sz="1400" dirty="0"/>
              <a:t>or (I[1], aw6,aw9,aw,10,aw14,aw15,aw17);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다음 단계의 식인종 수의  두번째 비트 </a:t>
            </a:r>
          </a:p>
          <a:p>
            <a:pPr>
              <a:lnSpc>
                <a:spcPts val="1300"/>
              </a:lnSpc>
            </a:pPr>
            <a:endParaRPr lang="ko-KR" altLang="en-US" sz="1400" dirty="0"/>
          </a:p>
          <a:p>
            <a:pPr>
              <a:lnSpc>
                <a:spcPts val="1300"/>
              </a:lnSpc>
            </a:pPr>
            <a:r>
              <a:rPr lang="ko-KR" altLang="en-US" sz="1400" dirty="0"/>
              <a:t>       </a:t>
            </a:r>
            <a:r>
              <a:rPr lang="en-US" altLang="ko-KR" sz="1400" dirty="0" err="1"/>
              <a:t>endmodule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//</a:t>
            </a:r>
            <a:r>
              <a:rPr lang="ko-KR" altLang="en-US" sz="1400" dirty="0">
                <a:solidFill>
                  <a:srgbClr val="00B0F0"/>
                </a:solidFill>
              </a:rPr>
              <a:t>모듈의 끝</a:t>
            </a:r>
          </a:p>
        </p:txBody>
      </p:sp>
    </p:spTree>
    <p:extLst>
      <p:ext uri="{BB962C8B-B14F-4D97-AF65-F5344CB8AC3E}">
        <p14:creationId xmlns:p14="http://schemas.microsoft.com/office/powerpoint/2010/main" xmlns="" val="181265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module </a:t>
            </a:r>
            <a:r>
              <a:rPr lang="en-US" altLang="ko-KR" dirty="0" err="1"/>
              <a:t>Additional_module</a:t>
            </a:r>
            <a:r>
              <a:rPr lang="en-US" altLang="ko-KR" dirty="0"/>
              <a:t>(L, M, J, K, H, I, C); </a:t>
            </a:r>
          </a:p>
          <a:p>
            <a:r>
              <a:rPr lang="en-US" altLang="ko-KR" dirty="0"/>
              <a:t>  input [1:0] H, I;  </a:t>
            </a:r>
            <a:r>
              <a:rPr lang="en-US" altLang="ko-KR" dirty="0">
                <a:solidFill>
                  <a:srgbClr val="0070C0"/>
                </a:solidFill>
              </a:rPr>
              <a:t> //combinational circuit output</a:t>
            </a:r>
          </a:p>
          <a:p>
            <a:r>
              <a:rPr lang="en-US" altLang="ko-KR" dirty="0"/>
              <a:t>  input C;            </a:t>
            </a:r>
            <a:r>
              <a:rPr lang="en-US" altLang="ko-KR" dirty="0">
                <a:solidFill>
                  <a:srgbClr val="0070C0"/>
                </a:solidFill>
              </a:rPr>
              <a:t>//register movement direction output</a:t>
            </a:r>
          </a:p>
          <a:p>
            <a:r>
              <a:rPr lang="en-US" altLang="ko-KR" dirty="0"/>
              <a:t>  output [1:0] L, M;  </a:t>
            </a:r>
          </a:p>
          <a:p>
            <a:r>
              <a:rPr lang="en-US" altLang="ko-KR" dirty="0"/>
              <a:t>  output J, K;       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//H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ko-KR" altLang="en-US" dirty="0">
                <a:solidFill>
                  <a:srgbClr val="0070C0"/>
                </a:solidFill>
              </a:rPr>
              <a:t>에 </a:t>
            </a:r>
            <a:r>
              <a:rPr lang="en-US" altLang="ko-KR" dirty="0">
                <a:solidFill>
                  <a:srgbClr val="0070C0"/>
                </a:solidFill>
              </a:rPr>
              <a:t>I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M</a:t>
            </a:r>
            <a:r>
              <a:rPr lang="ko-KR" altLang="en-US" dirty="0">
                <a:solidFill>
                  <a:srgbClr val="0070C0"/>
                </a:solidFill>
              </a:rPr>
              <a:t>에 직접연결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assign L[1] = H[0]; </a:t>
            </a:r>
          </a:p>
          <a:p>
            <a:r>
              <a:rPr lang="en-US" altLang="ko-KR" dirty="0"/>
              <a:t>  assign L[0] = H[1];</a:t>
            </a:r>
          </a:p>
          <a:p>
            <a:r>
              <a:rPr lang="en-US" altLang="ko-KR" dirty="0"/>
              <a:t>  assign M[1] = I[0];</a:t>
            </a:r>
          </a:p>
          <a:p>
            <a:r>
              <a:rPr lang="en-US" altLang="ko-KR" dirty="0"/>
              <a:t>  assign M[0] = I[1];</a:t>
            </a:r>
          </a:p>
          <a:p>
            <a:endParaRPr lang="en-US" altLang="ko-KR" dirty="0"/>
          </a:p>
          <a:p>
            <a:r>
              <a:rPr lang="en-US" altLang="ko-KR" dirty="0"/>
              <a:t>  assign J = (~C);    </a:t>
            </a:r>
            <a:r>
              <a:rPr lang="en-US" altLang="ko-KR" dirty="0">
                <a:solidFill>
                  <a:srgbClr val="0070C0"/>
                </a:solidFill>
              </a:rPr>
              <a:t>//next movement direction</a:t>
            </a:r>
          </a:p>
          <a:p>
            <a:r>
              <a:rPr lang="en-US" altLang="ko-KR" dirty="0"/>
              <a:t>  and(K, ~H[1], ~H[0], ~I[1], ~I[0]);    </a:t>
            </a:r>
            <a:r>
              <a:rPr lang="en-US" altLang="ko-KR" dirty="0">
                <a:solidFill>
                  <a:srgbClr val="0070C0"/>
                </a:solidFill>
              </a:rPr>
              <a:t>//finish bit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endmodule</a:t>
            </a:r>
            <a:r>
              <a:rPr lang="en-US" altLang="ko-KR" dirty="0"/>
              <a:t>	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3)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70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697" y="683170"/>
            <a:ext cx="10363200" cy="8823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+mn-ea"/>
                <a:cs typeface="Verdana" panose="020B0604030504040204" pitchFamily="34" charset="0"/>
              </a:rPr>
              <a:t>선교사와 식인종 문제란</a:t>
            </a:r>
            <a:r>
              <a:rPr lang="en-US" altLang="ko-KR" b="1" dirty="0">
                <a:latin typeface="+mn-ea"/>
                <a:cs typeface="Verdana" panose="020B0604030504040204" pitchFamily="34" charset="0"/>
              </a:rPr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5007" y="1565547"/>
            <a:ext cx="10941269" cy="509801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고전적인 퀴즈 문제로서 컴퓨터 분야에서는 인공 지능의 한 문제</a:t>
            </a:r>
            <a:endParaRPr lang="en-US" altLang="ko-KR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3</a:t>
            </a:r>
            <a:r>
              <a:rPr lang="ko-KR" altLang="en-US" dirty="0"/>
              <a:t>명의 선교사와 </a:t>
            </a:r>
            <a:r>
              <a:rPr lang="en-US" altLang="ko-KR" dirty="0"/>
              <a:t>3</a:t>
            </a:r>
            <a:r>
              <a:rPr lang="ko-KR" altLang="en-US" dirty="0"/>
              <a:t>명의 식인종이 나룻배를 타고 강을 건너려고 하는데</a:t>
            </a:r>
            <a:r>
              <a:rPr lang="en-US" altLang="ko-KR" dirty="0"/>
              <a:t>, </a:t>
            </a:r>
            <a:r>
              <a:rPr lang="ko-KR" altLang="en-US" dirty="0"/>
              <a:t>나룻배에는 </a:t>
            </a:r>
            <a:r>
              <a:rPr lang="en-US" altLang="ko-KR" dirty="0"/>
              <a:t>2</a:t>
            </a:r>
            <a:r>
              <a:rPr lang="ko-KR" altLang="en-US" dirty="0"/>
              <a:t>명 밖에는 탈 수 없다</a:t>
            </a:r>
            <a:r>
              <a:rPr lang="en-US" altLang="ko-KR" dirty="0"/>
              <a:t>. </a:t>
            </a:r>
            <a:r>
              <a:rPr lang="ko-KR" altLang="en-US" dirty="0"/>
              <a:t>만일 강의 어느 쪽 에서라도 식인종의 수가 선교사의 수보다 많으면 식인종들은 선교사들을 잡아먹게 된다</a:t>
            </a:r>
            <a:r>
              <a:rPr lang="en-US" altLang="ko-KR" dirty="0"/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이 때 선교사들이 잡혀 먹히지 않고 </a:t>
            </a:r>
            <a:r>
              <a:rPr lang="en-US" altLang="ko-KR" dirty="0"/>
              <a:t>6</a:t>
            </a:r>
            <a:r>
              <a:rPr lang="ko-KR" altLang="en-US" dirty="0"/>
              <a:t>명이 무사히 강을 건너려면 어떻게 해야 하는가 하는 문제이다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832990" y="4114553"/>
            <a:ext cx="5943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239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//D flip-flop with asynchronous reset.</a:t>
            </a:r>
          </a:p>
          <a:p>
            <a:r>
              <a:rPr lang="en-US" altLang="ko-KR" sz="2800" dirty="0"/>
              <a:t>module </a:t>
            </a:r>
            <a:r>
              <a:rPr lang="en-US" altLang="ko-KR" sz="2800" dirty="0" err="1"/>
              <a:t>D_Flip_Flop</a:t>
            </a:r>
            <a:r>
              <a:rPr lang="en-US" altLang="ko-KR" sz="2800" dirty="0"/>
              <a:t>(Q,D,CLK,RST);</a:t>
            </a:r>
          </a:p>
          <a:p>
            <a:r>
              <a:rPr lang="en-US" altLang="ko-KR" sz="2800" dirty="0"/>
              <a:t>  output Q;</a:t>
            </a:r>
          </a:p>
          <a:p>
            <a:r>
              <a:rPr lang="en-US" altLang="ko-KR" sz="2800" dirty="0"/>
              <a:t>  input D, CLK, RST;</a:t>
            </a:r>
          </a:p>
          <a:p>
            <a:r>
              <a:rPr lang="en-US" altLang="ko-KR" sz="2800" dirty="0"/>
              <a:t>  </a:t>
            </a:r>
            <a:r>
              <a:rPr lang="en-US" altLang="ko-KR" sz="2800" dirty="0" err="1"/>
              <a:t>reg</a:t>
            </a:r>
            <a:r>
              <a:rPr lang="en-US" altLang="ko-KR" sz="2800" dirty="0"/>
              <a:t> Q;</a:t>
            </a:r>
          </a:p>
          <a:p>
            <a:r>
              <a:rPr lang="en-US" altLang="ko-KR" sz="2800" dirty="0"/>
              <a:t>  always @(</a:t>
            </a:r>
            <a:r>
              <a:rPr lang="en-US" altLang="ko-KR" sz="2800" dirty="0" err="1"/>
              <a:t>posedge</a:t>
            </a:r>
            <a:r>
              <a:rPr lang="en-US" altLang="ko-KR" sz="2800" dirty="0"/>
              <a:t> CLK or </a:t>
            </a:r>
            <a:r>
              <a:rPr lang="en-US" altLang="ko-KR" sz="2800" dirty="0" err="1"/>
              <a:t>negedge</a:t>
            </a:r>
            <a:r>
              <a:rPr lang="en-US" altLang="ko-KR" sz="2800" dirty="0"/>
              <a:t> RST)</a:t>
            </a:r>
          </a:p>
          <a:p>
            <a:r>
              <a:rPr lang="en-US" altLang="ko-KR" sz="2800" dirty="0"/>
              <a:t>    if (~RST) Q = 1'b0; </a:t>
            </a:r>
            <a:r>
              <a:rPr lang="en-US" altLang="ko-KR" sz="2800" dirty="0">
                <a:solidFill>
                  <a:srgbClr val="0070C0"/>
                </a:solidFill>
              </a:rPr>
              <a:t>// Same as : if (RST==0)</a:t>
            </a:r>
          </a:p>
          <a:p>
            <a:r>
              <a:rPr lang="en-US" altLang="ko-KR" sz="2800" dirty="0"/>
              <a:t>    else Q = D;</a:t>
            </a:r>
          </a:p>
          <a:p>
            <a:r>
              <a:rPr lang="en-US" altLang="ko-KR" sz="2800" dirty="0" err="1"/>
              <a:t>endmodule</a:t>
            </a:r>
            <a:r>
              <a:rPr lang="en-US" altLang="ko-KR" sz="2800" dirty="0"/>
              <a:t> 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4)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8321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387" y="1808638"/>
            <a:ext cx="10641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module </a:t>
            </a:r>
            <a:r>
              <a:rPr lang="en-US" altLang="ko-KR" sz="1600" dirty="0" err="1"/>
              <a:t>missionary_carnibal_sequential_circuit</a:t>
            </a:r>
            <a:r>
              <a:rPr lang="en-US" altLang="ko-KR" sz="1600" dirty="0"/>
              <a:t>(L, M, K, clock, reset);</a:t>
            </a:r>
          </a:p>
          <a:p>
            <a:r>
              <a:rPr lang="en-US" altLang="ko-KR" sz="1600" dirty="0"/>
              <a:t> output [1:0] L, M;</a:t>
            </a:r>
          </a:p>
          <a:p>
            <a:r>
              <a:rPr lang="en-US" altLang="ko-KR" sz="1600" dirty="0"/>
              <a:t> output K;</a:t>
            </a:r>
          </a:p>
          <a:p>
            <a:r>
              <a:rPr lang="en-US" altLang="ko-KR" sz="1600" dirty="0"/>
              <a:t> input clock, reset;   </a:t>
            </a:r>
          </a:p>
          <a:p>
            <a:r>
              <a:rPr lang="en-US" altLang="ko-KR" sz="1600" dirty="0"/>
              <a:t> wire [1:0] A, B, H, I;  </a:t>
            </a:r>
          </a:p>
          <a:p>
            <a:r>
              <a:rPr lang="en-US" altLang="ko-KR" sz="1600" dirty="0"/>
              <a:t> wire D, J;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D_Flip_Flop</a:t>
            </a:r>
            <a:r>
              <a:rPr lang="en-US" altLang="ko-KR" sz="1600" dirty="0"/>
              <a:t>  FF0 (A[0], H[0], clock, reset),</a:t>
            </a:r>
          </a:p>
          <a:p>
            <a:r>
              <a:rPr lang="en-US" altLang="ko-KR" sz="1600" dirty="0"/>
              <a:t>              FF1 (A[1], H[1], clock, reset),</a:t>
            </a:r>
          </a:p>
          <a:p>
            <a:r>
              <a:rPr lang="en-US" altLang="ko-KR" sz="1600" dirty="0"/>
              <a:t>              FF2 (B[0], I[0], clock, reset),</a:t>
            </a:r>
          </a:p>
          <a:p>
            <a:r>
              <a:rPr lang="en-US" altLang="ko-KR" sz="1600" dirty="0"/>
              <a:t>              FF3 (B[1], I[1], clock, reset),</a:t>
            </a:r>
          </a:p>
          <a:p>
            <a:r>
              <a:rPr lang="en-US" altLang="ko-KR" sz="1600" dirty="0"/>
              <a:t>              FF4 (D, J, clock, reset);         </a:t>
            </a:r>
            <a:r>
              <a:rPr lang="en-US" altLang="ko-KR" sz="1600" dirty="0">
                <a:solidFill>
                  <a:srgbClr val="0070C0"/>
                </a:solidFill>
              </a:rPr>
              <a:t>//D flip flop 5</a:t>
            </a:r>
            <a:r>
              <a:rPr lang="ko-KR" altLang="en-US" sz="1600" dirty="0">
                <a:solidFill>
                  <a:srgbClr val="0070C0"/>
                </a:solidFill>
              </a:rPr>
              <a:t>개 </a:t>
            </a:r>
            <a:r>
              <a:rPr lang="en-US" altLang="ko-KR" sz="1600" dirty="0">
                <a:solidFill>
                  <a:srgbClr val="0070C0"/>
                </a:solidFill>
              </a:rPr>
              <a:t>(FF0~FF4) load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missionary_carnibal_combinational_circuit</a:t>
            </a:r>
            <a:r>
              <a:rPr lang="en-US" altLang="ko-KR" sz="1600" dirty="0"/>
              <a:t>     CC0 (H, I, A, B, D);   </a:t>
            </a:r>
            <a:r>
              <a:rPr lang="en-US" altLang="ko-KR" sz="1600" dirty="0">
                <a:solidFill>
                  <a:srgbClr val="0070C0"/>
                </a:solidFill>
              </a:rPr>
              <a:t>//1</a:t>
            </a:r>
            <a:r>
              <a:rPr lang="ko-KR" altLang="en-US" sz="1600" dirty="0">
                <a:solidFill>
                  <a:srgbClr val="0070C0"/>
                </a:solidFill>
              </a:rPr>
              <a:t>차 과제 조합회로 </a:t>
            </a:r>
            <a:r>
              <a:rPr lang="en-US" altLang="ko-KR" sz="1600" dirty="0">
                <a:solidFill>
                  <a:srgbClr val="0070C0"/>
                </a:solidFill>
              </a:rPr>
              <a:t>load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Additional_module</a:t>
            </a:r>
            <a:r>
              <a:rPr lang="en-US" altLang="ko-KR" sz="1600" dirty="0"/>
              <a:t>                             AM0 (L, M, J, K, H, I, D);  </a:t>
            </a:r>
            <a:r>
              <a:rPr lang="en-US" altLang="ko-KR" sz="1600" dirty="0">
                <a:solidFill>
                  <a:srgbClr val="0070C0"/>
                </a:solidFill>
              </a:rPr>
              <a:t>//</a:t>
            </a:r>
            <a:r>
              <a:rPr lang="ko-KR" altLang="en-US" sz="1600" dirty="0">
                <a:solidFill>
                  <a:srgbClr val="0070C0"/>
                </a:solidFill>
              </a:rPr>
              <a:t>추가 모듈 </a:t>
            </a:r>
            <a:r>
              <a:rPr lang="en-US" altLang="ko-KR" sz="1600" dirty="0">
                <a:solidFill>
                  <a:srgbClr val="0070C0"/>
                </a:solidFill>
              </a:rPr>
              <a:t>AM0 load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endmodule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2192" y="308111"/>
            <a:ext cx="5607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HDL Code (</a:t>
            </a:r>
            <a:r>
              <a:rPr lang="en-US" altLang="ko-KR" dirty="0" err="1"/>
              <a:t>Pg</a:t>
            </a:r>
            <a:r>
              <a:rPr lang="en-US" altLang="ko-KR" dirty="0"/>
              <a:t> 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9794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9707" y="1271993"/>
            <a:ext cx="10363200" cy="2387600"/>
          </a:xfrm>
        </p:spPr>
        <p:txBody>
          <a:bodyPr/>
          <a:lstStyle/>
          <a:p>
            <a:r>
              <a:rPr lang="en-US" altLang="ko-KR" dirty="0"/>
              <a:t>Simulation screenshot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99307" y="3751668"/>
            <a:ext cx="9144000" cy="1655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latin typeface="+mn-ea"/>
              </a:rPr>
              <a:t>Clock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Cycle Time 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10ns</a:t>
            </a:r>
            <a:r>
              <a:rPr lang="ko-KR" altLang="en-US" dirty="0">
                <a:latin typeface="+mn-ea"/>
              </a:rPr>
              <a:t>인 시뮬레이션</a:t>
            </a:r>
            <a:endParaRPr lang="en-US" altLang="ko-KR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+mn-ea"/>
              </a:rPr>
              <a:t>Clock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Cycle Time </a:t>
            </a:r>
            <a:r>
              <a:rPr lang="ko-KR" altLang="en-US" dirty="0">
                <a:latin typeface="+mn-ea"/>
              </a:rPr>
              <a:t>이 최소인 시뮬레이션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392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402685"/>
            <a:ext cx="7376746" cy="756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dirty="0">
                <a:latin typeface="+mn-ea"/>
              </a:rPr>
              <a:t>Clock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Cycle Time 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10ns</a:t>
            </a:r>
            <a:r>
              <a:rPr lang="ko-KR" altLang="en-US" dirty="0">
                <a:latin typeface="+mn-ea"/>
              </a:rPr>
              <a:t>인 시뮬레이션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92D02E5-87DA-42D0-BBA2-96276D61B7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" y="1158944"/>
            <a:ext cx="11207262" cy="30475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845FD0-831D-4669-A39B-3B63A6B694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4927" y="4206461"/>
            <a:ext cx="1583827" cy="2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988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181603" y="626976"/>
            <a:ext cx="6650183" cy="47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ea"/>
              </a:rPr>
              <a:t>2. Clock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Cycle Time </a:t>
            </a:r>
            <a:r>
              <a:rPr lang="ko-KR" altLang="en-US" dirty="0">
                <a:latin typeface="+mn-ea"/>
              </a:rPr>
              <a:t>이 최소인 시뮬레이션</a:t>
            </a:r>
            <a:endParaRPr lang="en-US" altLang="ko-KR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E700936-C0AC-4707-BE50-0D47427D1D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431" y="4249227"/>
            <a:ext cx="1602149" cy="2365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00528BC-2802-46AB-AD17-75E147CDA9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861" y="1105472"/>
            <a:ext cx="11486895" cy="31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56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논리설계</a:t>
            </a:r>
            <a:r>
              <a:rPr lang="ko-KR" altLang="en-US" dirty="0"/>
              <a:t> </a:t>
            </a:r>
            <a:r>
              <a:rPr lang="ko-KR" altLang="en-US" dirty="0" err="1"/>
              <a:t>텀</a:t>
            </a:r>
            <a:r>
              <a:rPr lang="ko-KR" altLang="en-US" dirty="0"/>
              <a:t> </a:t>
            </a:r>
            <a:r>
              <a:rPr lang="en-US" altLang="ko-KR"/>
              <a:t>no.2 </a:t>
            </a:r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Moon </a:t>
            </a:r>
            <a:r>
              <a:rPr lang="en-US" altLang="ko-KR" dirty="0" err="1"/>
              <a:t>Gi</a:t>
            </a:r>
            <a:r>
              <a:rPr lang="en-US" altLang="ko-KR" dirty="0"/>
              <a:t> Jun </a:t>
            </a:r>
            <a:r>
              <a:rPr lang="en-US" altLang="ko-KR" dirty="0" smtClean="0"/>
              <a:t>2013210063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정주혜 </a:t>
            </a:r>
            <a:r>
              <a:rPr lang="en-US" altLang="ko-KR" dirty="0" smtClean="0"/>
              <a:t>2015320142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82512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697" y="683170"/>
            <a:ext cx="11297210" cy="8823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+mn-ea"/>
                <a:cs typeface="Verdana" panose="020B0604030504040204" pitchFamily="34" charset="0"/>
              </a:rPr>
              <a:t>Project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의 목적</a:t>
            </a:r>
            <a:r>
              <a:rPr lang="en-US" altLang="ko-KR" b="1" dirty="0">
                <a:latin typeface="+mn-ea"/>
                <a:cs typeface="Verdana" panose="020B0604030504040204" pitchFamily="34" charset="0"/>
              </a:rPr>
              <a:t>(1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차과제의 조합회로</a:t>
            </a:r>
            <a:r>
              <a:rPr lang="en-US" altLang="ko-KR" b="1" dirty="0">
                <a:latin typeface="+mn-ea"/>
                <a:cs typeface="Verdana" panose="020B0604030504040204" pitchFamily="34" charset="0"/>
              </a:rPr>
              <a:t>)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5007" y="1565547"/>
            <a:ext cx="7947349" cy="509801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오른쪽에 나와 있는 테이블은 강을 왼쪽의 선교사와 식인종의 수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어떤 방향으로 배가 누구를 몇 명 태우고 움직였는지 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강을 건넌 선교사와 식인종의 수를 차례대로 나타낸다</a:t>
            </a:r>
            <a:r>
              <a:rPr lang="en-US" altLang="ko-KR" sz="2000" dirty="0"/>
              <a:t>.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이 테이블을 이용하여 다음 과 같이 강 왼쪽 상태에 대한 데이터를  만들 수 있다</a:t>
            </a:r>
            <a:r>
              <a:rPr lang="en-US" altLang="ko-KR" sz="2000" dirty="0"/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이 테이블을 이용하여 </a:t>
            </a:r>
            <a:r>
              <a:rPr lang="en-US" altLang="ko-KR" sz="2000" dirty="0"/>
              <a:t>gate level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</a:t>
            </a:r>
            <a:r>
              <a:rPr lang="ko-KR" altLang="en-US" sz="2000" dirty="0"/>
              <a:t> </a:t>
            </a:r>
            <a:r>
              <a:rPr lang="ko-KR" altLang="en-US" sz="2000" dirty="0">
                <a:latin typeface="+mn-ea"/>
              </a:rPr>
              <a:t>조합 회로를 구현하는 것이 이 과제의 문제이다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구현에 있어 몇가지 조건이 있는데 그것은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marL="800100" lvl="1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+mn-ea"/>
              </a:rPr>
              <a:t>1. </a:t>
            </a:r>
            <a:r>
              <a:rPr lang="ko-KR" altLang="en-US" sz="1600" dirty="0">
                <a:latin typeface="+mn-ea"/>
              </a:rPr>
              <a:t>현재 상태가 마지막 상태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모두 건너 감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인 경우</a:t>
            </a:r>
            <a:r>
              <a:rPr lang="en-US" altLang="ko-KR" sz="1600" dirty="0">
                <a:latin typeface="+mn-ea"/>
              </a:rPr>
              <a:t>, 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다음 상태는 초기 상태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모두 건너가지 않음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로 돌아간다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800100" lvl="1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+mn-ea"/>
              </a:rPr>
              <a:t>2. </a:t>
            </a:r>
            <a:r>
              <a:rPr lang="ko-KR" altLang="en-US" sz="1600" dirty="0">
                <a:latin typeface="+mn-ea"/>
              </a:rPr>
              <a:t>현재 상태가 해답과 거리가 먼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마찬가지로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다음 상태는 초기 상태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모두 건너가지 않음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로 돌아간다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이 데이터를 이용하여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개의 </a:t>
            </a:r>
            <a:r>
              <a:rPr lang="en-US" altLang="ko-KR" sz="2000" dirty="0">
                <a:latin typeface="+mn-ea"/>
              </a:rPr>
              <a:t>Input</a:t>
            </a:r>
            <a:r>
              <a:rPr lang="ko-KR" altLang="en-US" sz="2000" dirty="0">
                <a:latin typeface="+mn-ea"/>
              </a:rPr>
              <a:t>과</a:t>
            </a:r>
            <a:r>
              <a:rPr lang="en-US" altLang="ko-KR" sz="2000" dirty="0">
                <a:latin typeface="+mn-ea"/>
              </a:rPr>
              <a:t> 3</a:t>
            </a:r>
            <a:r>
              <a:rPr lang="ko-KR" altLang="en-US" sz="2000" dirty="0">
                <a:latin typeface="+mn-ea"/>
              </a:rPr>
              <a:t>개의 </a:t>
            </a:r>
            <a:r>
              <a:rPr lang="en-US" altLang="ko-KR" sz="2000" dirty="0">
                <a:latin typeface="+mn-ea"/>
              </a:rPr>
              <a:t>Output</a:t>
            </a:r>
            <a:r>
              <a:rPr lang="ko-KR" altLang="en-US" sz="2000" dirty="0">
                <a:latin typeface="+mn-ea"/>
              </a:rPr>
              <a:t>으로 구성된 조합 회로를 </a:t>
            </a:r>
            <a:r>
              <a:rPr lang="en-US" altLang="ko-KR" sz="2000" dirty="0">
                <a:latin typeface="+mn-ea"/>
              </a:rPr>
              <a:t>K-map</a:t>
            </a:r>
            <a:r>
              <a:rPr lang="ko-KR" altLang="en-US" sz="2000" dirty="0">
                <a:latin typeface="+mn-ea"/>
              </a:rPr>
              <a:t>을 통하여 간략화시키고 그것을 </a:t>
            </a:r>
            <a:r>
              <a:rPr lang="en-US" altLang="ko-KR" sz="2000" dirty="0">
                <a:latin typeface="+mn-ea"/>
              </a:rPr>
              <a:t>HDL code</a:t>
            </a:r>
            <a:r>
              <a:rPr lang="ko-KR" altLang="en-US" sz="2000" dirty="0">
                <a:latin typeface="+mn-ea"/>
              </a:rPr>
              <a:t>를 이용하여 </a:t>
            </a:r>
            <a:r>
              <a:rPr lang="en-US" altLang="ko-KR" sz="2000" dirty="0" err="1">
                <a:latin typeface="+mn-ea"/>
              </a:rPr>
              <a:t>Quartus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를 통해 구현한다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0431146"/>
              </p:ext>
            </p:extLst>
          </p:nvPr>
        </p:nvGraphicFramePr>
        <p:xfrm>
          <a:off x="8553796" y="1720734"/>
          <a:ext cx="3125586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08">
                  <a:extLst>
                    <a:ext uri="{9D8B030D-6E8A-4147-A177-3AD203B41FA5}">
                      <a16:colId xmlns:a16="http://schemas.microsoft.com/office/drawing/2014/main" xmlns="" val="3502810677"/>
                    </a:ext>
                  </a:extLst>
                </a:gridCol>
                <a:gridCol w="1138900">
                  <a:extLst>
                    <a:ext uri="{9D8B030D-6E8A-4147-A177-3AD203B41FA5}">
                      <a16:colId xmlns:a16="http://schemas.microsoft.com/office/drawing/2014/main" xmlns="" val="3788005942"/>
                    </a:ext>
                  </a:extLst>
                </a:gridCol>
                <a:gridCol w="561202">
                  <a:extLst>
                    <a:ext uri="{9D8B030D-6E8A-4147-A177-3AD203B41FA5}">
                      <a16:colId xmlns:a16="http://schemas.microsoft.com/office/drawing/2014/main" xmlns="" val="2540787979"/>
                    </a:ext>
                  </a:extLst>
                </a:gridCol>
                <a:gridCol w="880776">
                  <a:extLst>
                    <a:ext uri="{9D8B030D-6E8A-4147-A177-3AD203B41FA5}">
                      <a16:colId xmlns:a16="http://schemas.microsoft.com/office/drawing/2014/main" xmlns="" val="967273150"/>
                    </a:ext>
                  </a:extLst>
                </a:gridCol>
              </a:tblGrid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차례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왼쪽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오른쪽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953535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 CCC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8307885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7455723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&lt;-</a:t>
                      </a:r>
                      <a:r>
                        <a:rPr lang="en-US" altLang="ko-KR" sz="1200" baseline="0" dirty="0"/>
                        <a:t>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8720884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039394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&lt;-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7553126"/>
                  </a:ext>
                </a:extLst>
              </a:tr>
              <a:tr h="4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</a:t>
                      </a:r>
                      <a:r>
                        <a:rPr lang="en-US" altLang="ko-KR" sz="1200" baseline="0" dirty="0"/>
                        <a:t>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 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283855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MMCC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&lt;- MC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 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383485"/>
                  </a:ext>
                </a:extLst>
              </a:tr>
              <a:tr h="4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 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9544573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&lt;-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228995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 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2314057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&lt;-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 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70801"/>
                  </a:ext>
                </a:extLst>
              </a:tr>
              <a:tr h="24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CC -&gt;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MMM CCC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9425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9042" y="2795832"/>
            <a:ext cx="3700645" cy="12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683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697" y="683170"/>
            <a:ext cx="11297210" cy="8823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+mn-ea"/>
                <a:cs typeface="Verdana" panose="020B0604030504040204" pitchFamily="34" charset="0"/>
              </a:rPr>
              <a:t>Project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의 목적</a:t>
            </a:r>
            <a:r>
              <a:rPr lang="en-US" altLang="ko-KR" b="1" dirty="0">
                <a:latin typeface="+mn-ea"/>
                <a:cs typeface="Verdana" panose="020B0604030504040204" pitchFamily="34" charset="0"/>
              </a:rPr>
              <a:t>(2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차과제의 추가사항</a:t>
            </a:r>
            <a:r>
              <a:rPr lang="en-US" altLang="ko-KR" b="1" dirty="0">
                <a:latin typeface="+mn-ea"/>
                <a:cs typeface="Verdana" panose="020B0604030504040204" pitchFamily="34" charset="0"/>
              </a:rPr>
              <a:t>)</a:t>
            </a:r>
            <a:r>
              <a:rPr lang="ko-KR" altLang="en-US" b="1" dirty="0">
                <a:latin typeface="+mn-ea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5007" y="1565547"/>
            <a:ext cx="7536173" cy="5091731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1</a:t>
            </a:r>
            <a:r>
              <a:rPr lang="ko-KR" altLang="en-US" sz="1600" dirty="0"/>
              <a:t>차 과제와 다르게 </a:t>
            </a:r>
            <a:r>
              <a:rPr lang="en-US" altLang="ko-KR" sz="1600" dirty="0"/>
              <a:t>Clock</a:t>
            </a:r>
            <a:r>
              <a:rPr lang="ko-KR" altLang="en-US" sz="1600" dirty="0"/>
              <a:t>과 </a:t>
            </a:r>
            <a:r>
              <a:rPr lang="en-US" altLang="ko-KR" sz="1600" dirty="0"/>
              <a:t>reset</a:t>
            </a:r>
            <a:r>
              <a:rPr lang="ko-KR" altLang="en-US" sz="1600" dirty="0"/>
              <a:t>을 입력으로 받는다</a:t>
            </a:r>
            <a:r>
              <a:rPr lang="en-US" altLang="ko-KR" sz="1600" dirty="0"/>
              <a:t>. Reset</a:t>
            </a:r>
            <a:r>
              <a:rPr lang="ko-KR" altLang="en-US" sz="1600" dirty="0"/>
              <a:t>이 </a:t>
            </a:r>
            <a:r>
              <a:rPr lang="en-US" altLang="ko-KR" sz="1600" dirty="0"/>
              <a:t>1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/>
              <a:t>초기 상태 </a:t>
            </a:r>
            <a:r>
              <a:rPr lang="en-US" altLang="ko-KR" sz="1600" dirty="0"/>
              <a:t>(11 11 1)</a:t>
            </a:r>
            <a:r>
              <a:rPr lang="ko-KR" altLang="en-US" sz="1600" dirty="0"/>
              <a:t>가 </a:t>
            </a:r>
            <a:r>
              <a:rPr lang="en-US" altLang="ko-KR" sz="1600" dirty="0"/>
              <a:t>register</a:t>
            </a:r>
            <a:r>
              <a:rPr lang="ko-KR" altLang="en-US" sz="1600" dirty="0"/>
              <a:t>로 </a:t>
            </a:r>
            <a:r>
              <a:rPr lang="en-US" altLang="ko-KR" sz="1600" dirty="0"/>
              <a:t>load</a:t>
            </a:r>
            <a:r>
              <a:rPr lang="ko-KR" altLang="en-US" sz="1600" dirty="0"/>
              <a:t>되어야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다음 상태와 종료를 알리는 </a:t>
            </a:r>
            <a:r>
              <a:rPr lang="en-US" altLang="ko-KR" sz="1600" dirty="0"/>
              <a:t>1 bit</a:t>
            </a:r>
            <a:r>
              <a:rPr lang="ko-KR" altLang="en-US" sz="1600" dirty="0"/>
              <a:t>를 출력으로 낸다</a:t>
            </a:r>
            <a:r>
              <a:rPr lang="en-US" altLang="ko-KR" sz="1600" dirty="0"/>
              <a:t>.  </a:t>
            </a:r>
            <a:r>
              <a:rPr lang="ko-KR" altLang="en-US" sz="1600" dirty="0"/>
              <a:t>여기서</a:t>
            </a:r>
            <a:r>
              <a:rPr lang="en-US" altLang="ko-KR" sz="1600" dirty="0"/>
              <a:t> register</a:t>
            </a:r>
            <a:r>
              <a:rPr lang="ko-KR" altLang="en-US" sz="1600" dirty="0"/>
              <a:t>는 </a:t>
            </a:r>
            <a:r>
              <a:rPr lang="en-US" altLang="ko-KR" sz="1600" dirty="0"/>
              <a:t>D</a:t>
            </a:r>
            <a:r>
              <a:rPr lang="ko-KR" altLang="en-US" sz="1600" dirty="0" err="1"/>
              <a:t>플립플랍으로</a:t>
            </a:r>
            <a:r>
              <a:rPr lang="ko-KR" altLang="en-US" sz="1600" dirty="0"/>
              <a:t> 구성되며 이전 상태를 받아 기억하는 순차회로이다</a:t>
            </a:r>
            <a:r>
              <a:rPr lang="en-US" altLang="ko-KR" sz="1600" dirty="0"/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종료를 알리는 </a:t>
            </a:r>
            <a:r>
              <a:rPr lang="en-US" altLang="ko-KR" sz="1600" dirty="0"/>
              <a:t>1bit</a:t>
            </a:r>
            <a:r>
              <a:rPr lang="ko-KR" altLang="en-US" sz="1600" dirty="0"/>
              <a:t>는 최종 상태에 도달했을 때에만 종료를 알리는 </a:t>
            </a:r>
            <a:r>
              <a:rPr lang="en-US" altLang="ko-KR" sz="1600" dirty="0"/>
              <a:t>bit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로 출력된다</a:t>
            </a:r>
            <a:r>
              <a:rPr lang="en-US" altLang="ko-KR" sz="1600" dirty="0"/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다음 상태는 </a:t>
            </a:r>
            <a:r>
              <a:rPr lang="en-US" altLang="ko-KR" sz="1600" dirty="0"/>
              <a:t>1</a:t>
            </a:r>
            <a:r>
              <a:rPr lang="ko-KR" altLang="en-US" sz="1600" dirty="0"/>
              <a:t>차 과제에서 만든 조합 회로의 출력과 동일하며 최종 상태에 도달한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상태는 초기 상태로 돌아간다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1200" dirty="0"/>
              <a:t>        </a:t>
            </a:r>
          </a:p>
          <a:p>
            <a:pPr algn="l">
              <a:lnSpc>
                <a:spcPct val="110000"/>
              </a:lnSpc>
            </a:pPr>
            <a:endParaRPr lang="en-US" altLang="ko-KR" sz="1200" dirty="0"/>
          </a:p>
          <a:p>
            <a:pPr algn="l">
              <a:lnSpc>
                <a:spcPct val="110000"/>
              </a:lnSpc>
            </a:pPr>
            <a:endParaRPr lang="en-US" altLang="ko-KR" sz="1200" dirty="0"/>
          </a:p>
          <a:p>
            <a:pPr algn="l">
              <a:lnSpc>
                <a:spcPct val="110000"/>
              </a:lnSpc>
            </a:pPr>
            <a:endParaRPr lang="en-US" altLang="ko-KR" sz="1200" dirty="0"/>
          </a:p>
          <a:p>
            <a:pPr algn="l">
              <a:lnSpc>
                <a:spcPct val="110000"/>
              </a:lnSpc>
            </a:pPr>
            <a:endParaRPr lang="en-US" altLang="ko-KR" sz="1200" dirty="0"/>
          </a:p>
          <a:p>
            <a:pPr algn="l">
              <a:lnSpc>
                <a:spcPct val="110000"/>
              </a:lnSpc>
            </a:pPr>
            <a:r>
              <a:rPr lang="en-US" altLang="ko-KR" sz="1600" dirty="0"/>
              <a:t>             * </a:t>
            </a:r>
            <a:r>
              <a:rPr lang="ko-KR" altLang="en-US" sz="1600" dirty="0"/>
              <a:t>이 그래프와 같이 말이다</a:t>
            </a:r>
            <a:r>
              <a:rPr lang="en-US" altLang="ko-KR" sz="1600" dirty="0"/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ko-KR" altLang="en-US" sz="1600" dirty="0"/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1</a:t>
            </a:r>
            <a:r>
              <a:rPr lang="ko-KR" altLang="en-US" sz="1600" dirty="0"/>
              <a:t>차 과제와 같이 현재 상태가 해답과 거리가 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상태는 초기 상태로 돌아간다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상황이 발생하지 않도록 구현해야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해답이 </a:t>
            </a:r>
            <a:r>
              <a:rPr lang="en-US" altLang="ko-KR" sz="1600" dirty="0"/>
              <a:t>Clock</a:t>
            </a:r>
            <a:r>
              <a:rPr lang="ko-KR" altLang="en-US" sz="1600" dirty="0"/>
              <a:t>과 </a:t>
            </a:r>
            <a:r>
              <a:rPr lang="en-US" altLang="ko-KR" sz="1600" dirty="0"/>
              <a:t>Reset</a:t>
            </a:r>
            <a:r>
              <a:rPr lang="ko-KR" altLang="en-US" sz="1600" dirty="0"/>
              <a:t>의 인풋에 의해 순서대로 변화해야 한다</a:t>
            </a:r>
            <a:r>
              <a:rPr lang="en-US" altLang="ko-KR" sz="1600" dirty="0"/>
              <a:t>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결과적으로 오른쪽 그림과 같은 회로를 </a:t>
            </a:r>
            <a:r>
              <a:rPr lang="en-US" altLang="ko-KR" sz="1600" dirty="0">
                <a:latin typeface="+mn-ea"/>
              </a:rPr>
              <a:t>HDL code</a:t>
            </a:r>
            <a:r>
              <a:rPr lang="ko-KR" altLang="en-US" sz="1600" dirty="0">
                <a:latin typeface="+mn-ea"/>
              </a:rPr>
              <a:t>를 이용하여 </a:t>
            </a:r>
            <a:r>
              <a:rPr lang="en-US" altLang="ko-KR" sz="1600" dirty="0">
                <a:latin typeface="+mn-ea"/>
              </a:rPr>
              <a:t>Quartus </a:t>
            </a:r>
            <a:r>
              <a:rPr lang="ko-KR" altLang="en-US" sz="1600" dirty="0">
                <a:latin typeface="+mn-ea"/>
              </a:rPr>
              <a:t>를 통해 구현하는 것이 이 </a:t>
            </a:r>
            <a:r>
              <a:rPr lang="en-US" altLang="ko-KR" sz="1600" dirty="0">
                <a:latin typeface="+mn-ea"/>
              </a:rPr>
              <a:t>Project</a:t>
            </a:r>
            <a:r>
              <a:rPr lang="ko-KR" altLang="en-US" sz="1600" dirty="0">
                <a:latin typeface="+mn-ea"/>
              </a:rPr>
              <a:t>의 목적이다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ADE5D5-40F0-4716-A9CB-0AD2855ED7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2964" y="2890903"/>
            <a:ext cx="4240720" cy="244101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08A426C3-CDA1-4B95-BC75-AB94FEB30F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1180" y="2421095"/>
            <a:ext cx="4043527" cy="294144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D091F1D-9B96-4915-8E31-589CCC28F658}"/>
              </a:ext>
            </a:extLst>
          </p:cNvPr>
          <p:cNvSpPr txBox="1"/>
          <p:nvPr/>
        </p:nvSpPr>
        <p:spPr>
          <a:xfrm>
            <a:off x="8776281" y="5362540"/>
            <a:ext cx="313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회로에 대한 특성을 그리자면 위의 그림과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60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2436" y="2560405"/>
            <a:ext cx="10363200" cy="1000938"/>
          </a:xfrm>
        </p:spPr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142036" y="3745593"/>
            <a:ext cx="9144000" cy="3969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1800" dirty="0"/>
              <a:t>1</a:t>
            </a:r>
            <a:r>
              <a:rPr lang="ko-KR" altLang="en-US" sz="1800" dirty="0"/>
              <a:t>차 과제 조합회로 모듈의 구성</a:t>
            </a:r>
            <a:endParaRPr lang="en-US" altLang="ko-KR" sz="1800" dirty="0"/>
          </a:p>
          <a:p>
            <a:pPr marL="457200" indent="-457200">
              <a:buFont typeface="+mj-lt"/>
              <a:buAutoNum type="romanUcPeriod"/>
            </a:pPr>
            <a:r>
              <a:rPr lang="ko-KR" altLang="en-US" sz="1800" dirty="0"/>
              <a:t>추가 모듈의 구성</a:t>
            </a:r>
            <a:endParaRPr lang="en-US" altLang="ko-KR" sz="1800" dirty="0"/>
          </a:p>
          <a:p>
            <a:pPr marL="457200" indent="-457200">
              <a:buFont typeface="+mj-lt"/>
              <a:buAutoNum type="romanUcPeriod"/>
            </a:pPr>
            <a:r>
              <a:rPr lang="en-US" altLang="ko-KR" sz="1800" dirty="0"/>
              <a:t>Register (</a:t>
            </a:r>
            <a:r>
              <a:rPr lang="ko-KR" altLang="en-US" sz="1800" dirty="0"/>
              <a:t>여러 개의 </a:t>
            </a:r>
            <a:r>
              <a:rPr lang="en-US" altLang="ko-KR" sz="1800" dirty="0"/>
              <a:t>D </a:t>
            </a:r>
            <a:r>
              <a:rPr lang="en-US" altLang="ko-KR" sz="1800" dirty="0" err="1"/>
              <a:t>FlipFlop</a:t>
            </a:r>
            <a:r>
              <a:rPr lang="en-US" altLang="ko-KR" sz="1800" dirty="0"/>
              <a:t>)</a:t>
            </a:r>
            <a:r>
              <a:rPr lang="ko-KR" altLang="en-US" sz="1800" dirty="0"/>
              <a:t>의 구성</a:t>
            </a:r>
            <a:endParaRPr lang="en-US" altLang="ko-KR" sz="1800" dirty="0"/>
          </a:p>
          <a:p>
            <a:pPr marL="457200" indent="-457200">
              <a:buFont typeface="+mj-lt"/>
              <a:buAutoNum type="romanUcPeriod"/>
            </a:pPr>
            <a:r>
              <a:rPr lang="ko-KR" altLang="en-US" sz="1800" dirty="0"/>
              <a:t>헤더 모듈의 구성 </a:t>
            </a:r>
            <a:endParaRPr lang="en-US" altLang="ko-KR" sz="1800" dirty="0"/>
          </a:p>
          <a:p>
            <a:pPr marL="457200" indent="-457200">
              <a:buFont typeface="+mj-lt"/>
              <a:buAutoNum type="romanUcPeriod"/>
            </a:pPr>
            <a:r>
              <a:rPr lang="en-US" altLang="ko-KR" sz="1800" dirty="0"/>
              <a:t>Clock</a:t>
            </a:r>
            <a:r>
              <a:rPr lang="ko-KR" altLang="en-US" sz="1800" dirty="0"/>
              <a:t> </a:t>
            </a:r>
            <a:r>
              <a:rPr lang="en-US" altLang="ko-KR" sz="1800" dirty="0"/>
              <a:t>Cycle Time</a:t>
            </a:r>
            <a:r>
              <a:rPr lang="ko-KR" altLang="en-US" sz="1800" dirty="0"/>
              <a:t>을 줄이는 방법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238969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차과제</a:t>
            </a:r>
            <a:r>
              <a:rPr lang="ko-KR" altLang="en-US" dirty="0"/>
              <a:t> 조합회로 모듈의 구성</a:t>
            </a:r>
            <a:endParaRPr lang="en-US" altLang="ko-KR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Module </a:t>
            </a:r>
            <a:r>
              <a:rPr lang="ko-KR" altLang="en-US" dirty="0"/>
              <a:t>구성을 위한 </a:t>
            </a:r>
            <a:r>
              <a:rPr lang="en-US" altLang="ko-KR" dirty="0"/>
              <a:t>Truth Table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Truth Table</a:t>
            </a:r>
            <a:r>
              <a:rPr lang="ko-KR" altLang="en-US" dirty="0"/>
              <a:t>을 기반으로 한 </a:t>
            </a:r>
            <a:r>
              <a:rPr lang="en-US" altLang="ko-KR" dirty="0"/>
              <a:t>K-map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K-map</a:t>
            </a:r>
            <a:r>
              <a:rPr lang="ko-KR" altLang="en-US" dirty="0"/>
              <a:t>을 이용한 </a:t>
            </a:r>
            <a:r>
              <a:rPr lang="en-US" altLang="ko-KR" dirty="0"/>
              <a:t>gate level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ko-KR" dirty="0"/>
              <a:t>HDL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34139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1"/>
          <p:cNvSpPr txBox="1">
            <a:spLocks/>
          </p:cNvSpPr>
          <p:nvPr/>
        </p:nvSpPr>
        <p:spPr>
          <a:xfrm>
            <a:off x="-284018" y="705952"/>
            <a:ext cx="9128760" cy="782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Module </a:t>
            </a:r>
            <a:r>
              <a:rPr lang="ko-KR" altLang="en-US" sz="4800" dirty="0"/>
              <a:t>구성을 위한 </a:t>
            </a:r>
            <a:r>
              <a:rPr lang="en-US" altLang="ko-KR" sz="4800" dirty="0"/>
              <a:t>Truth Table</a:t>
            </a:r>
            <a:endParaRPr lang="ko-KR" altLang="en-US" sz="4800" dirty="0"/>
          </a:p>
        </p:txBody>
      </p:sp>
      <p:sp>
        <p:nvSpPr>
          <p:cNvPr id="101" name="부제목 3"/>
          <p:cNvSpPr>
            <a:spLocks noGrp="1"/>
          </p:cNvSpPr>
          <p:nvPr>
            <p:ph type="subTitle" idx="1"/>
          </p:nvPr>
        </p:nvSpPr>
        <p:spPr>
          <a:xfrm>
            <a:off x="315884" y="1579420"/>
            <a:ext cx="5081846" cy="165576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전체 </a:t>
            </a:r>
            <a:r>
              <a:rPr lang="en-US" altLang="ko-KR" sz="2000" dirty="0"/>
              <a:t>Input Output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포함한 </a:t>
            </a:r>
            <a:r>
              <a:rPr lang="en-US" altLang="ko-KR" sz="2000" dirty="0"/>
              <a:t>Truth Table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81EE5B-DFBC-4FB3-AC1B-3EAEEC0316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251" y="1932043"/>
            <a:ext cx="10972798" cy="47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360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3208</Words>
  <Application>Microsoft Office PowerPoint</Application>
  <PresentationFormat>사용자 지정</PresentationFormat>
  <Paragraphs>815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1_Office 테마</vt:lpstr>
      <vt:lpstr>Digital Design Term Project 2</vt:lpstr>
      <vt:lpstr>목차 1. Project 요약 2. Module 설명 3. HDL code 4. Simulation screenshot </vt:lpstr>
      <vt:lpstr>Project 요약</vt:lpstr>
      <vt:lpstr>선교사와 식인종 문제란?</vt:lpstr>
      <vt:lpstr>Project의 목적(1차과제의 조합회로) </vt:lpstr>
      <vt:lpstr>Project의 목적(2차과제의 추가사항) </vt:lpstr>
      <vt:lpstr>Module 설명</vt:lpstr>
      <vt:lpstr>1차과제 조합회로 모듈의 구성</vt:lpstr>
      <vt:lpstr>슬라이드 9</vt:lpstr>
      <vt:lpstr>슬라이드 10</vt:lpstr>
      <vt:lpstr>Truth Table을 기반으로 한 K-map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HDL code</vt:lpstr>
      <vt:lpstr>슬라이드 20</vt:lpstr>
      <vt:lpstr>슬라이드 21</vt:lpstr>
      <vt:lpstr>추가 모듈의 구성</vt:lpstr>
      <vt:lpstr>슬라이드 23</vt:lpstr>
      <vt:lpstr>슬라이드 24</vt:lpstr>
      <vt:lpstr>Register 모듈의 구성</vt:lpstr>
      <vt:lpstr>슬라이드 26</vt:lpstr>
      <vt:lpstr>슬라이드 27</vt:lpstr>
      <vt:lpstr>헤더 모듈의 구성</vt:lpstr>
      <vt:lpstr>슬라이드 29</vt:lpstr>
      <vt:lpstr>슬라이드 30</vt:lpstr>
      <vt:lpstr>Clock Cycle Time을 줄이는 방법</vt:lpstr>
      <vt:lpstr>슬라이드 32</vt:lpstr>
      <vt:lpstr>슬라이드 33</vt:lpstr>
      <vt:lpstr>슬라이드 34</vt:lpstr>
      <vt:lpstr>슬라이드 35</vt:lpstr>
      <vt:lpstr>HDL code</vt:lpstr>
      <vt:lpstr>슬라이드 37</vt:lpstr>
      <vt:lpstr>슬라이드 38</vt:lpstr>
      <vt:lpstr>슬라이드 39</vt:lpstr>
      <vt:lpstr>슬라이드 40</vt:lpstr>
      <vt:lpstr>슬라이드 41</vt:lpstr>
      <vt:lpstr>Simulation screenshot</vt:lpstr>
      <vt:lpstr>슬라이드 43</vt:lpstr>
      <vt:lpstr>슬라이드 44</vt:lpstr>
      <vt:lpstr>논리설계 텀 no.2 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dh</cp:lastModifiedBy>
  <cp:revision>108</cp:revision>
  <dcterms:created xsi:type="dcterms:W3CDTF">2017-05-17T18:33:17Z</dcterms:created>
  <dcterms:modified xsi:type="dcterms:W3CDTF">2017-06-14T08:24:28Z</dcterms:modified>
</cp:coreProperties>
</file>