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63" r:id="rId4"/>
    <p:sldId id="258" r:id="rId5"/>
    <p:sldId id="268" r:id="rId6"/>
    <p:sldId id="275" r:id="rId7"/>
    <p:sldId id="269" r:id="rId8"/>
    <p:sldId id="292" r:id="rId9"/>
    <p:sldId id="293" r:id="rId10"/>
    <p:sldId id="294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0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3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7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8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7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6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80B8-E4F1-49D8-87C6-B53833DF6551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4CCDA-86BE-49A6-87A4-2452E2C68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7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h-nexus.de/en/hx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Theory of Computation:</a:t>
            </a:r>
            <a:br>
              <a:rPr lang="en-US" altLang="ko-KR" sz="3600" dirty="0"/>
            </a:br>
            <a:r>
              <a:rPr lang="en-US" altLang="ko-KR" sz="3600" dirty="0"/>
              <a:t>CODE to </a:t>
            </a:r>
            <a:br>
              <a:rPr lang="en-US" altLang="ko-KR" sz="3600" dirty="0"/>
            </a:br>
            <a:r>
              <a:rPr lang="en-US" altLang="ko-KR" sz="3600" dirty="0"/>
              <a:t>implement </a:t>
            </a:r>
            <a:br>
              <a:rPr lang="en-US" altLang="ko-KR" sz="3600" dirty="0"/>
            </a:br>
            <a:r>
              <a:rPr lang="en-US" altLang="ko-KR" sz="3600" dirty="0"/>
              <a:t>regular expression</a:t>
            </a:r>
            <a:br>
              <a:rPr lang="en-US" altLang="ko-KR" sz="3600" dirty="0"/>
            </a:br>
            <a:r>
              <a:rPr lang="en-US" altLang="ko-KR" sz="3600" dirty="0"/>
              <a:t>with “</a:t>
            </a:r>
            <a:r>
              <a:rPr lang="en-US" altLang="ko-KR" sz="3600" dirty="0" err="1"/>
              <a:t>pcre</a:t>
            </a:r>
            <a:r>
              <a:rPr lang="en-US" altLang="ko-KR" sz="3600" dirty="0"/>
              <a:t>” library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7000" y="3700008"/>
            <a:ext cx="6858000" cy="2280662"/>
          </a:xfrm>
        </p:spPr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Moo </a:t>
            </a:r>
            <a:r>
              <a:rPr lang="en-US" altLang="ko-KR" dirty="0" err="1"/>
              <a:t>gi</a:t>
            </a:r>
            <a:r>
              <a:rPr lang="en-US" altLang="ko-KR" dirty="0"/>
              <a:t> </a:t>
            </a:r>
            <a:r>
              <a:rPr lang="en-US" altLang="ko-KR" dirty="0" err="1"/>
              <a:t>jun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Patterns (examples)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1" y="1094014"/>
            <a:ext cx="4518791" cy="50829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Examples</a:t>
            </a:r>
          </a:p>
          <a:p>
            <a:pPr lvl="1" indent="-342900">
              <a:buFont typeface="+mj-ea"/>
              <a:buAutoNum type="circleNumDbPlain"/>
            </a:pPr>
            <a:r>
              <a:rPr lang="en-US" altLang="ko-KR" dirty="0"/>
              <a:t>Pattern: </a:t>
            </a:r>
            <a:r>
              <a:rPr lang="en-US" altLang="ko-KR" dirty="0">
                <a:solidFill>
                  <a:srgbClr val="FF0000"/>
                </a:solidFill>
              </a:rPr>
              <a:t>\w</a:t>
            </a:r>
            <a:r>
              <a:rPr lang="en-US" altLang="ko-KR" dirty="0"/>
              <a:t>+</a:t>
            </a:r>
          </a:p>
          <a:p>
            <a:pPr lvl="1"/>
            <a:r>
              <a:rPr lang="en-US" altLang="ko-KR" dirty="0"/>
              <a:t>String</a:t>
            </a:r>
          </a:p>
          <a:p>
            <a:pPr lvl="2"/>
            <a:r>
              <a:rPr lang="en-US" altLang="ko-KR" dirty="0"/>
              <a:t>“2016” – match</a:t>
            </a:r>
          </a:p>
          <a:p>
            <a:pPr lvl="2"/>
            <a:r>
              <a:rPr lang="en-US" altLang="ko-KR" dirty="0"/>
              <a:t>“1q2w3e4r” – match</a:t>
            </a:r>
          </a:p>
          <a:p>
            <a:pPr lvl="2"/>
            <a:endParaRPr lang="en-US" altLang="ko-KR" dirty="0"/>
          </a:p>
          <a:p>
            <a:pPr lvl="1" indent="-342900">
              <a:buFont typeface="+mj-ea"/>
              <a:buAutoNum type="circleNumDbPlain" startAt="2"/>
            </a:pPr>
            <a:r>
              <a:rPr lang="en-US" altLang="ko-KR" dirty="0"/>
              <a:t>Pattern: </a:t>
            </a:r>
            <a:r>
              <a:rPr lang="en-US" altLang="ko-KR" dirty="0">
                <a:solidFill>
                  <a:srgbClr val="FF0000"/>
                </a:solidFill>
              </a:rPr>
              <a:t>\d</a:t>
            </a:r>
            <a:r>
              <a:rPr lang="en-US" altLang="ko-KR" dirty="0"/>
              <a:t>==</a:t>
            </a:r>
            <a:r>
              <a:rPr lang="en-US" altLang="ko-KR" dirty="0">
                <a:solidFill>
                  <a:srgbClr val="FF0000"/>
                </a:solidFill>
              </a:rPr>
              <a:t>\d</a:t>
            </a:r>
          </a:p>
          <a:p>
            <a:pPr lvl="1"/>
            <a:r>
              <a:rPr lang="en-US" altLang="ko-KR" dirty="0"/>
              <a:t>string:</a:t>
            </a:r>
          </a:p>
          <a:p>
            <a:pPr lvl="2"/>
            <a:r>
              <a:rPr lang="en-US" altLang="ko-KR" dirty="0"/>
              <a:t>“0==0” – match</a:t>
            </a:r>
          </a:p>
          <a:p>
            <a:pPr lvl="2"/>
            <a:r>
              <a:rPr lang="en-US" altLang="ko-KR" dirty="0"/>
              <a:t>“K==k” – doesn’t match</a:t>
            </a:r>
          </a:p>
          <a:p>
            <a:endParaRPr lang="en-US" altLang="ko-KR" dirty="0"/>
          </a:p>
          <a:p>
            <a:pPr lvl="1" indent="-342900">
              <a:buFont typeface="+mj-ea"/>
              <a:buAutoNum type="circleNumDbPlain" startAt="3"/>
            </a:pPr>
            <a:r>
              <a:rPr lang="en-US" altLang="ko-KR" dirty="0"/>
              <a:t>Pattern: </a:t>
            </a:r>
            <a:r>
              <a:rPr lang="en-US" altLang="ko-KR" dirty="0">
                <a:solidFill>
                  <a:srgbClr val="FF0000"/>
                </a:solidFill>
              </a:rPr>
              <a:t>\w</a:t>
            </a:r>
            <a:r>
              <a:rPr lang="en-US" altLang="ko-KR" dirty="0"/>
              <a:t>{3,5}</a:t>
            </a:r>
            <a:r>
              <a:rPr lang="en-US" altLang="ko-KR" dirty="0">
                <a:solidFill>
                  <a:srgbClr val="FF0000"/>
                </a:solidFill>
              </a:rPr>
              <a:t>\s</a:t>
            </a:r>
            <a:r>
              <a:rPr lang="en-US" altLang="ko-KR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\d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FF0000"/>
                </a:solidFill>
              </a:rPr>
              <a:t>\w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FF0000"/>
                </a:solidFill>
              </a:rPr>
              <a:t>\s\w</a:t>
            </a:r>
            <a:r>
              <a:rPr lang="en-US" altLang="ko-KR" dirty="0"/>
              <a:t>*</a:t>
            </a:r>
          </a:p>
          <a:p>
            <a:pPr lvl="1"/>
            <a:r>
              <a:rPr lang="en-US" altLang="ko-KR" dirty="0"/>
              <a:t>String</a:t>
            </a:r>
          </a:p>
          <a:p>
            <a:pPr lvl="2"/>
            <a:r>
              <a:rPr lang="en-US" altLang="ko-KR" dirty="0"/>
              <a:t>“The       30th anniversary” – match</a:t>
            </a:r>
          </a:p>
          <a:p>
            <a:pPr lvl="2"/>
            <a:r>
              <a:rPr lang="en-US" altLang="ko-KR" dirty="0"/>
              <a:t>“Most people in the world” – doesn’t match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520560" y="1094014"/>
            <a:ext cx="4518791" cy="50829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Calibri"/>
              <a:buChar char="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Calibri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685800" lvl="1" indent="-342900">
              <a:buFont typeface="+mj-ea"/>
              <a:buAutoNum type="circleNumDbPlain" startAt="4"/>
            </a:pPr>
            <a:r>
              <a:rPr lang="en-US" altLang="ko-KR" dirty="0"/>
              <a:t>Pattern: [1-5][d-g]*</a:t>
            </a:r>
          </a:p>
          <a:p>
            <a:pPr lvl="1"/>
            <a:r>
              <a:rPr lang="en-US" altLang="ko-KR" dirty="0"/>
              <a:t>String</a:t>
            </a:r>
          </a:p>
          <a:p>
            <a:pPr lvl="2"/>
            <a:r>
              <a:rPr lang="en-US" altLang="ko-KR" dirty="0"/>
              <a:t>“1dfdgfdfdgfdgfgdfdfgdf” – match</a:t>
            </a:r>
          </a:p>
          <a:p>
            <a:pPr lvl="2"/>
            <a:r>
              <a:rPr lang="en-US" altLang="ko-KR" dirty="0"/>
              <a:t>“12dfdfdfdfdf” – doesn’t match</a:t>
            </a:r>
          </a:p>
          <a:p>
            <a:pPr lvl="2"/>
            <a:endParaRPr lang="en-US" altLang="ko-KR" dirty="0"/>
          </a:p>
          <a:p>
            <a:pPr marL="685800" lvl="1" indent="-342900">
              <a:buFont typeface="+mj-ea"/>
              <a:buAutoNum type="circleNumDbPlain" startAt="5"/>
            </a:pPr>
            <a:r>
              <a:rPr lang="en-US" altLang="ko-KR" dirty="0"/>
              <a:t>Pattern: [1]</a:t>
            </a:r>
            <a:r>
              <a:rPr lang="en-US" altLang="ko-KR" dirty="0">
                <a:solidFill>
                  <a:srgbClr val="FF0000"/>
                </a:solidFill>
              </a:rPr>
              <a:t>\d</a:t>
            </a:r>
            <a:r>
              <a:rPr lang="en-US" altLang="ko-KR" dirty="0"/>
              <a:t>{1}</a:t>
            </a:r>
            <a:r>
              <a:rPr lang="en-US" altLang="ko-KR" dirty="0">
                <a:solidFill>
                  <a:srgbClr val="FF0000"/>
                </a:solidFill>
              </a:rPr>
              <a:t>\</a:t>
            </a:r>
            <a:r>
              <a:rPr lang="en-US" altLang="ko-KR" dirty="0" err="1">
                <a:solidFill>
                  <a:srgbClr val="FF0000"/>
                </a:solidFill>
              </a:rPr>
              <a:t>s</a:t>
            </a:r>
            <a:r>
              <a:rPr lang="en-US" altLang="ko-KR" dirty="0" err="1"/>
              <a:t>years</a:t>
            </a:r>
            <a:r>
              <a:rPr lang="en-US" altLang="ko-KR" dirty="0">
                <a:solidFill>
                  <a:srgbClr val="FF0000"/>
                </a:solidFill>
              </a:rPr>
              <a:t>\s</a:t>
            </a:r>
            <a:r>
              <a:rPr lang="en-US" altLang="ko-KR" dirty="0"/>
              <a:t>old</a:t>
            </a:r>
          </a:p>
          <a:p>
            <a:pPr lvl="1"/>
            <a:r>
              <a:rPr lang="en-US" altLang="ko-KR" dirty="0"/>
              <a:t>string:</a:t>
            </a:r>
          </a:p>
          <a:p>
            <a:pPr lvl="2"/>
            <a:r>
              <a:rPr lang="en-US" altLang="ko-KR" dirty="0"/>
              <a:t>“10 years old” – match</a:t>
            </a:r>
          </a:p>
          <a:p>
            <a:pPr lvl="2"/>
            <a:r>
              <a:rPr lang="en-US" altLang="ko-KR" dirty="0"/>
              <a:t>“16 years old” – match</a:t>
            </a:r>
          </a:p>
          <a:p>
            <a:pPr lvl="2"/>
            <a:r>
              <a:rPr lang="en-US" altLang="ko-KR" dirty="0"/>
              <a:t>“26 years old” – doesn’t match</a:t>
            </a:r>
          </a:p>
          <a:p>
            <a:pPr lvl="2"/>
            <a:r>
              <a:rPr lang="en-US" altLang="ko-KR" dirty="0"/>
              <a:t>“15 </a:t>
            </a:r>
            <a:r>
              <a:rPr lang="en-US" altLang="ko-KR" dirty="0" err="1"/>
              <a:t>yearsold</a:t>
            </a:r>
            <a:r>
              <a:rPr lang="en-US" altLang="ko-KR" dirty="0"/>
              <a:t>” – doesn’t match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89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Patterns (playground)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0335D4-4CCC-40EB-90E5-FFCE16E8A461}"/>
              </a:ext>
            </a:extLst>
          </p:cNvPr>
          <p:cNvSpPr/>
          <p:nvPr/>
        </p:nvSpPr>
        <p:spPr>
          <a:xfrm>
            <a:off x="2152650" y="1379240"/>
            <a:ext cx="5352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Reference) https://regex101.com/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5C21B-42AE-4A7F-A101-47067C72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36" y="1850748"/>
            <a:ext cx="8197728" cy="3675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456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Programming code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3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Phone Number Classifier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Log Classifier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Specific Image File Classifier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6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Phone Number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436" y="843541"/>
            <a:ext cx="9603275" cy="3450613"/>
          </a:xfrm>
        </p:spPr>
        <p:txBody>
          <a:bodyPr/>
          <a:lstStyle/>
          <a:p>
            <a:endParaRPr lang="en-US" altLang="ko-KR" sz="1800" dirty="0"/>
          </a:p>
          <a:p>
            <a:r>
              <a:rPr lang="en-US" altLang="ko-KR" sz="1800" dirty="0"/>
              <a:t>Description: </a:t>
            </a:r>
            <a:r>
              <a:rPr lang="en-US" altLang="ko-KR" sz="1800" b="1" dirty="0"/>
              <a:t>Identify whether the given string is a phone number or not.</a:t>
            </a:r>
          </a:p>
          <a:p>
            <a:pPr marL="0" indent="0" algn="ctr">
              <a:buNone/>
            </a:pPr>
            <a:r>
              <a:rPr lang="en-US" altLang="ko-KR" sz="1800" b="1" dirty="0"/>
              <a:t>Given String Format:                   -                   -          		</a:t>
            </a:r>
          </a:p>
          <a:p>
            <a:pPr marL="0" indent="0" algn="ctr">
              <a:buNone/>
            </a:pPr>
            <a:r>
              <a:rPr lang="en-US" altLang="ko-KR" sz="1800" b="1" dirty="0"/>
              <a:t>(Consider that the area code is one of 02, 031, 010, 016, 019</a:t>
            </a:r>
            <a:br>
              <a:rPr lang="en-US" altLang="ko-KR" sz="1800" b="1" dirty="0"/>
            </a:br>
            <a:r>
              <a:rPr lang="en-US" altLang="ko-KR" sz="1800" b="1" dirty="0"/>
              <a:t>The middle letters must have 3 or 4 letters)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F2E4AA-EDC5-4774-8DE7-C9B3860F2F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0" y="2989580"/>
          <a:ext cx="6096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127932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59884572"/>
                    </a:ext>
                  </a:extLst>
                </a:gridCol>
              </a:tblGrid>
              <a:tr h="36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Input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Output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032187"/>
                  </a:ext>
                </a:extLst>
              </a:tr>
              <a:tr h="2602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010-1234-4567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0100-44555-12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031-971-8844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4a8-0000-1145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016-345-1324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019-4421-4812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01-44-44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02-124-4835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Y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Y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Y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Y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Y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1720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8CE30B1-FB0B-46BC-AE60-E4B78557F5A5}"/>
              </a:ext>
            </a:extLst>
          </p:cNvPr>
          <p:cNvSpPr/>
          <p:nvPr/>
        </p:nvSpPr>
        <p:spPr>
          <a:xfrm>
            <a:off x="5137977" y="1868368"/>
            <a:ext cx="994411" cy="2126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Area Code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716C8-ECE1-4B1F-B327-D52D215C907A}"/>
              </a:ext>
            </a:extLst>
          </p:cNvPr>
          <p:cNvSpPr/>
          <p:nvPr/>
        </p:nvSpPr>
        <p:spPr>
          <a:xfrm>
            <a:off x="6334317" y="1868005"/>
            <a:ext cx="1040131" cy="213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?????????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59AEAE-9CD1-4109-A52E-5D6F69C4533B}"/>
              </a:ext>
            </a:extLst>
          </p:cNvPr>
          <p:cNvSpPr/>
          <p:nvPr/>
        </p:nvSpPr>
        <p:spPr>
          <a:xfrm>
            <a:off x="7576377" y="1868005"/>
            <a:ext cx="1040131" cy="213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?????????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4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Log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260722"/>
            <a:ext cx="9603275" cy="3450613"/>
          </a:xfrm>
        </p:spPr>
        <p:txBody>
          <a:bodyPr/>
          <a:lstStyle/>
          <a:p>
            <a:r>
              <a:rPr lang="en-US" altLang="ko-KR" dirty="0"/>
              <a:t>Description: </a:t>
            </a:r>
          </a:p>
          <a:p>
            <a:pPr marL="0" indent="0" algn="ctr">
              <a:buNone/>
            </a:pPr>
            <a:r>
              <a:rPr lang="en-US" altLang="ko-KR" b="1" dirty="0"/>
              <a:t>Determine if the given string is the requested log in </a:t>
            </a:r>
            <a:r>
              <a:rPr lang="en-US" altLang="ko-KR" b="1" i="1" dirty="0"/>
              <a:t>/admin </a:t>
            </a:r>
            <a:r>
              <a:rPr lang="en-US" altLang="ko-KR" b="1" dirty="0"/>
              <a:t>on </a:t>
            </a:r>
            <a:r>
              <a:rPr lang="en-US" altLang="ko-KR" b="1" i="1" dirty="0"/>
              <a:t>GET </a:t>
            </a:r>
            <a:r>
              <a:rPr lang="en-US" altLang="ko-KR" b="1" dirty="0"/>
              <a:t>in </a:t>
            </a:r>
            <a:r>
              <a:rPr lang="en-US" altLang="ko-KR" b="1" i="1" dirty="0"/>
              <a:t>April 2018</a:t>
            </a:r>
            <a:r>
              <a:rPr lang="en-US" altLang="ko-KR" b="1" dirty="0"/>
              <a:t>.</a:t>
            </a:r>
          </a:p>
          <a:p>
            <a:pPr marL="0" indent="0" algn="ctr">
              <a:buNone/>
            </a:pPr>
            <a:endParaRPr lang="en-US" altLang="ko-KR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F2E4AA-EDC5-4774-8DE7-C9B3860F2F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2649" y="2164362"/>
          <a:ext cx="7886700" cy="3665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94">
                  <a:extLst>
                    <a:ext uri="{9D8B030D-6E8A-4147-A177-3AD203B41FA5}">
                      <a16:colId xmlns:a16="http://schemas.microsoft.com/office/drawing/2014/main" val="912793258"/>
                    </a:ext>
                  </a:extLst>
                </a:gridCol>
                <a:gridCol w="6795606">
                  <a:extLst>
                    <a:ext uri="{9D8B030D-6E8A-4147-A177-3AD203B41FA5}">
                      <a16:colId xmlns:a16="http://schemas.microsoft.com/office/drawing/2014/main" val="2659884572"/>
                    </a:ext>
                  </a:extLst>
                </a:gridCol>
              </a:tblGrid>
              <a:tr h="265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Input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3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172.17.0.1 - - </a:t>
                      </a:r>
                      <a:r>
                        <a:rPr lang="en-US" altLang="ko-KR" sz="1600" b="1" dirty="0"/>
                        <a:t>[11/Apr/2018] “POST /login </a:t>
                      </a:r>
                      <a:r>
                        <a:rPr lang="en-US" altLang="ko-KR" sz="1600" b="0" dirty="0"/>
                        <a:t>HTTP/1.1" 304 0 "-" "Mozilla/5.0 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  (Macintosh; Intel Mac OS X 10_13_3) </a:t>
                      </a:r>
                      <a:r>
                        <a:rPr lang="en-US" altLang="ko-KR" sz="1600" b="0" dirty="0" err="1"/>
                        <a:t>AppleWebKit</a:t>
                      </a:r>
                      <a:r>
                        <a:rPr lang="en-US" altLang="ko-KR" sz="1600" b="0" dirty="0"/>
                        <a:t>/537.36 (KHTML, like 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  Gecko) Chrome/65.0.3325.181 Safari/537.36" "-“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163.152.1.8 - - </a:t>
                      </a:r>
                      <a:r>
                        <a:rPr lang="en-US" altLang="ko-KR" sz="1600" b="1" dirty="0"/>
                        <a:t>[25/Apr/2018] “GET /admin </a:t>
                      </a:r>
                      <a:r>
                        <a:rPr lang="en-US" altLang="ko-KR" sz="1600" b="0" dirty="0"/>
                        <a:t>HTTP/1.1" 304 0 "-" "Mozilla/5.0 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  (Macintosh; Intel Mac OS X 10_13_3) </a:t>
                      </a:r>
                      <a:r>
                        <a:rPr lang="en-US" altLang="ko-KR" sz="1600" b="0" dirty="0" err="1"/>
                        <a:t>AppleWebKit</a:t>
                      </a:r>
                      <a:r>
                        <a:rPr lang="en-US" altLang="ko-KR" sz="1600" b="0" dirty="0"/>
                        <a:t>/537.36 (KHTML, like 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  Gecko) Chrome/65.0.3325.181 Safari/537.36" "-“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182.175.5.1 - - </a:t>
                      </a:r>
                      <a:r>
                        <a:rPr lang="en-US" altLang="ko-KR" sz="1600" b="1" dirty="0"/>
                        <a:t>[2/Mar/2017] “GET /main </a:t>
                      </a:r>
                      <a:r>
                        <a:rPr lang="en-US" altLang="ko-KR" sz="1600" b="0" dirty="0"/>
                        <a:t>HTTP/1.1" 304 0 "-" "Mozilla/5.0 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  (Macintosh; Intel Mac OS X 10_13_3) </a:t>
                      </a:r>
                      <a:r>
                        <a:rPr lang="en-US" altLang="ko-KR" sz="1600" b="0" dirty="0" err="1"/>
                        <a:t>AppleWebKit</a:t>
                      </a:r>
                      <a:r>
                        <a:rPr lang="en-US" altLang="ko-KR" sz="1600" b="0" dirty="0"/>
                        <a:t>/537.36 (KHTML, like 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  Gecko) Chrome/65.0.3325.181 Safari/537.36" "-"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032187"/>
                  </a:ext>
                </a:extLst>
              </a:tr>
              <a:tr h="101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N</a:t>
                      </a:r>
                    </a:p>
                    <a:p>
                      <a:pPr algn="l" latinLnBrk="1"/>
                      <a:r>
                        <a:rPr lang="en-US" altLang="ko-KR" sz="2000" dirty="0"/>
                        <a:t>Y</a:t>
                      </a:r>
                    </a:p>
                    <a:p>
                      <a:pPr algn="l" latinLnBrk="1"/>
                      <a:r>
                        <a:rPr lang="en-US" altLang="ko-KR" sz="2000" dirty="0"/>
                        <a:t>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1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33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Specific Image File Classifier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577131"/>
            <a:ext cx="9603275" cy="408216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File format:</a:t>
            </a:r>
          </a:p>
          <a:p>
            <a:pPr marL="0" indent="0">
              <a:buNone/>
            </a:pPr>
            <a:r>
              <a:rPr lang="en-US" altLang="ko-KR" dirty="0"/>
              <a:t>GIF file is composed of many chunks</a:t>
            </a:r>
          </a:p>
          <a:p>
            <a:pPr marL="0" indent="0">
              <a:buNone/>
            </a:pPr>
            <a:r>
              <a:rPr lang="en-US" altLang="ko-KR" dirty="0" err="1"/>
              <a:t>HxD</a:t>
            </a:r>
            <a:r>
              <a:rPr lang="en-US" altLang="ko-KR" dirty="0"/>
              <a:t> allows you to see the inside of a GIF file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https://mh-nexus.de/en/hxd/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All gif files have the first three characters 0x47(G), 0x49(I), and 0x46(F)</a:t>
            </a:r>
          </a:p>
          <a:p>
            <a:pPr marL="0" indent="0">
              <a:buNone/>
            </a:pPr>
            <a:r>
              <a:rPr lang="en-US" altLang="ko-KR" dirty="0"/>
              <a:t>Offset 06, 07 means Canvas Width, Offset 08, 09 means Canvas Height</a:t>
            </a:r>
          </a:p>
          <a:p>
            <a:pPr marL="0" indent="0">
              <a:buNone/>
            </a:pPr>
            <a:r>
              <a:rPr lang="en-US" altLang="ko-KR" dirty="0"/>
              <a:t>Every GIF file has Canvas information on same offset 06~09</a:t>
            </a:r>
          </a:p>
          <a:p>
            <a:pPr marL="0" indent="0">
              <a:buNone/>
            </a:pPr>
            <a:r>
              <a:rPr lang="en-US" altLang="ko-KR" dirty="0"/>
              <a:t>Above image has 30 * 30 pixels (0x1E = 30)</a:t>
            </a:r>
          </a:p>
          <a:p>
            <a:pPr marL="0" indent="0">
              <a:buNone/>
            </a:pPr>
            <a:r>
              <a:rPr lang="en-US" altLang="ko-KR" dirty="0"/>
              <a:t>You can get file format information from the Internet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68103-7321-4D9C-9F21-975647C0E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47" y="2626366"/>
            <a:ext cx="939361" cy="9393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A856C0-59CD-44F7-B262-1230CF1B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533" y="2626366"/>
            <a:ext cx="5605855" cy="9464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438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Specific Image File Classifier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8081" y="1461822"/>
            <a:ext cx="9603275" cy="34506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Description: </a:t>
            </a:r>
            <a:r>
              <a:rPr lang="en-US" altLang="ko-KR" sz="1600" b="1" dirty="0"/>
              <a:t>Determine that the given string is the hexadecimal header string of </a:t>
            </a:r>
            <a:br>
              <a:rPr lang="en-US" altLang="ko-KR" sz="1600" b="1" dirty="0"/>
            </a:br>
            <a:r>
              <a:rPr lang="en-US" altLang="ko-KR" sz="1600" b="1" dirty="0"/>
              <a:t>a </a:t>
            </a:r>
            <a:r>
              <a:rPr lang="en-US" altLang="ko-KR" sz="1600" b="1" u="sng" dirty="0"/>
              <a:t>BMP file</a:t>
            </a:r>
            <a:r>
              <a:rPr lang="en-US" altLang="ko-KR" sz="1600" b="1" dirty="0"/>
              <a:t> whose dimensions are 80 * 70 pixels in width and height</a:t>
            </a:r>
            <a:endParaRPr lang="en-US" altLang="ko-KR" sz="11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42002C-5A38-4464-A3FD-34EFA88C01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2649" y="2164363"/>
          <a:ext cx="7886700" cy="3961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94">
                  <a:extLst>
                    <a:ext uri="{9D8B030D-6E8A-4147-A177-3AD203B41FA5}">
                      <a16:colId xmlns:a16="http://schemas.microsoft.com/office/drawing/2014/main" val="912793258"/>
                    </a:ext>
                  </a:extLst>
                </a:gridCol>
                <a:gridCol w="6795606">
                  <a:extLst>
                    <a:ext uri="{9D8B030D-6E8A-4147-A177-3AD203B41FA5}">
                      <a16:colId xmlns:a16="http://schemas.microsoft.com/office/drawing/2014/main" val="2659884572"/>
                    </a:ext>
                  </a:extLst>
                </a:gridCol>
              </a:tblGrid>
              <a:tr h="265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Input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4</a:t>
                      </a:r>
                    </a:p>
                    <a:p>
                      <a:pPr algn="l" latinLnBrk="1"/>
                      <a:r>
                        <a:rPr lang="en-US" altLang="ko-KR" sz="1600" b="0" dirty="0"/>
                        <a:t>4749463839611E001E0070000021F904010000FC002C000000001E001E008700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00000000330000660000990000CC0000</a:t>
                      </a:r>
                    </a:p>
                    <a:p>
                      <a:pPr algn="l" latinLnBrk="1"/>
                      <a:r>
                        <a:rPr lang="en-US" altLang="ko-KR" sz="1600" b="0" dirty="0"/>
                        <a:t>424D8E9C00000000000036040000280000002C0100008200000001000800000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000005898000000000000000000000000</a:t>
                      </a:r>
                    </a:p>
                    <a:p>
                      <a:pPr algn="l" latinLnBrk="1"/>
                      <a:r>
                        <a:rPr lang="en-US" altLang="ko-KR" sz="1600" b="0" dirty="0"/>
                        <a:t>424D86030000000000003E00000028000000500000004600000001000100000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000004803000000000000000000000000</a:t>
                      </a:r>
                    </a:p>
                    <a:p>
                      <a:pPr algn="l" latinLnBrk="1"/>
                      <a:r>
                        <a:rPr lang="en-US" altLang="ko-KR" sz="1600" b="0" dirty="0"/>
                        <a:t>89504E470D0A1A0A0000000D494844520000040000000300080200000035D88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25A000342D54944415478DAECBD59B05D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032187"/>
                  </a:ext>
                </a:extLst>
              </a:tr>
              <a:tr h="101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N</a:t>
                      </a:r>
                    </a:p>
                    <a:p>
                      <a:pPr algn="l" latinLnBrk="1"/>
                      <a:r>
                        <a:rPr lang="en-US" altLang="ko-KR" sz="2000" dirty="0"/>
                        <a:t>N</a:t>
                      </a:r>
                    </a:p>
                    <a:p>
                      <a:pPr algn="l" latinLnBrk="1"/>
                      <a:r>
                        <a:rPr lang="en-US" altLang="ko-KR" sz="2000" dirty="0"/>
                        <a:t>Y</a:t>
                      </a:r>
                    </a:p>
                    <a:p>
                      <a:pPr algn="l" latinLnBrk="1"/>
                      <a:r>
                        <a:rPr lang="en-US" altLang="ko-KR" sz="2000" dirty="0"/>
                        <a:t>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1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1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Specific Image File Classifier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395322"/>
            <a:ext cx="9603275" cy="3450613"/>
          </a:xfrm>
        </p:spPr>
        <p:txBody>
          <a:bodyPr/>
          <a:lstStyle/>
          <a:p>
            <a:r>
              <a:rPr lang="en-US" altLang="ko-KR" dirty="0"/>
              <a:t>Description: </a:t>
            </a:r>
            <a:r>
              <a:rPr lang="en-US" altLang="ko-KR" b="1" dirty="0"/>
              <a:t>Determine that the given string is the hexadecimal header string of a </a:t>
            </a:r>
            <a:r>
              <a:rPr lang="en-US" altLang="ko-KR" b="1" u="sng" dirty="0"/>
              <a:t>BMP file</a:t>
            </a:r>
            <a:r>
              <a:rPr lang="en-US" altLang="ko-KR" b="1" dirty="0"/>
              <a:t> whose dimensions are 80 * 70 pixels in width and height</a:t>
            </a:r>
            <a:endParaRPr lang="en-US" altLang="ko-KR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42002C-5A38-4464-A3FD-34EFA88C01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2649" y="2164363"/>
          <a:ext cx="7886700" cy="3961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94">
                  <a:extLst>
                    <a:ext uri="{9D8B030D-6E8A-4147-A177-3AD203B41FA5}">
                      <a16:colId xmlns:a16="http://schemas.microsoft.com/office/drawing/2014/main" val="912793258"/>
                    </a:ext>
                  </a:extLst>
                </a:gridCol>
                <a:gridCol w="6795606">
                  <a:extLst>
                    <a:ext uri="{9D8B030D-6E8A-4147-A177-3AD203B41FA5}">
                      <a16:colId xmlns:a16="http://schemas.microsoft.com/office/drawing/2014/main" val="2659884572"/>
                    </a:ext>
                  </a:extLst>
                </a:gridCol>
              </a:tblGrid>
              <a:tr h="265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Input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4</a:t>
                      </a:r>
                    </a:p>
                    <a:p>
                      <a:pPr algn="l" latinLnBrk="1"/>
                      <a:r>
                        <a:rPr lang="en-US" altLang="ko-KR" sz="1600" b="0" dirty="0"/>
                        <a:t>4749463839611E001E0070000021F904010000FC002C000000001E001E008700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00000000330000660000990000CC0000</a:t>
                      </a:r>
                    </a:p>
                    <a:p>
                      <a:pPr algn="l" latinLnBrk="1"/>
                      <a:r>
                        <a:rPr lang="en-US" altLang="ko-KR" sz="1600" b="0" dirty="0"/>
                        <a:t>424D8E9C00000000000036040000280000002C0100008200000001000800000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000005898000000000000000000000000</a:t>
                      </a:r>
                    </a:p>
                    <a:p>
                      <a:pPr algn="l" latinLnBrk="1"/>
                      <a:r>
                        <a:rPr lang="en-US" altLang="ko-KR" sz="1600" b="0" dirty="0"/>
                        <a:t>424D86030000000000003E00000028000000500000004600000001000100000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000004803000000000000000000000000</a:t>
                      </a:r>
                    </a:p>
                    <a:p>
                      <a:pPr algn="l" latinLnBrk="1"/>
                      <a:r>
                        <a:rPr lang="en-US" altLang="ko-KR" sz="1600" b="0" dirty="0"/>
                        <a:t>89504E470D0A1A0A0000000D494844520000040000000300080200000035D88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     25A000342D54944415478DAECBD59B05D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032187"/>
                  </a:ext>
                </a:extLst>
              </a:tr>
              <a:tr h="101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N</a:t>
                      </a:r>
                    </a:p>
                    <a:p>
                      <a:pPr algn="l" latinLnBrk="1"/>
                      <a:r>
                        <a:rPr lang="en-US" altLang="ko-KR" sz="2000" dirty="0"/>
                        <a:t>N</a:t>
                      </a:r>
                    </a:p>
                    <a:p>
                      <a:pPr algn="l" latinLnBrk="1"/>
                      <a:r>
                        <a:rPr lang="en-US" altLang="ko-KR" sz="2000" dirty="0"/>
                        <a:t>Y</a:t>
                      </a:r>
                    </a:p>
                    <a:p>
                      <a:pPr algn="l" latinLnBrk="1"/>
                      <a:r>
                        <a:rPr lang="en-US" altLang="ko-KR" sz="2000" dirty="0"/>
                        <a:t>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172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99E34E-C51D-4C80-8F51-5439D038A1CD}"/>
              </a:ext>
            </a:extLst>
          </p:cNvPr>
          <p:cNvSpPr txBox="1"/>
          <p:nvPr/>
        </p:nvSpPr>
        <p:spPr>
          <a:xfrm>
            <a:off x="6910085" y="2206307"/>
            <a:ext cx="27365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Previous GIF image case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DE75AA-DADB-461B-AE3A-0724FEA0C13F}"/>
              </a:ext>
            </a:extLst>
          </p:cNvPr>
          <p:cNvCxnSpPr>
            <a:cxnSpLocks/>
          </p:cNvCxnSpPr>
          <p:nvPr/>
        </p:nvCxnSpPr>
        <p:spPr>
          <a:xfrm flipH="1">
            <a:off x="6582562" y="2390974"/>
            <a:ext cx="478173" cy="258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D84C9-2231-4165-B1FA-8D9E9BB343F8}"/>
              </a:ext>
            </a:extLst>
          </p:cNvPr>
          <p:cNvSpPr txBox="1"/>
          <p:nvPr/>
        </p:nvSpPr>
        <p:spPr>
          <a:xfrm>
            <a:off x="4625452" y="5001240"/>
            <a:ext cx="318190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match, Because It is GIF file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411C422-3617-40AA-9396-775D68D7DC42}"/>
              </a:ext>
            </a:extLst>
          </p:cNvPr>
          <p:cNvCxnSpPr>
            <a:cxnSpLocks/>
          </p:cNvCxnSpPr>
          <p:nvPr/>
        </p:nvCxnSpPr>
        <p:spPr>
          <a:xfrm flipH="1" flipV="1">
            <a:off x="3562525" y="5050173"/>
            <a:ext cx="1062928" cy="13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Introduction to PCRE2 library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What is Regular Expression?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Programming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6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3600" dirty="0"/>
            </a:br>
            <a:r>
              <a:rPr lang="en-US" altLang="ko-KR" sz="3600" dirty="0"/>
              <a:t>Introduction to PCRE2 library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BBE2E8A-8109-4782-B8D8-1CE2FDB6D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5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PCRE2 Library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1094014"/>
            <a:ext cx="8163012" cy="5082950"/>
          </a:xfrm>
        </p:spPr>
        <p:txBody>
          <a:bodyPr>
            <a:normAutofit/>
          </a:bodyPr>
          <a:lstStyle/>
          <a:p>
            <a:r>
              <a:rPr lang="en-US" altLang="ko-KR" dirty="0"/>
              <a:t>PCRE – Perl Compatible Regular Expressions</a:t>
            </a:r>
          </a:p>
          <a:p>
            <a:endParaRPr lang="en-US" altLang="ko-KR" dirty="0"/>
          </a:p>
          <a:p>
            <a:r>
              <a:rPr lang="en-US" altLang="ko-KR" dirty="0"/>
              <a:t>The PCRE library is a set of functions that implement regular expression pattern matching using the same syntax and semantics as Perl 5</a:t>
            </a:r>
          </a:p>
          <a:p>
            <a:endParaRPr lang="en-US" altLang="ko-KR" dirty="0"/>
          </a:p>
          <a:p>
            <a:r>
              <a:rPr lang="en-US" altLang="ko-KR" dirty="0"/>
              <a:t>PCRE has its own native API, as well as a set of wrapper functions that correspond to the POSIX regular expression API</a:t>
            </a:r>
          </a:p>
          <a:p>
            <a:endParaRPr lang="en-US" altLang="ko-KR" dirty="0"/>
          </a:p>
          <a:p>
            <a:r>
              <a:rPr lang="en-US" altLang="ko-KR" dirty="0"/>
              <a:t>There are two major versions of the PCRE library</a:t>
            </a:r>
            <a:br>
              <a:rPr lang="en-US" altLang="ko-KR" dirty="0"/>
            </a:br>
            <a:r>
              <a:rPr lang="en-US" altLang="ko-KR" dirty="0"/>
              <a:t>The newest version, PCRE2, was released in 2015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5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1110640"/>
            <a:ext cx="7886700" cy="5082950"/>
          </a:xfrm>
        </p:spPr>
        <p:txBody>
          <a:bodyPr/>
          <a:lstStyle/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copy 3 files (pcre2.h, pcre2-8.dll, pcre2-8.lib) into the solution directory of  Visual Studio project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45" y="1471575"/>
            <a:ext cx="2695575" cy="1133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5EEB91-9114-4C13-9C3C-3870112F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53" y="3919474"/>
            <a:ext cx="5343525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5AAF9AD-22B1-40C2-9BC7-C696FB641A91}"/>
              </a:ext>
            </a:extLst>
          </p:cNvPr>
          <p:cNvSpPr/>
          <p:nvPr/>
        </p:nvSpPr>
        <p:spPr>
          <a:xfrm>
            <a:off x="4753761" y="5322887"/>
            <a:ext cx="1367406" cy="64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VS2017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1094014"/>
            <a:ext cx="8334118" cy="5082950"/>
          </a:xfrm>
        </p:spPr>
        <p:txBody>
          <a:bodyPr/>
          <a:lstStyle/>
          <a:p>
            <a:r>
              <a:rPr lang="en-US" altLang="ko-KR" dirty="0"/>
              <a:t>Please change the mode option to the release mode, not a debug mode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EBD73-86AB-4B0D-BF38-72645C5D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72" y="4201207"/>
            <a:ext cx="8282040" cy="984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133973" y="4581095"/>
            <a:ext cx="541142" cy="186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6824D-CB3D-422E-B145-FD6B5C02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72" y="2268817"/>
            <a:ext cx="8282040" cy="1049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4189880" y="2957810"/>
            <a:ext cx="541142" cy="211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8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VS2017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463" y="1909399"/>
            <a:ext cx="9603275" cy="3450613"/>
          </a:xfrm>
        </p:spPr>
        <p:txBody>
          <a:bodyPr/>
          <a:lstStyle/>
          <a:p>
            <a:r>
              <a:rPr lang="en-US" altLang="ko-KR" dirty="0"/>
              <a:t>Go to Project Configuration Properties -&gt; Linker -&gt; Input -&gt; Additional Dependencies, and add pcre2-8.lib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FBA7D920-31DD-4AC0-948F-6C6C988C969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D4FF8D-9E22-4456-A3DF-B3BB98EE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63" y="2518414"/>
            <a:ext cx="5660708" cy="40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3600" dirty="0"/>
            </a:br>
            <a:r>
              <a:rPr lang="en-US" altLang="ko-KR" sz="3600" dirty="0"/>
              <a:t>Regular Expression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C9ECC606-81FA-4298-9537-8E254C411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4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Patterns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Base character classes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\w</a:t>
            </a:r>
            <a:r>
              <a:rPr lang="en-US" altLang="ko-KR" dirty="0"/>
              <a:t> – any word character. Same as [a-zA-Z0-9_]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\W</a:t>
            </a:r>
            <a:r>
              <a:rPr lang="en-US" altLang="ko-KR" dirty="0"/>
              <a:t> – any non-word character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\s</a:t>
            </a:r>
            <a:r>
              <a:rPr lang="en-US" altLang="ko-KR" dirty="0"/>
              <a:t> – whitespace character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\S</a:t>
            </a:r>
            <a:r>
              <a:rPr lang="en-US" altLang="ko-KR" dirty="0"/>
              <a:t> – any non whitespace character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\d</a:t>
            </a:r>
            <a:r>
              <a:rPr lang="en-US" altLang="ko-KR" dirty="0"/>
              <a:t> – digits. Same as [0-9]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\D</a:t>
            </a:r>
            <a:r>
              <a:rPr lang="en-US" altLang="ko-KR" dirty="0"/>
              <a:t> – any non digit character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Quantifiers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n*</a:t>
            </a:r>
            <a:r>
              <a:rPr lang="en-US" altLang="ko-KR" dirty="0"/>
              <a:t> – zero or more of 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n+</a:t>
            </a:r>
            <a:r>
              <a:rPr lang="en-US" altLang="ko-KR" dirty="0"/>
              <a:t> – one or more of 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n?</a:t>
            </a:r>
            <a:r>
              <a:rPr lang="en-US" altLang="ko-KR" dirty="0"/>
              <a:t> – zero or one occurrences of 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{n}</a:t>
            </a:r>
            <a:r>
              <a:rPr lang="en-US" altLang="ko-KR" dirty="0"/>
              <a:t> – n occurrences exactly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{n,}</a:t>
            </a:r>
            <a:r>
              <a:rPr lang="en-US" altLang="ko-KR" dirty="0"/>
              <a:t> – at least n occurrences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{,m}</a:t>
            </a:r>
            <a:r>
              <a:rPr lang="en-US" altLang="ko-KR" dirty="0"/>
              <a:t> – at most m occurrences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{n, m} </a:t>
            </a:r>
            <a:r>
              <a:rPr lang="en-US" altLang="ko-KR" dirty="0"/>
              <a:t>– between n and m occurrences (inclusive)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953222" y="2930570"/>
            <a:ext cx="4471496" cy="1590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Calibri"/>
              <a:buChar char="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Calibri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Meta characters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[</a:t>
            </a:r>
            <a:r>
              <a:rPr lang="en-US" altLang="ko-KR" dirty="0"/>
              <a:t> – start character class definition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]</a:t>
            </a:r>
            <a:r>
              <a:rPr lang="en-US" altLang="ko-KR" dirty="0"/>
              <a:t> – end character class definition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|</a:t>
            </a:r>
            <a:r>
              <a:rPr lang="en-US" altLang="ko-KR" dirty="0"/>
              <a:t> – alternates, e.g., (</a:t>
            </a:r>
            <a:r>
              <a:rPr lang="en-US" altLang="ko-KR" dirty="0" err="1"/>
              <a:t>a|b</a:t>
            </a:r>
            <a:r>
              <a:rPr lang="en-US" altLang="ko-KR" dirty="0"/>
              <a:t>) matches a or b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9902" y="606849"/>
            <a:ext cx="6204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Reference) </a:t>
            </a:r>
            <a:r>
              <a:rPr lang="ko-KR" altLang="en-US" sz="1600" b="1" dirty="0">
                <a:solidFill>
                  <a:srgbClr val="FF0000"/>
                </a:solidFill>
              </a:rPr>
              <a:t>https://www.debuggex.com/cheatsheet/regex/pcre</a:t>
            </a:r>
          </a:p>
        </p:txBody>
      </p:sp>
    </p:spTree>
    <p:extLst>
      <p:ext uri="{BB962C8B-B14F-4D97-AF65-F5344CB8AC3E}">
        <p14:creationId xmlns:p14="http://schemas.microsoft.com/office/powerpoint/2010/main" val="30001925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727</Words>
  <Application>Microsoft Office PowerPoint</Application>
  <PresentationFormat>와이드스크린</PresentationFormat>
  <Paragraphs>191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Gill Sans MT</vt:lpstr>
      <vt:lpstr>Wingdings</vt:lpstr>
      <vt:lpstr>갤러리</vt:lpstr>
      <vt:lpstr>Theory of Computation: CODE to  implement  regular expression with “pcre” library</vt:lpstr>
      <vt:lpstr>Overview</vt:lpstr>
      <vt:lpstr> Introduction to PCRE2 library</vt:lpstr>
      <vt:lpstr>PCRE2 Library Introduction</vt:lpstr>
      <vt:lpstr>Library setup</vt:lpstr>
      <vt:lpstr>VS2017 Configuration</vt:lpstr>
      <vt:lpstr>VS2017 Configuration</vt:lpstr>
      <vt:lpstr> Regular Expression</vt:lpstr>
      <vt:lpstr>Patterns</vt:lpstr>
      <vt:lpstr>Patterns (examples)</vt:lpstr>
      <vt:lpstr>Patterns (playground)</vt:lpstr>
      <vt:lpstr>Programming code</vt:lpstr>
      <vt:lpstr>Summary</vt:lpstr>
      <vt:lpstr>1. Phone Number Classifier</vt:lpstr>
      <vt:lpstr>2. Log Classifier</vt:lpstr>
      <vt:lpstr>3. Specific Image File Classifier </vt:lpstr>
      <vt:lpstr>3. Specific Image File Classifier </vt:lpstr>
      <vt:lpstr>3. Specific Image File Classifier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Computation: CODE to  implement  regular expression with “pcre” library</dc:title>
  <dc:creator>長谷川 裕太</dc:creator>
  <cp:lastModifiedBy>長谷川 裕太</cp:lastModifiedBy>
  <cp:revision>1</cp:revision>
  <dcterms:created xsi:type="dcterms:W3CDTF">2018-05-12T19:39:29Z</dcterms:created>
  <dcterms:modified xsi:type="dcterms:W3CDTF">2018-05-12T19:46:13Z</dcterms:modified>
</cp:coreProperties>
</file>