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3"/>
  </p:notesMasterIdLst>
  <p:sldIdLst>
    <p:sldId id="280" r:id="rId2"/>
    <p:sldId id="257" r:id="rId3"/>
    <p:sldId id="261" r:id="rId4"/>
    <p:sldId id="256" r:id="rId5"/>
    <p:sldId id="259" r:id="rId6"/>
    <p:sldId id="260" r:id="rId7"/>
    <p:sldId id="262" r:id="rId8"/>
    <p:sldId id="263" r:id="rId9"/>
    <p:sldId id="264" r:id="rId10"/>
    <p:sldId id="267" r:id="rId11"/>
    <p:sldId id="269" r:id="rId12"/>
    <p:sldId id="278" r:id="rId13"/>
    <p:sldId id="279" r:id="rId14"/>
    <p:sldId id="266" r:id="rId15"/>
    <p:sldId id="272" r:id="rId16"/>
    <p:sldId id="265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9429C3AB-FAF6-4B77-A459-D46A7A021C9A}" type="datetimeFigureOut">
              <a:rPr lang="zh-TW" altLang="en-US" smtClean="0"/>
              <a:pPr/>
              <a:t>2015/6/16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6AF2A692-DC6D-407F-B7F5-53D5C8897EB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5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A692-DC6D-407F-B7F5-53D5C8897E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65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28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2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33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1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3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3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47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6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887-C813-4DB2-A155-E8597F6B9E9B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973-B9BB-4A3D-AAB8-77AD1DAB8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2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A6EC887-C813-4DB2-A155-E8597F6B9E9B}" type="datetimeFigureOut">
              <a:rPr lang="zh-TW" altLang="en-US" smtClean="0"/>
              <a:pPr/>
              <a:t>2015/6/16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6FA8B973-B9BB-4A3D-AAB8-77AD1DAB8EE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2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8" b="439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4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翻轉手機</a:t>
            </a:r>
            <a:endParaRPr lang="zh-TW" altLang="en-US" dirty="0"/>
          </a:p>
        </p:txBody>
      </p:sp>
      <p:pic>
        <p:nvPicPr>
          <p:cNvPr id="8196" name="Picture 4" descr="http://objnux.1s.fr/public/Android/AppInventor/orientation/.orientation0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79" y="2171771"/>
            <a:ext cx="4898202" cy="33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0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blog.contus.com/wp-content/uploads/2013/05/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22" y="2688110"/>
            <a:ext cx="6429375" cy="292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上箭號 3"/>
          <p:cNvSpPr/>
          <p:nvPr/>
        </p:nvSpPr>
        <p:spPr>
          <a:xfrm rot="5400000">
            <a:off x="7000106" y="1745907"/>
            <a:ext cx="827903" cy="20326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7" name="向上箭號 6"/>
          <p:cNvSpPr/>
          <p:nvPr/>
        </p:nvSpPr>
        <p:spPr>
          <a:xfrm rot="16200000">
            <a:off x="1181098" y="1745907"/>
            <a:ext cx="827903" cy="20326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/>
              <a:t>移動</a:t>
            </a:r>
            <a:r>
              <a:rPr lang="zh-TW" altLang="en-US" dirty="0" smtClean="0"/>
              <a:t>手機進行控制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7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48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技術概要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  <a:r>
              <a:rPr lang="zh-TW" altLang="en-US" dirty="0"/>
              <a:t> 伺服器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網頁伺服器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網頁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Android</a:t>
            </a:r>
            <a:r>
              <a:rPr lang="zh-TW" altLang="en-US" dirty="0" smtClean="0"/>
              <a:t>手機應用程式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61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tech.mozilla.com.tw/wp-content/uploads/2013/07/Meet-the-Firefox-OS-Mascot-a-Fox-That-s-on-Fi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55" y="4666708"/>
            <a:ext cx="1962078" cy="106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upload.wikimedia.org/wikipedia/commons/thumb/7/7b/Tomcat-logo.svg/2000px-Tomcat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31" y="1848777"/>
            <a:ext cx="1410358" cy="9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526" y="315075"/>
            <a:ext cx="6683765" cy="960668"/>
          </a:xfrm>
        </p:spPr>
        <p:txBody>
          <a:bodyPr/>
          <a:lstStyle/>
          <a:p>
            <a:r>
              <a:rPr lang="en-US" altLang="zh-TW" dirty="0" smtClean="0"/>
              <a:t>System </a:t>
            </a:r>
            <a:r>
              <a:rPr lang="en-US" altLang="zh-TW" dirty="0"/>
              <a:t>A</a:t>
            </a:r>
            <a:r>
              <a:rPr lang="en-US" altLang="zh-TW" dirty="0" smtClean="0"/>
              <a:t>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627" y="1214639"/>
            <a:ext cx="2143125" cy="2143125"/>
          </a:xfrm>
          <a:prstGeom prst="rect">
            <a:avLst/>
          </a:prstGeom>
        </p:spPr>
      </p:pic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53" y="4157913"/>
            <a:ext cx="1233649" cy="119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redboard.rogers.com/wp-content/uploads/2012/07/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26" y="3964975"/>
            <a:ext cx="1076207" cy="135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0.gstatic.com/images?q=tbn:ANd9GcTZ3lgk0gZbEHUEbDBKrm4Osw3s5K0t6d9mIYj1IOSGep6o1AU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31" y="3988616"/>
            <a:ext cx="1971675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-右雙向箭號 6"/>
          <p:cNvSpPr/>
          <p:nvPr/>
        </p:nvSpPr>
        <p:spPr>
          <a:xfrm rot="7858315">
            <a:off x="2977451" y="3487616"/>
            <a:ext cx="1062681" cy="3521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13" name="左-右雙向箭號 12"/>
          <p:cNvSpPr/>
          <p:nvPr/>
        </p:nvSpPr>
        <p:spPr>
          <a:xfrm rot="2965090">
            <a:off x="5670110" y="3608700"/>
            <a:ext cx="1234884" cy="21440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>
              <a:solidFill>
                <a:schemeClr val="accent6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 rot="2777941">
            <a:off x="5836620" y="3787077"/>
            <a:ext cx="6138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>
                <a:ea typeface="微軟正黑體" panose="020B0604030504040204" pitchFamily="34" charset="-120"/>
              </a:rPr>
              <a:t>TCP</a:t>
            </a:r>
            <a:endParaRPr lang="zh-TW" altLang="en-US" sz="1500" b="1" dirty="0"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 rot="2854417">
            <a:off x="6605995" y="3089783"/>
            <a:ext cx="5128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>
                <a:ea typeface="微軟正黑體" panose="020B0604030504040204" pitchFamily="34" charset="-120"/>
              </a:rPr>
              <a:t>UDP</a:t>
            </a:r>
            <a:endParaRPr lang="zh-TW" altLang="en-US" sz="1350" b="1" dirty="0">
              <a:ea typeface="微軟正黑體" panose="020B0604030504040204" pitchFamily="34" charset="-120"/>
            </a:endParaRPr>
          </a:p>
        </p:txBody>
      </p:sp>
      <p:sp>
        <p:nvSpPr>
          <p:cNvPr id="12" name="圓形箭號 11"/>
          <p:cNvSpPr/>
          <p:nvPr/>
        </p:nvSpPr>
        <p:spPr>
          <a:xfrm rot="13941478" flipV="1">
            <a:off x="5842924" y="3180373"/>
            <a:ext cx="1265729" cy="781697"/>
          </a:xfrm>
          <a:prstGeom prst="circular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 rot="18644577">
            <a:off x="2799076" y="3236913"/>
            <a:ext cx="1099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 err="1">
                <a:ea typeface="微軟正黑體" panose="020B0604030504040204" pitchFamily="34" charset="-120"/>
              </a:rPr>
              <a:t>websocket</a:t>
            </a:r>
            <a:endParaRPr lang="zh-TW" altLang="en-US" sz="1350" b="1" dirty="0"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2824" y="3078582"/>
            <a:ext cx="888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Server</a:t>
            </a:r>
            <a:endParaRPr lang="zh-TW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37612" y="5281219"/>
            <a:ext cx="8169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Client</a:t>
            </a:r>
            <a:endParaRPr lang="zh-TW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79091" y="5410999"/>
            <a:ext cx="10874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Browser</a:t>
            </a:r>
            <a:endParaRPr lang="zh-TW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2291" y="1623369"/>
            <a:ext cx="943348" cy="55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6925959" y="1898705"/>
            <a:ext cx="916009" cy="53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04794" y="151267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ea typeface="微軟正黑體" panose="020B0604030504040204" pitchFamily="34" charset="-120"/>
              </a:rPr>
              <a:t>控制訊息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7904794" y="1786998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ea typeface="微軟正黑體" panose="020B0604030504040204" pitchFamily="34" charset="-120"/>
              </a:rPr>
              <a:t>動作訊息</a:t>
            </a:r>
          </a:p>
        </p:txBody>
      </p:sp>
    </p:spTree>
    <p:extLst>
      <p:ext uri="{BB962C8B-B14F-4D97-AF65-F5344CB8AC3E}">
        <p14:creationId xmlns:p14="http://schemas.microsoft.com/office/powerpoint/2010/main" val="441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</a:t>
            </a:r>
            <a:r>
              <a:rPr lang="zh-TW" altLang="en-US" dirty="0" smtClean="0"/>
              <a:t>三爭霸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76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Web socket</a:t>
            </a:r>
            <a:r>
              <a:rPr lang="zh-TW" altLang="en-US" dirty="0" smtClean="0"/>
              <a:t>：伺服器與瀏覽器之間的溝通橋樑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TCP :</a:t>
            </a:r>
            <a:r>
              <a:rPr lang="zh-TW" altLang="en-US" dirty="0" smtClean="0"/>
              <a:t> 伺服器與手機之間傳遞控制訊息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UDP</a:t>
            </a:r>
            <a:r>
              <a:rPr lang="zh-TW" altLang="en-US" dirty="0" smtClean="0"/>
              <a:t>：伺服器與手機之間傳遞動作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Why</a:t>
            </a:r>
            <a:r>
              <a:rPr lang="zh-TW" altLang="en-US" dirty="0" smtClean="0"/>
              <a:t> </a:t>
            </a:r>
            <a:r>
              <a:rPr lang="en-US" altLang="zh-TW" dirty="0"/>
              <a:t>Web socket?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Why UDP ? Why TCP ?</a:t>
            </a:r>
          </a:p>
        </p:txBody>
      </p:sp>
    </p:spTree>
    <p:extLst>
      <p:ext uri="{BB962C8B-B14F-4D97-AF65-F5344CB8AC3E}">
        <p14:creationId xmlns:p14="http://schemas.microsoft.com/office/powerpoint/2010/main" val="24766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2934" y="976787"/>
            <a:ext cx="7886700" cy="99417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Socket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9706" y="2002165"/>
            <a:ext cx="3358224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 err="1">
                <a:latin typeface="微軟正黑體" panose="020B0604030504040204" pitchFamily="34" charset="-120"/>
              </a:rPr>
              <a:t>WebSocket</a:t>
            </a:r>
            <a:r>
              <a:rPr lang="zh-TW" altLang="en-US" sz="1800" dirty="0">
                <a:latin typeface="微軟正黑體" panose="020B0604030504040204" pitchFamily="34" charset="-120"/>
              </a:rPr>
              <a:t>是</a:t>
            </a:r>
            <a:r>
              <a:rPr lang="en-US" altLang="zh-TW" sz="1800" dirty="0">
                <a:latin typeface="微軟正黑體" panose="020B0604030504040204" pitchFamily="34" charset="-120"/>
              </a:rPr>
              <a:t>HTML5</a:t>
            </a:r>
            <a:r>
              <a:rPr lang="zh-TW" altLang="en-US" sz="1800" dirty="0">
                <a:latin typeface="微軟正黑體" panose="020B0604030504040204" pitchFamily="34" charset="-120"/>
              </a:rPr>
              <a:t>開始提供的一種在單個 </a:t>
            </a:r>
            <a:r>
              <a:rPr lang="en-US" altLang="zh-TW" sz="1800" dirty="0">
                <a:latin typeface="微軟正黑體" panose="020B0604030504040204" pitchFamily="34" charset="-120"/>
              </a:rPr>
              <a:t>TCP </a:t>
            </a:r>
            <a:r>
              <a:rPr lang="zh-TW" altLang="en-US" sz="1800" dirty="0">
                <a:latin typeface="微軟正黑體" panose="020B0604030504040204" pitchFamily="34" charset="-120"/>
              </a:rPr>
              <a:t>連線上進行全雙工通訊的協定。</a:t>
            </a:r>
            <a:endParaRPr lang="en-US" altLang="zh-TW" sz="1800" dirty="0">
              <a:latin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49449" y="1590086"/>
            <a:ext cx="872620" cy="40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350" dirty="0">
                <a:ea typeface="微軟正黑體" panose="020B0604030504040204" pitchFamily="34" charset="-120"/>
              </a:rPr>
              <a:t>Browser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98180" y="1590086"/>
            <a:ext cx="1042525" cy="40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350" dirty="0">
                <a:ea typeface="微軟正黑體" panose="020B0604030504040204" pitchFamily="34" charset="-120"/>
              </a:rPr>
              <a:t>Web Server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5" idx="2"/>
          </p:cNvCxnSpPr>
          <p:nvPr/>
        </p:nvCxnSpPr>
        <p:spPr>
          <a:xfrm>
            <a:off x="4585759" y="1994043"/>
            <a:ext cx="0" cy="3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2"/>
          </p:cNvCxnSpPr>
          <p:nvPr/>
        </p:nvCxnSpPr>
        <p:spPr>
          <a:xfrm>
            <a:off x="7419443" y="1994043"/>
            <a:ext cx="0" cy="299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887470" y="2339980"/>
            <a:ext cx="224855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905396" y="3035564"/>
            <a:ext cx="224855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878322" y="3772417"/>
            <a:ext cx="224855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14543" y="4859818"/>
            <a:ext cx="224855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058997" y="2057865"/>
            <a:ext cx="1785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ea typeface="微軟正黑體" panose="020B0604030504040204" pitchFamily="34" charset="-120"/>
              </a:rPr>
              <a:t>WebSocket</a:t>
            </a:r>
            <a:r>
              <a:rPr lang="en-US" altLang="zh-TW" sz="1350" dirty="0">
                <a:ea typeface="微軟正黑體" panose="020B0604030504040204" pitchFamily="34" charset="-120"/>
              </a:rPr>
              <a:t> Handshake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712136" y="2783278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ea typeface="微軟正黑體" panose="020B0604030504040204" pitchFamily="34" charset="-120"/>
              </a:rPr>
              <a:t>send()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57979" y="3495418"/>
            <a:ext cx="11354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ea typeface="微軟正黑體" panose="020B0604030504040204" pitchFamily="34" charset="-120"/>
              </a:rPr>
              <a:t>on.Message</a:t>
            </a:r>
            <a:r>
              <a:rPr lang="en-US" altLang="zh-TW" sz="1350" dirty="0">
                <a:ea typeface="微軟正黑體" panose="020B0604030504040204" pitchFamily="34" charset="-120"/>
              </a:rPr>
              <a:t>()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585766" y="2335846"/>
            <a:ext cx="8993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ea typeface="微軟正黑體" panose="020B0604030504040204" pitchFamily="34" charset="-120"/>
              </a:rPr>
              <a:t>on.Open</a:t>
            </a:r>
            <a:r>
              <a:rPr lang="en-US" altLang="zh-TW" sz="1350" dirty="0">
                <a:ea typeface="微軟正黑體" panose="020B0604030504040204" pitchFamily="34" charset="-120"/>
              </a:rPr>
              <a:t>()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07371" y="4582819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ea typeface="微軟正黑體" panose="020B0604030504040204" pitchFamily="34" charset="-120"/>
              </a:rPr>
              <a:t>on.Close</a:t>
            </a:r>
            <a:r>
              <a:rPr lang="en-US" altLang="zh-TW" sz="1350" dirty="0">
                <a:ea typeface="微軟正黑體" panose="020B0604030504040204" pitchFamily="34" charset="-120"/>
              </a:rPr>
              <a:t>()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216742" y="4994671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ea typeface="微軟正黑體" panose="020B0604030504040204" pitchFamily="34" charset="-120"/>
              </a:rPr>
              <a:t>End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7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303" y="357922"/>
            <a:ext cx="7886700" cy="99417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 smtClean="0">
                <a:latin typeface="微軟正黑體" panose="020B0604030504040204" pitchFamily="34" charset="-120"/>
              </a:rPr>
              <a:t>運</a:t>
            </a:r>
            <a:r>
              <a:rPr lang="zh-TW" altLang="en-US" dirty="0">
                <a:latin typeface="微軟正黑體" panose="020B0604030504040204" pitchFamily="34" charset="-120"/>
              </a:rPr>
              <a:t>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4282" y="1795089"/>
            <a:ext cx="1624914" cy="475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63" dirty="0">
                <a:ea typeface="微軟正黑體" panose="020B0604030504040204" pitchFamily="34" charset="-120"/>
              </a:rPr>
              <a:t>Server</a:t>
            </a:r>
            <a:endParaRPr lang="zh-TW" altLang="en-US" sz="1763" dirty="0"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85232" y="3028910"/>
            <a:ext cx="1624914" cy="50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63" dirty="0" err="1">
                <a:ea typeface="微軟正黑體" panose="020B0604030504040204" pitchFamily="34" charset="-120"/>
              </a:rPr>
              <a:t>websocket</a:t>
            </a:r>
            <a:endParaRPr lang="zh-TW" altLang="en-US" sz="1763" dirty="0"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12523" y="3059878"/>
            <a:ext cx="1624914" cy="47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63" dirty="0">
                <a:ea typeface="微軟正黑體" panose="020B0604030504040204" pitchFamily="34" charset="-120"/>
              </a:rPr>
              <a:t>TCP Server</a:t>
            </a:r>
            <a:endParaRPr lang="zh-TW" altLang="en-US" sz="1763" dirty="0"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12523" y="3704714"/>
            <a:ext cx="1624914" cy="47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63" dirty="0">
                <a:ea typeface="微軟正黑體" panose="020B0604030504040204" pitchFamily="34" charset="-120"/>
              </a:rPr>
              <a:t>UDP Server</a:t>
            </a:r>
            <a:endParaRPr lang="zh-TW" altLang="en-US" sz="1763" dirty="0"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09042" y="3059878"/>
            <a:ext cx="950277" cy="47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63" dirty="0">
                <a:ea typeface="微軟正黑體" panose="020B0604030504040204" pitchFamily="34" charset="-120"/>
              </a:rPr>
              <a:t>client</a:t>
            </a:r>
            <a:endParaRPr lang="zh-TW" altLang="en-US" sz="1763" dirty="0">
              <a:ea typeface="微軟正黑體" panose="020B0604030504040204" pitchFamily="34" charset="-120"/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2461642" y="2364820"/>
            <a:ext cx="230194" cy="574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22" name="右彎箭號 21"/>
          <p:cNvSpPr/>
          <p:nvPr/>
        </p:nvSpPr>
        <p:spPr>
          <a:xfrm flipV="1">
            <a:off x="3930734" y="3283771"/>
            <a:ext cx="308919" cy="760046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7" name="左-右雙向箭號 26"/>
          <p:cNvSpPr/>
          <p:nvPr/>
        </p:nvSpPr>
        <p:spPr>
          <a:xfrm>
            <a:off x="3438464" y="3199168"/>
            <a:ext cx="905386" cy="17372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54583" y="2992078"/>
            <a:ext cx="106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ea typeface="微軟正黑體" panose="020B0604030504040204" pitchFamily="34" charset="-120"/>
              </a:rPr>
              <a:t>handshake</a:t>
            </a:r>
            <a:endParaRPr lang="zh-TW" altLang="en-US" sz="1400" b="1" dirty="0"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70678" y="2999173"/>
            <a:ext cx="13555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>
                <a:ea typeface="微軟正黑體" panose="020B0604030504040204" pitchFamily="34" charset="-120"/>
              </a:rPr>
              <a:t>Motion </a:t>
            </a:r>
            <a:r>
              <a:rPr lang="en-US" altLang="zh-TW" sz="1350" b="1" dirty="0" smtClean="0">
                <a:ea typeface="微軟正黑體" panose="020B0604030504040204" pitchFamily="34" charset="-120"/>
              </a:rPr>
              <a:t>Signal</a:t>
            </a:r>
            <a:endParaRPr lang="zh-TW" altLang="en-US" sz="1350" b="1" dirty="0"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1811195"/>
            <a:ext cx="1785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ea typeface="微軟正黑體" panose="020B0604030504040204" pitchFamily="34" charset="-120"/>
              </a:rPr>
              <a:t>WebSocket</a:t>
            </a:r>
            <a:r>
              <a:rPr lang="en-US" altLang="zh-TW" sz="1350" dirty="0">
                <a:ea typeface="微軟正黑體" panose="020B0604030504040204" pitchFamily="34" charset="-120"/>
              </a:rPr>
              <a:t> Handshake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06681" y="2144178"/>
            <a:ext cx="1524950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6" idx="2"/>
          </p:cNvCxnSpPr>
          <p:nvPr/>
        </p:nvCxnSpPr>
        <p:spPr>
          <a:xfrm>
            <a:off x="5224980" y="4183468"/>
            <a:ext cx="14285" cy="237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8094946" y="3538632"/>
            <a:ext cx="0" cy="299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6157663" y="3280645"/>
            <a:ext cx="134005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657650" y="4536915"/>
            <a:ext cx="215792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316807" y="3438925"/>
            <a:ext cx="13555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 smtClean="0">
                <a:ea typeface="微軟正黑體" panose="020B0604030504040204" pitchFamily="34" charset="-120"/>
              </a:rPr>
              <a:t>Control Signal</a:t>
            </a:r>
            <a:endParaRPr lang="zh-TW" altLang="en-US" sz="1350" b="1" dirty="0">
              <a:ea typeface="微軟正黑體" panose="020B0604030504040204" pitchFamily="34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5657650" y="4788169"/>
            <a:ext cx="215792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5657650" y="5084054"/>
            <a:ext cx="215792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5657650" y="5335308"/>
            <a:ext cx="215792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657650" y="5598919"/>
            <a:ext cx="2223881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657650" y="5850173"/>
            <a:ext cx="215792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106680" y="3299255"/>
            <a:ext cx="152495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157663" y="3441283"/>
            <a:ext cx="137855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211225" y="4389233"/>
            <a:ext cx="13555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>
                <a:ea typeface="微軟正黑體" panose="020B0604030504040204" pitchFamily="34" charset="-120"/>
              </a:rPr>
              <a:t>Motion </a:t>
            </a:r>
            <a:r>
              <a:rPr lang="en-US" altLang="zh-TW" sz="1350" b="1" dirty="0" smtClean="0">
                <a:ea typeface="微軟正黑體" panose="020B0604030504040204" pitchFamily="34" charset="-120"/>
              </a:rPr>
              <a:t>Signal</a:t>
            </a:r>
            <a:endParaRPr lang="zh-TW" altLang="en-US" sz="135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6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9063"/>
            <a:ext cx="7886700" cy="4912926"/>
          </a:xfrm>
        </p:spPr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技術，簡單實作了一個小遊戲</a:t>
            </a:r>
            <a:endParaRPr lang="en-US" altLang="zh-TW" dirty="0" smtClean="0"/>
          </a:p>
          <a:p>
            <a:r>
              <a:rPr lang="zh-TW" altLang="en-US" dirty="0" smtClean="0"/>
              <a:t>實作</a:t>
            </a:r>
            <a:r>
              <a:rPr lang="en-US" altLang="zh-TW" dirty="0" err="1" smtClean="0"/>
              <a:t>WebSocket</a:t>
            </a:r>
            <a:r>
              <a:rPr lang="zh-TW" altLang="en-US" dirty="0" smtClean="0"/>
              <a:t>的接口，接收動作訊息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856108" y="2737322"/>
            <a:ext cx="872620" cy="40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350" dirty="0">
                <a:ea typeface="微軟正黑體" panose="020B0604030504040204" pitchFamily="34" charset="-120"/>
              </a:rPr>
              <a:t>Browser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04839" y="2737322"/>
            <a:ext cx="1042525" cy="37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350" dirty="0" smtClean="0">
                <a:ea typeface="微軟正黑體" panose="020B0604030504040204" pitchFamily="34" charset="-120"/>
              </a:rPr>
              <a:t>Server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4" idx="2"/>
          </p:cNvCxnSpPr>
          <p:nvPr/>
        </p:nvCxnSpPr>
        <p:spPr>
          <a:xfrm>
            <a:off x="3292418" y="3141279"/>
            <a:ext cx="0" cy="3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>
            <a:off x="6126102" y="3109090"/>
            <a:ext cx="0" cy="302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594129" y="3487216"/>
            <a:ext cx="224855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3657773" y="3985526"/>
            <a:ext cx="214916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584981" y="4919653"/>
            <a:ext cx="224855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621202" y="6007054"/>
            <a:ext cx="224855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765656" y="3205101"/>
            <a:ext cx="1785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ea typeface="微軟正黑體" panose="020B0604030504040204" pitchFamily="34" charset="-120"/>
              </a:rPr>
              <a:t>WebSocket</a:t>
            </a:r>
            <a:r>
              <a:rPr lang="en-US" altLang="zh-TW" sz="1350" dirty="0">
                <a:ea typeface="微軟正黑體" panose="020B0604030504040204" pitchFamily="34" charset="-120"/>
              </a:rPr>
              <a:t> Handshake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14030" y="3674737"/>
            <a:ext cx="878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ea typeface="微軟正黑體" panose="020B0604030504040204" pitchFamily="34" charset="-120"/>
              </a:rPr>
              <a:t>Info : Port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64638" y="4642654"/>
            <a:ext cx="1066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ea typeface="微軟正黑體" panose="020B0604030504040204" pitchFamily="34" charset="-120"/>
              </a:rPr>
              <a:t>Left, right ….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14030" y="5730055"/>
            <a:ext cx="89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err="1">
                <a:ea typeface="微軟正黑體" panose="020B0604030504040204" pitchFamily="34" charset="-120"/>
              </a:rPr>
              <a:t>on.Close</a:t>
            </a:r>
            <a:r>
              <a:rPr lang="en-US" altLang="zh-TW" sz="1350" dirty="0">
                <a:ea typeface="微軟正黑體" panose="020B0604030504040204" pitchFamily="34" charset="-120"/>
              </a:rPr>
              <a:t>()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923401" y="6141907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ea typeface="微軟正黑體" panose="020B0604030504040204" pitchFamily="34" charset="-120"/>
              </a:rPr>
              <a:t>End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828799" y="3505183"/>
            <a:ext cx="130775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636335" y="3205101"/>
            <a:ext cx="13526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ea typeface="微軟正黑體" panose="020B0604030504040204" pitchFamily="34" charset="-120"/>
              </a:rPr>
              <a:t>Create Playroom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916473" y="4182849"/>
            <a:ext cx="130775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462680" y="3882767"/>
            <a:ext cx="17926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ea typeface="微軟正黑體" panose="020B0604030504040204" pitchFamily="34" charset="-120"/>
              </a:rPr>
              <a:t>Waiting for connection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261933" y="3674737"/>
            <a:ext cx="2151276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239472" y="3337175"/>
            <a:ext cx="2173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ea typeface="微軟正黑體" panose="020B0604030504040204" pitchFamily="34" charset="-120"/>
              </a:rPr>
              <a:t>Create Socket Server Thread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364074" y="5995359"/>
            <a:ext cx="2151276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325454" y="5657796"/>
            <a:ext cx="19905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ea typeface="微軟正黑體" panose="020B0604030504040204" pitchFamily="34" charset="-120"/>
              </a:rPr>
              <a:t>Close Session , Kill Thread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3606909" y="5240781"/>
            <a:ext cx="224855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186566" y="4963782"/>
            <a:ext cx="1066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ea typeface="微軟正黑體" panose="020B0604030504040204" pitchFamily="34" charset="-120"/>
              </a:rPr>
              <a:t>Left, right ….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916473" y="4730666"/>
            <a:ext cx="130775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24608" y="4430584"/>
            <a:ext cx="9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ea typeface="微軟正黑體" panose="020B0604030504040204" pitchFamily="34" charset="-120"/>
              </a:rPr>
              <a:t>Game Start</a:t>
            </a:r>
            <a:endParaRPr lang="zh-TW" altLang="en-US" sz="135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9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手機應用程式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0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		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主題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遊戲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A.</a:t>
            </a:r>
            <a:r>
              <a:rPr lang="zh-TW" altLang="en-US" dirty="0" smtClean="0"/>
              <a:t>三爭霸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B.SERVER</a:t>
            </a:r>
          </a:p>
          <a:p>
            <a:pPr lvl="1"/>
            <a:r>
              <a:rPr lang="en-US" altLang="zh-TW" dirty="0" smtClean="0"/>
              <a:t>C.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D.</a:t>
            </a:r>
            <a:r>
              <a:rPr lang="zh-TW" altLang="en-US" dirty="0" smtClean="0"/>
              <a:t>手機</a:t>
            </a:r>
            <a:endParaRPr lang="en-US" altLang="zh-TW" dirty="0" smtClean="0"/>
          </a:p>
          <a:p>
            <a:pPr marL="685800" lvl="2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陀螺儀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78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65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9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Flip it.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利用手機控制網頁遊戲的一個平台，使用者可以透過手機的陀螺儀偵測來控制遊戲中的移動，跳脫傳統以鍵盤為主要輸入的方式。除此之外，我們設計最多有四個玩家進行連線對戰，玩家可以透過各自的手機與網頁來進行遊戲，不避拘泥在鍵盤這麼狹小的空間，大大提升使用者互動的不同體驗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22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14451" y="1757249"/>
            <a:ext cx="6686549" cy="1697086"/>
          </a:xfrm>
        </p:spPr>
        <p:txBody>
          <a:bodyPr/>
          <a:lstStyle/>
          <a:p>
            <a:r>
              <a:rPr lang="zh-TW" altLang="en-US" dirty="0" smtClean="0"/>
              <a:t>遊戲連線說明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8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5959" y="1882246"/>
            <a:ext cx="6683765" cy="96066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1.</a:t>
            </a:r>
            <a:r>
              <a:rPr lang="zh-TW" altLang="en-US" sz="3600" dirty="0" smtClean="0"/>
              <a:t>打開瀏覽器</a:t>
            </a:r>
            <a:endParaRPr lang="zh-TW" altLang="en-US" sz="3600" dirty="0"/>
          </a:p>
        </p:txBody>
      </p:sp>
      <p:grpSp>
        <p:nvGrpSpPr>
          <p:cNvPr id="7" name="群組 6"/>
          <p:cNvGrpSpPr/>
          <p:nvPr/>
        </p:nvGrpSpPr>
        <p:grpSpPr>
          <a:xfrm>
            <a:off x="3372688" y="1132222"/>
            <a:ext cx="5715000" cy="4586288"/>
            <a:chOff x="2042041" y="438151"/>
            <a:chExt cx="7620000" cy="6115050"/>
          </a:xfrm>
        </p:grpSpPr>
        <p:pic>
          <p:nvPicPr>
            <p:cNvPr id="1026" name="Picture 2" descr="https://www.colourbox.com/preview/6993276-computer-desktop-monitor-display-vector-illustr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041" y="438151"/>
              <a:ext cx="762000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內容版面配置區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307" y="734339"/>
              <a:ext cx="7012895" cy="3969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76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4813" y="2752538"/>
            <a:ext cx="6683765" cy="96066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2.</a:t>
            </a:r>
            <a:r>
              <a:rPr lang="zh-TW" altLang="en-US" sz="3600" dirty="0" smtClean="0"/>
              <a:t>建立</a:t>
            </a:r>
            <a:r>
              <a:rPr lang="zh-TW" altLang="en-US" sz="3600" dirty="0"/>
              <a:t>遊戲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34" y="1331511"/>
            <a:ext cx="5263853" cy="3016523"/>
          </a:xfrm>
        </p:spPr>
      </p:pic>
      <p:grpSp>
        <p:nvGrpSpPr>
          <p:cNvPr id="4" name="群組 3"/>
          <p:cNvGrpSpPr/>
          <p:nvPr/>
        </p:nvGrpSpPr>
        <p:grpSpPr>
          <a:xfrm>
            <a:off x="3372688" y="1132222"/>
            <a:ext cx="5715000" cy="4586288"/>
            <a:chOff x="2042041" y="438151"/>
            <a:chExt cx="7620000" cy="6115050"/>
          </a:xfrm>
        </p:grpSpPr>
        <p:pic>
          <p:nvPicPr>
            <p:cNvPr id="5" name="Picture 2" descr="https://www.colourbox.com/preview/6993276-computer-desktop-monitor-display-vector-illustrati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041" y="438151"/>
              <a:ext cx="762000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內容版面配置區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307" y="734339"/>
              <a:ext cx="7012895" cy="3969466"/>
            </a:xfrm>
            <a:prstGeom prst="rect">
              <a:avLst/>
            </a:prstGeom>
          </p:spPr>
        </p:pic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222" y="1346161"/>
            <a:ext cx="5307202" cy="29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672" y="3850397"/>
            <a:ext cx="6683765" cy="96066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等待玩家連線</a:t>
            </a:r>
            <a:endParaRPr lang="zh-TW" altLang="en-US" sz="32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37" y="1354363"/>
            <a:ext cx="5291319" cy="2976368"/>
          </a:xfrm>
        </p:spPr>
      </p:pic>
      <p:grpSp>
        <p:nvGrpSpPr>
          <p:cNvPr id="4" name="群組 3"/>
          <p:cNvGrpSpPr/>
          <p:nvPr/>
        </p:nvGrpSpPr>
        <p:grpSpPr>
          <a:xfrm>
            <a:off x="3372688" y="1132222"/>
            <a:ext cx="5715000" cy="4586288"/>
            <a:chOff x="2042041" y="438151"/>
            <a:chExt cx="7620000" cy="6115050"/>
          </a:xfrm>
        </p:grpSpPr>
        <p:pic>
          <p:nvPicPr>
            <p:cNvPr id="5" name="Picture 2" descr="https://www.colourbox.com/preview/6993276-computer-desktop-monitor-display-vector-illustrati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041" y="438151"/>
              <a:ext cx="762000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內容版面配置區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307" y="734339"/>
              <a:ext cx="7012895" cy="3969466"/>
            </a:xfrm>
            <a:prstGeom prst="rect">
              <a:avLst/>
            </a:prstGeom>
          </p:spPr>
        </p:pic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8" y="1353631"/>
            <a:ext cx="5292622" cy="29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279" y="4581160"/>
            <a:ext cx="6683765" cy="96066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4.</a:t>
            </a:r>
            <a:r>
              <a:rPr lang="zh-TW" altLang="en-US" sz="3600" dirty="0" smtClean="0"/>
              <a:t>進入遊戲</a:t>
            </a:r>
            <a:endParaRPr lang="zh-TW" altLang="en-US" sz="3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3372688" y="1132222"/>
            <a:ext cx="5715000" cy="4586288"/>
            <a:chOff x="2042041" y="438151"/>
            <a:chExt cx="7620000" cy="6115050"/>
          </a:xfrm>
        </p:grpSpPr>
        <p:pic>
          <p:nvPicPr>
            <p:cNvPr id="5" name="Picture 2" descr="https://www.colourbox.com/preview/6993276-computer-desktop-monitor-display-vector-illustr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041" y="438151"/>
              <a:ext cx="762000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內容版面配置區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307" y="734339"/>
              <a:ext cx="7012895" cy="3969466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38" y="1354364"/>
            <a:ext cx="5259671" cy="30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3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326</Words>
  <Application>Microsoft Office PowerPoint</Application>
  <PresentationFormat>如螢幕大小 (4:3)</PresentationFormat>
  <Paragraphs>82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    </vt:lpstr>
      <vt:lpstr>介紹</vt:lpstr>
      <vt:lpstr>遊戲連線說明</vt:lpstr>
      <vt:lpstr>1.打開瀏覽器</vt:lpstr>
      <vt:lpstr>2.建立遊戲</vt:lpstr>
      <vt:lpstr>3.等待玩家連線</vt:lpstr>
      <vt:lpstr>4.進入遊戲</vt:lpstr>
      <vt:lpstr>遊戲說明</vt:lpstr>
      <vt:lpstr>1.翻轉手機</vt:lpstr>
      <vt:lpstr>移動手機進行控制</vt:lpstr>
      <vt:lpstr>技術介紹</vt:lpstr>
      <vt:lpstr>技術概要</vt:lpstr>
      <vt:lpstr>System Architecture</vt:lpstr>
      <vt:lpstr>Socket三爭霸</vt:lpstr>
      <vt:lpstr>Web Socket </vt:lpstr>
      <vt:lpstr>SERVER 運作</vt:lpstr>
      <vt:lpstr>網頁</vt:lpstr>
      <vt:lpstr>手機應用程式</vt:lpstr>
      <vt:lpstr>DEMO</vt:lpstr>
      <vt:lpstr>結論</vt:lpstr>
    </vt:vector>
  </TitlesOfParts>
  <Company>NTHU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</dc:title>
  <dc:creator>Chen-Ning Mao</dc:creator>
  <cp:lastModifiedBy>Chen-Ning Mao</cp:lastModifiedBy>
  <cp:revision>83</cp:revision>
  <dcterms:created xsi:type="dcterms:W3CDTF">2015-06-15T14:12:02Z</dcterms:created>
  <dcterms:modified xsi:type="dcterms:W3CDTF">2015-06-16T15:13:35Z</dcterms:modified>
</cp:coreProperties>
</file>