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4" r:id="rId7"/>
    <p:sldId id="265" r:id="rId8"/>
    <p:sldId id="269" r:id="rId9"/>
    <p:sldId id="270" r:id="rId10"/>
    <p:sldId id="261" r:id="rId11"/>
    <p:sldId id="268" r:id="rId12"/>
    <p:sldId id="263" r:id="rId13"/>
    <p:sldId id="267" r:id="rId1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 sánchez-pascuala callau" initials="bsc" lastIdx="1" clrIdx="0">
    <p:extLst>
      <p:ext uri="{19B8F6BF-5375-455C-9EA6-DF929625EA0E}">
        <p15:presenceInfo xmlns:p15="http://schemas.microsoft.com/office/powerpoint/2012/main" userId="88b4ec76544c54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2BE11-1912-4D42-87EE-7D16761FC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8BB9D0-5AF6-406A-B58D-04B731565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CCF03A-67DD-4797-B347-8375EE9B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077E-BA01-486F-9E04-22F5B12764F9}" type="datetimeFigureOut">
              <a:rPr lang="es-ES_tradnl" smtClean="0"/>
              <a:t>11/05/2021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704BEA-20CF-408A-9764-D0BAAB28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05580-5280-40EC-8810-0C1CCF03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348C-5C74-479B-9481-19C250DB9B6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9037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C3E8D-9E33-4F1C-810B-B8D0BD8F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703F3C-FC8E-42A1-973E-0976FD57F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18A764-EB2B-49E9-9537-E7A7732F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077E-BA01-486F-9E04-22F5B12764F9}" type="datetimeFigureOut">
              <a:rPr lang="es-ES_tradnl" smtClean="0"/>
              <a:t>11/05/2021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B75422-AF3A-4770-A320-AFCD0C00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9CC6B6-43A0-4109-B2EF-88D33F5B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348C-5C74-479B-9481-19C250DB9B6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513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3B3B3A-5BD4-41F7-A13E-5010786C7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728CE0-3BAD-4EEA-97A8-F132F7AA4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CB2F19-EBCD-4147-B138-B14F3E8A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077E-BA01-486F-9E04-22F5B12764F9}" type="datetimeFigureOut">
              <a:rPr lang="es-ES_tradnl" smtClean="0"/>
              <a:t>11/05/2021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F3BAC-C3EC-4B94-B686-24653057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5F4DDD-C4FA-40AE-9B21-488A199A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348C-5C74-479B-9481-19C250DB9B6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6180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79E83-FAD4-4DC2-941E-40175BF9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B6BA86-3EE8-4C76-8EB3-BA7D0A91D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279EEA-BD68-49E8-9DDD-F23B7765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077E-BA01-486F-9E04-22F5B12764F9}" type="datetimeFigureOut">
              <a:rPr lang="es-ES_tradnl" smtClean="0"/>
              <a:t>11/05/2021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196408-B473-45E6-AB2A-97E75060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16BA5D-CF42-4FD3-A724-7D659D19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348C-5C74-479B-9481-19C250DB9B6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595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F4642-B5DA-47FD-87F3-199DC5D8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1F7D01-B93B-40A2-8B9C-057FB7A07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80C22A-076D-4FF3-9E22-EB8AC6D9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077E-BA01-486F-9E04-22F5B12764F9}" type="datetimeFigureOut">
              <a:rPr lang="es-ES_tradnl" smtClean="0"/>
              <a:t>11/05/2021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5D594C-4A2E-4685-B497-6ED3C866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01A6FD-B359-4311-9D30-40B5DC3C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348C-5C74-479B-9481-19C250DB9B6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336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5276D-26AE-4ACD-A36C-7FAD64B8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C8FECC-55C9-476D-AF28-B34E7F02A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9FA84-F300-4627-89DF-2300B6202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F77385-E8B9-4E95-9828-0C28D51D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077E-BA01-486F-9E04-22F5B12764F9}" type="datetimeFigureOut">
              <a:rPr lang="es-ES_tradnl" smtClean="0"/>
              <a:t>11/05/2021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B79BA8-DDBF-4B24-8168-79879C3F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320F70-88C6-4A13-8FDC-5048FCD0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348C-5C74-479B-9481-19C250DB9B6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165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65DA6-E67E-4139-A9C7-680E1C77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FFF2A3-48E1-4BCB-BE7D-5496882CA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75C067-FF1A-45C1-A7F5-D01C69924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E502AE-F4B6-4555-ADB0-4C8398034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FC5C2B-123B-48D1-8A01-B328F682C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557329-F30D-4E1B-8068-FD9C6B9C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077E-BA01-486F-9E04-22F5B12764F9}" type="datetimeFigureOut">
              <a:rPr lang="es-ES_tradnl" smtClean="0"/>
              <a:t>11/05/2021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3A03A2-18D3-4194-9D9C-86761118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139AA4-EFAF-425F-84CF-39663CB5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348C-5C74-479B-9481-19C250DB9B6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904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44434-A54C-4095-8AA5-42833D4D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94E692-A498-4520-9DC3-E72BDB8A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077E-BA01-486F-9E04-22F5B12764F9}" type="datetimeFigureOut">
              <a:rPr lang="es-ES_tradnl" smtClean="0"/>
              <a:t>11/05/2021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A5A66D-5D65-485A-8CA9-1731A440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7CF377-E996-4D54-8E4E-D289C814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348C-5C74-479B-9481-19C250DB9B6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132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EB34A4-1DD9-4C13-9669-734217B0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077E-BA01-486F-9E04-22F5B12764F9}" type="datetimeFigureOut">
              <a:rPr lang="es-ES_tradnl" smtClean="0"/>
              <a:t>11/05/2021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1D411F-F426-411B-82EC-F225D908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9782AC-E132-49DA-A1C4-9274A191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348C-5C74-479B-9481-19C250DB9B6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9568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6456D-54B7-46BA-AC72-28EEABA0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230701-9D98-420F-A767-69A766FA9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D727D7-F334-4399-9EB0-42326B532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E5935A-5D97-4B34-9184-4BB7E43E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077E-BA01-486F-9E04-22F5B12764F9}" type="datetimeFigureOut">
              <a:rPr lang="es-ES_tradnl" smtClean="0"/>
              <a:t>11/05/2021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4EED45-6BAB-43F0-8E28-B92C661F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9107FE-40F4-48C5-8B3B-A42CECC3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348C-5C74-479B-9481-19C250DB9B6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032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783D4-26DC-4133-A41D-BB852A824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4AF900-0346-46A6-A603-33B903F84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5C8D22-ADCB-4CEF-869D-C6F974986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133667-DC35-4C2D-BFF6-BE18DD69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077E-BA01-486F-9E04-22F5B12764F9}" type="datetimeFigureOut">
              <a:rPr lang="es-ES_tradnl" smtClean="0"/>
              <a:t>11/05/2021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9EB585-D372-4055-8276-8D66844B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C536C5-F654-4A28-808C-CF8D11EB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348C-5C74-479B-9481-19C250DB9B6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618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FF4A2B-3700-4AF4-96EF-91B5B03D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B5B6F5-9D6B-41B9-9513-9607A9E17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A22B92-E5C7-44E2-9E49-6B85340EE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4077E-BA01-486F-9E04-22F5B12764F9}" type="datetimeFigureOut">
              <a:rPr lang="es-ES_tradnl" smtClean="0"/>
              <a:t>11/05/2021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59FF56-66AD-445F-ABF8-12A15FBF2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553E69-96FD-4D9C-B1E7-07CB3DD38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A348C-5C74-479B-9481-19C250DB9B6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793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e_Microsoft_Word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rdb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ubmed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ED24B-E822-495C-85F8-C39FC5EA7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713" y="649356"/>
            <a:ext cx="9727095" cy="2981739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rgbClr val="0070C0"/>
                </a:solidFill>
              </a:rPr>
              <a:t>PAPEL DE LAS VESÍCULAS LIBERADAS POR CÉLULAS MONONUCLEARES HUMANAS TRATADAS CON GENISTEÍNA</a:t>
            </a:r>
            <a:r>
              <a:rPr lang="es-ES" sz="3200" dirty="0">
                <a:solidFill>
                  <a:srgbClr val="0070C0"/>
                </a:solidFill>
              </a:rPr>
              <a:t> </a:t>
            </a:r>
            <a:endParaRPr lang="es-ES_tradnl" sz="3200" dirty="0">
              <a:solidFill>
                <a:srgbClr val="0070C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3976FA-BFE7-43CD-BFEF-106394656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713" y="4200938"/>
            <a:ext cx="9369287" cy="2007705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TRABAJO FIN DE GRADO DE MEDICINA </a:t>
            </a:r>
          </a:p>
          <a:p>
            <a:r>
              <a:rPr lang="es-ES_tradnl" dirty="0"/>
              <a:t>AUTORA: MARIA ISABEL SÁNCHEZ-PASCUALA CALLAU</a:t>
            </a:r>
          </a:p>
          <a:p>
            <a:r>
              <a:rPr lang="es-ES_tradnl" dirty="0"/>
              <a:t>TUTOR : JUAN GAMBINI BUCHÓN</a:t>
            </a:r>
          </a:p>
          <a:p>
            <a:r>
              <a:rPr lang="es-ES_tradnl" dirty="0"/>
              <a:t>CURSO: 2018/2019</a:t>
            </a:r>
          </a:p>
          <a:p>
            <a:r>
              <a:rPr lang="es-ES_tradnl" dirty="0"/>
              <a:t>SEGUNDA CONVOCATORIA JUNIO 2019</a:t>
            </a:r>
          </a:p>
        </p:txBody>
      </p:sp>
    </p:spTree>
    <p:extLst>
      <p:ext uri="{BB962C8B-B14F-4D97-AF65-F5344CB8AC3E}">
        <p14:creationId xmlns:p14="http://schemas.microsoft.com/office/powerpoint/2010/main" val="2619896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BD967-3C26-45A7-8490-B8623AA9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8962"/>
          </a:xfrm>
        </p:spPr>
        <p:txBody>
          <a:bodyPr>
            <a:normAutofit/>
          </a:bodyPr>
          <a:lstStyle/>
          <a:p>
            <a:pPr algn="ctr"/>
            <a:r>
              <a:rPr lang="es-ES" sz="5400" dirty="0">
                <a:solidFill>
                  <a:srgbClr val="0070C0"/>
                </a:solidFill>
              </a:rPr>
              <a:t>RESULTADOS</a:t>
            </a:r>
            <a:endParaRPr lang="es-ES_tradnl" sz="5400" dirty="0">
              <a:solidFill>
                <a:srgbClr val="0070C0"/>
              </a:solidFill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4D9FC7C-C9E0-439A-850F-C83CD566675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624151"/>
              </p:ext>
            </p:extLst>
          </p:nvPr>
        </p:nvGraphicFramePr>
        <p:xfrm>
          <a:off x="1683026" y="512762"/>
          <a:ext cx="8959867" cy="583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Document" r:id="rId3" imgW="6728182" imgH="5035861" progId="Word.Document.12">
                  <p:embed/>
                </p:oleObj>
              </mc:Choice>
              <mc:Fallback>
                <p:oleObj name="Document" r:id="rId3" imgW="6728182" imgH="50358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3026" y="512762"/>
                        <a:ext cx="8959867" cy="583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269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8523B-1580-4B57-97DD-AB961428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20" y="365125"/>
            <a:ext cx="10790760" cy="916133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0070C0"/>
                </a:solidFill>
              </a:rPr>
              <a:t>GENES y CÁNCER</a:t>
            </a:r>
            <a:endParaRPr lang="es-ES_tradnl" dirty="0">
              <a:solidFill>
                <a:srgbClr val="0070C0"/>
              </a:solidFill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84AF36F-EEC8-474F-A32F-5F81698F5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619" y="1281258"/>
            <a:ext cx="10790761" cy="521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5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1E6F9-4842-446A-8D89-74BD1B89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0070C0"/>
                </a:solidFill>
              </a:rPr>
              <a:t>CONCLUSIÓN</a:t>
            </a:r>
            <a:endParaRPr lang="es-ES_tradnl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A1F59-4D87-44AD-9BCF-0ABB91DD7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/>
              <a:t>Para finalizar con el trabajo y tras la obtención de los resultados se obtienen las siguientes conclusiones:</a:t>
            </a:r>
          </a:p>
          <a:p>
            <a:r>
              <a:rPr lang="es-ES_tradnl" dirty="0"/>
              <a:t>1. Se observa que la exposición a la genisteína puede ejercer tanto un factor protector frente a diferentes tumores como ejercer función </a:t>
            </a:r>
            <a:r>
              <a:rPr lang="es-ES_tradnl" dirty="0" err="1"/>
              <a:t>prooncogénica</a:t>
            </a:r>
            <a:r>
              <a:rPr lang="es-ES_tradnl" dirty="0"/>
              <a:t>. </a:t>
            </a:r>
          </a:p>
          <a:p>
            <a:r>
              <a:rPr lang="es-ES_tradnl" dirty="0"/>
              <a:t>2. Existe una función </a:t>
            </a:r>
            <a:r>
              <a:rPr lang="es-ES_tradnl" dirty="0" err="1"/>
              <a:t>prooncogéncia</a:t>
            </a:r>
            <a:r>
              <a:rPr lang="es-ES_tradnl" dirty="0"/>
              <a:t> de la genisteína asociada a 3 genes diferentes (RAB2B, NCAPG, AGK) estos se ven asociados a diferentes tumores en los cuales la genisteína actuaría como factor </a:t>
            </a:r>
            <a:r>
              <a:rPr lang="es-ES_tradnl" dirty="0" err="1"/>
              <a:t>prooncogénico</a:t>
            </a:r>
            <a:r>
              <a:rPr lang="es-ES_tradnl" dirty="0"/>
              <a:t>. </a:t>
            </a:r>
          </a:p>
          <a:p>
            <a:r>
              <a:rPr lang="es-ES_tradnl" dirty="0"/>
              <a:t>3. Existe una función protectora de la genisteína frente a los diferentes tipos de cáncer, ejerciendo este efecto sobre 5 genes diferentes (GFRA1, JAK1, PCSK6, KIAA1522, FAM49B).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7301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02ECD96-E7A5-4E27-AEB9-3F862B4213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9" b="-2"/>
          <a:stretch/>
        </p:blipFill>
        <p:spPr>
          <a:xfrm>
            <a:off x="762000" y="378952"/>
            <a:ext cx="11007090" cy="6100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858F285F-4A65-46EE-943D-6AA50BCC979D}"/>
              </a:ext>
            </a:extLst>
          </p:cNvPr>
          <p:cNvSpPr/>
          <p:nvPr/>
        </p:nvSpPr>
        <p:spPr>
          <a:xfrm>
            <a:off x="2405575" y="3249637"/>
            <a:ext cx="645267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</a:t>
            </a:r>
            <a:r>
              <a:rPr lang="es-ES" sz="5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GRACIAS</a:t>
            </a:r>
          </a:p>
          <a:p>
            <a:pPr algn="ctr"/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818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48EF0-EB91-4E75-AE3F-E9871EBB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535" y="457200"/>
            <a:ext cx="3829490" cy="977705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rgbClr val="0070C0"/>
                </a:solidFill>
              </a:rPr>
              <a:t>GENISTEÍNA</a:t>
            </a:r>
            <a:endParaRPr lang="es-ES_tradnl" sz="4000" dirty="0">
              <a:solidFill>
                <a:srgbClr val="0070C0"/>
              </a:solidFill>
            </a:endParaRP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011EA9FD-37BB-4884-850A-11CA27598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7827" y="2226365"/>
            <a:ext cx="3399938" cy="2266122"/>
          </a:xfrm>
          <a:prstGeom prst="rect">
            <a:avLst/>
          </a:prstGeom>
        </p:spPr>
      </p:pic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9E79B989-9598-4B81-B46A-89E06C0B0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2365" y="1855304"/>
            <a:ext cx="6598768" cy="4013684"/>
          </a:xfrm>
        </p:spPr>
        <p:txBody>
          <a:bodyPr>
            <a:normAutofit/>
          </a:bodyPr>
          <a:lstStyle/>
          <a:p>
            <a:r>
              <a:rPr lang="es-ES" sz="2000" dirty="0"/>
              <a:t>-Fitoestrógeno de la categoría de las isoflavonas de la soja que se identificó por primera vez en 1929 por Baker y Robinson.</a:t>
            </a:r>
          </a:p>
          <a:p>
            <a:r>
              <a:rPr lang="es-ES" sz="2000" dirty="0"/>
              <a:t>-Estructura química es 4,5,7-trihidroxyisoflavona. </a:t>
            </a:r>
          </a:p>
          <a:p>
            <a:r>
              <a:rPr lang="es-ES" sz="2000" dirty="0"/>
              <a:t>-Función de los carbonos 4 y 7 en el anillo fenol son similares en estructura al grupo OH del estradiol.</a:t>
            </a:r>
          </a:p>
          <a:p>
            <a:r>
              <a:rPr lang="es-ES" sz="2000" dirty="0"/>
              <a:t>-Ensayos preclínicos la función antioxidante, moduladora de la inflamación e inhibidora de cambios epigenéticos de la genisteína. </a:t>
            </a:r>
          </a:p>
          <a:p>
            <a:r>
              <a:rPr lang="es-ES" sz="2000" dirty="0"/>
              <a:t>-Función preventiva y de tratamiento de enfermedades cuyas patogénesis son: desórdenes metabólicos, obesidad o cáncer. 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02691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0138E-6D01-4BEC-88F5-7F44F589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50287" cy="2470840"/>
          </a:xfrm>
        </p:spPr>
        <p:txBody>
          <a:bodyPr>
            <a:normAutofit/>
          </a:bodyPr>
          <a:lstStyle/>
          <a:p>
            <a:pPr algn="ctr"/>
            <a:r>
              <a:rPr lang="es-ES" sz="4000" dirty="0" err="1">
                <a:solidFill>
                  <a:srgbClr val="0070C0"/>
                </a:solidFill>
                <a:latin typeface="+mn-lt"/>
              </a:rPr>
              <a:t>MicroARNS</a:t>
            </a:r>
            <a:endParaRPr lang="es-ES_tradnl" sz="4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77F784-08AF-435C-8288-E7B3D29CF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709" y="2352262"/>
            <a:ext cx="10028582" cy="3339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/>
              <a:t>-ARN cortos reguladores.</a:t>
            </a:r>
          </a:p>
          <a:p>
            <a:pPr marL="0" indent="0">
              <a:buNone/>
            </a:pPr>
            <a:r>
              <a:rPr lang="es-ES_tradnl" dirty="0"/>
              <a:t>-Transcripción de ARN mensajero (mRNA)</a:t>
            </a:r>
          </a:p>
          <a:p>
            <a:pPr marL="0" indent="0">
              <a:buNone/>
            </a:pPr>
            <a:r>
              <a:rPr lang="es-ES_tradnl" dirty="0"/>
              <a:t>-Complemento reverso de este mRNA.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-Genoma humano se compone de 1-5% </a:t>
            </a:r>
            <a:r>
              <a:rPr lang="es-ES" dirty="0" err="1"/>
              <a:t>microARN</a:t>
            </a:r>
            <a:r>
              <a:rPr lang="es-ES" dirty="0"/>
              <a:t>, y este regula al menos 30% del genoma.</a:t>
            </a:r>
            <a:endParaRPr lang="es-ES_tradnl" dirty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442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9EC0E25-61D5-45CD-93E2-E5766D22C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302" y="175846"/>
            <a:ext cx="4353664" cy="150672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0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s-ES" sz="60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s-ES" sz="60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ESTUDIO PREVIO</a:t>
            </a:r>
            <a:endParaRPr lang="es-ES_tradnl" sz="60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id="{4BC28577-0D7D-4E5B-A629-421D8F1D81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322" r="5322"/>
          <a:stretch>
            <a:fillRect/>
          </a:stretch>
        </p:blipFill>
        <p:spPr>
          <a:xfrm>
            <a:off x="8480913" y="1470991"/>
            <a:ext cx="3605069" cy="4390059"/>
          </a:xfrm>
          <a:prstGeom prst="rect">
            <a:avLst/>
          </a:prstGeom>
        </p:spPr>
      </p:pic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A1828B7-DE99-49E7-8D3F-8CE2833B8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930791"/>
            <a:ext cx="7614895" cy="475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2600" dirty="0"/>
              <a:t>-Muestras de células mononucleares humanas de voluntarias </a:t>
            </a:r>
          </a:p>
          <a:p>
            <a:pPr marL="0" indent="0">
              <a:buNone/>
            </a:pPr>
            <a:r>
              <a:rPr lang="es-ES_tradnl" sz="2600" dirty="0"/>
              <a:t>-Dos placas Petri diferentes grupo genisteína y grupo control</a:t>
            </a:r>
          </a:p>
          <a:p>
            <a:pPr marL="0" indent="0">
              <a:buNone/>
            </a:pPr>
            <a:r>
              <a:rPr lang="es-ES_tradnl" sz="2600" dirty="0"/>
              <a:t>-48 horas de incubación y secuenciación masiva de </a:t>
            </a:r>
            <a:r>
              <a:rPr lang="es-ES_tradnl" sz="2600" dirty="0" err="1"/>
              <a:t>microARNS</a:t>
            </a:r>
            <a:r>
              <a:rPr lang="es-ES_tradnl" sz="2600" dirty="0"/>
              <a:t> en </a:t>
            </a:r>
            <a:r>
              <a:rPr lang="es-ES_tradnl" sz="2600" dirty="0" err="1"/>
              <a:t>microvesículas</a:t>
            </a:r>
            <a:endParaRPr lang="es-ES_tradnl" sz="2600" dirty="0"/>
          </a:p>
          <a:p>
            <a:pPr marL="0" indent="0">
              <a:buNone/>
            </a:pPr>
            <a:r>
              <a:rPr lang="es-ES_tradnl" sz="2600" dirty="0"/>
              <a:t>-Células madre con </a:t>
            </a:r>
            <a:r>
              <a:rPr lang="es-ES_tradnl" sz="2600" dirty="0" err="1"/>
              <a:t>microvesículas</a:t>
            </a:r>
            <a:endParaRPr lang="es-ES_tradnl" sz="2600" dirty="0"/>
          </a:p>
          <a:p>
            <a:r>
              <a:rPr lang="es-ES_tradnl" sz="2600" dirty="0"/>
              <a:t>-48 horas de incubación y secuenciación masiva de ARNm.</a:t>
            </a:r>
          </a:p>
          <a:p>
            <a:r>
              <a:rPr lang="es-ES_tradnl" sz="2600" dirty="0"/>
              <a:t>-Informatización y cruce de los resultados de </a:t>
            </a:r>
            <a:r>
              <a:rPr lang="es-ES_tradnl" sz="2600" dirty="0" err="1"/>
              <a:t>microARN</a:t>
            </a:r>
            <a:r>
              <a:rPr lang="es-ES_tradnl" sz="2600" dirty="0"/>
              <a:t> y ARNm, y sus posibles interacciones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5278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24E88-CBB0-4A6A-B207-A5B4850D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0070C0"/>
                </a:solidFill>
              </a:rPr>
              <a:t>OBJETIVOS</a:t>
            </a:r>
            <a:endParaRPr lang="es-ES_tradnl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7B616A-9DC6-4AFC-91ED-21965D6A1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objetivo de esta investigación es estudiar el papel de los </a:t>
            </a:r>
            <a:r>
              <a:rPr lang="es-ES" dirty="0" err="1"/>
              <a:t>microARNs</a:t>
            </a:r>
            <a:r>
              <a:rPr lang="es-ES" dirty="0"/>
              <a:t>, liberados por células mononucleares humanas y buscar sus posibles dianas con genes en células madre humanas.</a:t>
            </a:r>
            <a:endParaRPr lang="es-ES_tradnl" dirty="0"/>
          </a:p>
          <a:p>
            <a:r>
              <a:rPr lang="es-ES_tradnl" dirty="0"/>
              <a:t>Como objetivo específico queremos conocer la función de los genes diana de estos </a:t>
            </a:r>
            <a:r>
              <a:rPr lang="es-ES_tradnl" dirty="0" err="1"/>
              <a:t>microARNs</a:t>
            </a:r>
            <a:r>
              <a:rPr lang="es-ES_tradnl" dirty="0"/>
              <a:t>, para poder conocer sobre qué mecanismos modifica y que cambio generará la exposición celular a esta proteína, la genisteína.</a:t>
            </a:r>
          </a:p>
          <a:p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3176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1A484-D173-4509-A726-7D0BA648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16834"/>
            <a:ext cx="3932237" cy="154056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solidFill>
                  <a:srgbClr val="0070C0"/>
                </a:solidFill>
              </a:rPr>
              <a:t>MATERIAL Y MÉTODOS I: </a:t>
            </a:r>
            <a:br>
              <a:rPr lang="es-ES" dirty="0">
                <a:solidFill>
                  <a:srgbClr val="0070C0"/>
                </a:solidFill>
              </a:rPr>
            </a:br>
            <a:r>
              <a:rPr lang="es-ES_tradnl" dirty="0"/>
              <a:t/>
            </a:r>
            <a:br>
              <a:rPr lang="es-ES_tradnl" dirty="0"/>
            </a:br>
            <a:endParaRPr lang="es-ES_tradnl" dirty="0">
              <a:solidFill>
                <a:srgbClr val="0070C0"/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33C92C9-BBA2-4A87-946F-33358D01E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6235" y="1940555"/>
            <a:ext cx="6724356" cy="2645514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0E53F2-82F3-45CD-BD54-95427F46F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La parte competente a este trabajo se inicia con la búsqueda  de los genes diana de los 16 </a:t>
            </a:r>
            <a:r>
              <a:rPr lang="es-ES" dirty="0" err="1"/>
              <a:t>microARNS</a:t>
            </a:r>
            <a:r>
              <a:rPr lang="es-ES" dirty="0"/>
              <a:t> resultantes del estudio previo. </a:t>
            </a:r>
          </a:p>
          <a:p>
            <a:r>
              <a:rPr lang="es-ES" dirty="0"/>
              <a:t>Esto se realizó mediante una base de datos on-line </a:t>
            </a:r>
            <a:r>
              <a:rPr lang="es-ES" u="sng" dirty="0">
                <a:hlinkClick r:id="rId3"/>
              </a:rPr>
              <a:t>www.mirdb.org</a:t>
            </a:r>
            <a:r>
              <a:rPr lang="es-ES" dirty="0"/>
              <a:t> , en esta se encuentran todos los genes diana conocidos hasta el momento de cada </a:t>
            </a:r>
            <a:r>
              <a:rPr lang="es-ES" dirty="0" err="1"/>
              <a:t>microARN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261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C28D2-AC60-4D62-BEDD-4B02CB4D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1"/>
            <a:ext cx="3932237" cy="254273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solidFill>
                  <a:srgbClr val="0070C0"/>
                </a:solidFill>
              </a:rPr>
              <a:t/>
            </a:r>
            <a:br>
              <a:rPr lang="es-ES" dirty="0">
                <a:solidFill>
                  <a:srgbClr val="0070C0"/>
                </a:solidFill>
              </a:rPr>
            </a:br>
            <a:r>
              <a:rPr lang="es-ES" dirty="0">
                <a:solidFill>
                  <a:srgbClr val="0070C0"/>
                </a:solidFill>
              </a:rPr>
              <a:t/>
            </a:r>
            <a:br>
              <a:rPr lang="es-ES" dirty="0">
                <a:solidFill>
                  <a:srgbClr val="0070C0"/>
                </a:solidFill>
              </a:rPr>
            </a:br>
            <a:r>
              <a:rPr lang="es-ES" dirty="0">
                <a:solidFill>
                  <a:srgbClr val="0070C0"/>
                </a:solidFill>
              </a:rPr>
              <a:t/>
            </a:r>
            <a:br>
              <a:rPr lang="es-ES" dirty="0">
                <a:solidFill>
                  <a:srgbClr val="0070C0"/>
                </a:solidFill>
              </a:rPr>
            </a:br>
            <a:r>
              <a:rPr lang="es-ES" dirty="0">
                <a:solidFill>
                  <a:srgbClr val="0070C0"/>
                </a:solidFill>
              </a:rPr>
              <a:t/>
            </a:r>
            <a:br>
              <a:rPr lang="es-ES" dirty="0">
                <a:solidFill>
                  <a:srgbClr val="0070C0"/>
                </a:solidFill>
              </a:rPr>
            </a:br>
            <a:r>
              <a:rPr lang="es-ES" dirty="0">
                <a:solidFill>
                  <a:srgbClr val="0070C0"/>
                </a:solidFill>
              </a:rPr>
              <a:t/>
            </a:r>
            <a:br>
              <a:rPr lang="es-ES" dirty="0">
                <a:solidFill>
                  <a:srgbClr val="0070C0"/>
                </a:solidFill>
              </a:rPr>
            </a:br>
            <a:r>
              <a:rPr lang="es-ES" dirty="0">
                <a:solidFill>
                  <a:srgbClr val="0070C0"/>
                </a:solidFill>
              </a:rPr>
              <a:t/>
            </a:r>
            <a:br>
              <a:rPr lang="es-ES" dirty="0">
                <a:solidFill>
                  <a:srgbClr val="0070C0"/>
                </a:solidFill>
              </a:rPr>
            </a:br>
            <a:r>
              <a:rPr lang="es-ES" dirty="0">
                <a:solidFill>
                  <a:srgbClr val="0070C0"/>
                </a:solidFill>
              </a:rPr>
              <a:t/>
            </a:r>
            <a:br>
              <a:rPr lang="es-ES" dirty="0">
                <a:solidFill>
                  <a:srgbClr val="0070C0"/>
                </a:solidFill>
              </a:rPr>
            </a:br>
            <a:r>
              <a:rPr lang="es-ES" dirty="0">
                <a:solidFill>
                  <a:srgbClr val="0070C0"/>
                </a:solidFill>
              </a:rPr>
              <a:t/>
            </a:r>
            <a:br>
              <a:rPr lang="es-ES" dirty="0">
                <a:solidFill>
                  <a:srgbClr val="0070C0"/>
                </a:solidFill>
              </a:rPr>
            </a:br>
            <a:r>
              <a:rPr lang="es-ES" dirty="0">
                <a:solidFill>
                  <a:srgbClr val="0070C0"/>
                </a:solidFill>
              </a:rPr>
              <a:t>MATERIAL Y MÉTODOS II:</a:t>
            </a:r>
            <a:br>
              <a:rPr lang="es-ES" dirty="0">
                <a:solidFill>
                  <a:srgbClr val="0070C0"/>
                </a:solidFill>
              </a:rPr>
            </a:br>
            <a:r>
              <a:rPr lang="es-ES_tradnl" dirty="0"/>
              <a:t/>
            </a:r>
            <a:br>
              <a:rPr lang="es-ES_tradnl" dirty="0"/>
            </a:br>
            <a:r>
              <a:rPr lang="es-ES" dirty="0">
                <a:solidFill>
                  <a:srgbClr val="0070C0"/>
                </a:solidFill>
              </a:rPr>
              <a:t/>
            </a:r>
            <a:br>
              <a:rPr lang="es-ES" dirty="0">
                <a:solidFill>
                  <a:srgbClr val="0070C0"/>
                </a:solidFill>
              </a:rPr>
            </a:br>
            <a:endParaRPr lang="es-ES_tradnl" dirty="0">
              <a:solidFill>
                <a:srgbClr val="0070C0"/>
              </a:solidFill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F80ADAC-234D-4734-8719-574D589C5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9000" y="2057399"/>
            <a:ext cx="6998712" cy="2912166"/>
          </a:xfrm>
          <a:prstGeom prst="rect">
            <a:avLst/>
          </a:prstGeo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F9E3C32-9B53-45B0-92A2-309624AA7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2542735"/>
          </a:xfrm>
        </p:spPr>
        <p:txBody>
          <a:bodyPr/>
          <a:lstStyle/>
          <a:p>
            <a:r>
              <a:rPr lang="es-ES" sz="2000" dirty="0"/>
              <a:t>Al introducir en nombre del </a:t>
            </a:r>
            <a:r>
              <a:rPr lang="es-ES" sz="2000" dirty="0" err="1"/>
              <a:t>microARN</a:t>
            </a:r>
            <a:r>
              <a:rPr lang="es-ES" sz="2000" dirty="0"/>
              <a:t> y pulsar sobre “</a:t>
            </a:r>
            <a:r>
              <a:rPr lang="es-ES" sz="2000" dirty="0" err="1"/>
              <a:t>go</a:t>
            </a:r>
            <a:r>
              <a:rPr lang="es-ES" sz="2000" dirty="0"/>
              <a:t>”, </a:t>
            </a:r>
            <a:r>
              <a:rPr lang="es-ES" sz="2000" dirty="0" err="1"/>
              <a:t>aparce</a:t>
            </a:r>
            <a:r>
              <a:rPr lang="es-ES" sz="2000" dirty="0"/>
              <a:t> una lista de todos los posibles genes diana conocidos hasta la fecha de cada </a:t>
            </a:r>
            <a:r>
              <a:rPr lang="es-ES" sz="2000" dirty="0" err="1"/>
              <a:t>microARN</a:t>
            </a:r>
            <a:r>
              <a:rPr lang="es-ES" sz="2000" dirty="0"/>
              <a:t> </a:t>
            </a:r>
            <a:endParaRPr lang="es-ES_tradnl" sz="2000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0288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1A831-47E5-4EAD-BC9A-0FFAE8E3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21026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solidFill>
                  <a:srgbClr val="0070C0"/>
                </a:solidFill>
              </a:rPr>
              <a:t>MATERIAL Y MÉTODOS III</a:t>
            </a:r>
            <a:endParaRPr lang="es-ES_tradn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7BDA9B-1F8F-44AB-BEFF-E80F1B315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067338"/>
            <a:ext cx="3932237" cy="393956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Tras la obtención de los posibles genes diana, se buscó en el Excel donde se muestra todo el genoma de las células madre del cultivo previo, uno a uno cada posible gen diana y ver si se encontraban en el genoma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Significación de p de &lt;0’05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ratio de expresión del gen de la muestra con Genisteína VS muestra Control. Si aparece un valor menor a 1 estará </a:t>
            </a:r>
            <a:r>
              <a:rPr lang="es-ES" dirty="0" err="1"/>
              <a:t>infraexpresado</a:t>
            </a:r>
            <a:r>
              <a:rPr lang="es-ES" dirty="0"/>
              <a:t> y si aparece un valor mayor a 1 estará </a:t>
            </a:r>
            <a:r>
              <a:rPr lang="es-ES" dirty="0" err="1"/>
              <a:t>sobreexpresado</a:t>
            </a:r>
            <a:r>
              <a:rPr lang="es-ES" dirty="0"/>
              <a:t>.   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Tras la búsqueda de los 16 </a:t>
            </a:r>
            <a:r>
              <a:rPr lang="es-ES" dirty="0" err="1"/>
              <a:t>microARNs</a:t>
            </a:r>
            <a:r>
              <a:rPr lang="es-ES" dirty="0"/>
              <a:t>, se conoció que 5 de ellos presentaban genes diana significativos (p&lt; 0’05) y se </a:t>
            </a:r>
            <a:r>
              <a:rPr lang="es-ES" dirty="0" err="1"/>
              <a:t>obtuveron</a:t>
            </a:r>
            <a:r>
              <a:rPr lang="es-ES" dirty="0"/>
              <a:t> 24 genes.</a:t>
            </a:r>
            <a:endParaRPr lang="es-ES_tradn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B381A10-668D-4B9C-A1DD-175F130C3F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478864"/>
            <a:ext cx="6172200" cy="4528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2962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1720A-BE66-4F5D-9BF3-DFAEFD7A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72817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0070C0"/>
                </a:solidFill>
              </a:rPr>
              <a:t>MATERIAL Y MÉTODOS IV</a:t>
            </a:r>
            <a:endParaRPr lang="es-ES_tradn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21845C-7F07-454B-B580-45E92B46C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5212" y="2057400"/>
            <a:ext cx="5697000" cy="3295521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4F6B4A-53E1-4A59-9558-E330F3C4C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Una vez obtenidos los genes, la siguiente parte del trabajo fue buscar en una base de datos online, en este caso se usó PUBMED &lt; </a:t>
            </a:r>
            <a:r>
              <a:rPr lang="es-ES_tradnl" sz="1800" u="sng" dirty="0">
                <a:hlinkClick r:id="rId3"/>
              </a:rPr>
              <a:t>www.ncbi.nlm.nih.gov/pubmed/</a:t>
            </a:r>
            <a:r>
              <a:rPr lang="es-ES_tradnl" sz="1800" dirty="0"/>
              <a:t>&gt;.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800" dirty="0"/>
              <a:t>Se obtuvo toda la información de los genes significativos: su localización genómica, nombre completo, alias, proteína traducida, función de esta proteína y tejidos donde se expresa.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800" dirty="0"/>
              <a:t>Finalmente, se realizó una búsqueda también en PUBMED de todos los artículos publicados sobre estos genes, haciendo hincapié en aquellos relacionados con uno o varios tipos de cáncer y su asociación con la sobreexpresión o </a:t>
            </a:r>
            <a:r>
              <a:rPr lang="es-ES_tradnl" sz="1800" dirty="0" err="1"/>
              <a:t>infraexpresión</a:t>
            </a:r>
            <a:r>
              <a:rPr lang="es-ES_tradnl" sz="1800" dirty="0"/>
              <a:t> </a:t>
            </a:r>
            <a:r>
              <a:rPr lang="es-ES_tradnl" sz="2000" dirty="0"/>
              <a:t>del 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62768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1589</TotalTime>
  <Words>728</Words>
  <Application>Microsoft Office PowerPoint</Application>
  <PresentationFormat>Panorámica</PresentationFormat>
  <Paragraphs>49</Paragraphs>
  <Slides>13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Document</vt:lpstr>
      <vt:lpstr>PAPEL DE LAS VESÍCULAS LIBERADAS POR CÉLULAS MONONUCLEARES HUMANAS TRATADAS CON GENISTEÍNA </vt:lpstr>
      <vt:lpstr>GENISTEÍNA</vt:lpstr>
      <vt:lpstr>MicroARNS</vt:lpstr>
      <vt:lpstr> ESTUDIO PREVIO</vt:lpstr>
      <vt:lpstr>OBJETIVOS</vt:lpstr>
      <vt:lpstr>MATERIAL Y MÉTODOS I:   </vt:lpstr>
      <vt:lpstr>        MATERIAL Y MÉTODOS II:   </vt:lpstr>
      <vt:lpstr>MATERIAL Y MÉTODOS III</vt:lpstr>
      <vt:lpstr>MATERIAL Y MÉTODOS IV</vt:lpstr>
      <vt:lpstr>RESULTADOS</vt:lpstr>
      <vt:lpstr>GENES y CÁNCER</vt:lpstr>
      <vt:lpstr>CONCLUSIÓN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PAPEL DE LAS VESÍCULAS LIBERADAS POR CÉLULAS MONONUCLEARES HUMANAS TRATADAS CON GENISTEÍNA</dc:title>
  <dc:creator>bel sánchez-pascuala callau</dc:creator>
  <cp:lastModifiedBy>usuario</cp:lastModifiedBy>
  <cp:revision>57</cp:revision>
  <dcterms:created xsi:type="dcterms:W3CDTF">2019-06-25T15:32:05Z</dcterms:created>
  <dcterms:modified xsi:type="dcterms:W3CDTF">2021-05-11T08:33:38Z</dcterms:modified>
</cp:coreProperties>
</file>