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8"/>
  </p:notesMasterIdLst>
  <p:sldIdLst>
    <p:sldId id="256" r:id="rId2"/>
    <p:sldId id="264" r:id="rId3"/>
    <p:sldId id="297" r:id="rId4"/>
    <p:sldId id="265" r:id="rId5"/>
    <p:sldId id="266" r:id="rId6"/>
    <p:sldId id="267" r:id="rId7"/>
    <p:sldId id="273" r:id="rId8"/>
    <p:sldId id="268" r:id="rId9"/>
    <p:sldId id="269" r:id="rId10"/>
    <p:sldId id="271" r:id="rId11"/>
    <p:sldId id="272" r:id="rId12"/>
    <p:sldId id="275" r:id="rId13"/>
    <p:sldId id="274" r:id="rId14"/>
    <p:sldId id="280" r:id="rId15"/>
    <p:sldId id="279" r:id="rId16"/>
    <p:sldId id="277" r:id="rId17"/>
    <p:sldId id="278" r:id="rId18"/>
    <p:sldId id="286" r:id="rId19"/>
    <p:sldId id="270" r:id="rId20"/>
    <p:sldId id="281" r:id="rId21"/>
    <p:sldId id="287" r:id="rId22"/>
    <p:sldId id="282" r:id="rId23"/>
    <p:sldId id="283" r:id="rId24"/>
    <p:sldId id="294" r:id="rId25"/>
    <p:sldId id="288" r:id="rId26"/>
    <p:sldId id="289" r:id="rId27"/>
    <p:sldId id="290" r:id="rId28"/>
    <p:sldId id="291" r:id="rId29"/>
    <p:sldId id="292" r:id="rId30"/>
    <p:sldId id="295" r:id="rId31"/>
    <p:sldId id="293" r:id="rId32"/>
    <p:sldId id="299" r:id="rId33"/>
    <p:sldId id="300" r:id="rId34"/>
    <p:sldId id="296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/>
    <p:restoredTop sz="94580"/>
  </p:normalViewPr>
  <p:slideViewPr>
    <p:cSldViewPr snapToGrid="0" snapToObjects="1">
      <p:cViewPr>
        <p:scale>
          <a:sx n="65" d="100"/>
          <a:sy n="65" d="100"/>
        </p:scale>
        <p:origin x="10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605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  <a:prstGeom prst="rect">
            <a:avLst/>
          </a:prstGeom>
        </p:spPr>
        <p:txBody>
          <a:bodyPr anchor="b"/>
          <a:lstStyle>
            <a:lvl1pPr algn="ctr">
              <a:defRPr sz="6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8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894080" y="1728788"/>
            <a:ext cx="11216640" cy="70562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48"/>
          <p:cNvSpPr>
            <a:spLocks noGrp="1"/>
          </p:cNvSpPr>
          <p:nvPr>
            <p:ph type="title"/>
          </p:nvPr>
        </p:nvSpPr>
        <p:spPr>
          <a:xfrm>
            <a:off x="894080" y="519291"/>
            <a:ext cx="11216640" cy="103804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94080" y="1414463"/>
            <a:ext cx="11216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752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685925"/>
            <a:ext cx="11216640" cy="7099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defRPr>
            </a:lvl1pPr>
          </a:lstStyle>
          <a:p>
            <a:fld id="{4AAD347D-5ACD-4C99-B74B-A9C85AD731AF}" type="datetimeFigureOut">
              <a:rPr lang="en-US" smtClean="0"/>
              <a:pPr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  <a:latin typeface="Cambria Math" charset="0"/>
                <a:ea typeface="Cambria Math" charset="0"/>
                <a:cs typeface="Cambria Math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hape 48"/>
          <p:cNvSpPr txBox="1">
            <a:spLocks/>
          </p:cNvSpPr>
          <p:nvPr userDrawn="1"/>
        </p:nvSpPr>
        <p:spPr>
          <a:xfrm>
            <a:off x="894080" y="519291"/>
            <a:ext cx="11216640" cy="1038048"/>
          </a:xfrm>
          <a:prstGeom prst="rect">
            <a:avLst/>
          </a:prstGeom>
        </p:spPr>
        <p:txBody>
          <a:bodyPr/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94080" y="1414463"/>
            <a:ext cx="11216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0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60" r:id="rId2"/>
  </p:sldLayoutIdLst>
  <p:timing>
    <p:tnLst>
      <p:par>
        <p:cTn id="1" dur="indefinite" restart="never" nodeType="tmRoot"/>
      </p:par>
    </p:tnLst>
  </p:timing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Cambria Math" charset="0"/>
          <a:ea typeface="Cambria Math" charset="0"/>
          <a:cs typeface="Cambria Math" charset="0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Clr>
          <a:schemeClr val="accent5">
            <a:lumMod val="75000"/>
          </a:schemeClr>
        </a:buClr>
        <a:buFont typeface="Arial"/>
        <a:buChar char="•"/>
        <a:defRPr sz="3600" kern="1200">
          <a:solidFill>
            <a:schemeClr val="tx1"/>
          </a:solidFill>
          <a:latin typeface="Cambria Math" charset="0"/>
          <a:ea typeface="Cambria Math" charset="0"/>
          <a:cs typeface="Cambria Math" charset="0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Clr>
          <a:schemeClr val="accent5">
            <a:lumMod val="75000"/>
          </a:schemeClr>
        </a:buClr>
        <a:buFont typeface="Arial"/>
        <a:buChar char="•"/>
        <a:defRPr sz="3400" kern="1200">
          <a:solidFill>
            <a:schemeClr val="tx1"/>
          </a:solidFill>
          <a:latin typeface="Cambria Math" charset="0"/>
          <a:ea typeface="Cambria Math" charset="0"/>
          <a:cs typeface="Cambria Math" charset="0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Clr>
          <a:schemeClr val="accent5">
            <a:lumMod val="75000"/>
          </a:schemeClr>
        </a:buClr>
        <a:buFont typeface="Arial"/>
        <a:buChar char="•"/>
        <a:defRPr sz="3200" kern="1200">
          <a:solidFill>
            <a:schemeClr val="tx1"/>
          </a:solidFill>
          <a:latin typeface="Cambria Math" charset="0"/>
          <a:ea typeface="Cambria Math" charset="0"/>
          <a:cs typeface="Cambria Math" charset="0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Clr>
          <a:schemeClr val="accent5">
            <a:lumMod val="75000"/>
          </a:schemeClr>
        </a:buClr>
        <a:buFont typeface="Arial"/>
        <a:buChar char="•"/>
        <a:defRPr sz="3000" kern="1200">
          <a:solidFill>
            <a:schemeClr val="tx1"/>
          </a:solidFill>
          <a:latin typeface="Cambria Math" charset="0"/>
          <a:ea typeface="Cambria Math" charset="0"/>
          <a:cs typeface="Cambria Math" charset="0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Clr>
          <a:schemeClr val="accent5">
            <a:lumMod val="75000"/>
          </a:schemeClr>
        </a:buClr>
        <a:buFont typeface="Arial"/>
        <a:buChar char="•"/>
        <a:defRPr sz="2600" kern="1200">
          <a:solidFill>
            <a:schemeClr val="tx1"/>
          </a:solidFill>
          <a:latin typeface="Cambria Math" charset="0"/>
          <a:ea typeface="Cambria Math" charset="0"/>
          <a:cs typeface="Cambria Math" charset="0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gstewart@ohio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worldocaml.org/v1/en/html/" TargetMode="External"/><Relationship Id="rId4" Type="http://schemas.openxmlformats.org/officeDocument/2006/relationships/hyperlink" Target="http://caml.inria.fr/pub/docs/manual-ocaml/" TargetMode="External"/><Relationship Id="rId5" Type="http://schemas.openxmlformats.org/officeDocument/2006/relationships/hyperlink" Target="http://ocaml-batteries-team.github.io/batteries-included/hdoc2/" TargetMode="External"/><Relationship Id="rId6" Type="http://schemas.openxmlformats.org/officeDocument/2006/relationships/hyperlink" Target="http://llvm.org/docs/LangRef.html" TargetMode="External"/><Relationship Id="rId7" Type="http://schemas.openxmlformats.org/officeDocument/2006/relationships/hyperlink" Target="http://www.library.ohiou.edu/ezpauth/redir/athens.php?http://search.ebscohost.com/login.aspx?direct=true&amp;db=nlebk&amp;AN=70966&amp;site=eds-live&amp;scope=site&amp;ebv=EB&amp;ppid=pp_COVER" TargetMode="External"/><Relationship Id="rId8" Type="http://schemas.openxmlformats.org/officeDocument/2006/relationships/image" Target="../media/image13.t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quest.safaribooksonline.com.proxy.ohiolink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stewart@ohio.edu" TargetMode="External"/><Relationship Id="rId4" Type="http://schemas.openxmlformats.org/officeDocument/2006/relationships/hyperlink" Target="mailto:ab667712@ohio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e.cs.ohio.edu/~gstewart/courses/4900-16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e.cs.ohio.edu/~gstewart/courses/4100-17" TargetMode="External"/><Relationship Id="rId3" Type="http://schemas.openxmlformats.org/officeDocument/2006/relationships/hyperlink" Target="http://ace.cs.ohio.edu/~gstewart/courses/4900-16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azza.com/ohio/spring2017/cs41005100/home" TargetMode="External"/><Relationship Id="rId3" Type="http://schemas.openxmlformats.org/officeDocument/2006/relationships/hyperlink" Target="https://piazza.com/ohio/spring2016/cs41005100/hom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514095">
              <a:defRPr sz="7040"/>
            </a:pPr>
            <a:r>
              <a:t>CS4100:</a:t>
            </a:r>
          </a:p>
          <a:p>
            <a:pPr defTabSz="514095">
              <a:defRPr sz="7040"/>
            </a:pPr>
            <a:r>
              <a:t>Formal Languages and Compilers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1270000" y="5829300"/>
            <a:ext cx="10464800" cy="31761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Gordon Stewart</a:t>
            </a:r>
          </a:p>
          <a:p>
            <a:r>
              <a:t>Assistant Professor, School of EECS</a:t>
            </a:r>
          </a:p>
          <a:p>
            <a:endParaRPr/>
          </a:p>
          <a:p>
            <a:r>
              <a:t>Office: Stocker 355</a:t>
            </a:r>
          </a:p>
          <a:p>
            <a:r>
              <a:rPr u="sng">
                <a:hlinkClick r:id="rId2"/>
              </a:rPr>
              <a:t>gstewart@ohio.edu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Compilers can also teach us about abstractions and architecture design: </a:t>
            </a:r>
            <a:r>
              <a:rPr lang="en-US" b="1" dirty="0" smtClean="0"/>
              <a:t>Which abstractions can/should ISAs expose to the language implementer?</a:t>
            </a:r>
          </a:p>
          <a:p>
            <a:r>
              <a:rPr lang="en-US" dirty="0" smtClean="0"/>
              <a:t>ISAs aren’t always in hardware!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About Compilers?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64" y="4607859"/>
            <a:ext cx="10279218" cy="3794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8" y="6935472"/>
            <a:ext cx="2286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6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About Compilers?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4080" y="1728787"/>
            <a:ext cx="11216640" cy="7737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target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datalayout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"e-m:e-i64:64-f80:128-n8:16:32:64-S128"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target triple = "x86_64-apple-macosx10.10.0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"</a:t>
            </a: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declare i32 @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putchar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(i32)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define i32 @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show_density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(i32 %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sk-SK" sz="1800" dirty="0" smtClean="0">
                <a:latin typeface="Consolas" charset="0"/>
                <a:ea typeface="Consolas" charset="0"/>
                <a:cs typeface="Consolas" charset="0"/>
              </a:rPr>
              <a:t>  %_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t3 = </a:t>
            </a:r>
            <a:r>
              <a:rPr lang="sk-SK" sz="1800" dirty="0" err="1">
                <a:latin typeface="Consolas" charset="0"/>
                <a:ea typeface="Consolas" charset="0"/>
                <a:cs typeface="Consolas" charset="0"/>
              </a:rPr>
              <a:t>icmp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sk-SK" sz="1800" dirty="0" err="1">
                <a:latin typeface="Consolas" charset="0"/>
                <a:ea typeface="Consolas" charset="0"/>
                <a:cs typeface="Consolas" charset="0"/>
              </a:rPr>
              <a:t>slt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i32 %i, 2</a:t>
            </a:r>
          </a:p>
          <a:p>
            <a:pPr marL="0" indent="0">
              <a:buNone/>
            </a:pP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sk-SK" sz="1800" dirty="0" smtClean="0">
                <a:latin typeface="Consolas" charset="0"/>
                <a:ea typeface="Consolas" charset="0"/>
                <a:cs typeface="Consolas" charset="0"/>
              </a:rPr>
              <a:t>  br 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i1 %_t3, </a:t>
            </a:r>
            <a:r>
              <a:rPr lang="sk-SK" sz="1800" dirty="0" err="1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%true6, </a:t>
            </a:r>
            <a:r>
              <a:rPr lang="sk-SK" sz="1800" dirty="0" err="1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%false8</a:t>
            </a:r>
          </a:p>
          <a:p>
            <a:pPr marL="0" indent="0">
              <a:buNone/>
            </a:pP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 true6: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%_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t4 = call i32 @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putchar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(i32 42)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br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label %true_end7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true_end7: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br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label %end10</a:t>
            </a:r>
          </a:p>
          <a:p>
            <a:pPr marL="0" indent="0">
              <a:buNone/>
            </a:pPr>
            <a:r>
              <a:rPr lang="da-DK" sz="1800" dirty="0">
                <a:latin typeface="Consolas" charset="0"/>
                <a:ea typeface="Consolas" charset="0"/>
                <a:cs typeface="Consolas" charset="0"/>
              </a:rPr>
              <a:t>  false8:</a:t>
            </a:r>
          </a:p>
          <a:p>
            <a:pPr marL="0" indent="0">
              <a:buNone/>
            </a:pP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sk-SK" sz="18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%_t14 = </a:t>
            </a:r>
            <a:r>
              <a:rPr lang="sk-SK" sz="1800" dirty="0" err="1">
                <a:latin typeface="Consolas" charset="0"/>
                <a:ea typeface="Consolas" charset="0"/>
                <a:cs typeface="Consolas" charset="0"/>
              </a:rPr>
              <a:t>icmp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sk-SK" sz="1800" dirty="0" err="1">
                <a:latin typeface="Consolas" charset="0"/>
                <a:ea typeface="Consolas" charset="0"/>
                <a:cs typeface="Consolas" charset="0"/>
              </a:rPr>
              <a:t>slt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i32 %i, 4</a:t>
            </a:r>
          </a:p>
          <a:p>
            <a:pPr marL="0" indent="0">
              <a:buNone/>
            </a:pP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sk-SK" sz="1800" dirty="0" smtClean="0">
                <a:latin typeface="Consolas" charset="0"/>
                <a:ea typeface="Consolas" charset="0"/>
                <a:cs typeface="Consolas" charset="0"/>
              </a:rPr>
              <a:t>  br 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i1 %_t14, </a:t>
            </a:r>
            <a:r>
              <a:rPr lang="sk-SK" sz="1800" dirty="0" err="1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%true17, </a:t>
            </a:r>
            <a:r>
              <a:rPr lang="sk-SK" sz="1800" dirty="0" err="1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%false19</a:t>
            </a:r>
          </a:p>
          <a:p>
            <a:pPr marL="0" indent="0">
              <a:buNone/>
            </a:pPr>
            <a:r>
              <a:rPr lang="sk-SK" sz="1800" dirty="0">
                <a:latin typeface="Consolas" charset="0"/>
                <a:ea typeface="Consolas" charset="0"/>
                <a:cs typeface="Consolas" charset="0"/>
              </a:rPr>
              <a:t>  true17: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%_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t15 = call i32 @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putchar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(i32 43)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 smtClean="0">
                <a:latin typeface="Consolas" charset="0"/>
                <a:ea typeface="Consolas" charset="0"/>
                <a:cs typeface="Consolas" charset="0"/>
              </a:rPr>
              <a:t>br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label %true_end18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true_end18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: 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371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About Compilers?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94080" y="1728787"/>
            <a:ext cx="11216640" cy="7737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…</a:t>
            </a:r>
          </a:p>
          <a:p>
            <a:pPr marL="0" indent="0">
              <a:buNone/>
            </a:pP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define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i32 @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mandelbrot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smtClean="0">
                <a:latin typeface="Consolas" charset="0"/>
                <a:ea typeface="Consolas" charset="0"/>
                <a:cs typeface="Consolas" charset="0"/>
              </a:rPr>
              <a:t>  %x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alloca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double</a:t>
            </a:r>
          </a:p>
          <a:p>
            <a:pPr marL="0" indent="0">
              <a:buNone/>
            </a:pP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err="1" smtClean="0">
                <a:latin typeface="Consolas" charset="0"/>
                <a:ea typeface="Consolas" charset="0"/>
                <a:cs typeface="Consolas" charset="0"/>
              </a:rPr>
              <a:t>store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0.000000,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* %x</a:t>
            </a:r>
          </a:p>
          <a:p>
            <a:pPr marL="0" indent="0">
              <a:buNone/>
            </a:pP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 %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y =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alloca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endParaRPr lang="ro-RO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err="1" smtClean="0">
                <a:latin typeface="Consolas" charset="0"/>
                <a:ea typeface="Consolas" charset="0"/>
                <a:cs typeface="Consolas" charset="0"/>
              </a:rPr>
              <a:t>store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0.000000,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* %y</a:t>
            </a:r>
          </a:p>
          <a:p>
            <a:pPr marL="0" indent="0">
              <a:buNone/>
            </a:pP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err="1" smtClean="0">
                <a:latin typeface="Consolas" charset="0"/>
                <a:ea typeface="Consolas" charset="0"/>
                <a:cs typeface="Consolas" charset="0"/>
              </a:rPr>
              <a:t>br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%branch130</a:t>
            </a:r>
          </a:p>
          <a:p>
            <a:pPr marL="0" indent="0">
              <a:buNone/>
            </a:pPr>
            <a:r>
              <a:rPr lang="it-IT" sz="1800" dirty="0">
                <a:latin typeface="Consolas" charset="0"/>
                <a:ea typeface="Consolas" charset="0"/>
                <a:cs typeface="Consolas" charset="0"/>
              </a:rPr>
              <a:t>  branch130:</a:t>
            </a:r>
          </a:p>
          <a:p>
            <a:pPr marL="0" indent="0">
              <a:buNone/>
            </a:pP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 %_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t133 =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load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* %y</a:t>
            </a:r>
          </a:p>
          <a:p>
            <a:pPr marL="0" indent="0">
              <a:buNone/>
            </a:pP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tr-TR" sz="1800" dirty="0" smtClean="0">
                <a:latin typeface="Consolas" charset="0"/>
                <a:ea typeface="Consolas" charset="0"/>
                <a:cs typeface="Consolas" charset="0"/>
              </a:rPr>
              <a:t>  %_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t128 =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fcmp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olt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%_t133, 50.000000</a:t>
            </a:r>
          </a:p>
          <a:p>
            <a:pPr marL="0" indent="0">
              <a:buNone/>
            </a:pP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tr-TR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tr-TR" sz="1800" dirty="0" err="1" smtClean="0">
                <a:latin typeface="Consolas" charset="0"/>
                <a:ea typeface="Consolas" charset="0"/>
                <a:cs typeface="Consolas" charset="0"/>
              </a:rPr>
              <a:t>br</a:t>
            </a:r>
            <a:r>
              <a:rPr lang="tr-TR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i1 %_t128,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%body131, </a:t>
            </a:r>
            <a:r>
              <a:rPr lang="tr-TR" sz="1800" dirty="0" err="1">
                <a:latin typeface="Consolas" charset="0"/>
                <a:ea typeface="Consolas" charset="0"/>
                <a:cs typeface="Consolas" charset="0"/>
              </a:rPr>
              <a:t>label</a:t>
            </a: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%done132</a:t>
            </a:r>
          </a:p>
          <a:p>
            <a:pPr marL="0" indent="0">
              <a:buNone/>
            </a:pPr>
            <a:r>
              <a:rPr lang="tr-TR" sz="1800" dirty="0">
                <a:latin typeface="Consolas" charset="0"/>
                <a:ea typeface="Consolas" charset="0"/>
                <a:cs typeface="Consolas" charset="0"/>
              </a:rPr>
              <a:t>  body131:</a:t>
            </a:r>
          </a:p>
          <a:p>
            <a:pPr marL="0" indent="0">
              <a:buNone/>
            </a:pP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sz="1800" dirty="0" err="1" smtClean="0">
                <a:latin typeface="Consolas" charset="0"/>
                <a:ea typeface="Consolas" charset="0"/>
                <a:cs typeface="Consolas" charset="0"/>
              </a:rPr>
              <a:t>store</a:t>
            </a:r>
            <a:r>
              <a:rPr lang="ro-RO" sz="18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 0.000000, </a:t>
            </a:r>
            <a:r>
              <a:rPr lang="ro-RO" sz="1800" dirty="0" err="1">
                <a:latin typeface="Consolas" charset="0"/>
                <a:ea typeface="Consolas" charset="0"/>
                <a:cs typeface="Consolas" charset="0"/>
              </a:rPr>
              <a:t>double</a:t>
            </a:r>
            <a:r>
              <a:rPr lang="ro-RO" sz="1800" dirty="0">
                <a:latin typeface="Consolas" charset="0"/>
                <a:ea typeface="Consolas" charset="0"/>
                <a:cs typeface="Consolas" charset="0"/>
              </a:rPr>
              <a:t>* %x</a:t>
            </a:r>
          </a:p>
          <a:p>
            <a:pPr marL="0" indent="0">
              <a:buNone/>
            </a:pPr>
            <a:r>
              <a:rPr lang="da-DK" sz="1800" dirty="0" smtClean="0">
                <a:latin typeface="Consolas" charset="0"/>
                <a:ea typeface="Consolas" charset="0"/>
                <a:cs typeface="Consolas" charset="0"/>
              </a:rPr>
              <a:t>    …</a:t>
            </a:r>
          </a:p>
          <a:p>
            <a:pPr marL="0" indent="0">
              <a:buNone/>
            </a:pPr>
            <a:r>
              <a:rPr lang="da-DK" sz="18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da-DK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da-DK" sz="1800" dirty="0" err="1">
                <a:latin typeface="Consolas" charset="0"/>
                <a:ea typeface="Consolas" charset="0"/>
                <a:cs typeface="Consolas" charset="0"/>
              </a:rPr>
              <a:t>define</a:t>
            </a:r>
            <a:r>
              <a:rPr lang="da-DK" sz="1800" dirty="0">
                <a:latin typeface="Consolas" charset="0"/>
                <a:ea typeface="Consolas" charset="0"/>
                <a:cs typeface="Consolas" charset="0"/>
              </a:rPr>
              <a:t> i32 @</a:t>
            </a:r>
            <a:r>
              <a:rPr lang="da-DK" sz="1800" dirty="0" err="1"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da-DK" sz="180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%_t1 = call i32 @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mandelbrot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%_t0 = call i32 @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show_newline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marL="0" indent="0">
              <a:buNone/>
            </a:pPr>
            <a:r>
              <a:rPr lang="da-DK" sz="1800" dirty="0">
                <a:latin typeface="Consolas" charset="0"/>
                <a:ea typeface="Consolas" charset="0"/>
                <a:cs typeface="Consolas" charset="0"/>
              </a:rPr>
              <a:t>  ret i32 %_t0</a:t>
            </a:r>
          </a:p>
          <a:p>
            <a:pPr marL="0" indent="0">
              <a:buNone/>
            </a:pPr>
            <a:r>
              <a:rPr lang="da-DK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3046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16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977"/>
            <a:ext cx="13004800" cy="77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19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38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3800" dirty="0" smtClean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3800" dirty="0" smtClean="0"/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800" dirty="0" smtClean="0"/>
                  <a:t>f</a:t>
                </a:r>
                <a:r>
                  <a:rPr lang="en-US" sz="3800" baseline="-25000" dirty="0" smtClean="0"/>
                  <a:t>c</a:t>
                </a:r>
                <a:r>
                  <a:rPr lang="en-US" sz="3800" dirty="0" smtClean="0"/>
                  <a:t>(z) = z</a:t>
                </a:r>
                <a:r>
                  <a:rPr lang="en-US" sz="3800" baseline="30000" dirty="0" smtClean="0"/>
                  <a:t>2 </a:t>
                </a:r>
                <a:r>
                  <a:rPr lang="en-US" sz="3800" dirty="0" smtClean="0"/>
                  <a:t>+ c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3800" dirty="0" smtClean="0"/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800" dirty="0" smtClean="0"/>
                  <a:t>Mandelbrot = { c |   </a:t>
                </a:r>
                <a14:m>
                  <m:oMath xmlns:m="http://schemas.openxmlformats.org/officeDocument/2006/math">
                    <m:r>
                      <a:rPr lang="en-US" sz="3800" b="0" i="1" dirty="0" smtClean="0">
                        <a:latin typeface="Cambria Math" charset="0"/>
                      </a:rPr>
                      <m:t>∀</m:t>
                    </m:r>
                  </m:oMath>
                </a14:m>
                <a:r>
                  <a:rPr lang="en-US" sz="3800" dirty="0" smtClean="0"/>
                  <a:t>n. </a:t>
                </a: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charset="0"/>
                      </a:rPr>
                      <m:t>|</m:t>
                    </m:r>
                    <m:r>
                      <a:rPr lang="en-US" sz="3800" i="1" dirty="0" smtClean="0">
                        <a:latin typeface="Cambria Math" charset="0"/>
                      </a:rPr>
                      <m:t>𝑖𝑡𝑒𝑟</m:t>
                    </m:r>
                    <m:r>
                      <a:rPr lang="en-US" sz="3800" i="1" dirty="0" smtClean="0"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latin typeface="Cambria Math" charset="0"/>
                      </a:rPr>
                      <m:t>𝑛</m:t>
                    </m:r>
                    <m:r>
                      <a:rPr lang="en-US" sz="3800" i="1" dirty="0" smtClean="0"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latin typeface="Cambria Math" charset="0"/>
                      </a:rPr>
                      <m:t>𝑓𝑐</m:t>
                    </m:r>
                    <m:r>
                      <a:rPr lang="en-US" sz="3800" b="0" i="1" baseline="-25000" dirty="0" smtClean="0"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latin typeface="Cambria Math" charset="0"/>
                      </a:rPr>
                      <m:t>0|</m:t>
                    </m:r>
                  </m:oMath>
                </a14:m>
                <a:r>
                  <a:rPr lang="en-US" sz="3800" dirty="0" smtClean="0"/>
                  <a:t>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charset="0"/>
                      </a:rPr>
                      <m:t>≤2</m:t>
                    </m:r>
                  </m:oMath>
                </a14:m>
                <a:r>
                  <a:rPr lang="en-US" sz="3800" dirty="0" smtClean="0"/>
                  <a:t> }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3800" dirty="0" smtClean="0"/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3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Mandelbrot Sets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05599" y="7030688"/>
            <a:ext cx="4715435" cy="17543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The set of complex c for which </a:t>
            </a:r>
            <a:r>
              <a:rPr lang="en-US" dirty="0" smtClean="0">
                <a:solidFill>
                  <a:schemeClr val="bg1"/>
                </a:solidFill>
              </a:rPr>
              <a:t>f</a:t>
            </a:r>
            <a:r>
              <a:rPr lang="en-US" baseline="-25000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(0) </a:t>
            </a:r>
            <a:r>
              <a:rPr lang="en-US" dirty="0">
                <a:solidFill>
                  <a:schemeClr val="bg1"/>
                </a:solidFill>
              </a:rPr>
              <a:t>does not “</a:t>
            </a:r>
            <a:r>
              <a:rPr lang="en-US">
                <a:solidFill>
                  <a:schemeClr val="bg1"/>
                </a:solidFill>
              </a:rPr>
              <a:t>escape</a:t>
            </a:r>
            <a:r>
              <a:rPr lang="en-US" smtClean="0">
                <a:solidFill>
                  <a:schemeClr val="bg1"/>
                </a:solidFill>
              </a:rPr>
              <a:t>” to infinity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737412" y="5576047"/>
            <a:ext cx="1129553" cy="127298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506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Mandelbrot in </a:t>
            </a:r>
            <a:r>
              <a:rPr lang="en-US" b="1" dirty="0" smtClean="0"/>
              <a:t>grumpy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88" y="1709938"/>
            <a:ext cx="11548932" cy="78773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685" y="366692"/>
            <a:ext cx="1000835" cy="10008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10872" y="7425135"/>
            <a:ext cx="4715435" cy="17543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Draw (</a:t>
            </a:r>
            <a:r>
              <a:rPr lang="en-US" dirty="0" err="1" smtClean="0">
                <a:solidFill>
                  <a:schemeClr val="bg1"/>
                </a:solidFill>
              </a:rPr>
              <a:t>px,py</a:t>
            </a:r>
            <a:r>
              <a:rPr lang="en-US" dirty="0" smtClean="0">
                <a:solidFill>
                  <a:schemeClr val="bg1"/>
                </a:solidFill>
              </a:rPr>
              <a:t>) with density proportional to  #</a:t>
            </a:r>
            <a:r>
              <a:rPr lang="en-US" dirty="0" err="1" smtClean="0">
                <a:solidFill>
                  <a:schemeClr val="bg1"/>
                </a:solidFill>
              </a:rPr>
              <a:t>iters</a:t>
            </a:r>
            <a:r>
              <a:rPr lang="en-US" dirty="0" smtClean="0">
                <a:solidFill>
                  <a:schemeClr val="bg1"/>
                </a:solidFill>
              </a:rPr>
              <a:t> before “escape”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173506" y="8938793"/>
            <a:ext cx="4458448" cy="976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272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Mandelbrot </a:t>
            </a:r>
            <a:r>
              <a:rPr lang="en-US" dirty="0" smtClean="0"/>
              <a:t>in </a:t>
            </a:r>
            <a:r>
              <a:rPr lang="en-US" b="1" dirty="0"/>
              <a:t>grumpy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1557339"/>
            <a:ext cx="6851426" cy="813387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639672" y="4249271"/>
            <a:ext cx="2671481" cy="2330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11153" y="3649106"/>
            <a:ext cx="2474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 of “canvas”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51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9"/>
            <a:ext cx="13023850" cy="976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383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Modern Compiler Implementation in ML</a:t>
            </a:r>
          </a:p>
          <a:p>
            <a:pPr marL="487695" lvl="1" indent="0">
              <a:buNone/>
            </a:pPr>
            <a:r>
              <a:rPr lang="en-US" dirty="0" smtClean="0"/>
              <a:t>Andrew W. Appel</a:t>
            </a:r>
          </a:p>
          <a:p>
            <a:pPr marL="487695" lvl="1" indent="0">
              <a:buNone/>
            </a:pPr>
            <a:r>
              <a:rPr lang="en-US" dirty="0" smtClean="0"/>
              <a:t>Available </a:t>
            </a:r>
            <a:r>
              <a:rPr lang="en-US" dirty="0" smtClean="0">
                <a:hlinkClick r:id="rId2"/>
              </a:rPr>
              <a:t>free online for OU students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Supplementary Texts:</a:t>
            </a:r>
            <a:endParaRPr lang="en-US" b="1" dirty="0"/>
          </a:p>
          <a:p>
            <a:r>
              <a:rPr lang="en-US" u="sng" dirty="0">
                <a:hlinkClick r:id="rId3"/>
              </a:rPr>
              <a:t>Real World </a:t>
            </a:r>
            <a:r>
              <a:rPr lang="en-US" u="sng" dirty="0" smtClean="0">
                <a:hlinkClick r:id="rId3"/>
              </a:rPr>
              <a:t>OCaml</a:t>
            </a:r>
            <a:endParaRPr lang="en-US" u="sng" dirty="0" err="1"/>
          </a:p>
          <a:p>
            <a:r>
              <a:rPr lang="en-US" u="sng" dirty="0" smtClean="0">
                <a:hlinkClick r:id="rId4"/>
              </a:rPr>
              <a:t>the </a:t>
            </a:r>
            <a:r>
              <a:rPr lang="en-US" u="sng" dirty="0">
                <a:hlinkClick r:id="rId4"/>
              </a:rPr>
              <a:t>OCaml language manual</a:t>
            </a:r>
          </a:p>
          <a:p>
            <a:r>
              <a:rPr lang="en-US" u="sng" dirty="0">
                <a:hlinkClick r:id="rId5"/>
              </a:rPr>
              <a:t>the OCaml Batteries Included documentation</a:t>
            </a:r>
          </a:p>
          <a:p>
            <a:r>
              <a:rPr lang="en-US" u="sng" dirty="0">
                <a:hlinkClick r:id="rId6"/>
              </a:rPr>
              <a:t>the LLVM reference manual</a:t>
            </a:r>
          </a:p>
          <a:p>
            <a:r>
              <a:rPr lang="en-US" u="sng" dirty="0">
                <a:hlinkClick r:id="rId7"/>
              </a:rPr>
              <a:t>Types and Programming Languages (TAPL)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pic>
        <p:nvPicPr>
          <p:cNvPr id="5" name="pasted-image.tif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558019" y="644208"/>
            <a:ext cx="2897098" cy="439559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4045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94080" y="1728788"/>
            <a:ext cx="11216640" cy="7582852"/>
          </a:xfr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u="sng" dirty="0">
                <a:hlinkClick r:id="rId2"/>
              </a:rPr>
              <a:t>http://ace.cs.ohio.edu/~</a:t>
            </a:r>
            <a:r>
              <a:rPr lang="en-US" u="sng" dirty="0" smtClean="0">
                <a:hlinkClick r:id="rId2"/>
              </a:rPr>
              <a:t>gstewart/courses/4100-17</a:t>
            </a:r>
            <a:endParaRPr lang="en-US" u="sng" dirty="0">
              <a:hlinkClick r:id="rId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Logistics:	Lecture T/</a:t>
            </a:r>
            <a:r>
              <a:rPr lang="en-US" dirty="0" err="1" smtClean="0"/>
              <a:t>Th</a:t>
            </a:r>
            <a:r>
              <a:rPr lang="en-US" dirty="0" smtClean="0"/>
              <a:t> 1:30-2:50pm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ARC 315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Professor:	Gordon Stewart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355 Stocker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hlinkClick r:id="rId3"/>
              </a:rPr>
              <a:t>gstewart@ohio.edu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	</a:t>
            </a:r>
            <a:r>
              <a:rPr lang="en-US" dirty="0" smtClean="0"/>
              <a:t>OH: Tuesdays, Thursdays 11am-12pm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TA:			</a:t>
            </a:r>
            <a:r>
              <a:rPr lang="en-US" dirty="0" smtClean="0"/>
              <a:t>Alex </a:t>
            </a:r>
            <a:r>
              <a:rPr lang="en-US" dirty="0" err="1" smtClean="0"/>
              <a:t>Bagnall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ab667712@ohio.edu</a:t>
            </a:r>
            <a:r>
              <a:rPr lang="en-US" dirty="0" smtClean="0"/>
              <a:t>)</a:t>
            </a:r>
            <a:endParaRPr lang="en-US" u="sng" dirty="0" smtClean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091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u="sng" dirty="0" smtClean="0">
                <a:hlinkClick r:id="rId2"/>
              </a:rPr>
              <a:t>http://ace.cs.ohio.edu/~gstewart/courses/4100-17</a:t>
            </a:r>
            <a:endParaRPr lang="en-US" u="sng" dirty="0">
              <a:hlinkClick r:id="rId3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&amp; 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403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61562"/>
              </p:ext>
            </p:extLst>
          </p:nvPr>
        </p:nvGraphicFramePr>
        <p:xfrm>
          <a:off x="2424641" y="2015420"/>
          <a:ext cx="7762348" cy="476638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833409"/>
                <a:gridCol w="29289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%Grade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Course Project</a:t>
                      </a:r>
                      <a:r>
                        <a:rPr lang="en-US" sz="3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3200" baseline="0" dirty="0" smtClean="0">
                          <a:solidFill>
                            <a:schemeClr val="bg1"/>
                          </a:solidFill>
                        </a:rPr>
                        <a:t>Assignments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Lecture Attendance </a:t>
                      </a:r>
                    </a:p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and Participation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315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Midterm Exam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4295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Final Exam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Quizzes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8547" y="7239882"/>
            <a:ext cx="2007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smtClean="0"/>
              <a:t>?</a:t>
            </a:r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2424641" y="6781801"/>
            <a:ext cx="776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				      +5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01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Implement your own compiler for a small imperative language, Grumpy        , over the course of about 12 weeks.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FRONTEND</a:t>
            </a:r>
            <a:endParaRPr lang="en-US" b="1" dirty="0"/>
          </a:p>
          <a:p>
            <a:r>
              <a:rPr lang="en-US" dirty="0" smtClean="0"/>
              <a:t>Weeks 3-5: </a:t>
            </a:r>
          </a:p>
          <a:p>
            <a:pPr lvl="1"/>
            <a:r>
              <a:rPr lang="en-US" b="1" dirty="0" smtClean="0"/>
              <a:t>A2:</a:t>
            </a:r>
            <a:r>
              <a:rPr lang="en-US" dirty="0" smtClean="0"/>
              <a:t> Lexical Analysis (</a:t>
            </a:r>
            <a:r>
              <a:rPr lang="en-US" dirty="0" err="1" smtClean="0"/>
              <a:t>Lexing</a:t>
            </a:r>
            <a:r>
              <a:rPr lang="en-US" dirty="0" smtClean="0"/>
              <a:t>) </a:t>
            </a:r>
          </a:p>
          <a:p>
            <a:pPr lvl="1"/>
            <a:r>
              <a:rPr lang="en-US" b="1" dirty="0" smtClean="0"/>
              <a:t>A3:</a:t>
            </a:r>
            <a:r>
              <a:rPr lang="en-US" dirty="0" smtClean="0"/>
              <a:t> Syntax Analysis (Parsing)</a:t>
            </a:r>
            <a:endParaRPr lang="en-US" dirty="0"/>
          </a:p>
          <a:p>
            <a:pPr lvl="1"/>
            <a:r>
              <a:rPr lang="en-US" dirty="0" smtClean="0"/>
              <a:t>Building on: REs, DFAs, NFAs, context-free grammars, recursive descent parsing, predictive parsing, …</a:t>
            </a:r>
          </a:p>
          <a:p>
            <a:r>
              <a:rPr lang="en-US" dirty="0" smtClean="0"/>
              <a:t>Weeks 6-9: </a:t>
            </a:r>
          </a:p>
          <a:p>
            <a:pPr lvl="1"/>
            <a:r>
              <a:rPr lang="en-US" b="1" dirty="0" smtClean="0"/>
              <a:t>A4: </a:t>
            </a:r>
            <a:r>
              <a:rPr lang="en-US" dirty="0" err="1" smtClean="0"/>
              <a:t>Typechecking</a:t>
            </a:r>
            <a:endParaRPr lang="en-US" dirty="0" smtClean="0"/>
          </a:p>
          <a:p>
            <a:pPr lvl="1"/>
            <a:r>
              <a:rPr lang="en-US" dirty="0" smtClean="0"/>
              <a:t>Building on: symbol tables, abstract syntax, type systems, subtyping, 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63" y="2132143"/>
            <a:ext cx="723526" cy="7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30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Implement your own compiler for a small imperative language, Grumpy        , over the course of about 12 weeks</a:t>
            </a:r>
            <a:r>
              <a:rPr lang="en-US" dirty="0" smtClean="0"/>
              <a:t>.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BACKEND</a:t>
            </a:r>
            <a:endParaRPr lang="en-US" b="1" dirty="0"/>
          </a:p>
          <a:p>
            <a:r>
              <a:rPr lang="en-US" dirty="0" smtClean="0"/>
              <a:t>Weeks 10-12: </a:t>
            </a:r>
          </a:p>
          <a:p>
            <a:pPr lvl="1"/>
            <a:r>
              <a:rPr lang="en-US" b="1" dirty="0" smtClean="0"/>
              <a:t>A5: </a:t>
            </a:r>
            <a:r>
              <a:rPr lang="en-US" dirty="0" smtClean="0"/>
              <a:t>Static Single Assignment (SSA)</a:t>
            </a:r>
          </a:p>
          <a:p>
            <a:pPr lvl="1"/>
            <a:r>
              <a:rPr lang="en-US" dirty="0" smtClean="0"/>
              <a:t>Stack layout and activation records, control-flow graphs, dominator computation, optimizations</a:t>
            </a:r>
          </a:p>
          <a:p>
            <a:r>
              <a:rPr lang="en-US" dirty="0" smtClean="0"/>
              <a:t>Weeks 13-15: </a:t>
            </a:r>
          </a:p>
          <a:p>
            <a:pPr lvl="1"/>
            <a:r>
              <a:rPr lang="en-US" b="1" dirty="0" smtClean="0"/>
              <a:t>A6: </a:t>
            </a:r>
            <a:r>
              <a:rPr lang="en-US" dirty="0" smtClean="0"/>
              <a:t>Code generation (targeting LLVM)</a:t>
            </a:r>
          </a:p>
          <a:p>
            <a:pPr lvl="1"/>
            <a:r>
              <a:rPr lang="en-US" dirty="0" smtClean="0"/>
              <a:t>LLVM assembly and the LLVM compiler toolkit</a:t>
            </a:r>
          </a:p>
          <a:p>
            <a:pPr lvl="1"/>
            <a:r>
              <a:rPr lang="en-US" dirty="0" smtClean="0"/>
              <a:t>Other stuff: runtimes, garbage collection, instruction selection, register allocation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63" y="2132143"/>
            <a:ext cx="723526" cy="7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30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 smtClean="0"/>
              <a:t>Up to 24 hours late, </a:t>
            </a:r>
            <a:r>
              <a:rPr lang="en-US" b="1" dirty="0" smtClean="0"/>
              <a:t>no deduction</a:t>
            </a:r>
            <a:endParaRPr lang="en-US" dirty="0" smtClean="0"/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 smtClean="0"/>
              <a:t>But no more than 2 </a:t>
            </a:r>
            <a:r>
              <a:rPr lang="en-US" dirty="0" err="1" smtClean="0"/>
              <a:t>homeworks</a:t>
            </a:r>
            <a:r>
              <a:rPr lang="en-US" dirty="0" smtClean="0"/>
              <a:t> late per student over the course of the semester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Tx/>
            </a:pPr>
            <a:endParaRPr lang="en-US" dirty="0"/>
          </a:p>
          <a:p>
            <a:pPr lvl="1" defTabSz="9144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&gt; 24 hours late = 0%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late homework = 0%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  <a:buClrTx/>
            </a:pPr>
            <a:endParaRPr lang="en-US" dirty="0"/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dirty="0" smtClean="0"/>
              <a:t>Why only 24 hours? Why not 1 week?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Late </a:t>
            </a:r>
            <a:r>
              <a:rPr lang="en-US" dirty="0" err="1" smtClean="0"/>
              <a:t>homeworks</a:t>
            </a:r>
            <a:r>
              <a:rPr lang="en-US" dirty="0" smtClean="0"/>
              <a:t> make it much more difficult to get graded assignments back to you in a timely fashion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  <a:buClrTx/>
            </a:pPr>
            <a:r>
              <a:rPr lang="en-US" dirty="0" smtClean="0"/>
              <a:t>Typically, we’ll be grading all the assignments in batch mode, using an automated </a:t>
            </a:r>
            <a:r>
              <a:rPr lang="en-US" dirty="0" err="1" smtClean="0"/>
              <a:t>testsuite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Homework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55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+ Showing up to lecture on time, being engaged and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asking questions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+ Coming to office hours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    Try to come at least once; I want to meet all of you!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+ Seeking help, if you need it, during lab hours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C00000"/>
                </a:solidFill>
              </a:rPr>
              <a:t>CONS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- Missing lecture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- Disrupting class (showing up late, sleeping)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- Being rude to the TA (i.e., Alex)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15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usual sort of thing:</a:t>
            </a:r>
          </a:p>
          <a:p>
            <a:pPr marL="487695" lvl="1" indent="0">
              <a:buNone/>
            </a:pPr>
            <a:r>
              <a:rPr lang="en-US" b="1" dirty="0" smtClean="0"/>
              <a:t>Midterm (~15%)</a:t>
            </a:r>
          </a:p>
          <a:p>
            <a:pPr lvl="2"/>
            <a:r>
              <a:rPr lang="en-US" dirty="0" smtClean="0"/>
              <a:t>Projected date: Thursday 2/25 (subject to change)</a:t>
            </a:r>
          </a:p>
          <a:p>
            <a:pPr lvl="2"/>
            <a:r>
              <a:rPr lang="en-US" dirty="0" smtClean="0"/>
              <a:t>The week right before Spring Break</a:t>
            </a:r>
          </a:p>
          <a:p>
            <a:pPr lvl="1"/>
            <a:endParaRPr lang="en-US" dirty="0"/>
          </a:p>
          <a:p>
            <a:pPr marL="487695" lvl="1" indent="0">
              <a:buNone/>
            </a:pPr>
            <a:r>
              <a:rPr lang="en-US" b="1" dirty="0" smtClean="0"/>
              <a:t>Final Exam </a:t>
            </a:r>
            <a:r>
              <a:rPr lang="en-US" b="1" dirty="0" smtClean="0"/>
              <a:t>(~</a:t>
            </a:r>
            <a:r>
              <a:rPr lang="en-US" b="1" dirty="0" smtClean="0"/>
              <a:t>25</a:t>
            </a:r>
            <a:r>
              <a:rPr lang="en-US" b="1" dirty="0" smtClean="0"/>
              <a:t>%)</a:t>
            </a:r>
            <a:endParaRPr lang="en-US" b="1" dirty="0" smtClean="0"/>
          </a:p>
          <a:p>
            <a:pPr lvl="2"/>
            <a:r>
              <a:rPr lang="en-US" dirty="0" smtClean="0"/>
              <a:t>Projected date: Sometime during finals period</a:t>
            </a:r>
          </a:p>
          <a:p>
            <a:pPr lvl="1"/>
            <a:endParaRPr lang="en-US" dirty="0"/>
          </a:p>
          <a:p>
            <a:pPr marL="487695" lvl="1" indent="0">
              <a:buNone/>
            </a:pPr>
            <a:r>
              <a:rPr lang="en-US" b="1" dirty="0" smtClean="0"/>
              <a:t>Fair game on both exams: </a:t>
            </a:r>
          </a:p>
          <a:p>
            <a:pPr lvl="2"/>
            <a:r>
              <a:rPr lang="en-US" dirty="0" smtClean="0"/>
              <a:t>Anything we cover in class</a:t>
            </a:r>
          </a:p>
          <a:p>
            <a:pPr lvl="2"/>
            <a:r>
              <a:rPr lang="en-US" dirty="0" smtClean="0"/>
              <a:t>Anything in required readings</a:t>
            </a:r>
          </a:p>
          <a:p>
            <a:pPr lvl="2"/>
            <a:r>
              <a:rPr lang="en-US" dirty="0" smtClean="0"/>
              <a:t>Questions related to course assignments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754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94080" y="1728787"/>
            <a:ext cx="11216640" cy="7773021"/>
          </a:xfrm>
        </p:spPr>
        <p:txBody>
          <a:bodyPr>
            <a:normAutofit/>
          </a:bodyPr>
          <a:lstStyle/>
          <a:p>
            <a:r>
              <a:rPr lang="en-US" dirty="0" smtClean="0"/>
              <a:t>Every Tuesday, we’ll have a quiz with probability 1/3</a:t>
            </a:r>
          </a:p>
          <a:p>
            <a:r>
              <a:rPr lang="en-US" dirty="0" smtClean="0"/>
              <a:t>Typically one question; graded </a:t>
            </a:r>
            <a:r>
              <a:rPr lang="en-US" dirty="0" smtClean="0"/>
              <a:t>leniently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weeks when no assignment is due, we’ll also have offline quizzes (in Blackboard)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2940258"/>
            <a:ext cx="4427538" cy="4427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67" y="2940258"/>
            <a:ext cx="4427538" cy="4427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17" y="2940258"/>
            <a:ext cx="4427538" cy="44275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8678" y="7367796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8140" y="7216079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87602" y="7064362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36691" y="4138364"/>
            <a:ext cx="147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?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0918" y="4138364"/>
            <a:ext cx="147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?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45145" y="4138364"/>
            <a:ext cx="147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?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22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Tuesday, we’ll have a quiz with probability 1/3</a:t>
            </a:r>
          </a:p>
          <a:p>
            <a:r>
              <a:rPr lang="en-US" dirty="0" smtClean="0"/>
              <a:t>Typically one question; graded leniently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Quizzes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69165" y="7765361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627" y="7613644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8089" y="7461927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57178" y="4535929"/>
            <a:ext cx="147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?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1405" y="4535929"/>
            <a:ext cx="147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?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65632" y="4535929"/>
            <a:ext cx="147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?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6" y="3337823"/>
            <a:ext cx="3415103" cy="43418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81848" y="4535929"/>
            <a:ext cx="147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?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36" y="3337823"/>
            <a:ext cx="3415103" cy="434181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049174" y="4469936"/>
            <a:ext cx="14709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?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062" y="3271830"/>
            <a:ext cx="3415103" cy="4341814"/>
          </a:xfrm>
          <a:prstGeom prst="rect">
            <a:avLst/>
          </a:prstGeom>
        </p:spPr>
      </p:pic>
      <p:sp>
        <p:nvSpPr>
          <p:cNvPr id="15" name="Oval Callout 14"/>
          <p:cNvSpPr/>
          <p:nvPr/>
        </p:nvSpPr>
        <p:spPr>
          <a:xfrm>
            <a:off x="2385391" y="3538330"/>
            <a:ext cx="2623931" cy="1510748"/>
          </a:xfrm>
          <a:prstGeom prst="wedgeEllipseCallout">
            <a:avLst>
              <a:gd name="adj1" fmla="val -51136"/>
              <a:gd name="adj2" fmla="val 83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Quiz!</a:t>
            </a:r>
            <a:endParaRPr lang="en-US"/>
          </a:p>
        </p:txBody>
      </p:sp>
      <p:sp>
        <p:nvSpPr>
          <p:cNvPr id="20" name="Oval Callout 19"/>
          <p:cNvSpPr/>
          <p:nvPr/>
        </p:nvSpPr>
        <p:spPr>
          <a:xfrm>
            <a:off x="5910061" y="3538330"/>
            <a:ext cx="2623931" cy="1510748"/>
          </a:xfrm>
          <a:prstGeom prst="wedgeEllipseCallout">
            <a:avLst>
              <a:gd name="adj1" fmla="val -51136"/>
              <a:gd name="adj2" fmla="val 83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Quiz!</a:t>
            </a:r>
            <a:endParaRPr lang="en-US"/>
          </a:p>
        </p:txBody>
      </p:sp>
      <p:sp>
        <p:nvSpPr>
          <p:cNvPr id="23" name="Oval Callout 22"/>
          <p:cNvSpPr/>
          <p:nvPr/>
        </p:nvSpPr>
        <p:spPr>
          <a:xfrm>
            <a:off x="9777387" y="3472337"/>
            <a:ext cx="2623931" cy="1510748"/>
          </a:xfrm>
          <a:prstGeom prst="wedgeEllipseCallout">
            <a:avLst>
              <a:gd name="adj1" fmla="val -51136"/>
              <a:gd name="adj2" fmla="val 835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Quiz!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7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the FRONT of your note card, please write: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Your name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Your year (e.g., junior, senior)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Which programming languages are you most comfortable with?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Have you used a functional PL before?</a:t>
            </a:r>
          </a:p>
          <a:p>
            <a:pPr marL="742950" indent="-7429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 the BACK:</a:t>
            </a:r>
          </a:p>
          <a:p>
            <a:pPr marL="742950" indent="-742950">
              <a:buFont typeface="+mj-lt"/>
              <a:buAutoNum type="arabicPeriod" startAt="5"/>
            </a:pPr>
            <a:r>
              <a:rPr lang="en-US" dirty="0" smtClean="0"/>
              <a:t>It’s possible to convert any NFA to an equivalent DFA (True, False, or </a:t>
            </a:r>
            <a:r>
              <a:rPr lang="en-US" dirty="0" err="1" smtClean="0"/>
              <a:t>Wha</a:t>
            </a:r>
            <a:r>
              <a:rPr lang="en-US" dirty="0" smtClean="0"/>
              <a:t>?!?)</a:t>
            </a:r>
          </a:p>
          <a:p>
            <a:pPr marL="742950" indent="-7429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00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Informally: </a:t>
            </a:r>
          </a:p>
          <a:p>
            <a:pPr lvl="1"/>
            <a:r>
              <a:rPr lang="en-US" dirty="0" smtClean="0"/>
              <a:t>A set of strings of symbols with precise meaning, designed to be understood, or interpreted, by some sort of computing device (a Turing machine, an Intel X86 chip, a compiler, a bytecode interpreter, etc.)</a:t>
            </a:r>
          </a:p>
          <a:p>
            <a:pPr lvl="1"/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Commonly used programming languages: C, C++, Perl, Haskell, </a:t>
            </a:r>
            <a:r>
              <a:rPr lang="en-US" dirty="0" err="1" smtClean="0"/>
              <a:t>Ocaml</a:t>
            </a:r>
            <a:r>
              <a:rPr lang="en-US" dirty="0" smtClean="0"/>
              <a:t>, Fortran, Java, Rust, Python, Lisp, Prolog, Ada, etc.</a:t>
            </a:r>
          </a:p>
          <a:p>
            <a:pPr lvl="1"/>
            <a:r>
              <a:rPr lang="en-US" dirty="0" smtClean="0"/>
              <a:t>Turing machine descriptions (to be interpreted by a universal Turing machine)</a:t>
            </a:r>
          </a:p>
          <a:p>
            <a:pPr lvl="1"/>
            <a:r>
              <a:rPr lang="en-US" dirty="0" smtClean="0"/>
              <a:t>x86 assembly, MIPS assembly,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Formal Language?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401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9"/>
            <a:ext cx="13023850" cy="976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647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Due date: </a:t>
            </a:r>
          </a:p>
          <a:p>
            <a:pPr marL="0" indent="0" algn="ctr">
              <a:buNone/>
            </a:pPr>
            <a:r>
              <a:rPr lang="en-US" dirty="0" smtClean="0"/>
              <a:t>Tuesday </a:t>
            </a:r>
            <a:r>
              <a:rPr lang="en-US" dirty="0" smtClean="0"/>
              <a:t>1/17, </a:t>
            </a:r>
            <a:r>
              <a:rPr lang="en-US" dirty="0" smtClean="0"/>
              <a:t>before the beginning of class (1:30pm)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Goals: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To get you set up with a working environment for the remainder of the </a:t>
            </a:r>
            <a:r>
              <a:rPr lang="en-US" dirty="0" smtClean="0"/>
              <a:t>course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get you started with programming in </a:t>
            </a:r>
            <a:r>
              <a:rPr lang="en-US" dirty="0" err="1" smtClean="0"/>
              <a:t>OCaml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48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dirty="0" smtClean="0"/>
              <a:t>Monday, 1/16 </a:t>
            </a:r>
          </a:p>
          <a:p>
            <a:pPr marL="0" indent="0" algn="ctr">
              <a:buNone/>
            </a:pPr>
            <a:r>
              <a:rPr lang="en-US" dirty="0" smtClean="0"/>
              <a:t>Stocker 307</a:t>
            </a:r>
          </a:p>
          <a:p>
            <a:pPr marL="0" indent="0" algn="ctr">
              <a:buNone/>
            </a:pPr>
            <a:r>
              <a:rPr lang="en-US" dirty="0" smtClean="0"/>
              <a:t>4-5pm</a:t>
            </a:r>
            <a:endParaRPr lang="en-US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Goals: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i="1" dirty="0" smtClean="0"/>
              <a:t>help you</a:t>
            </a:r>
            <a:r>
              <a:rPr lang="en-US" dirty="0" smtClean="0"/>
              <a:t> </a:t>
            </a:r>
            <a:r>
              <a:rPr lang="en-US" dirty="0" smtClean="0"/>
              <a:t>get </a:t>
            </a:r>
            <a:r>
              <a:rPr lang="en-US" dirty="0" smtClean="0"/>
              <a:t>set </a:t>
            </a:r>
            <a:r>
              <a:rPr lang="en-US" dirty="0" smtClean="0"/>
              <a:t>up with a working environment for the remainder of the </a:t>
            </a:r>
            <a:r>
              <a:rPr lang="en-US" dirty="0" smtClean="0"/>
              <a:t>course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Both Alex and I will be there, at least for lab hours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2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94079" y="1728788"/>
            <a:ext cx="11867763" cy="7056226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This year’s Piazza page:</a:t>
            </a:r>
            <a:endParaRPr lang="en-US" b="1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piazza.com/ohio/spring2017/cs41005100/home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2016:</a:t>
            </a:r>
            <a:endParaRPr lang="en-US" b="1" dirty="0" smtClean="0">
              <a:hlinkClick r:id="rId3"/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piazza.com/ohio/spring2016/cs41005100/home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195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9"/>
            <a:ext cx="13023850" cy="976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608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Functional programming language in development since c. 1985</a:t>
            </a:r>
          </a:p>
          <a:p>
            <a:r>
              <a:rPr lang="en-US" dirty="0" smtClean="0"/>
              <a:t>Higher-order </a:t>
            </a:r>
            <a:r>
              <a:rPr lang="en-US" dirty="0" smtClean="0"/>
              <a:t>functions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twice f x = f (f x)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twice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-&gt;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-&gt;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endParaRPr lang="en-US" dirty="0"/>
          </a:p>
          <a:p>
            <a:r>
              <a:rPr lang="en-US" dirty="0" smtClean="0"/>
              <a:t>Algebraic data types &amp; pattern-matching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type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intlist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= nil  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| cons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of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intlist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;;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let l = cons (3, nil) in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match l with 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| nil -&gt; (*do something*)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| cons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hd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 -&gt; (*do something else*)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OCaml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539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94080" y="1728788"/>
            <a:ext cx="11216640" cy="80248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Algebraic data types and pattern matching make it super easy to define the </a:t>
            </a:r>
            <a:r>
              <a:rPr lang="en-US" b="1" dirty="0" smtClean="0"/>
              <a:t>abstract syntax </a:t>
            </a:r>
            <a:r>
              <a:rPr lang="en-US" dirty="0" smtClean="0"/>
              <a:t>of programming languages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Higher-order functions: generic transformations over abstract syntax</a:t>
            </a:r>
          </a:p>
          <a:p>
            <a:r>
              <a:rPr lang="en-US" dirty="0" smtClean="0"/>
              <a:t>Strong module system: clean interfaces among components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OCaml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41" y="3268574"/>
            <a:ext cx="10232917" cy="35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5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piece of software that translates programs in a </a:t>
            </a:r>
            <a:r>
              <a:rPr lang="en-US" b="1" dirty="0" smtClean="0"/>
              <a:t>source </a:t>
            </a:r>
            <a:r>
              <a:rPr lang="en-US" b="1" dirty="0" smtClean="0"/>
              <a:t>(formal) language </a:t>
            </a:r>
            <a:r>
              <a:rPr lang="en-US" dirty="0" smtClean="0"/>
              <a:t>to functionally equivalent programs in a </a:t>
            </a:r>
            <a:r>
              <a:rPr lang="en-US" b="1" dirty="0" smtClean="0"/>
              <a:t>target </a:t>
            </a:r>
            <a:r>
              <a:rPr lang="en-US" b="1" dirty="0" smtClean="0"/>
              <a:t>(formal) language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Source languages: </a:t>
            </a:r>
            <a:r>
              <a:rPr lang="en-US" dirty="0" smtClean="0"/>
              <a:t>C, C++, Python, Java, JavaScript, Haskell, </a:t>
            </a:r>
            <a:r>
              <a:rPr lang="en-US" dirty="0" err="1" smtClean="0"/>
              <a:t>OCaml</a:t>
            </a:r>
            <a:r>
              <a:rPr lang="en-US" dirty="0" smtClean="0"/>
              <a:t>, VHDL, Verilog, …</a:t>
            </a:r>
          </a:p>
          <a:p>
            <a:endParaRPr lang="en-US" dirty="0"/>
          </a:p>
          <a:p>
            <a:r>
              <a:rPr lang="en-US" b="1" dirty="0" smtClean="0"/>
              <a:t>Target languages: </a:t>
            </a:r>
            <a:r>
              <a:rPr lang="en-US" dirty="0" smtClean="0"/>
              <a:t>x86, ARM, PPC, LLVM, C, …</a:t>
            </a:r>
          </a:p>
          <a:p>
            <a:endParaRPr lang="en-US" dirty="0"/>
          </a:p>
          <a:p>
            <a:r>
              <a:rPr lang="en-US" dirty="0" smtClean="0"/>
              <a:t> Compilers also:</a:t>
            </a:r>
          </a:p>
          <a:p>
            <a:pPr lvl="1"/>
            <a:r>
              <a:rPr lang="en-US" dirty="0" smtClean="0"/>
              <a:t>Optimize your programs</a:t>
            </a:r>
          </a:p>
          <a:p>
            <a:pPr lvl="1"/>
            <a:r>
              <a:rPr lang="en-US" dirty="0" smtClean="0"/>
              <a:t>Find errors early (syntax errors, type errors, etc.) before they manifest at runtime</a:t>
            </a:r>
          </a:p>
          <a:p>
            <a:pPr lvl="1"/>
            <a:r>
              <a:rPr lang="en-US" dirty="0" smtClean="0"/>
              <a:t>Save you time and make you a better programmer!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/>
              <a:t>a Compiler?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549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</a:t>
            </a:r>
            <a:r>
              <a:rPr lang="en-US" dirty="0" smtClean="0"/>
              <a:t>a Compiler?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8" y="2459038"/>
            <a:ext cx="12434790" cy="644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898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Compilers are everywhere!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usual places:</a:t>
            </a:r>
          </a:p>
          <a:p>
            <a:pPr lvl="1"/>
            <a:r>
              <a:rPr lang="en-US" dirty="0" smtClean="0"/>
              <a:t>C, C++ -&gt; Assembly (</a:t>
            </a:r>
            <a:r>
              <a:rPr lang="en-US" dirty="0" err="1" smtClean="0"/>
              <a:t>gcc</a:t>
            </a:r>
            <a:r>
              <a:rPr lang="en-US" dirty="0" smtClean="0"/>
              <a:t>, </a:t>
            </a:r>
            <a:r>
              <a:rPr lang="en-US" dirty="0" err="1" smtClean="0"/>
              <a:t>icc</a:t>
            </a:r>
            <a:r>
              <a:rPr lang="en-US" dirty="0" smtClean="0"/>
              <a:t>, clang, …)</a:t>
            </a:r>
          </a:p>
          <a:p>
            <a:pPr lvl="1"/>
            <a:r>
              <a:rPr lang="en-US" dirty="0" smtClean="0"/>
              <a:t>Java, Python -&gt; </a:t>
            </a:r>
            <a:r>
              <a:rPr lang="en-US" dirty="0" err="1" smtClean="0"/>
              <a:t>Bytecode</a:t>
            </a:r>
            <a:r>
              <a:rPr lang="en-US" dirty="0" smtClean="0"/>
              <a:t> (</a:t>
            </a:r>
            <a:r>
              <a:rPr lang="en-US" dirty="0" err="1" smtClean="0"/>
              <a:t>javac</a:t>
            </a:r>
            <a:r>
              <a:rPr lang="en-US" dirty="0" smtClean="0"/>
              <a:t>, python)</a:t>
            </a:r>
          </a:p>
          <a:p>
            <a:pPr lvl="1"/>
            <a:r>
              <a:rPr lang="en-US" dirty="0" smtClean="0"/>
              <a:t>Rust, Haskell -&gt; LLVM (</a:t>
            </a:r>
            <a:r>
              <a:rPr lang="en-US" dirty="0" err="1" smtClean="0"/>
              <a:t>rustc</a:t>
            </a:r>
            <a:r>
              <a:rPr lang="en-US" dirty="0" smtClean="0"/>
              <a:t>, </a:t>
            </a:r>
            <a:r>
              <a:rPr lang="en-US" dirty="0" err="1" smtClean="0"/>
              <a:t>ghc</a:t>
            </a:r>
            <a:r>
              <a:rPr lang="en-US" dirty="0" smtClean="0"/>
              <a:t>, …)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But also</a:t>
            </a:r>
          </a:p>
          <a:p>
            <a:pPr lvl="1"/>
            <a:r>
              <a:rPr lang="en-US" dirty="0" smtClean="0"/>
              <a:t>Assembly -&gt; machine code (assembler/linker)</a:t>
            </a:r>
          </a:p>
          <a:p>
            <a:pPr lvl="1"/>
            <a:r>
              <a:rPr lang="en-US" dirty="0" smtClean="0"/>
              <a:t>Machine instructions -&gt; microcode (e.g., x86)</a:t>
            </a:r>
          </a:p>
          <a:p>
            <a:pPr lvl="1"/>
            <a:r>
              <a:rPr lang="en-US" dirty="0" err="1" smtClean="0"/>
              <a:t>SystemVerilog</a:t>
            </a:r>
            <a:r>
              <a:rPr lang="en-US" dirty="0"/>
              <a:t> </a:t>
            </a:r>
            <a:r>
              <a:rPr lang="en-US" dirty="0" smtClean="0"/>
              <a:t>(HDL) -&gt; FPGA layout</a:t>
            </a:r>
          </a:p>
          <a:p>
            <a:pPr lvl="1"/>
            <a:r>
              <a:rPr lang="en-US" dirty="0" err="1" smtClean="0"/>
              <a:t>Bluespec</a:t>
            </a:r>
            <a:r>
              <a:rPr lang="en-US" dirty="0" smtClean="0"/>
              <a:t> (higher-level HDL) -&gt; </a:t>
            </a:r>
            <a:r>
              <a:rPr lang="en-US" dirty="0" err="1" smtClean="0"/>
              <a:t>SystemVerilog</a:t>
            </a:r>
            <a:endParaRPr lang="en-US" dirty="0" smtClean="0"/>
          </a:p>
          <a:p>
            <a:pPr lvl="1"/>
            <a:r>
              <a:rPr lang="en-US" dirty="0" smtClean="0"/>
              <a:t>Publishing: </a:t>
            </a:r>
            <a:r>
              <a:rPr lang="en-US" dirty="0" err="1" smtClean="0"/>
              <a:t>LaTeX</a:t>
            </a:r>
            <a:r>
              <a:rPr lang="en-US" dirty="0" smtClean="0"/>
              <a:t> -&gt; PDF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About Compilers?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06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94080" y="2212882"/>
            <a:ext cx="11216640" cy="6949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Almost all code is </a:t>
            </a:r>
          </a:p>
          <a:p>
            <a:pPr marL="0" indent="0">
              <a:buNone/>
            </a:pPr>
            <a:r>
              <a:rPr lang="en-US" b="1" dirty="0" smtClean="0"/>
              <a:t>compiled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C = 2,558,100 lines</a:t>
            </a:r>
          </a:p>
          <a:p>
            <a:pPr lvl="1"/>
            <a:r>
              <a:rPr lang="en-US" dirty="0" smtClean="0"/>
              <a:t>Assembly = 12,164 lines</a:t>
            </a:r>
          </a:p>
          <a:p>
            <a:pPr lvl="1"/>
            <a:r>
              <a:rPr lang="en-US" dirty="0" smtClean="0"/>
              <a:t>Almost 99.5% C! 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1 / (14*14) * 100 = ~0.5%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About Compilers?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48644"/>
              </p:ext>
            </p:extLst>
          </p:nvPr>
        </p:nvGraphicFramePr>
        <p:xfrm>
          <a:off x="6909202" y="2026016"/>
          <a:ext cx="5201518" cy="7135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537"/>
                <a:gridCol w="371537"/>
                <a:gridCol w="371537"/>
                <a:gridCol w="371537"/>
                <a:gridCol w="371537"/>
                <a:gridCol w="371537"/>
                <a:gridCol w="371537"/>
                <a:gridCol w="371537"/>
                <a:gridCol w="371537"/>
                <a:gridCol w="371537"/>
                <a:gridCol w="371537"/>
                <a:gridCol w="371537"/>
                <a:gridCol w="371537"/>
                <a:gridCol w="371537"/>
              </a:tblGrid>
              <a:tr h="5097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5097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810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Compiler can teach us about: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Programming Languages</a:t>
            </a:r>
          </a:p>
          <a:p>
            <a:pPr lvl="1"/>
            <a:r>
              <a:rPr lang="en-US" dirty="0" smtClean="0"/>
              <a:t>Why are some PL features easy to implement on current hardware? Why are some difficult?</a:t>
            </a:r>
          </a:p>
          <a:p>
            <a:pPr lvl="1"/>
            <a:r>
              <a:rPr lang="en-US" dirty="0" smtClean="0"/>
              <a:t>How do we develop performant implementations? (Time, energy, memory usage, …)</a:t>
            </a:r>
          </a:p>
          <a:p>
            <a:pPr lvl="1"/>
            <a:r>
              <a:rPr lang="en-US" dirty="0" smtClean="0"/>
              <a:t>Take advantage of parallelism, new hardware, GPUs?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Computer Architecture</a:t>
            </a:r>
          </a:p>
          <a:p>
            <a:pPr lvl="1"/>
            <a:r>
              <a:rPr lang="en-US" dirty="0" smtClean="0"/>
              <a:t>How do instruction set architectures (ISAs) affect compilation? What’s the right level of abstraction? CISC vs. RISC (an ongoing debate…cf. RISC-V)?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About Compilers?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5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94080" y="1728788"/>
            <a:ext cx="11216640" cy="1767447"/>
          </a:xfrm>
        </p:spPr>
        <p:txBody>
          <a:bodyPr/>
          <a:lstStyle/>
          <a:p>
            <a:r>
              <a:rPr lang="en-US" dirty="0" smtClean="0"/>
              <a:t>Programming Languages: Can we compile existing languages (e.g. C) to take advantage of massively parallel hardware like GPUs?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About Compilers?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3" y="3749463"/>
            <a:ext cx="5295900" cy="520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027" y="8956463"/>
            <a:ext cx="793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ATI Radeon (~</a:t>
            </a:r>
            <a:r>
              <a:rPr lang="en-US" smtClean="0"/>
              <a:t>80 stream processing units)</a:t>
            </a:r>
            <a:endParaRPr lang="en-US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6317727" y="3831134"/>
            <a:ext cx="6071496" cy="512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3848" indent="-243848" algn="l" defTabSz="975390" rtl="0" eaLnBrk="1" latinLnBrk="0" hangingPunct="1">
              <a:lnSpc>
                <a:spcPct val="90000"/>
              </a:lnSpc>
              <a:spcBef>
                <a:spcPts val="1067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defRPr sz="3600" kern="120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defRPr>
            </a:lvl1pPr>
            <a:lvl2pPr marL="73154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defRPr sz="3400" kern="120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defRPr>
            </a:lvl2pPr>
            <a:lvl3pPr marL="1219238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defRPr>
            </a:lvl3pPr>
            <a:lvl4pPr marL="1706933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defRPr sz="3000" kern="120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defRPr>
            </a:lvl4pPr>
            <a:lvl5pPr marL="219462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Clr>
                <a:schemeClr val="accent5">
                  <a:lumMod val="75000"/>
                </a:schemeClr>
              </a:buClr>
              <a:buFont typeface="Arial"/>
              <a:buChar char="•"/>
              <a:defRPr sz="2600" kern="1200">
                <a:solidFill>
                  <a:schemeClr val="tx1"/>
                </a:solidFill>
                <a:latin typeface="Cambria Math" charset="0"/>
                <a:ea typeface="Cambria Math" charset="0"/>
                <a:cs typeface="Cambria Math" charset="0"/>
              </a:defRPr>
            </a:lvl5pPr>
            <a:lvl6pPr marL="268232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defTabSz="975390" rtl="0" eaLnBrk="1" latinLnBrk="0" hangingPunct="1">
              <a:lnSpc>
                <a:spcPct val="90000"/>
              </a:lnSpc>
              <a:spcBef>
                <a:spcPts val="533"/>
              </a:spcBef>
              <a:buFont typeface="Arial"/>
              <a:buChar char="•"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Which are the right abstractions to expose to the programmer?</a:t>
            </a:r>
            <a:r>
              <a:rPr lang="en-US" dirty="0"/>
              <a:t> </a:t>
            </a:r>
            <a:r>
              <a:rPr lang="en-US" dirty="0" smtClean="0"/>
              <a:t>CUDA? </a:t>
            </a:r>
            <a:r>
              <a:rPr lang="en-US" dirty="0" err="1" smtClean="0"/>
              <a:t>OpenCL</a:t>
            </a:r>
            <a:r>
              <a:rPr lang="en-US" dirty="0" smtClean="0"/>
              <a:t>? Something new?</a:t>
            </a:r>
          </a:p>
          <a:p>
            <a:endParaRPr lang="en-US" dirty="0" smtClean="0"/>
          </a:p>
          <a:p>
            <a:r>
              <a:rPr lang="en-US" dirty="0" smtClean="0"/>
              <a:t>Is it possible to </a:t>
            </a:r>
            <a:r>
              <a:rPr lang="en-US" b="1" dirty="0" smtClean="0"/>
              <a:t>automatically parallelize </a:t>
            </a:r>
            <a:r>
              <a:rPr lang="en-US" dirty="0" smtClean="0"/>
              <a:t>sequential programs to parallel hardware?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8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4922</TotalTime>
  <Words>1669</Words>
  <Application>Microsoft Macintosh PowerPoint</Application>
  <PresentationFormat>Custom</PresentationFormat>
  <Paragraphs>321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Calibri</vt:lpstr>
      <vt:lpstr>Cambria Math</vt:lpstr>
      <vt:lpstr>Consolas</vt:lpstr>
      <vt:lpstr>Helvetica Light</vt:lpstr>
      <vt:lpstr>Helvetica Neue</vt:lpstr>
      <vt:lpstr>Arial</vt:lpstr>
      <vt:lpstr>Office Theme</vt:lpstr>
      <vt:lpstr>CS4100: Formal Languages and Compilers</vt:lpstr>
      <vt:lpstr>Administrative Stuff</vt:lpstr>
      <vt:lpstr>What’s a Formal Language? </vt:lpstr>
      <vt:lpstr>What’s a Compiler?</vt:lpstr>
      <vt:lpstr>What’s a Compiler?</vt:lpstr>
      <vt:lpstr>Why Learn About Compilers?</vt:lpstr>
      <vt:lpstr>Why Learn About Compilers?</vt:lpstr>
      <vt:lpstr>Why Learn About Compilers?</vt:lpstr>
      <vt:lpstr>Why Learn About Compilers?</vt:lpstr>
      <vt:lpstr>Why Learn About Compilers?</vt:lpstr>
      <vt:lpstr>Why Learn About Compilers?</vt:lpstr>
      <vt:lpstr>Why Learn About Compilers?</vt:lpstr>
      <vt:lpstr>PowerPoint Presentation</vt:lpstr>
      <vt:lpstr>PowerPoint Presentation</vt:lpstr>
      <vt:lpstr>Mandelbrot Sets</vt:lpstr>
      <vt:lpstr>Mandelbrot in grumpy</vt:lpstr>
      <vt:lpstr>Mandelbrot in grumpy</vt:lpstr>
      <vt:lpstr>PowerPoint Presentation</vt:lpstr>
      <vt:lpstr>Textbook</vt:lpstr>
      <vt:lpstr>Website &amp; Syllabus</vt:lpstr>
      <vt:lpstr>Grading</vt:lpstr>
      <vt:lpstr>Course Project</vt:lpstr>
      <vt:lpstr>Course Project</vt:lpstr>
      <vt:lpstr>Late Homework Policy</vt:lpstr>
      <vt:lpstr>Participation</vt:lpstr>
      <vt:lpstr>Exams</vt:lpstr>
      <vt:lpstr>Quizzes</vt:lpstr>
      <vt:lpstr>Quizzes</vt:lpstr>
      <vt:lpstr>Quiz 0</vt:lpstr>
      <vt:lpstr>PowerPoint Presentation</vt:lpstr>
      <vt:lpstr>Assignment 0</vt:lpstr>
      <vt:lpstr>Lab Hours</vt:lpstr>
      <vt:lpstr>Piazza</vt:lpstr>
      <vt:lpstr>PowerPoint Presentation</vt:lpstr>
      <vt:lpstr>OCaml</vt:lpstr>
      <vt:lpstr>Why OCaml?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CS4100: Formal Languages and Compilers</dc:title>
  <cp:lastModifiedBy>Stewart, James</cp:lastModifiedBy>
  <cp:revision>423</cp:revision>
  <dcterms:modified xsi:type="dcterms:W3CDTF">2017-01-11T21:01:27Z</dcterms:modified>
</cp:coreProperties>
</file>