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76"/>
  </p:notesMasterIdLst>
  <p:sldIdLst>
    <p:sldId id="256" r:id="rId2"/>
    <p:sldId id="672" r:id="rId3"/>
    <p:sldId id="675" r:id="rId4"/>
    <p:sldId id="674" r:id="rId5"/>
    <p:sldId id="584" r:id="rId6"/>
    <p:sldId id="477" r:id="rId7"/>
    <p:sldId id="676" r:id="rId8"/>
    <p:sldId id="529" r:id="rId9"/>
    <p:sldId id="677" r:id="rId10"/>
    <p:sldId id="678" r:id="rId11"/>
    <p:sldId id="679" r:id="rId12"/>
    <p:sldId id="688" r:id="rId13"/>
    <p:sldId id="689" r:id="rId14"/>
    <p:sldId id="690" r:id="rId15"/>
    <p:sldId id="691" r:id="rId16"/>
    <p:sldId id="692" r:id="rId17"/>
    <p:sldId id="693" r:id="rId18"/>
    <p:sldId id="694" r:id="rId19"/>
    <p:sldId id="695" r:id="rId20"/>
    <p:sldId id="696" r:id="rId21"/>
    <p:sldId id="697" r:id="rId22"/>
    <p:sldId id="698" r:id="rId23"/>
    <p:sldId id="683" r:id="rId24"/>
    <p:sldId id="687" r:id="rId25"/>
    <p:sldId id="684" r:id="rId26"/>
    <p:sldId id="685" r:id="rId27"/>
    <p:sldId id="686" r:id="rId28"/>
    <p:sldId id="680" r:id="rId29"/>
    <p:sldId id="479" r:id="rId30"/>
    <p:sldId id="699" r:id="rId31"/>
    <p:sldId id="700" r:id="rId32"/>
    <p:sldId id="702" r:id="rId33"/>
    <p:sldId id="701" r:id="rId34"/>
    <p:sldId id="703" r:id="rId35"/>
    <p:sldId id="493" r:id="rId36"/>
    <p:sldId id="705" r:id="rId37"/>
    <p:sldId id="706" r:id="rId38"/>
    <p:sldId id="707" r:id="rId39"/>
    <p:sldId id="708" r:id="rId40"/>
    <p:sldId id="709" r:id="rId41"/>
    <p:sldId id="711" r:id="rId42"/>
    <p:sldId id="710" r:id="rId43"/>
    <p:sldId id="715" r:id="rId44"/>
    <p:sldId id="713" r:id="rId45"/>
    <p:sldId id="714" r:id="rId46"/>
    <p:sldId id="748" r:id="rId47"/>
    <p:sldId id="716" r:id="rId48"/>
    <p:sldId id="717" r:id="rId49"/>
    <p:sldId id="718" r:id="rId50"/>
    <p:sldId id="719" r:id="rId51"/>
    <p:sldId id="720" r:id="rId52"/>
    <p:sldId id="724" r:id="rId53"/>
    <p:sldId id="725" r:id="rId54"/>
    <p:sldId id="723" r:id="rId55"/>
    <p:sldId id="730" r:id="rId56"/>
    <p:sldId id="731" r:id="rId57"/>
    <p:sldId id="732" r:id="rId58"/>
    <p:sldId id="733" r:id="rId59"/>
    <p:sldId id="734" r:id="rId60"/>
    <p:sldId id="735" r:id="rId61"/>
    <p:sldId id="736" r:id="rId62"/>
    <p:sldId id="737" r:id="rId63"/>
    <p:sldId id="738" r:id="rId64"/>
    <p:sldId id="739" r:id="rId65"/>
    <p:sldId id="740" r:id="rId66"/>
    <p:sldId id="741" r:id="rId67"/>
    <p:sldId id="742" r:id="rId68"/>
    <p:sldId id="743" r:id="rId69"/>
    <p:sldId id="745" r:id="rId70"/>
    <p:sldId id="744" r:id="rId71"/>
    <p:sldId id="747" r:id="rId72"/>
    <p:sldId id="746" r:id="rId73"/>
    <p:sldId id="749" r:id="rId74"/>
    <p:sldId id="750" r:id="rId7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33"/>
    <a:srgbClr val="C00000"/>
    <a:srgbClr val="3366FF"/>
    <a:srgbClr val="008000"/>
    <a:srgbClr val="339933"/>
    <a:srgbClr val="006699"/>
    <a:srgbClr val="00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57" autoAdjust="0"/>
    <p:restoredTop sz="83198" autoAdjust="0"/>
  </p:normalViewPr>
  <p:slideViewPr>
    <p:cSldViewPr>
      <p:cViewPr>
        <p:scale>
          <a:sx n="106" d="100"/>
          <a:sy n="106" d="100"/>
        </p:scale>
        <p:origin x="872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80" Type="http://schemas.openxmlformats.org/officeDocument/2006/relationships/tableStyles" Target="tableStyles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notesMaster" Target="notesMasters/notesMaster1.xml"/><Relationship Id="rId77" Type="http://schemas.openxmlformats.org/officeDocument/2006/relationships/presProps" Target="presProps.xml"/><Relationship Id="rId78" Type="http://schemas.openxmlformats.org/officeDocument/2006/relationships/viewProps" Target="viewProps.xml"/><Relationship Id="rId79" Type="http://schemas.openxmlformats.org/officeDocument/2006/relationships/theme" Target="theme/theme1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1882FE-659A-42EA-910C-4C44D24EADAE}" type="datetimeFigureOut">
              <a:rPr lang="en-US" smtClean="0"/>
              <a:t>1/23/17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988489-EDAE-49E6-A8BE-9463D5272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4033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988489-EDAE-49E6-A8BE-9463D527279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790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988489-EDAE-49E6-A8BE-9463D527279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645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8752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138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1312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xfrm>
            <a:off x="628650" y="1215554"/>
            <a:ext cx="7886700" cy="4961409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5" name="Shape 48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29878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628650" y="994544"/>
            <a:ext cx="78867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534638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>
          <a:xfrm>
            <a:off x="0" y="0"/>
            <a:ext cx="9144000" cy="6858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-114300"/>
            <a:ext cx="8229600" cy="1143000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486400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2119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413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993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844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612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927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992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760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392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tif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tif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0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1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2.pn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3.pn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4.png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5.png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6.png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7.png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png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png"/><Relationship Id="rId3" Type="http://schemas.openxmlformats.org/officeDocument/2006/relationships/image" Target="../media/image4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9.png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0.png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1.png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png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28800"/>
            <a:ext cx="7772400" cy="1905000"/>
          </a:xfrm>
        </p:spPr>
        <p:txBody>
          <a:bodyPr>
            <a:normAutofit/>
          </a:bodyPr>
          <a:lstStyle/>
          <a:p>
            <a:r>
              <a:rPr lang="en-US" dirty="0" smtClean="0"/>
              <a:t>Regular Expressions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267200"/>
            <a:ext cx="6400800" cy="1219200"/>
          </a:xfrm>
        </p:spPr>
        <p:txBody>
          <a:bodyPr>
            <a:normAutofit fontScale="70000" lnSpcReduction="20000"/>
          </a:bodyPr>
          <a:lstStyle/>
          <a:p>
            <a:r>
              <a:rPr lang="en-US" sz="3600" dirty="0" smtClean="0"/>
              <a:t>CS 4100</a:t>
            </a:r>
          </a:p>
          <a:p>
            <a:r>
              <a:rPr lang="en-US" sz="3600" dirty="0" smtClean="0"/>
              <a:t>Gordon Stewart</a:t>
            </a:r>
          </a:p>
          <a:p>
            <a:r>
              <a:rPr lang="en-US" sz="3600" dirty="0" smtClean="0"/>
              <a:t>Ohio University</a:t>
            </a:r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643625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Derived Operations on Sets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>
                    <a:latin typeface="Cambria Math" charset="0"/>
                  </a:rPr>
                  <a:t>Set Inclusion</a:t>
                </a:r>
                <a:endParaRPr lang="en-US" b="0" dirty="0" smtClean="0">
                  <a:latin typeface="Cambria Math" charset="0"/>
                </a:endParaRPr>
              </a:p>
              <a:p>
                <a:pPr lvl="1"/>
                <a:r>
                  <a:rPr lang="en-US" b="0" dirty="0" smtClean="0"/>
                  <a:t>S is a </a:t>
                </a:r>
                <a:r>
                  <a:rPr lang="en-US" b="0" i="1" dirty="0" smtClean="0">
                    <a:solidFill>
                      <a:srgbClr val="C00000"/>
                    </a:solidFill>
                  </a:rPr>
                  <a:t>subset </a:t>
                </a:r>
                <a:r>
                  <a:rPr lang="en-US" b="0" dirty="0" smtClean="0"/>
                  <a:t>of T:             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charset="0"/>
                      </a:rPr>
                      <m:t>𝑆</m:t>
                    </m:r>
                    <m:r>
                      <a:rPr lang="en-US" b="0" i="1" dirty="0" smtClean="0">
                        <a:latin typeface="Cambria Math" charset="0"/>
                      </a:rPr>
                      <m:t>⊆</m:t>
                    </m:r>
                    <m:r>
                      <a:rPr lang="en-US" b="0" i="1" dirty="0" smtClean="0">
                        <a:latin typeface="Cambria Math" charset="0"/>
                      </a:rPr>
                      <m:t>𝑇</m:t>
                    </m:r>
                    <m:r>
                      <a:rPr lang="en-US" b="0" i="1" dirty="0" smtClean="0">
                        <a:latin typeface="Cambria Math" charset="0"/>
                      </a:rPr>
                      <m:t>≔∀</m:t>
                    </m:r>
                    <m:r>
                      <a:rPr lang="en-US" b="0" i="1" dirty="0" smtClean="0">
                        <a:latin typeface="Cambria Math" charset="0"/>
                      </a:rPr>
                      <m:t>𝑠</m:t>
                    </m:r>
                    <m:r>
                      <a:rPr lang="en-US" b="0" i="1" dirty="0" smtClean="0">
                        <a:latin typeface="Cambria Math" charset="0"/>
                      </a:rPr>
                      <m:t>. </m:t>
                    </m:r>
                    <m:r>
                      <a:rPr lang="en-US" b="0" i="1" dirty="0" smtClean="0">
                        <a:latin typeface="Cambria Math" charset="0"/>
                      </a:rPr>
                      <m:t>𝑠</m:t>
                    </m:r>
                    <m:r>
                      <a:rPr lang="en-US" b="0" i="1" dirty="0" smtClean="0">
                        <a:latin typeface="Cambria Math" charset="0"/>
                      </a:rPr>
                      <m:t>∈</m:t>
                    </m:r>
                    <m:r>
                      <a:rPr lang="en-US" b="0" i="1" dirty="0" smtClean="0">
                        <a:latin typeface="Cambria Math" charset="0"/>
                      </a:rPr>
                      <m:t>𝑆</m:t>
                    </m:r>
                    <m:r>
                      <a:rPr lang="en-US" b="0" i="1" dirty="0" smtClean="0">
                        <a:latin typeface="Cambria Math" charset="0"/>
                      </a:rPr>
                      <m:t>→</m:t>
                    </m:r>
                    <m:r>
                      <a:rPr lang="en-US" b="0" i="1" dirty="0" smtClean="0">
                        <a:latin typeface="Cambria Math" charset="0"/>
                      </a:rPr>
                      <m:t>𝑠</m:t>
                    </m:r>
                    <m:r>
                      <a:rPr lang="en-US" b="0" i="1" dirty="0" smtClean="0">
                        <a:latin typeface="Cambria Math" charset="0"/>
                      </a:rPr>
                      <m:t>∈</m:t>
                    </m:r>
                    <m:r>
                      <a:rPr lang="en-US" b="0" i="1" dirty="0" smtClean="0">
                        <a:latin typeface="Cambria Math" charset="0"/>
                      </a:rPr>
                      <m:t>𝑇</m:t>
                    </m:r>
                  </m:oMath>
                </a14:m>
                <a:endParaRPr lang="en-US" b="0" dirty="0" smtClean="0"/>
              </a:p>
              <a:p>
                <a:pPr lvl="1"/>
                <a:r>
                  <a:rPr lang="en-US" dirty="0">
                    <a:latin typeface="Cambria Math" charset="0"/>
                  </a:rPr>
                  <a:t>S</a:t>
                </a:r>
                <a:r>
                  <a:rPr lang="en-US" dirty="0" smtClean="0">
                    <a:latin typeface="Cambria Math" charset="0"/>
                  </a:rPr>
                  <a:t> is a </a:t>
                </a:r>
                <a:r>
                  <a:rPr lang="en-US" i="1" dirty="0" smtClean="0">
                    <a:solidFill>
                      <a:srgbClr val="C00000"/>
                    </a:solidFill>
                    <a:latin typeface="Cambria Math" charset="0"/>
                  </a:rPr>
                  <a:t>superset</a:t>
                </a:r>
                <a:r>
                  <a:rPr lang="en-US" dirty="0" smtClean="0">
                    <a:latin typeface="Cambria Math" charset="0"/>
                  </a:rPr>
                  <a:t> of T: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𝑆</m:t>
                    </m:r>
                    <m:r>
                      <a:rPr lang="en-US" b="0" i="1" smtClean="0">
                        <a:latin typeface="Cambria Math" charset="0"/>
                      </a:rPr>
                      <m:t>⊇</m:t>
                    </m:r>
                    <m:r>
                      <a:rPr lang="en-US" b="0" i="1" smtClean="0">
                        <a:latin typeface="Cambria Math" charset="0"/>
                      </a:rPr>
                      <m:t>𝑇</m:t>
                    </m:r>
                    <m:r>
                      <a:rPr lang="en-US" b="0" i="1" smtClean="0">
                        <a:latin typeface="Cambria Math" charset="0"/>
                      </a:rPr>
                      <m:t>≔∀</m:t>
                    </m:r>
                    <m:r>
                      <a:rPr lang="en-US" b="0" i="1" smtClean="0">
                        <a:latin typeface="Cambria Math" charset="0"/>
                      </a:rPr>
                      <m:t>𝑡</m:t>
                    </m:r>
                    <m:r>
                      <a:rPr lang="en-US" b="0" i="1" smtClean="0">
                        <a:latin typeface="Cambria Math" charset="0"/>
                      </a:rPr>
                      <m:t>. </m:t>
                    </m:r>
                    <m:r>
                      <a:rPr lang="en-US" b="0" i="1" smtClean="0">
                        <a:latin typeface="Cambria Math" charset="0"/>
                      </a:rPr>
                      <m:t>𝑡</m:t>
                    </m:r>
                    <m:r>
                      <a:rPr lang="en-US" b="0" i="1" smtClean="0">
                        <a:latin typeface="Cambria Math" charset="0"/>
                      </a:rPr>
                      <m:t>∈</m:t>
                    </m:r>
                    <m:r>
                      <a:rPr lang="en-US" b="0" i="1" smtClean="0">
                        <a:latin typeface="Cambria Math" charset="0"/>
                      </a:rPr>
                      <m:t>𝑇</m:t>
                    </m:r>
                    <m:r>
                      <a:rPr lang="en-US" b="0" i="1" smtClean="0">
                        <a:latin typeface="Cambria Math" charset="0"/>
                      </a:rPr>
                      <m:t>→</m:t>
                    </m:r>
                    <m:r>
                      <a:rPr lang="en-US" b="0" i="1" smtClean="0">
                        <a:latin typeface="Cambria Math" charset="0"/>
                      </a:rPr>
                      <m:t>𝑡</m:t>
                    </m:r>
                    <m:r>
                      <a:rPr lang="en-US" b="0" i="1" smtClean="0">
                        <a:latin typeface="Cambria Math" charset="0"/>
                      </a:rPr>
                      <m:t>∈</m:t>
                    </m:r>
                    <m:r>
                      <a:rPr lang="en-US" b="0" i="1" smtClean="0">
                        <a:latin typeface="Cambria Math" charset="0"/>
                      </a:rPr>
                      <m:t>𝑆</m:t>
                    </m:r>
                  </m:oMath>
                </a14:m>
                <a:endParaRPr lang="en-US" b="0" dirty="0" smtClean="0"/>
              </a:p>
              <a:p>
                <a:endParaRPr lang="en-US" b="0" i="1" dirty="0" smtClean="0">
                  <a:latin typeface="Cambria Math" charset="0"/>
                </a:endParaRPr>
              </a:p>
              <a:p>
                <a:r>
                  <a:rPr lang="en-US" dirty="0" smtClean="0">
                    <a:latin typeface="Cambria Math" charset="0"/>
                  </a:rPr>
                  <a:t>Set Equality</a:t>
                </a:r>
              </a:p>
              <a:p>
                <a:pPr lvl="1"/>
                <a:r>
                  <a:rPr lang="en-US" dirty="0" smtClean="0"/>
                  <a:t>S </a:t>
                </a:r>
                <a:r>
                  <a:rPr lang="en-US" i="1" dirty="0" smtClean="0">
                    <a:solidFill>
                      <a:srgbClr val="C00000"/>
                    </a:solidFill>
                  </a:rPr>
                  <a:t>equals</a:t>
                </a:r>
                <a:r>
                  <a:rPr lang="en-US" dirty="0" smtClean="0"/>
                  <a:t> T </a:t>
                </a:r>
                <a:r>
                  <a:rPr lang="en-US" b="0" dirty="0" smtClean="0"/>
                  <a:t>       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𝑆</m:t>
                    </m:r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r>
                      <a:rPr lang="en-US" b="0" i="1" smtClean="0">
                        <a:latin typeface="Cambria Math" charset="0"/>
                      </a:rPr>
                      <m:t>𝑇</m:t>
                    </m:r>
                    <m:r>
                      <a:rPr lang="en-US" b="0" i="1" smtClean="0">
                        <a:latin typeface="Cambria Math" charset="0"/>
                      </a:rPr>
                      <m:t>≔</m:t>
                    </m:r>
                    <m:r>
                      <a:rPr lang="en-US" b="0" i="1" smtClean="0">
                        <a:latin typeface="Cambria Math" charset="0"/>
                      </a:rPr>
                      <m:t>𝑆</m:t>
                    </m:r>
                    <m:r>
                      <a:rPr lang="en-US" b="0" i="1" smtClean="0">
                        <a:latin typeface="Cambria Math" charset="0"/>
                      </a:rPr>
                      <m:t>⊆</m:t>
                    </m:r>
                    <m:r>
                      <a:rPr lang="en-US" b="0" i="1" smtClean="0">
                        <a:latin typeface="Cambria Math" charset="0"/>
                      </a:rPr>
                      <m:t>𝑇</m:t>
                    </m:r>
                    <m:r>
                      <a:rPr lang="en-US" b="0" i="1" smtClean="0">
                        <a:latin typeface="Cambria Math" charset="0"/>
                      </a:rPr>
                      <m:t> ∧  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𝑇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⊆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𝑆</m:t>
                    </m:r>
                  </m:oMath>
                </a14:m>
                <a:r>
                  <a:rPr lang="en-US" b="0" dirty="0" smtClean="0"/>
                  <a:t> 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Properties of set inclusion</a:t>
                </a:r>
              </a:p>
              <a:p>
                <a:pPr lvl="1"/>
                <a:r>
                  <a:rPr lang="en-US" dirty="0" smtClean="0"/>
                  <a:t>Reflexivity 	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∀</m:t>
                    </m:r>
                    <m:r>
                      <a:rPr lang="en-US" b="0" i="1" smtClean="0">
                        <a:latin typeface="Cambria Math" charset="0"/>
                      </a:rPr>
                      <m:t>𝑆</m:t>
                    </m:r>
                    <m:r>
                      <a:rPr lang="en-US" b="0" i="1" smtClean="0">
                        <a:latin typeface="Cambria Math" charset="0"/>
                      </a:rPr>
                      <m:t>. </m:t>
                    </m:r>
                    <m:r>
                      <a:rPr lang="en-US" b="0" i="1" smtClean="0">
                        <a:latin typeface="Cambria Math" charset="0"/>
                      </a:rPr>
                      <m:t>𝑆</m:t>
                    </m:r>
                    <m:r>
                      <a:rPr lang="en-US" b="0" i="1" smtClean="0">
                        <a:latin typeface="Cambria Math" charset="0"/>
                      </a:rPr>
                      <m:t>⊆</m:t>
                    </m:r>
                    <m:r>
                      <a:rPr lang="en-US" b="0" i="1" smtClean="0">
                        <a:latin typeface="Cambria Math" charset="0"/>
                      </a:rPr>
                      <m:t>𝑆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 smtClean="0"/>
                  <a:t>Transitivity 	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∀</m:t>
                    </m:r>
                    <m:r>
                      <a:rPr lang="en-US" b="0" i="1" smtClean="0">
                        <a:latin typeface="Cambria Math" charset="0"/>
                      </a:rPr>
                      <m:t>𝑆</m:t>
                    </m:r>
                    <m:r>
                      <a:rPr lang="en-US" b="0" i="1" smtClean="0">
                        <a:latin typeface="Cambria Math" charset="0"/>
                      </a:rPr>
                      <m:t> </m:t>
                    </m:r>
                    <m:r>
                      <a:rPr lang="en-US" b="0" i="1" smtClean="0">
                        <a:latin typeface="Cambria Math" charset="0"/>
                      </a:rPr>
                      <m:t>𝑇</m:t>
                    </m:r>
                    <m:r>
                      <a:rPr lang="en-US" b="0" i="1" smtClean="0">
                        <a:latin typeface="Cambria Math" charset="0"/>
                      </a:rPr>
                      <m:t> </m:t>
                    </m:r>
                    <m:r>
                      <a:rPr lang="en-US" b="0" i="1" smtClean="0">
                        <a:latin typeface="Cambria Math" charset="0"/>
                      </a:rPr>
                      <m:t>𝑅</m:t>
                    </m:r>
                    <m:r>
                      <a:rPr lang="en-US" b="0" i="1" smtClean="0">
                        <a:latin typeface="Cambria Math" charset="0"/>
                      </a:rPr>
                      <m:t>. </m:t>
                    </m:r>
                    <m:r>
                      <a:rPr lang="en-US" b="0" i="1" smtClean="0">
                        <a:latin typeface="Cambria Math" charset="0"/>
                      </a:rPr>
                      <m:t>𝑆</m:t>
                    </m:r>
                    <m:r>
                      <a:rPr lang="en-US" b="0" i="1" smtClean="0">
                        <a:latin typeface="Cambria Math" charset="0"/>
                      </a:rPr>
                      <m:t>⊆</m:t>
                    </m:r>
                    <m:r>
                      <a:rPr lang="en-US" b="0" i="1" smtClean="0">
                        <a:latin typeface="Cambria Math" charset="0"/>
                      </a:rPr>
                      <m:t>𝑇</m:t>
                    </m:r>
                    <m:r>
                      <a:rPr lang="en-US" b="0" i="1" smtClean="0">
                        <a:latin typeface="Cambria Math" charset="0"/>
                      </a:rPr>
                      <m:t>  ∧   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𝑇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⊆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𝑅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→  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𝑆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⊆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𝑅</m:t>
                    </m:r>
                  </m:oMath>
                </a14:m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63" t="-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5993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Derived Operations on Sets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>
                    <a:latin typeface="Cambria Math" charset="0"/>
                  </a:rPr>
                  <a:t>Set Inclusion</a:t>
                </a:r>
                <a:endParaRPr lang="en-US" b="0" dirty="0" smtClean="0">
                  <a:latin typeface="Cambria Math" charset="0"/>
                </a:endParaRPr>
              </a:p>
              <a:p>
                <a:pPr lvl="1"/>
                <a:r>
                  <a:rPr lang="en-US" b="0" dirty="0" smtClean="0"/>
                  <a:t>S is a </a:t>
                </a:r>
                <a:r>
                  <a:rPr lang="en-US" b="0" i="1" dirty="0" smtClean="0">
                    <a:solidFill>
                      <a:srgbClr val="C00000"/>
                    </a:solidFill>
                  </a:rPr>
                  <a:t>subset </a:t>
                </a:r>
                <a:r>
                  <a:rPr lang="en-US" b="0" dirty="0" smtClean="0"/>
                  <a:t>of T:             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charset="0"/>
                      </a:rPr>
                      <m:t>𝑆</m:t>
                    </m:r>
                    <m:r>
                      <a:rPr lang="en-US" b="0" i="1" dirty="0" smtClean="0">
                        <a:latin typeface="Cambria Math" charset="0"/>
                      </a:rPr>
                      <m:t>⊆</m:t>
                    </m:r>
                    <m:r>
                      <a:rPr lang="en-US" b="0" i="1" dirty="0" smtClean="0">
                        <a:latin typeface="Cambria Math" charset="0"/>
                      </a:rPr>
                      <m:t>𝑇</m:t>
                    </m:r>
                    <m:r>
                      <a:rPr lang="en-US" b="0" i="1" dirty="0" smtClean="0">
                        <a:latin typeface="Cambria Math" charset="0"/>
                      </a:rPr>
                      <m:t>≔∀</m:t>
                    </m:r>
                    <m:r>
                      <a:rPr lang="en-US" b="0" i="1" dirty="0" smtClean="0">
                        <a:latin typeface="Cambria Math" charset="0"/>
                      </a:rPr>
                      <m:t>𝑠</m:t>
                    </m:r>
                    <m:r>
                      <a:rPr lang="en-US" b="0" i="1" dirty="0" smtClean="0">
                        <a:latin typeface="Cambria Math" charset="0"/>
                      </a:rPr>
                      <m:t>. </m:t>
                    </m:r>
                    <m:r>
                      <a:rPr lang="en-US" b="0" i="1" dirty="0" smtClean="0">
                        <a:latin typeface="Cambria Math" charset="0"/>
                      </a:rPr>
                      <m:t>𝑠</m:t>
                    </m:r>
                    <m:r>
                      <a:rPr lang="en-US" b="0" i="1" dirty="0" smtClean="0">
                        <a:latin typeface="Cambria Math" charset="0"/>
                      </a:rPr>
                      <m:t>∈</m:t>
                    </m:r>
                    <m:r>
                      <a:rPr lang="en-US" b="0" i="1" dirty="0" smtClean="0">
                        <a:latin typeface="Cambria Math" charset="0"/>
                      </a:rPr>
                      <m:t>𝑆</m:t>
                    </m:r>
                    <m:r>
                      <a:rPr lang="en-US" b="0" i="1" dirty="0" smtClean="0">
                        <a:latin typeface="Cambria Math" charset="0"/>
                      </a:rPr>
                      <m:t>→</m:t>
                    </m:r>
                    <m:r>
                      <a:rPr lang="en-US" b="0" i="1" dirty="0" smtClean="0">
                        <a:latin typeface="Cambria Math" charset="0"/>
                      </a:rPr>
                      <m:t>𝑠</m:t>
                    </m:r>
                    <m:r>
                      <a:rPr lang="en-US" b="0" i="1" dirty="0" smtClean="0">
                        <a:latin typeface="Cambria Math" charset="0"/>
                      </a:rPr>
                      <m:t>∈</m:t>
                    </m:r>
                    <m:r>
                      <a:rPr lang="en-US" b="0" i="1" dirty="0" smtClean="0">
                        <a:latin typeface="Cambria Math" charset="0"/>
                      </a:rPr>
                      <m:t>𝑇</m:t>
                    </m:r>
                  </m:oMath>
                </a14:m>
                <a:endParaRPr lang="en-US" b="0" dirty="0" smtClean="0"/>
              </a:p>
              <a:p>
                <a:pPr lvl="1"/>
                <a:r>
                  <a:rPr lang="en-US" dirty="0">
                    <a:latin typeface="Cambria Math" charset="0"/>
                  </a:rPr>
                  <a:t>S</a:t>
                </a:r>
                <a:r>
                  <a:rPr lang="en-US" dirty="0" smtClean="0">
                    <a:latin typeface="Cambria Math" charset="0"/>
                  </a:rPr>
                  <a:t> is a </a:t>
                </a:r>
                <a:r>
                  <a:rPr lang="en-US" i="1" dirty="0" smtClean="0">
                    <a:solidFill>
                      <a:srgbClr val="C00000"/>
                    </a:solidFill>
                    <a:latin typeface="Cambria Math" charset="0"/>
                  </a:rPr>
                  <a:t>superset</a:t>
                </a:r>
                <a:r>
                  <a:rPr lang="en-US" dirty="0" smtClean="0">
                    <a:latin typeface="Cambria Math" charset="0"/>
                  </a:rPr>
                  <a:t> of T: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𝑆</m:t>
                    </m:r>
                    <m:r>
                      <a:rPr lang="en-US" b="0" i="1" smtClean="0">
                        <a:latin typeface="Cambria Math" charset="0"/>
                      </a:rPr>
                      <m:t>⊇</m:t>
                    </m:r>
                    <m:r>
                      <a:rPr lang="en-US" b="0" i="1" smtClean="0">
                        <a:latin typeface="Cambria Math" charset="0"/>
                      </a:rPr>
                      <m:t>𝑇</m:t>
                    </m:r>
                    <m:r>
                      <a:rPr lang="en-US" b="0" i="1" smtClean="0">
                        <a:latin typeface="Cambria Math" charset="0"/>
                      </a:rPr>
                      <m:t>≔∀</m:t>
                    </m:r>
                    <m:r>
                      <a:rPr lang="en-US" b="0" i="1" smtClean="0">
                        <a:latin typeface="Cambria Math" charset="0"/>
                      </a:rPr>
                      <m:t>𝑡</m:t>
                    </m:r>
                    <m:r>
                      <a:rPr lang="en-US" b="0" i="1" smtClean="0">
                        <a:latin typeface="Cambria Math" charset="0"/>
                      </a:rPr>
                      <m:t>. </m:t>
                    </m:r>
                    <m:r>
                      <a:rPr lang="en-US" b="0" i="1" smtClean="0">
                        <a:latin typeface="Cambria Math" charset="0"/>
                      </a:rPr>
                      <m:t>𝑡</m:t>
                    </m:r>
                    <m:r>
                      <a:rPr lang="en-US" b="0" i="1" smtClean="0">
                        <a:latin typeface="Cambria Math" charset="0"/>
                      </a:rPr>
                      <m:t>∈</m:t>
                    </m:r>
                    <m:r>
                      <a:rPr lang="en-US" b="0" i="1" smtClean="0">
                        <a:latin typeface="Cambria Math" charset="0"/>
                      </a:rPr>
                      <m:t>𝑇</m:t>
                    </m:r>
                    <m:r>
                      <a:rPr lang="en-US" b="0" i="1" smtClean="0">
                        <a:latin typeface="Cambria Math" charset="0"/>
                      </a:rPr>
                      <m:t>→</m:t>
                    </m:r>
                    <m:r>
                      <a:rPr lang="en-US" b="0" i="1" smtClean="0">
                        <a:latin typeface="Cambria Math" charset="0"/>
                      </a:rPr>
                      <m:t>𝑡</m:t>
                    </m:r>
                    <m:r>
                      <a:rPr lang="en-US" b="0" i="1" smtClean="0">
                        <a:latin typeface="Cambria Math" charset="0"/>
                      </a:rPr>
                      <m:t>∈</m:t>
                    </m:r>
                    <m:r>
                      <a:rPr lang="en-US" b="0" i="1" smtClean="0">
                        <a:latin typeface="Cambria Math" charset="0"/>
                      </a:rPr>
                      <m:t>𝑆</m:t>
                    </m:r>
                  </m:oMath>
                </a14:m>
                <a:endParaRPr lang="en-US" b="0" dirty="0" smtClean="0"/>
              </a:p>
              <a:p>
                <a:endParaRPr lang="en-US" b="0" i="1" dirty="0" smtClean="0">
                  <a:latin typeface="Cambria Math" charset="0"/>
                </a:endParaRPr>
              </a:p>
              <a:p>
                <a:r>
                  <a:rPr lang="en-US" dirty="0" smtClean="0">
                    <a:latin typeface="Cambria Math" charset="0"/>
                  </a:rPr>
                  <a:t>Set Equality</a:t>
                </a:r>
              </a:p>
              <a:p>
                <a:pPr lvl="1"/>
                <a:r>
                  <a:rPr lang="en-US" dirty="0" smtClean="0"/>
                  <a:t>S </a:t>
                </a:r>
                <a:r>
                  <a:rPr lang="en-US" i="1" dirty="0" smtClean="0">
                    <a:solidFill>
                      <a:srgbClr val="C00000"/>
                    </a:solidFill>
                  </a:rPr>
                  <a:t>equals</a:t>
                </a:r>
                <a:r>
                  <a:rPr lang="en-US" dirty="0" smtClean="0"/>
                  <a:t> T </a:t>
                </a:r>
                <a:r>
                  <a:rPr lang="en-US" b="0" dirty="0" smtClean="0"/>
                  <a:t>       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𝑆</m:t>
                    </m:r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r>
                      <a:rPr lang="en-US" b="0" i="1" smtClean="0">
                        <a:latin typeface="Cambria Math" charset="0"/>
                      </a:rPr>
                      <m:t>𝑇</m:t>
                    </m:r>
                    <m:r>
                      <a:rPr lang="en-US" b="0" i="1" smtClean="0">
                        <a:latin typeface="Cambria Math" charset="0"/>
                      </a:rPr>
                      <m:t>≔</m:t>
                    </m:r>
                    <m:r>
                      <a:rPr lang="en-US" b="0" i="1" smtClean="0">
                        <a:latin typeface="Cambria Math" charset="0"/>
                      </a:rPr>
                      <m:t>𝑆</m:t>
                    </m:r>
                    <m:r>
                      <a:rPr lang="en-US" b="0" i="1" smtClean="0">
                        <a:latin typeface="Cambria Math" charset="0"/>
                      </a:rPr>
                      <m:t>⊆</m:t>
                    </m:r>
                    <m:r>
                      <a:rPr lang="en-US" b="0" i="1" smtClean="0">
                        <a:latin typeface="Cambria Math" charset="0"/>
                      </a:rPr>
                      <m:t>𝑇</m:t>
                    </m:r>
                    <m:r>
                      <a:rPr lang="en-US" b="0" i="1" smtClean="0">
                        <a:latin typeface="Cambria Math" charset="0"/>
                      </a:rPr>
                      <m:t> ∧  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𝑇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⊆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𝑆</m:t>
                    </m:r>
                  </m:oMath>
                </a14:m>
                <a:r>
                  <a:rPr lang="en-US" b="0" dirty="0" smtClean="0"/>
                  <a:t> 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Properties of set inclusion</a:t>
                </a:r>
              </a:p>
              <a:p>
                <a:pPr lvl="1"/>
                <a:r>
                  <a:rPr lang="en-US" dirty="0" smtClean="0"/>
                  <a:t>Reflexivity 	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∀</m:t>
                    </m:r>
                    <m:r>
                      <a:rPr lang="en-US" b="0" i="1" smtClean="0">
                        <a:latin typeface="Cambria Math" charset="0"/>
                      </a:rPr>
                      <m:t>𝑆</m:t>
                    </m:r>
                    <m:r>
                      <a:rPr lang="en-US" b="0" i="1" smtClean="0">
                        <a:latin typeface="Cambria Math" charset="0"/>
                      </a:rPr>
                      <m:t>. </m:t>
                    </m:r>
                    <m:r>
                      <a:rPr lang="en-US" b="0" i="1" smtClean="0">
                        <a:latin typeface="Cambria Math" charset="0"/>
                      </a:rPr>
                      <m:t>𝑆</m:t>
                    </m:r>
                    <m:r>
                      <a:rPr lang="en-US" b="0" i="1" smtClean="0">
                        <a:latin typeface="Cambria Math" charset="0"/>
                      </a:rPr>
                      <m:t>⊆</m:t>
                    </m:r>
                    <m:r>
                      <a:rPr lang="en-US" b="0" i="1" smtClean="0">
                        <a:latin typeface="Cambria Math" charset="0"/>
                      </a:rPr>
                      <m:t>𝑆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 smtClean="0"/>
                  <a:t>Transitivity 	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∀</m:t>
                    </m:r>
                    <m:r>
                      <a:rPr lang="en-US" b="0" i="1" smtClean="0">
                        <a:latin typeface="Cambria Math" charset="0"/>
                      </a:rPr>
                      <m:t>𝑆</m:t>
                    </m:r>
                    <m:r>
                      <a:rPr lang="en-US" b="0" i="1" smtClean="0">
                        <a:latin typeface="Cambria Math" charset="0"/>
                      </a:rPr>
                      <m:t> </m:t>
                    </m:r>
                    <m:r>
                      <a:rPr lang="en-US" b="0" i="1" smtClean="0">
                        <a:latin typeface="Cambria Math" charset="0"/>
                      </a:rPr>
                      <m:t>𝑇</m:t>
                    </m:r>
                    <m:r>
                      <a:rPr lang="en-US" b="0" i="1" smtClean="0">
                        <a:latin typeface="Cambria Math" charset="0"/>
                      </a:rPr>
                      <m:t> </m:t>
                    </m:r>
                    <m:r>
                      <a:rPr lang="en-US" b="0" i="1" smtClean="0">
                        <a:latin typeface="Cambria Math" charset="0"/>
                      </a:rPr>
                      <m:t>𝑅</m:t>
                    </m:r>
                    <m:r>
                      <a:rPr lang="en-US" b="0" i="1" smtClean="0">
                        <a:latin typeface="Cambria Math" charset="0"/>
                      </a:rPr>
                      <m:t>. </m:t>
                    </m:r>
                    <m:r>
                      <a:rPr lang="en-US" b="0" i="1" smtClean="0">
                        <a:latin typeface="Cambria Math" charset="0"/>
                      </a:rPr>
                      <m:t>𝑆</m:t>
                    </m:r>
                    <m:r>
                      <a:rPr lang="en-US" b="0" i="1" smtClean="0">
                        <a:latin typeface="Cambria Math" charset="0"/>
                      </a:rPr>
                      <m:t>⊆</m:t>
                    </m:r>
                    <m:r>
                      <a:rPr lang="en-US" b="0" i="1" smtClean="0">
                        <a:latin typeface="Cambria Math" charset="0"/>
                      </a:rPr>
                      <m:t>𝑇</m:t>
                    </m:r>
                    <m:r>
                      <a:rPr lang="en-US" b="0" i="1" smtClean="0">
                        <a:latin typeface="Cambria Math" charset="0"/>
                      </a:rPr>
                      <m:t>  ∧   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𝑇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⊆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𝑅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→  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𝑆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⊆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𝑅</m:t>
                    </m:r>
                  </m:oMath>
                </a14:m>
                <a:endParaRPr lang="en-US" dirty="0" smtClean="0"/>
              </a:p>
              <a:p>
                <a:pPr lvl="1"/>
                <a:endParaRPr lang="en-US" dirty="0"/>
              </a:p>
              <a:p>
                <a:r>
                  <a:rPr lang="en-US" dirty="0" smtClean="0"/>
                  <a:t>Set equality?</a:t>
                </a:r>
              </a:p>
              <a:p>
                <a:pPr lvl="1"/>
                <a:r>
                  <a:rPr lang="en-US" dirty="0" smtClean="0"/>
                  <a:t>Reflexive, transitive, </a:t>
                </a:r>
                <a:r>
                  <a:rPr lang="en-US" i="1" dirty="0" smtClean="0">
                    <a:solidFill>
                      <a:srgbClr val="C00000"/>
                    </a:solidFill>
                  </a:rPr>
                  <a:t>and symmetric</a:t>
                </a:r>
                <a:r>
                  <a:rPr lang="en-US" dirty="0" smtClean="0"/>
                  <a:t> (equivalence relation)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63" t="-889" b="-1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5053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Couple Questions…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3962400"/>
              </a:xfrm>
            </p:spPr>
            <p:txBody>
              <a:bodyPr/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32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charset="0"/>
                            </a:rPr>
                            <m:t>𝑎</m:t>
                          </m:r>
                        </m:e>
                      </m:d>
                      <m:r>
                        <a:rPr lang="en-US" sz="3200" b="0" i="1" smtClean="0">
                          <a:latin typeface="Cambria Math" charset="0"/>
                        </a:rPr>
                        <m:t>∪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32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charset="0"/>
                            </a:rPr>
                            <m:t>𝑏</m:t>
                          </m:r>
                        </m:e>
                      </m:d>
                      <m:r>
                        <a:rPr lang="en-US" sz="3200" b="0" i="1" smtClean="0">
                          <a:latin typeface="Cambria Math" charset="0"/>
                        </a:rPr>
                        <m:t>⊆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32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charset="0"/>
                            </a:rPr>
                            <m:t>𝑎</m:t>
                          </m:r>
                        </m:e>
                      </m:d>
                      <m:r>
                        <a:rPr lang="en-US" sz="3200" b="0" i="1" smtClean="0">
                          <a:latin typeface="Cambria Math" charset="0"/>
                        </a:rPr>
                        <m:t>?</m:t>
                      </m:r>
                    </m:oMath>
                  </m:oMathPara>
                </a14:m>
                <a:endParaRPr lang="en-US" sz="3200" b="0" i="1" dirty="0" smtClean="0">
                  <a:latin typeface="Cambria Math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3962400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8485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Couple Questions…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3962400"/>
              </a:xfrm>
            </p:spPr>
            <p:txBody>
              <a:bodyPr/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32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charset="0"/>
                            </a:rPr>
                            <m:t>𝑎</m:t>
                          </m:r>
                        </m:e>
                      </m:d>
                      <m:r>
                        <a:rPr lang="en-US" sz="3200" b="0" i="1" smtClean="0">
                          <a:latin typeface="Cambria Math" charset="0"/>
                        </a:rPr>
                        <m:t>∪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32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charset="0"/>
                            </a:rPr>
                            <m:t>𝑏</m:t>
                          </m:r>
                        </m:e>
                      </m:d>
                      <m:r>
                        <a:rPr lang="en-US" sz="3200" b="0" i="1" smtClean="0">
                          <a:latin typeface="Cambria Math" charset="0"/>
                        </a:rPr>
                        <m:t>⊆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32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charset="0"/>
                            </a:rPr>
                            <m:t>𝑎</m:t>
                          </m:r>
                        </m:e>
                      </m:d>
                      <m:r>
                        <a:rPr lang="en-US" sz="3200" b="0" i="1" smtClean="0">
                          <a:latin typeface="Cambria Math" charset="0"/>
                        </a:rPr>
                        <m:t>?</m:t>
                      </m:r>
                    </m:oMath>
                  </m:oMathPara>
                </a14:m>
                <a:endParaRPr lang="en-US" sz="3200" b="0" i="1" dirty="0" smtClean="0">
                  <a:latin typeface="Cambria Math" charset="0"/>
                </a:endParaRPr>
              </a:p>
              <a:p>
                <a:pPr marL="0" indent="0" algn="ctr">
                  <a:buNone/>
                </a:pPr>
                <a:r>
                  <a:rPr lang="en-US" sz="3200" dirty="0" smtClean="0"/>
                  <a:t>No...Why?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3962400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1205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Couple Questions…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3962400"/>
              </a:xfrm>
            </p:spPr>
            <p:txBody>
              <a:bodyPr/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32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charset="0"/>
                            </a:rPr>
                            <m:t>𝑎</m:t>
                          </m:r>
                        </m:e>
                      </m:d>
                      <m:r>
                        <a:rPr lang="en-US" sz="3200" b="0" i="1" smtClean="0">
                          <a:latin typeface="Cambria Math" charset="0"/>
                        </a:rPr>
                        <m:t>∪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32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charset="0"/>
                            </a:rPr>
                            <m:t>𝑏</m:t>
                          </m:r>
                        </m:e>
                      </m:d>
                      <m:r>
                        <a:rPr lang="en-US" sz="3200" b="0" i="1" smtClean="0">
                          <a:latin typeface="Cambria Math" charset="0"/>
                        </a:rPr>
                        <m:t>⊆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32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charset="0"/>
                            </a:rPr>
                            <m:t>𝑎</m:t>
                          </m:r>
                        </m:e>
                      </m:d>
                      <m:r>
                        <a:rPr lang="en-US" sz="3200" b="0" i="1" smtClean="0">
                          <a:latin typeface="Cambria Math" charset="0"/>
                        </a:rPr>
                        <m:t>?</m:t>
                      </m:r>
                    </m:oMath>
                  </m:oMathPara>
                </a14:m>
                <a:endParaRPr lang="en-US" sz="3200" b="0" i="1" dirty="0" smtClean="0">
                  <a:latin typeface="Cambria Math" charset="0"/>
                </a:endParaRPr>
              </a:p>
              <a:p>
                <a:pPr marL="0" indent="0" algn="ctr">
                  <a:buNone/>
                </a:pPr>
                <a:r>
                  <a:rPr lang="en-US" sz="3200" dirty="0" smtClean="0"/>
                  <a:t>No...Why? 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3200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latin typeface="Cambria Math" charset="0"/>
                            </a:rPr>
                            <m:t>𝑎</m:t>
                          </m:r>
                        </m:e>
                      </m:d>
                      <m:r>
                        <a:rPr lang="en-US" sz="3200" i="1">
                          <a:latin typeface="Cambria Math" charset="0"/>
                        </a:rPr>
                        <m:t>∪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3200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latin typeface="Cambria Math" charset="0"/>
                            </a:rPr>
                            <m:t>𝑏</m:t>
                          </m:r>
                        </m:e>
                      </m:d>
                      <m:r>
                        <a:rPr lang="en-US" sz="3200" i="1">
                          <a:latin typeface="Cambria Math" charset="0"/>
                        </a:rPr>
                        <m:t>⊆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3200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latin typeface="Cambria Math" charset="0"/>
                            </a:rPr>
                            <m:t>𝑎</m:t>
                          </m:r>
                        </m:e>
                      </m:d>
                      <m:r>
                        <a:rPr lang="en-US" sz="3200" b="0" i="1" smtClean="0">
                          <a:latin typeface="Cambria Math" charset="0"/>
                        </a:rPr>
                        <m:t>≔∀</m:t>
                      </m:r>
                      <m:r>
                        <a:rPr lang="en-US" sz="3200" b="0" i="1" smtClean="0">
                          <a:latin typeface="Cambria Math" charset="0"/>
                        </a:rPr>
                        <m:t>𝑥</m:t>
                      </m:r>
                      <m:r>
                        <a:rPr lang="en-US" sz="3200" b="0" i="1" smtClean="0">
                          <a:latin typeface="Cambria Math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32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charset="0"/>
                            </a:rPr>
                            <m:t>𝑎</m:t>
                          </m:r>
                        </m:e>
                      </m:d>
                      <m:r>
                        <a:rPr lang="en-US" sz="3200" b="0" i="1" smtClean="0">
                          <a:latin typeface="Cambria Math" charset="0"/>
                        </a:rPr>
                        <m:t>∪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32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charset="0"/>
                            </a:rPr>
                            <m:t>𝑏</m:t>
                          </m:r>
                        </m:e>
                      </m:d>
                      <m:r>
                        <a:rPr lang="en-US" sz="3200" b="0" i="1" smtClean="0">
                          <a:latin typeface="Cambria Math" charset="0"/>
                        </a:rPr>
                        <m:t>. </m:t>
                      </m:r>
                      <m:r>
                        <a:rPr lang="en-US" sz="3200" b="0" i="1" smtClean="0">
                          <a:latin typeface="Cambria Math" charset="0"/>
                        </a:rPr>
                        <m:t>𝑥</m:t>
                      </m:r>
                      <m:r>
                        <a:rPr lang="en-US" sz="3200" b="0" i="1" smtClean="0">
                          <a:latin typeface="Cambria Math" charset="0"/>
                        </a:rPr>
                        <m:t>∈{</m:t>
                      </m:r>
                      <m:r>
                        <a:rPr lang="en-US" sz="3200" b="0" i="1" smtClean="0">
                          <a:latin typeface="Cambria Math" charset="0"/>
                        </a:rPr>
                        <m:t>𝑎</m:t>
                      </m:r>
                      <m:r>
                        <a:rPr lang="en-US" sz="3200" b="0" i="1" smtClean="0">
                          <a:latin typeface="Cambria Math" charset="0"/>
                        </a:rPr>
                        <m:t>}</m:t>
                      </m:r>
                    </m:oMath>
                  </m:oMathPara>
                </a14:m>
                <a:endParaRPr lang="en-US" sz="3200" i="1" dirty="0" smtClean="0">
                  <a:latin typeface="Cambria Math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charset="0"/>
                        </a:rPr>
                        <m:t>𝐵𝑢𝑡</m:t>
                      </m:r>
                      <m:r>
                        <a:rPr lang="en-US" sz="3200" b="0" i="1" smtClean="0">
                          <a:latin typeface="Cambria Math" charset="0"/>
                        </a:rPr>
                        <m:t> </m:t>
                      </m:r>
                      <m:r>
                        <a:rPr lang="en-US" sz="3200" b="0" i="1" smtClean="0">
                          <a:latin typeface="Cambria Math" charset="0"/>
                        </a:rPr>
                        <m:t>𝑏</m:t>
                      </m:r>
                      <m:r>
                        <a:rPr lang="en-US" sz="3200" b="0" i="1" smtClean="0">
                          <a:latin typeface="Cambria Math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32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charset="0"/>
                            </a:rPr>
                            <m:t>𝑎</m:t>
                          </m:r>
                        </m:e>
                      </m:d>
                      <m:r>
                        <a:rPr lang="en-US" sz="3200" b="0" i="1" smtClean="0">
                          <a:latin typeface="Cambria Math" charset="0"/>
                        </a:rPr>
                        <m:t>∪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32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charset="0"/>
                            </a:rPr>
                            <m:t>𝑏</m:t>
                          </m:r>
                        </m:e>
                      </m:d>
                      <m:r>
                        <a:rPr lang="en-US" sz="3200" b="0" i="1" smtClean="0">
                          <a:latin typeface="Cambria Math" charset="0"/>
                        </a:rPr>
                        <m:t> </m:t>
                      </m:r>
                      <m:r>
                        <a:rPr lang="en-US" sz="32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∧</m:t>
                      </m:r>
                      <m:r>
                        <a:rPr lang="en-US" sz="3200" b="0" i="1" smtClean="0">
                          <a:latin typeface="Cambria Math" charset="0"/>
                        </a:rPr>
                        <m:t> </m:t>
                      </m:r>
                      <m:r>
                        <a:rPr lang="en-US" sz="3200" b="0" i="1" smtClean="0">
                          <a:latin typeface="Cambria Math" charset="0"/>
                        </a:rPr>
                        <m:t>𝑏</m:t>
                      </m:r>
                      <m:r>
                        <a:rPr lang="en-US" sz="3200" b="0" i="1" smtClean="0">
                          <a:latin typeface="Cambria Math" charset="0"/>
                        </a:rPr>
                        <m:t>∉{</m:t>
                      </m:r>
                      <m:r>
                        <a:rPr lang="en-US" sz="3200" b="0" i="1" smtClean="0">
                          <a:latin typeface="Cambria Math" charset="0"/>
                        </a:rPr>
                        <m:t>𝑎</m:t>
                      </m:r>
                      <m:r>
                        <a:rPr lang="en-US" sz="3200" b="0" i="1" smtClean="0">
                          <a:latin typeface="Cambria Math" charset="0"/>
                        </a:rPr>
                        <m:t>}</m:t>
                      </m:r>
                    </m:oMath>
                  </m:oMathPara>
                </a14:m>
                <a:endParaRPr lang="en-US" sz="32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3962400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8128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Couple Questions…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3962400"/>
              </a:xfrm>
            </p:spPr>
            <p:txBody>
              <a:bodyPr/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32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charset="0"/>
                            </a:rPr>
                            <m:t>𝑎</m:t>
                          </m:r>
                        </m:e>
                      </m:d>
                      <m:r>
                        <a:rPr lang="en-US" sz="3200" b="0" i="1" smtClean="0">
                          <a:latin typeface="Cambria Math" charset="0"/>
                        </a:rPr>
                        <m:t>∪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32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charset="0"/>
                            </a:rPr>
                            <m:t>𝑏</m:t>
                          </m:r>
                        </m:e>
                      </m:d>
                      <m:r>
                        <a:rPr lang="en-US" sz="3200" b="0" i="1" smtClean="0">
                          <a:latin typeface="Cambria Math" charset="0"/>
                        </a:rPr>
                        <m:t>⊆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32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charset="0"/>
                            </a:rPr>
                            <m:t>𝑎</m:t>
                          </m:r>
                        </m:e>
                      </m:d>
                      <m:r>
                        <a:rPr lang="en-US" sz="3200" b="0" i="1" smtClean="0">
                          <a:latin typeface="Cambria Math" charset="0"/>
                        </a:rPr>
                        <m:t>?</m:t>
                      </m:r>
                    </m:oMath>
                  </m:oMathPara>
                </a14:m>
                <a:endParaRPr lang="en-US" sz="3200" b="0" i="1" dirty="0" smtClean="0">
                  <a:latin typeface="Cambria Math" charset="0"/>
                </a:endParaRPr>
              </a:p>
              <a:p>
                <a:pPr marL="0" indent="0" algn="ctr">
                  <a:buNone/>
                </a:pPr>
                <a:r>
                  <a:rPr lang="en-US" sz="3200" dirty="0" smtClean="0"/>
                  <a:t>No...Why? 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3200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latin typeface="Cambria Math" charset="0"/>
                            </a:rPr>
                            <m:t>𝑎</m:t>
                          </m:r>
                        </m:e>
                      </m:d>
                      <m:r>
                        <a:rPr lang="en-US" sz="3200" i="1">
                          <a:latin typeface="Cambria Math" charset="0"/>
                        </a:rPr>
                        <m:t>∪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3200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latin typeface="Cambria Math" charset="0"/>
                            </a:rPr>
                            <m:t>𝑏</m:t>
                          </m:r>
                        </m:e>
                      </m:d>
                      <m:r>
                        <a:rPr lang="en-US" sz="3200" i="1">
                          <a:latin typeface="Cambria Math" charset="0"/>
                        </a:rPr>
                        <m:t>⊆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3200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latin typeface="Cambria Math" charset="0"/>
                            </a:rPr>
                            <m:t>𝑎</m:t>
                          </m:r>
                        </m:e>
                      </m:d>
                      <m:r>
                        <a:rPr lang="en-US" sz="3200" b="0" i="1" smtClean="0">
                          <a:latin typeface="Cambria Math" charset="0"/>
                        </a:rPr>
                        <m:t>≔∀</m:t>
                      </m:r>
                      <m:r>
                        <a:rPr lang="en-US" sz="3200" b="0" i="1" smtClean="0">
                          <a:latin typeface="Cambria Math" charset="0"/>
                        </a:rPr>
                        <m:t>𝑥</m:t>
                      </m:r>
                      <m:r>
                        <a:rPr lang="en-US" sz="3200" b="0" i="1" smtClean="0">
                          <a:latin typeface="Cambria Math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32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charset="0"/>
                            </a:rPr>
                            <m:t>𝑎</m:t>
                          </m:r>
                        </m:e>
                      </m:d>
                      <m:r>
                        <a:rPr lang="en-US" sz="3200" b="0" i="1" smtClean="0">
                          <a:latin typeface="Cambria Math" charset="0"/>
                        </a:rPr>
                        <m:t>∪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32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charset="0"/>
                            </a:rPr>
                            <m:t>𝑏</m:t>
                          </m:r>
                        </m:e>
                      </m:d>
                      <m:r>
                        <a:rPr lang="en-US" sz="3200" b="0" i="1" smtClean="0">
                          <a:latin typeface="Cambria Math" charset="0"/>
                        </a:rPr>
                        <m:t>. </m:t>
                      </m:r>
                      <m:r>
                        <a:rPr lang="en-US" sz="3200" b="0" i="1" smtClean="0">
                          <a:latin typeface="Cambria Math" charset="0"/>
                        </a:rPr>
                        <m:t>𝑥</m:t>
                      </m:r>
                      <m:r>
                        <a:rPr lang="en-US" sz="3200" b="0" i="1" smtClean="0">
                          <a:latin typeface="Cambria Math" charset="0"/>
                        </a:rPr>
                        <m:t>∈{</m:t>
                      </m:r>
                      <m:r>
                        <a:rPr lang="en-US" sz="3200" b="0" i="1" smtClean="0">
                          <a:latin typeface="Cambria Math" charset="0"/>
                        </a:rPr>
                        <m:t>𝑎</m:t>
                      </m:r>
                      <m:r>
                        <a:rPr lang="en-US" sz="3200" b="0" i="1" smtClean="0">
                          <a:latin typeface="Cambria Math" charset="0"/>
                        </a:rPr>
                        <m:t>}</m:t>
                      </m:r>
                    </m:oMath>
                  </m:oMathPara>
                </a14:m>
                <a:endParaRPr lang="en-US" sz="3200" i="1" dirty="0" smtClean="0">
                  <a:latin typeface="Cambria Math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charset="0"/>
                        </a:rPr>
                        <m:t>𝐵𝑢𝑡</m:t>
                      </m:r>
                      <m:r>
                        <a:rPr lang="en-US" sz="3200" b="0" i="1" smtClean="0">
                          <a:latin typeface="Cambria Math" charset="0"/>
                        </a:rPr>
                        <m:t> </m:t>
                      </m:r>
                      <m:r>
                        <a:rPr lang="en-US" sz="3200" b="0" i="1" smtClean="0">
                          <a:latin typeface="Cambria Math" charset="0"/>
                        </a:rPr>
                        <m:t>𝑏</m:t>
                      </m:r>
                      <m:r>
                        <a:rPr lang="en-US" sz="3200" b="0" i="1" smtClean="0">
                          <a:latin typeface="Cambria Math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32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charset="0"/>
                            </a:rPr>
                            <m:t>𝑎</m:t>
                          </m:r>
                        </m:e>
                      </m:d>
                      <m:r>
                        <a:rPr lang="en-US" sz="3200" b="0" i="1" smtClean="0">
                          <a:latin typeface="Cambria Math" charset="0"/>
                        </a:rPr>
                        <m:t>∪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32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charset="0"/>
                            </a:rPr>
                            <m:t>𝑏</m:t>
                          </m:r>
                        </m:e>
                      </m:d>
                      <m:r>
                        <a:rPr lang="en-US" sz="3200" b="0" i="1" smtClean="0">
                          <a:latin typeface="Cambria Math" charset="0"/>
                        </a:rPr>
                        <m:t> </m:t>
                      </m:r>
                      <m:r>
                        <a:rPr lang="en-US" sz="32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∧</m:t>
                      </m:r>
                      <m:r>
                        <a:rPr lang="en-US" sz="3200" b="0" i="1" smtClean="0">
                          <a:latin typeface="Cambria Math" charset="0"/>
                        </a:rPr>
                        <m:t> </m:t>
                      </m:r>
                      <m:r>
                        <a:rPr lang="en-US" sz="3200" b="0" i="1" smtClean="0">
                          <a:latin typeface="Cambria Math" charset="0"/>
                        </a:rPr>
                        <m:t>𝑏</m:t>
                      </m:r>
                      <m:r>
                        <a:rPr lang="en-US" sz="3200" b="0" i="1" smtClean="0">
                          <a:latin typeface="Cambria Math" charset="0"/>
                        </a:rPr>
                        <m:t>∉{</m:t>
                      </m:r>
                      <m:r>
                        <a:rPr lang="en-US" sz="3200" b="0" i="1" smtClean="0">
                          <a:latin typeface="Cambria Math" charset="0"/>
                        </a:rPr>
                        <m:t>𝑎</m:t>
                      </m:r>
                      <m:r>
                        <a:rPr lang="en-US" sz="3200" b="0" i="1" smtClean="0">
                          <a:latin typeface="Cambria Math" charset="0"/>
                        </a:rPr>
                        <m:t>}</m:t>
                      </m:r>
                    </m:oMath>
                  </m:oMathPara>
                </a14:m>
                <a:endParaRPr lang="en-US" sz="3200" dirty="0" smtClean="0"/>
              </a:p>
              <a:p>
                <a:pPr marL="0" indent="0" algn="ctr">
                  <a:buNone/>
                </a:pPr>
                <a:endParaRPr lang="en-US" sz="32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200" b="0" i="1" smtClean="0">
                              <a:latin typeface="Cambria Math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3200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latin typeface="Cambria Math" charset="0"/>
                                </a:rPr>
                                <m:t>𝑎</m:t>
                              </m:r>
                            </m:e>
                          </m:d>
                          <m:r>
                            <a:rPr lang="en-US" sz="3200" b="0" i="1" smtClean="0">
                              <a:latin typeface="Cambria Math" charset="0"/>
                            </a:rPr>
                            <m:t>∪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3200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latin typeface="Cambria Math" charset="0"/>
                                </a:rPr>
                                <m:t>𝑏</m:t>
                              </m:r>
                            </m:e>
                          </m:d>
                        </m:e>
                      </m:d>
                      <m:r>
                        <a:rPr lang="en-US" sz="3200" b="0" i="1" smtClean="0">
                          <a:latin typeface="Cambria Math" charset="0"/>
                        </a:rPr>
                        <m:t>∩∅⊆∅?</m:t>
                      </m:r>
                    </m:oMath>
                  </m:oMathPara>
                </a14:m>
                <a:endParaRPr lang="en-US" sz="3200" b="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3962400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8168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Couple Questions…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3962400"/>
              </a:xfrm>
            </p:spPr>
            <p:txBody>
              <a:bodyPr/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32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charset="0"/>
                            </a:rPr>
                            <m:t>𝑎</m:t>
                          </m:r>
                        </m:e>
                      </m:d>
                      <m:r>
                        <a:rPr lang="en-US" sz="3200" b="0" i="1" smtClean="0">
                          <a:latin typeface="Cambria Math" charset="0"/>
                        </a:rPr>
                        <m:t>∪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32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charset="0"/>
                            </a:rPr>
                            <m:t>𝑏</m:t>
                          </m:r>
                        </m:e>
                      </m:d>
                      <m:r>
                        <a:rPr lang="en-US" sz="3200" b="0" i="1" smtClean="0">
                          <a:latin typeface="Cambria Math" charset="0"/>
                        </a:rPr>
                        <m:t>⊆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32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charset="0"/>
                            </a:rPr>
                            <m:t>𝑎</m:t>
                          </m:r>
                        </m:e>
                      </m:d>
                      <m:r>
                        <a:rPr lang="en-US" sz="3200" b="0" i="1" smtClean="0">
                          <a:latin typeface="Cambria Math" charset="0"/>
                        </a:rPr>
                        <m:t>?</m:t>
                      </m:r>
                    </m:oMath>
                  </m:oMathPara>
                </a14:m>
                <a:endParaRPr lang="en-US" sz="3200" b="0" i="1" dirty="0" smtClean="0">
                  <a:latin typeface="Cambria Math" charset="0"/>
                </a:endParaRPr>
              </a:p>
              <a:p>
                <a:pPr marL="0" indent="0" algn="ctr">
                  <a:buNone/>
                </a:pPr>
                <a:r>
                  <a:rPr lang="en-US" sz="3200" dirty="0" smtClean="0"/>
                  <a:t>No...Why? 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3200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latin typeface="Cambria Math" charset="0"/>
                            </a:rPr>
                            <m:t>𝑎</m:t>
                          </m:r>
                        </m:e>
                      </m:d>
                      <m:r>
                        <a:rPr lang="en-US" sz="3200" i="1">
                          <a:latin typeface="Cambria Math" charset="0"/>
                        </a:rPr>
                        <m:t>∪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3200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latin typeface="Cambria Math" charset="0"/>
                            </a:rPr>
                            <m:t>𝑏</m:t>
                          </m:r>
                        </m:e>
                      </m:d>
                      <m:r>
                        <a:rPr lang="en-US" sz="3200" i="1">
                          <a:latin typeface="Cambria Math" charset="0"/>
                        </a:rPr>
                        <m:t>⊆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3200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latin typeface="Cambria Math" charset="0"/>
                            </a:rPr>
                            <m:t>𝑎</m:t>
                          </m:r>
                        </m:e>
                      </m:d>
                      <m:r>
                        <a:rPr lang="en-US" sz="3200" b="0" i="1" smtClean="0">
                          <a:latin typeface="Cambria Math" charset="0"/>
                        </a:rPr>
                        <m:t>≔∀</m:t>
                      </m:r>
                      <m:r>
                        <a:rPr lang="en-US" sz="3200" b="0" i="1" smtClean="0">
                          <a:latin typeface="Cambria Math" charset="0"/>
                        </a:rPr>
                        <m:t>𝑥</m:t>
                      </m:r>
                      <m:r>
                        <a:rPr lang="en-US" sz="3200" b="0" i="1" smtClean="0">
                          <a:latin typeface="Cambria Math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32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charset="0"/>
                            </a:rPr>
                            <m:t>𝑎</m:t>
                          </m:r>
                        </m:e>
                      </m:d>
                      <m:r>
                        <a:rPr lang="en-US" sz="3200" b="0" i="1" smtClean="0">
                          <a:latin typeface="Cambria Math" charset="0"/>
                        </a:rPr>
                        <m:t>∪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32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charset="0"/>
                            </a:rPr>
                            <m:t>𝑏</m:t>
                          </m:r>
                        </m:e>
                      </m:d>
                      <m:r>
                        <a:rPr lang="en-US" sz="3200" b="0" i="1" smtClean="0">
                          <a:latin typeface="Cambria Math" charset="0"/>
                        </a:rPr>
                        <m:t>. </m:t>
                      </m:r>
                      <m:r>
                        <a:rPr lang="en-US" sz="3200" b="0" i="1" smtClean="0">
                          <a:latin typeface="Cambria Math" charset="0"/>
                        </a:rPr>
                        <m:t>𝑥</m:t>
                      </m:r>
                      <m:r>
                        <a:rPr lang="en-US" sz="3200" b="0" i="1" smtClean="0">
                          <a:latin typeface="Cambria Math" charset="0"/>
                        </a:rPr>
                        <m:t>∈{</m:t>
                      </m:r>
                      <m:r>
                        <a:rPr lang="en-US" sz="3200" b="0" i="1" smtClean="0">
                          <a:latin typeface="Cambria Math" charset="0"/>
                        </a:rPr>
                        <m:t>𝑎</m:t>
                      </m:r>
                      <m:r>
                        <a:rPr lang="en-US" sz="3200" b="0" i="1" smtClean="0">
                          <a:latin typeface="Cambria Math" charset="0"/>
                        </a:rPr>
                        <m:t>}</m:t>
                      </m:r>
                    </m:oMath>
                  </m:oMathPara>
                </a14:m>
                <a:endParaRPr lang="en-US" sz="3200" i="1" dirty="0" smtClean="0">
                  <a:latin typeface="Cambria Math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charset="0"/>
                        </a:rPr>
                        <m:t>𝐵𝑢𝑡</m:t>
                      </m:r>
                      <m:r>
                        <a:rPr lang="en-US" sz="3200" b="0" i="1" smtClean="0">
                          <a:latin typeface="Cambria Math" charset="0"/>
                        </a:rPr>
                        <m:t> </m:t>
                      </m:r>
                      <m:r>
                        <a:rPr lang="en-US" sz="3200" b="0" i="1" smtClean="0">
                          <a:latin typeface="Cambria Math" charset="0"/>
                        </a:rPr>
                        <m:t>𝑏</m:t>
                      </m:r>
                      <m:r>
                        <a:rPr lang="en-US" sz="3200" b="0" i="1" smtClean="0">
                          <a:latin typeface="Cambria Math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32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charset="0"/>
                            </a:rPr>
                            <m:t>𝑎</m:t>
                          </m:r>
                        </m:e>
                      </m:d>
                      <m:r>
                        <a:rPr lang="en-US" sz="3200" b="0" i="1" smtClean="0">
                          <a:latin typeface="Cambria Math" charset="0"/>
                        </a:rPr>
                        <m:t>∪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32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charset="0"/>
                            </a:rPr>
                            <m:t>𝑏</m:t>
                          </m:r>
                        </m:e>
                      </m:d>
                      <m:r>
                        <a:rPr lang="en-US" sz="3200" b="0" i="1" smtClean="0">
                          <a:latin typeface="Cambria Math" charset="0"/>
                        </a:rPr>
                        <m:t> </m:t>
                      </m:r>
                      <m:r>
                        <a:rPr lang="en-US" sz="32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∧</m:t>
                      </m:r>
                      <m:r>
                        <a:rPr lang="en-US" sz="3200" b="0" i="1" smtClean="0">
                          <a:latin typeface="Cambria Math" charset="0"/>
                        </a:rPr>
                        <m:t> </m:t>
                      </m:r>
                      <m:r>
                        <a:rPr lang="en-US" sz="3200" b="0" i="1" smtClean="0">
                          <a:latin typeface="Cambria Math" charset="0"/>
                        </a:rPr>
                        <m:t>𝑏</m:t>
                      </m:r>
                      <m:r>
                        <a:rPr lang="en-US" sz="3200" b="0" i="1" smtClean="0">
                          <a:latin typeface="Cambria Math" charset="0"/>
                        </a:rPr>
                        <m:t>∉{</m:t>
                      </m:r>
                      <m:r>
                        <a:rPr lang="en-US" sz="3200" b="0" i="1" smtClean="0">
                          <a:latin typeface="Cambria Math" charset="0"/>
                        </a:rPr>
                        <m:t>𝑎</m:t>
                      </m:r>
                      <m:r>
                        <a:rPr lang="en-US" sz="3200" b="0" i="1" smtClean="0">
                          <a:latin typeface="Cambria Math" charset="0"/>
                        </a:rPr>
                        <m:t>}</m:t>
                      </m:r>
                    </m:oMath>
                  </m:oMathPara>
                </a14:m>
                <a:endParaRPr lang="en-US" sz="3200" dirty="0" smtClean="0"/>
              </a:p>
              <a:p>
                <a:pPr marL="0" indent="0" algn="ctr">
                  <a:buNone/>
                </a:pPr>
                <a:endParaRPr lang="en-US" sz="32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200" b="0" i="1" smtClean="0">
                              <a:latin typeface="Cambria Math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3200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latin typeface="Cambria Math" charset="0"/>
                                </a:rPr>
                                <m:t>𝑎</m:t>
                              </m:r>
                            </m:e>
                          </m:d>
                          <m:r>
                            <a:rPr lang="en-US" sz="3200" b="0" i="1" smtClean="0">
                              <a:latin typeface="Cambria Math" charset="0"/>
                            </a:rPr>
                            <m:t>∪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3200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latin typeface="Cambria Math" charset="0"/>
                                </a:rPr>
                                <m:t>𝑏</m:t>
                              </m:r>
                            </m:e>
                          </m:d>
                        </m:e>
                      </m:d>
                      <m:r>
                        <a:rPr lang="en-US" sz="3200" b="0" i="1" smtClean="0">
                          <a:latin typeface="Cambria Math" charset="0"/>
                        </a:rPr>
                        <m:t>∩∅⊆∅?</m:t>
                      </m:r>
                    </m:oMath>
                  </m:oMathPara>
                </a14:m>
                <a:endParaRPr lang="en-US" sz="3200" b="0" dirty="0" smtClean="0"/>
              </a:p>
              <a:p>
                <a:pPr marL="0" indent="0" algn="ctr">
                  <a:buNone/>
                </a:pPr>
                <a:r>
                  <a:rPr lang="en-US" sz="3200" dirty="0" smtClean="0"/>
                  <a:t>Yes!...Why?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3962400"/>
              </a:xfrm>
              <a:blipFill rotWithShape="0">
                <a:blip r:embed="rId2"/>
                <a:stretch>
                  <a:fillRect b="-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2668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Operations on Sets (II)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>
                    <a:latin typeface="Cambria Math" charset="0"/>
                  </a:rPr>
                  <a:t>Set Comprehension</a:t>
                </a:r>
                <a:endParaRPr lang="en-US" b="0" dirty="0" smtClean="0">
                  <a:latin typeface="Cambria Math" charset="0"/>
                </a:endParaRP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{"/>
                        <m:endChr m:val="|"/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∈</m:t>
                        </m:r>
                        <m:r>
                          <a:rPr lang="en-US" b="1" i="1" smtClean="0">
                            <a:latin typeface="Cambria Math" charset="0"/>
                          </a:rPr>
                          <m:t>𝒁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 </m:t>
                    </m:r>
                    <m:r>
                      <a:rPr lang="en-US" b="0" i="1" smtClean="0">
                        <a:latin typeface="Cambria Math" charset="0"/>
                      </a:rPr>
                      <m:t>𝑛</m:t>
                    </m:r>
                    <m:r>
                      <a:rPr lang="en-US" b="0" i="1" smtClean="0">
                        <a:latin typeface="Cambria Math" charset="0"/>
                      </a:rPr>
                      <m:t>≥0 }</m:t>
                    </m:r>
                  </m:oMath>
                </a14:m>
                <a:r>
                  <a:rPr lang="en-US" b="0" dirty="0" smtClean="0">
                    <a:latin typeface="Cambria Math" charset="0"/>
                  </a:rPr>
                  <a:t>   		</a:t>
                </a:r>
                <a:r>
                  <a:rPr lang="en-US" b="0" dirty="0" smtClean="0">
                    <a:latin typeface="Calibri" charset="0"/>
                    <a:ea typeface="Calibri" charset="0"/>
                    <a:cs typeface="Calibri" charset="0"/>
                  </a:rPr>
                  <a:t>The natural numbers </a:t>
                </a:r>
                <a:r>
                  <a:rPr lang="en-US" dirty="0" smtClean="0">
                    <a:latin typeface="Calibri" charset="0"/>
                    <a:ea typeface="Calibri" charset="0"/>
                    <a:cs typeface="Calibri" charset="0"/>
                  </a:rPr>
                  <a:t>(</a:t>
                </a:r>
                <a:r>
                  <a:rPr lang="en-US" b="1" dirty="0" smtClean="0">
                    <a:latin typeface="Calibri" charset="0"/>
                    <a:ea typeface="Calibri" charset="0"/>
                    <a:cs typeface="Calibri" charset="0"/>
                  </a:rPr>
                  <a:t>N</a:t>
                </a:r>
                <a:r>
                  <a:rPr lang="en-US" dirty="0" smtClean="0">
                    <a:latin typeface="Calibri" charset="0"/>
                    <a:ea typeface="Calibri" charset="0"/>
                    <a:cs typeface="Calibri" charset="0"/>
                  </a:rPr>
                  <a:t>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63" t="-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1483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Operations on Sets (II)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>
                    <a:latin typeface="Cambria Math" charset="0"/>
                  </a:rPr>
                  <a:t>Set Comprehension</a:t>
                </a:r>
                <a:endParaRPr lang="en-US" b="0" dirty="0" smtClean="0">
                  <a:latin typeface="Cambria Math" charset="0"/>
                </a:endParaRP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{"/>
                        <m:endChr m:val="|"/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∈</m:t>
                        </m:r>
                        <m:r>
                          <a:rPr lang="en-US" b="1" i="1" smtClean="0">
                            <a:latin typeface="Cambria Math" charset="0"/>
                          </a:rPr>
                          <m:t>𝒁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 </m:t>
                    </m:r>
                    <m:r>
                      <a:rPr lang="en-US" b="0" i="1" smtClean="0">
                        <a:latin typeface="Cambria Math" charset="0"/>
                      </a:rPr>
                      <m:t>𝑛</m:t>
                    </m:r>
                    <m:r>
                      <a:rPr lang="en-US" b="0" i="1" smtClean="0">
                        <a:latin typeface="Cambria Math" charset="0"/>
                      </a:rPr>
                      <m:t>≥0 }</m:t>
                    </m:r>
                  </m:oMath>
                </a14:m>
                <a:r>
                  <a:rPr lang="en-US" b="0" dirty="0" smtClean="0">
                    <a:latin typeface="Cambria Math" charset="0"/>
                  </a:rPr>
                  <a:t>   		</a:t>
                </a:r>
                <a:r>
                  <a:rPr lang="en-US" b="0" dirty="0" smtClean="0">
                    <a:latin typeface="Calibri" charset="0"/>
                    <a:ea typeface="Calibri" charset="0"/>
                    <a:cs typeface="Calibri" charset="0"/>
                  </a:rPr>
                  <a:t>The natural numbers </a:t>
                </a:r>
                <a:r>
                  <a:rPr lang="en-US" dirty="0" smtClean="0">
                    <a:latin typeface="Calibri" charset="0"/>
                    <a:ea typeface="Calibri" charset="0"/>
                    <a:cs typeface="Calibri" charset="0"/>
                  </a:rPr>
                  <a:t>(</a:t>
                </a:r>
                <a:r>
                  <a:rPr lang="en-US" b="1" dirty="0" smtClean="0">
                    <a:latin typeface="Calibri" charset="0"/>
                    <a:ea typeface="Calibri" charset="0"/>
                    <a:cs typeface="Calibri" charset="0"/>
                  </a:rPr>
                  <a:t>N</a:t>
                </a:r>
                <a:r>
                  <a:rPr lang="en-US" dirty="0" smtClean="0">
                    <a:latin typeface="Calibri" charset="0"/>
                    <a:ea typeface="Calibri" charset="0"/>
                    <a:cs typeface="Calibri" charset="0"/>
                  </a:rPr>
                  <a:t>)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{"/>
                        <m:endChr m:val="|"/>
                        <m:ctrlPr>
                          <a:rPr lang="en-US" b="0" i="1" smtClean="0">
                            <a:latin typeface="Cambria Math" charset="0"/>
                            <a:ea typeface="Calibri" charset="0"/>
                            <a:cs typeface="Calibri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  <a:ea typeface="Calibri" charset="0"/>
                            <a:cs typeface="Calibri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charset="0"/>
                            <a:ea typeface="Calibri" charset="0"/>
                            <a:cs typeface="Calibri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charset="0"/>
                            <a:ea typeface="Calibri" charset="0"/>
                            <a:cs typeface="Calibri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charset="0"/>
                            <a:ea typeface="Calibri" charset="0"/>
                            <a:cs typeface="Calibri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charset="0"/>
                            <a:ea typeface="Calibri" charset="0"/>
                            <a:cs typeface="Calibri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latin typeface="Cambria Math" charset="0"/>
                        <a:ea typeface="Calibri" charset="0"/>
                        <a:cs typeface="Calibri" charset="0"/>
                      </a:rPr>
                      <m:t> </m:t>
                    </m:r>
                    <m:r>
                      <a:rPr lang="en-US" b="0" i="1" smtClean="0">
                        <a:latin typeface="Cambria Math" charset="0"/>
                        <a:ea typeface="Calibri" charset="0"/>
                        <a:cs typeface="Calibri" charset="0"/>
                      </a:rPr>
                      <m:t>𝑛</m:t>
                    </m:r>
                    <m:r>
                      <a:rPr lang="en-US" b="0" i="1" smtClean="0">
                        <a:latin typeface="Cambria Math" charset="0"/>
                        <a:ea typeface="Calibri" charset="0"/>
                        <a:cs typeface="Calibri" charset="0"/>
                      </a:rPr>
                      <m:t> </m:t>
                    </m:r>
                    <m:r>
                      <a:rPr lang="en-US" b="1" i="1" smtClean="0">
                        <a:latin typeface="Cambria Math" charset="0"/>
                        <a:ea typeface="Calibri" charset="0"/>
                        <a:cs typeface="Calibri" charset="0"/>
                      </a:rPr>
                      <m:t>𝒎𝒐𝒅</m:t>
                    </m:r>
                    <m:r>
                      <a:rPr lang="en-US" b="1" i="1" smtClean="0">
                        <a:latin typeface="Cambria Math" charset="0"/>
                        <a:ea typeface="Calibri" charset="0"/>
                        <a:cs typeface="Calibri" charset="0"/>
                      </a:rPr>
                      <m:t> </m:t>
                    </m:r>
                    <m:r>
                      <a:rPr lang="en-US" b="0" i="1" smtClean="0">
                        <a:latin typeface="Cambria Math" charset="0"/>
                        <a:ea typeface="Calibri" charset="0"/>
                        <a:cs typeface="Calibri" charset="0"/>
                      </a:rPr>
                      <m:t>2</m:t>
                    </m:r>
                    <m:r>
                      <a:rPr lang="en-US" b="1" i="1" smtClean="0">
                        <a:latin typeface="Cambria Math" charset="0"/>
                        <a:ea typeface="Calibri" charset="0"/>
                        <a:cs typeface="Calibri" charset="0"/>
                      </a:rPr>
                      <m:t>=</m:t>
                    </m:r>
                    <m:r>
                      <a:rPr lang="en-US" b="0" i="1" smtClean="0">
                        <a:latin typeface="Cambria Math" charset="0"/>
                        <a:ea typeface="Calibri" charset="0"/>
                        <a:cs typeface="Calibri" charset="0"/>
                      </a:rPr>
                      <m:t>0</m:t>
                    </m:r>
                    <m:r>
                      <a:rPr lang="en-US" b="1" i="1" smtClean="0">
                        <a:latin typeface="Cambria Math" charset="0"/>
                        <a:ea typeface="Calibri" charset="0"/>
                        <a:cs typeface="Calibri" charset="0"/>
                      </a:rPr>
                      <m:t> }</m:t>
                    </m:r>
                  </m:oMath>
                </a14:m>
                <a:r>
                  <a:rPr lang="en-US" b="1" dirty="0" smtClean="0">
                    <a:latin typeface="Calibri" charset="0"/>
                    <a:ea typeface="Calibri" charset="0"/>
                    <a:cs typeface="Calibri" charset="0"/>
                  </a:rPr>
                  <a:t>                </a:t>
                </a:r>
                <a:r>
                  <a:rPr lang="en-US" dirty="0" smtClean="0">
                    <a:latin typeface="Calibri" charset="0"/>
                    <a:ea typeface="Calibri" charset="0"/>
                    <a:cs typeface="Calibri" charset="0"/>
                  </a:rPr>
                  <a:t>The even natural numbers</a:t>
                </a:r>
                <a:endParaRPr lang="en-US" b="1" dirty="0" smtClean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63" t="-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8415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Operations on Sets (II)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>
                    <a:latin typeface="Cambria Math" charset="0"/>
                  </a:rPr>
                  <a:t>Set Comprehension</a:t>
                </a:r>
                <a:endParaRPr lang="en-US" b="0" dirty="0" smtClean="0">
                  <a:latin typeface="Cambria Math" charset="0"/>
                </a:endParaRP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{"/>
                        <m:endChr m:val="|"/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∈</m:t>
                        </m:r>
                        <m:r>
                          <a:rPr lang="en-US" b="1" i="1" smtClean="0">
                            <a:latin typeface="Cambria Math" charset="0"/>
                          </a:rPr>
                          <m:t>𝒁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 </m:t>
                    </m:r>
                    <m:r>
                      <a:rPr lang="en-US" b="0" i="1" smtClean="0">
                        <a:latin typeface="Cambria Math" charset="0"/>
                      </a:rPr>
                      <m:t>𝑛</m:t>
                    </m:r>
                    <m:r>
                      <a:rPr lang="en-US" b="0" i="1" smtClean="0">
                        <a:latin typeface="Cambria Math" charset="0"/>
                      </a:rPr>
                      <m:t>≥0 }</m:t>
                    </m:r>
                  </m:oMath>
                </a14:m>
                <a:r>
                  <a:rPr lang="en-US" b="0" dirty="0" smtClean="0">
                    <a:latin typeface="Cambria Math" charset="0"/>
                  </a:rPr>
                  <a:t>   		</a:t>
                </a:r>
                <a:r>
                  <a:rPr lang="en-US" b="0" dirty="0" smtClean="0">
                    <a:latin typeface="Calibri" charset="0"/>
                    <a:ea typeface="Calibri" charset="0"/>
                    <a:cs typeface="Calibri" charset="0"/>
                  </a:rPr>
                  <a:t>The natural numbers </a:t>
                </a:r>
                <a:r>
                  <a:rPr lang="en-US" dirty="0" smtClean="0">
                    <a:latin typeface="Calibri" charset="0"/>
                    <a:ea typeface="Calibri" charset="0"/>
                    <a:cs typeface="Calibri" charset="0"/>
                  </a:rPr>
                  <a:t>(</a:t>
                </a:r>
                <a:r>
                  <a:rPr lang="en-US" b="1" dirty="0" smtClean="0">
                    <a:latin typeface="Calibri" charset="0"/>
                    <a:ea typeface="Calibri" charset="0"/>
                    <a:cs typeface="Calibri" charset="0"/>
                  </a:rPr>
                  <a:t>N</a:t>
                </a:r>
                <a:r>
                  <a:rPr lang="en-US" dirty="0" smtClean="0">
                    <a:latin typeface="Calibri" charset="0"/>
                    <a:ea typeface="Calibri" charset="0"/>
                    <a:cs typeface="Calibri" charset="0"/>
                  </a:rPr>
                  <a:t>)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{"/>
                        <m:endChr m:val="|"/>
                        <m:ctrlPr>
                          <a:rPr lang="en-US" b="0" i="1" smtClean="0">
                            <a:latin typeface="Cambria Math" charset="0"/>
                            <a:ea typeface="Calibri" charset="0"/>
                            <a:cs typeface="Calibri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  <a:ea typeface="Calibri" charset="0"/>
                            <a:cs typeface="Calibri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charset="0"/>
                            <a:ea typeface="Calibri" charset="0"/>
                            <a:cs typeface="Calibri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charset="0"/>
                            <a:ea typeface="Calibri" charset="0"/>
                            <a:cs typeface="Calibri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charset="0"/>
                            <a:ea typeface="Calibri" charset="0"/>
                            <a:cs typeface="Calibri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charset="0"/>
                            <a:ea typeface="Calibri" charset="0"/>
                            <a:cs typeface="Calibri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latin typeface="Cambria Math" charset="0"/>
                        <a:ea typeface="Calibri" charset="0"/>
                        <a:cs typeface="Calibri" charset="0"/>
                      </a:rPr>
                      <m:t> </m:t>
                    </m:r>
                    <m:r>
                      <a:rPr lang="en-US" b="0" i="1" smtClean="0">
                        <a:latin typeface="Cambria Math" charset="0"/>
                        <a:ea typeface="Calibri" charset="0"/>
                        <a:cs typeface="Calibri" charset="0"/>
                      </a:rPr>
                      <m:t>𝑛</m:t>
                    </m:r>
                    <m:r>
                      <a:rPr lang="en-US" b="0" i="1" smtClean="0">
                        <a:latin typeface="Cambria Math" charset="0"/>
                        <a:ea typeface="Calibri" charset="0"/>
                        <a:cs typeface="Calibri" charset="0"/>
                      </a:rPr>
                      <m:t> </m:t>
                    </m:r>
                    <m:r>
                      <a:rPr lang="en-US" b="1" i="1" smtClean="0">
                        <a:latin typeface="Cambria Math" charset="0"/>
                        <a:ea typeface="Calibri" charset="0"/>
                        <a:cs typeface="Calibri" charset="0"/>
                      </a:rPr>
                      <m:t>𝒎𝒐𝒅</m:t>
                    </m:r>
                    <m:r>
                      <a:rPr lang="en-US" b="1" i="1" smtClean="0">
                        <a:latin typeface="Cambria Math" charset="0"/>
                        <a:ea typeface="Calibri" charset="0"/>
                        <a:cs typeface="Calibri" charset="0"/>
                      </a:rPr>
                      <m:t> </m:t>
                    </m:r>
                    <m:r>
                      <a:rPr lang="en-US" b="0" i="1" smtClean="0">
                        <a:latin typeface="Cambria Math" charset="0"/>
                        <a:ea typeface="Calibri" charset="0"/>
                        <a:cs typeface="Calibri" charset="0"/>
                      </a:rPr>
                      <m:t>2</m:t>
                    </m:r>
                    <m:r>
                      <a:rPr lang="en-US" b="1" i="1" smtClean="0">
                        <a:latin typeface="Cambria Math" charset="0"/>
                        <a:ea typeface="Calibri" charset="0"/>
                        <a:cs typeface="Calibri" charset="0"/>
                      </a:rPr>
                      <m:t>=</m:t>
                    </m:r>
                    <m:r>
                      <a:rPr lang="en-US" b="0" i="1" smtClean="0">
                        <a:latin typeface="Cambria Math" charset="0"/>
                        <a:ea typeface="Calibri" charset="0"/>
                        <a:cs typeface="Calibri" charset="0"/>
                      </a:rPr>
                      <m:t>0</m:t>
                    </m:r>
                    <m:r>
                      <a:rPr lang="en-US" b="1" i="1" smtClean="0">
                        <a:latin typeface="Cambria Math" charset="0"/>
                        <a:ea typeface="Calibri" charset="0"/>
                        <a:cs typeface="Calibri" charset="0"/>
                      </a:rPr>
                      <m:t> }</m:t>
                    </m:r>
                  </m:oMath>
                </a14:m>
                <a:r>
                  <a:rPr lang="en-US" b="1" dirty="0" smtClean="0">
                    <a:latin typeface="Calibri" charset="0"/>
                    <a:ea typeface="Calibri" charset="0"/>
                    <a:cs typeface="Calibri" charset="0"/>
                  </a:rPr>
                  <a:t>                </a:t>
                </a:r>
                <a:r>
                  <a:rPr lang="en-US" dirty="0" smtClean="0">
                    <a:latin typeface="Calibri" charset="0"/>
                    <a:ea typeface="Calibri" charset="0"/>
                    <a:cs typeface="Calibri" charset="0"/>
                  </a:rPr>
                  <a:t>The even natural numbers</a:t>
                </a:r>
                <a:endParaRPr lang="en-US" b="1" dirty="0" smtClean="0">
                  <a:latin typeface="Calibri" charset="0"/>
                  <a:ea typeface="Calibri" charset="0"/>
                  <a:cs typeface="Calibri" charset="0"/>
                </a:endParaRP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{"/>
                        <m:endChr m:val="|"/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 </m:t>
                    </m:r>
                    <m:r>
                      <a:rPr lang="en-US" b="0" i="1" smtClean="0">
                        <a:latin typeface="Cambria Math" charset="0"/>
                      </a:rPr>
                      <m:t>𝑎</m:t>
                    </m:r>
                    <m:r>
                      <a:rPr lang="en-US" b="0" i="1" smtClean="0">
                        <a:latin typeface="Cambria Math" charset="0"/>
                      </a:rPr>
                      <m:t>∈</m:t>
                    </m:r>
                    <m:r>
                      <a:rPr lang="en-US" b="0" i="1" smtClean="0">
                        <a:latin typeface="Cambria Math" charset="0"/>
                      </a:rPr>
                      <m:t>𝑆</m:t>
                    </m:r>
                    <m:r>
                      <a:rPr lang="en-US" b="0" i="1" smtClean="0">
                        <a:latin typeface="Cambria Math" charset="0"/>
                      </a:rPr>
                      <m:t> ∧  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𝑎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∉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𝑇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}  </m:t>
                    </m:r>
                  </m:oMath>
                </a14:m>
                <a:r>
                  <a:rPr lang="en-US" dirty="0" smtClean="0">
                    <a:latin typeface="Cambria Math" charset="0"/>
                  </a:rPr>
                  <a:t>           </a:t>
                </a:r>
                <a:r>
                  <a:rPr lang="en-US" dirty="0" smtClean="0">
                    <a:latin typeface="Calibri" charset="0"/>
                    <a:ea typeface="Calibri" charset="0"/>
                    <a:cs typeface="Calibri" charset="0"/>
                  </a:rPr>
                  <a:t>The set of elements in </a:t>
                </a:r>
                <a:r>
                  <a:rPr lang="en-US" b="1" dirty="0" smtClean="0">
                    <a:latin typeface="Calibri" charset="0"/>
                    <a:ea typeface="Calibri" charset="0"/>
                    <a:cs typeface="Calibri" charset="0"/>
                  </a:rPr>
                  <a:t>A</a:t>
                </a:r>
                <a:r>
                  <a:rPr lang="en-US" dirty="0" smtClean="0">
                    <a:latin typeface="Calibri" charset="0"/>
                    <a:ea typeface="Calibri" charset="0"/>
                    <a:cs typeface="Calibri" charset="0"/>
                  </a:rPr>
                  <a:t> that </a:t>
                </a:r>
              </a:p>
              <a:p>
                <a:pPr marL="457200" lvl="1" indent="0">
                  <a:buNone/>
                </a:pPr>
                <a:r>
                  <a:rPr lang="en-US" dirty="0">
                    <a:latin typeface="Calibri" charset="0"/>
                    <a:ea typeface="Calibri" charset="0"/>
                    <a:cs typeface="Calibri" charset="0"/>
                  </a:rPr>
                  <a:t> </a:t>
                </a:r>
                <a:r>
                  <a:rPr lang="en-US" dirty="0" smtClean="0">
                    <a:latin typeface="Calibri" charset="0"/>
                    <a:ea typeface="Calibri" charset="0"/>
                    <a:cs typeface="Calibri" charset="0"/>
                  </a:rPr>
                  <a:t>                                                                are also in </a:t>
                </a:r>
                <a:r>
                  <a:rPr lang="en-US" b="1" dirty="0" smtClean="0">
                    <a:latin typeface="Calibri" charset="0"/>
                    <a:ea typeface="Calibri" charset="0"/>
                    <a:cs typeface="Calibri" charset="0"/>
                  </a:rPr>
                  <a:t>S</a:t>
                </a:r>
                <a:r>
                  <a:rPr lang="en-US" dirty="0" smtClean="0">
                    <a:latin typeface="Calibri" charset="0"/>
                    <a:ea typeface="Calibri" charset="0"/>
                    <a:cs typeface="Calibri" charset="0"/>
                  </a:rPr>
                  <a:t> but not in </a:t>
                </a:r>
                <a:r>
                  <a:rPr lang="en-US" b="1" dirty="0" smtClean="0">
                    <a:latin typeface="Calibri" charset="0"/>
                    <a:ea typeface="Calibri" charset="0"/>
                    <a:cs typeface="Calibri" charset="0"/>
                  </a:rPr>
                  <a:t>T</a:t>
                </a:r>
              </a:p>
              <a:p>
                <a:pPr lvl="1"/>
                <a:endParaRPr lang="en-US" dirty="0" smtClean="0">
                  <a:latin typeface="Cambria Math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63" t="-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3756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Every Tuesday, we’ll have a quiz with probability 1/3</a:t>
            </a:r>
          </a:p>
          <a:p>
            <a:r>
              <a:rPr lang="en-US" dirty="0" smtClean="0"/>
              <a:t>Typically one question; graded leniently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Quizzes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92" y="2346907"/>
            <a:ext cx="3113113" cy="311311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5249" y="2346907"/>
            <a:ext cx="3113113" cy="311311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4706" y="2346907"/>
            <a:ext cx="3113113" cy="311311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564892" y="5125994"/>
            <a:ext cx="10342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366908" y="5118905"/>
            <a:ext cx="10342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166365" y="5118904"/>
            <a:ext cx="10342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494203" y="3161850"/>
            <a:ext cx="1034291" cy="7416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19" b="1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309676" y="3161850"/>
            <a:ext cx="1034291" cy="7416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19" b="1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125148" y="3161850"/>
            <a:ext cx="1034291" cy="7416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19" b="1" dirty="0">
                <a:solidFill>
                  <a:schemeClr val="bg1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58625956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Operations on Sets (II)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>
                    <a:latin typeface="Cambria Math" charset="0"/>
                  </a:rPr>
                  <a:t>Set Comprehension</a:t>
                </a:r>
                <a:endParaRPr lang="en-US" b="0" dirty="0" smtClean="0">
                  <a:latin typeface="Cambria Math" charset="0"/>
                </a:endParaRP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{"/>
                        <m:endChr m:val="|"/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∈</m:t>
                        </m:r>
                        <m:r>
                          <a:rPr lang="en-US" b="1" i="1" smtClean="0">
                            <a:latin typeface="Cambria Math" charset="0"/>
                          </a:rPr>
                          <m:t>𝒁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 </m:t>
                    </m:r>
                    <m:r>
                      <a:rPr lang="en-US" b="0" i="1" smtClean="0">
                        <a:latin typeface="Cambria Math" charset="0"/>
                      </a:rPr>
                      <m:t>𝑛</m:t>
                    </m:r>
                    <m:r>
                      <a:rPr lang="en-US" b="0" i="1" smtClean="0">
                        <a:latin typeface="Cambria Math" charset="0"/>
                      </a:rPr>
                      <m:t>≥0 }</m:t>
                    </m:r>
                  </m:oMath>
                </a14:m>
                <a:r>
                  <a:rPr lang="en-US" b="0" dirty="0" smtClean="0">
                    <a:latin typeface="Cambria Math" charset="0"/>
                  </a:rPr>
                  <a:t>   		</a:t>
                </a:r>
                <a:r>
                  <a:rPr lang="en-US" b="0" dirty="0" smtClean="0">
                    <a:latin typeface="Calibri" charset="0"/>
                    <a:ea typeface="Calibri" charset="0"/>
                    <a:cs typeface="Calibri" charset="0"/>
                  </a:rPr>
                  <a:t>The natural numbers </a:t>
                </a:r>
                <a:r>
                  <a:rPr lang="en-US" dirty="0" smtClean="0">
                    <a:latin typeface="Calibri" charset="0"/>
                    <a:ea typeface="Calibri" charset="0"/>
                    <a:cs typeface="Calibri" charset="0"/>
                  </a:rPr>
                  <a:t>(</a:t>
                </a:r>
                <a:r>
                  <a:rPr lang="en-US" b="1" dirty="0" smtClean="0">
                    <a:latin typeface="Calibri" charset="0"/>
                    <a:ea typeface="Calibri" charset="0"/>
                    <a:cs typeface="Calibri" charset="0"/>
                  </a:rPr>
                  <a:t>N</a:t>
                </a:r>
                <a:r>
                  <a:rPr lang="en-US" dirty="0" smtClean="0">
                    <a:latin typeface="Calibri" charset="0"/>
                    <a:ea typeface="Calibri" charset="0"/>
                    <a:cs typeface="Calibri" charset="0"/>
                  </a:rPr>
                  <a:t>)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{"/>
                        <m:endChr m:val="|"/>
                        <m:ctrlPr>
                          <a:rPr lang="en-US" b="0" i="1" smtClean="0">
                            <a:latin typeface="Cambria Math" charset="0"/>
                            <a:ea typeface="Calibri" charset="0"/>
                            <a:cs typeface="Calibri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  <a:ea typeface="Calibri" charset="0"/>
                            <a:cs typeface="Calibri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charset="0"/>
                            <a:ea typeface="Calibri" charset="0"/>
                            <a:cs typeface="Calibri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charset="0"/>
                            <a:ea typeface="Calibri" charset="0"/>
                            <a:cs typeface="Calibri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charset="0"/>
                            <a:ea typeface="Calibri" charset="0"/>
                            <a:cs typeface="Calibri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charset="0"/>
                            <a:ea typeface="Calibri" charset="0"/>
                            <a:cs typeface="Calibri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latin typeface="Cambria Math" charset="0"/>
                        <a:ea typeface="Calibri" charset="0"/>
                        <a:cs typeface="Calibri" charset="0"/>
                      </a:rPr>
                      <m:t> </m:t>
                    </m:r>
                    <m:r>
                      <a:rPr lang="en-US" b="0" i="1" smtClean="0">
                        <a:latin typeface="Cambria Math" charset="0"/>
                        <a:ea typeface="Calibri" charset="0"/>
                        <a:cs typeface="Calibri" charset="0"/>
                      </a:rPr>
                      <m:t>𝑛</m:t>
                    </m:r>
                    <m:r>
                      <a:rPr lang="en-US" b="0" i="1" smtClean="0">
                        <a:latin typeface="Cambria Math" charset="0"/>
                        <a:ea typeface="Calibri" charset="0"/>
                        <a:cs typeface="Calibri" charset="0"/>
                      </a:rPr>
                      <m:t> </m:t>
                    </m:r>
                    <m:r>
                      <a:rPr lang="en-US" b="1" i="1" smtClean="0">
                        <a:latin typeface="Cambria Math" charset="0"/>
                        <a:ea typeface="Calibri" charset="0"/>
                        <a:cs typeface="Calibri" charset="0"/>
                      </a:rPr>
                      <m:t>𝒎𝒐𝒅</m:t>
                    </m:r>
                    <m:r>
                      <a:rPr lang="en-US" b="1" i="1" smtClean="0">
                        <a:latin typeface="Cambria Math" charset="0"/>
                        <a:ea typeface="Calibri" charset="0"/>
                        <a:cs typeface="Calibri" charset="0"/>
                      </a:rPr>
                      <m:t> </m:t>
                    </m:r>
                    <m:r>
                      <a:rPr lang="en-US" b="0" i="1" smtClean="0">
                        <a:latin typeface="Cambria Math" charset="0"/>
                        <a:ea typeface="Calibri" charset="0"/>
                        <a:cs typeface="Calibri" charset="0"/>
                      </a:rPr>
                      <m:t>2</m:t>
                    </m:r>
                    <m:r>
                      <a:rPr lang="en-US" b="1" i="1" smtClean="0">
                        <a:latin typeface="Cambria Math" charset="0"/>
                        <a:ea typeface="Calibri" charset="0"/>
                        <a:cs typeface="Calibri" charset="0"/>
                      </a:rPr>
                      <m:t>=</m:t>
                    </m:r>
                    <m:r>
                      <a:rPr lang="en-US" b="0" i="1" smtClean="0">
                        <a:latin typeface="Cambria Math" charset="0"/>
                        <a:ea typeface="Calibri" charset="0"/>
                        <a:cs typeface="Calibri" charset="0"/>
                      </a:rPr>
                      <m:t>0</m:t>
                    </m:r>
                    <m:r>
                      <a:rPr lang="en-US" b="1" i="1" smtClean="0">
                        <a:latin typeface="Cambria Math" charset="0"/>
                        <a:ea typeface="Calibri" charset="0"/>
                        <a:cs typeface="Calibri" charset="0"/>
                      </a:rPr>
                      <m:t> }</m:t>
                    </m:r>
                  </m:oMath>
                </a14:m>
                <a:r>
                  <a:rPr lang="en-US" b="1" dirty="0" smtClean="0">
                    <a:latin typeface="Calibri" charset="0"/>
                    <a:ea typeface="Calibri" charset="0"/>
                    <a:cs typeface="Calibri" charset="0"/>
                  </a:rPr>
                  <a:t>                </a:t>
                </a:r>
                <a:r>
                  <a:rPr lang="en-US" dirty="0" smtClean="0">
                    <a:latin typeface="Calibri" charset="0"/>
                    <a:ea typeface="Calibri" charset="0"/>
                    <a:cs typeface="Calibri" charset="0"/>
                  </a:rPr>
                  <a:t>The even natural numbers</a:t>
                </a:r>
                <a:endParaRPr lang="en-US" b="1" dirty="0" smtClean="0">
                  <a:latin typeface="Calibri" charset="0"/>
                  <a:ea typeface="Calibri" charset="0"/>
                  <a:cs typeface="Calibri" charset="0"/>
                </a:endParaRP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{"/>
                        <m:endChr m:val="|"/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 </m:t>
                    </m:r>
                    <m:r>
                      <a:rPr lang="en-US" b="0" i="1" smtClean="0">
                        <a:latin typeface="Cambria Math" charset="0"/>
                      </a:rPr>
                      <m:t>𝑎</m:t>
                    </m:r>
                    <m:r>
                      <a:rPr lang="en-US" b="0" i="1" smtClean="0">
                        <a:latin typeface="Cambria Math" charset="0"/>
                      </a:rPr>
                      <m:t>∈</m:t>
                    </m:r>
                    <m:r>
                      <a:rPr lang="en-US" b="0" i="1" smtClean="0">
                        <a:latin typeface="Cambria Math" charset="0"/>
                      </a:rPr>
                      <m:t>𝑆</m:t>
                    </m:r>
                    <m:r>
                      <a:rPr lang="en-US" b="0" i="1" smtClean="0">
                        <a:latin typeface="Cambria Math" charset="0"/>
                      </a:rPr>
                      <m:t> ∧  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𝑎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∉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𝑇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}  </m:t>
                    </m:r>
                  </m:oMath>
                </a14:m>
                <a:r>
                  <a:rPr lang="en-US" dirty="0" smtClean="0">
                    <a:latin typeface="Cambria Math" charset="0"/>
                  </a:rPr>
                  <a:t>           </a:t>
                </a:r>
                <a:r>
                  <a:rPr lang="en-US" dirty="0" smtClean="0">
                    <a:latin typeface="Calibri" charset="0"/>
                    <a:ea typeface="Calibri" charset="0"/>
                    <a:cs typeface="Calibri" charset="0"/>
                  </a:rPr>
                  <a:t>The set of elements in </a:t>
                </a:r>
                <a:r>
                  <a:rPr lang="en-US" b="1" dirty="0" smtClean="0">
                    <a:latin typeface="Calibri" charset="0"/>
                    <a:ea typeface="Calibri" charset="0"/>
                    <a:cs typeface="Calibri" charset="0"/>
                  </a:rPr>
                  <a:t>A</a:t>
                </a:r>
                <a:r>
                  <a:rPr lang="en-US" dirty="0" smtClean="0">
                    <a:latin typeface="Calibri" charset="0"/>
                    <a:ea typeface="Calibri" charset="0"/>
                    <a:cs typeface="Calibri" charset="0"/>
                  </a:rPr>
                  <a:t> that </a:t>
                </a:r>
              </a:p>
              <a:p>
                <a:pPr marL="457200" lvl="1" indent="0">
                  <a:buNone/>
                </a:pPr>
                <a:r>
                  <a:rPr lang="en-US" dirty="0">
                    <a:latin typeface="Calibri" charset="0"/>
                    <a:ea typeface="Calibri" charset="0"/>
                    <a:cs typeface="Calibri" charset="0"/>
                  </a:rPr>
                  <a:t> </a:t>
                </a:r>
                <a:r>
                  <a:rPr lang="en-US" dirty="0" smtClean="0">
                    <a:latin typeface="Calibri" charset="0"/>
                    <a:ea typeface="Calibri" charset="0"/>
                    <a:cs typeface="Calibri" charset="0"/>
                  </a:rPr>
                  <a:t>                                                                are also in </a:t>
                </a:r>
                <a:r>
                  <a:rPr lang="en-US" b="1" dirty="0" smtClean="0">
                    <a:latin typeface="Calibri" charset="0"/>
                    <a:ea typeface="Calibri" charset="0"/>
                    <a:cs typeface="Calibri" charset="0"/>
                  </a:rPr>
                  <a:t>S</a:t>
                </a:r>
                <a:r>
                  <a:rPr lang="en-US" dirty="0" smtClean="0">
                    <a:latin typeface="Calibri" charset="0"/>
                    <a:ea typeface="Calibri" charset="0"/>
                    <a:cs typeface="Calibri" charset="0"/>
                  </a:rPr>
                  <a:t> but not in </a:t>
                </a:r>
                <a:r>
                  <a:rPr lang="en-US" b="1" dirty="0" smtClean="0">
                    <a:latin typeface="Calibri" charset="0"/>
                    <a:ea typeface="Calibri" charset="0"/>
                    <a:cs typeface="Calibri" charset="0"/>
                  </a:rPr>
                  <a:t>T</a:t>
                </a:r>
              </a:p>
              <a:p>
                <a:pPr lvl="1"/>
                <a:endParaRPr lang="en-US" dirty="0" smtClean="0">
                  <a:latin typeface="Cambria Math" charset="0"/>
                </a:endParaRPr>
              </a:p>
              <a:p>
                <a:pPr lvl="1"/>
                <a:endParaRPr lang="en-US" dirty="0">
                  <a:latin typeface="Cambria Math" charset="0"/>
                </a:endParaRPr>
              </a:p>
              <a:p>
                <a:r>
                  <a:rPr lang="en-US" dirty="0" smtClean="0">
                    <a:latin typeface="Cambria Math" charset="0"/>
                  </a:rPr>
                  <a:t>Set Difference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𝑆</m:t>
                    </m:r>
                    <m:r>
                      <a:rPr lang="en-US" b="0" i="1" smtClean="0">
                        <a:latin typeface="Cambria Math" charset="0"/>
                      </a:rPr>
                      <m:t>−</m:t>
                    </m:r>
                    <m:r>
                      <a:rPr lang="en-US" b="0" i="1" smtClean="0">
                        <a:latin typeface="Cambria Math" charset="0"/>
                      </a:rPr>
                      <m:t>𝑇</m:t>
                    </m:r>
                    <m:r>
                      <a:rPr lang="en-US" b="0" i="1" smtClean="0">
                        <a:latin typeface="Cambria Math" charset="0"/>
                      </a:rPr>
                      <m:t>≔</m:t>
                    </m:r>
                    <m:d>
                      <m:dPr>
                        <m:begChr m:val="{"/>
                        <m:endChr m:val="|"/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𝑆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 </m:t>
                    </m:r>
                    <m:r>
                      <a:rPr lang="en-US" b="0" i="1" smtClean="0">
                        <a:latin typeface="Cambria Math" charset="0"/>
                      </a:rPr>
                      <m:t>𝑠</m:t>
                    </m:r>
                    <m:r>
                      <a:rPr lang="en-US" b="0" i="1" smtClean="0">
                        <a:latin typeface="Cambria Math" charset="0"/>
                      </a:rPr>
                      <m:t>∉</m:t>
                    </m:r>
                    <m:r>
                      <a:rPr lang="en-US" b="0" i="1" smtClean="0">
                        <a:latin typeface="Cambria Math" charset="0"/>
                      </a:rPr>
                      <m:t>𝑇</m:t>
                    </m:r>
                    <m:r>
                      <a:rPr lang="en-US" b="0" i="1" smtClean="0">
                        <a:latin typeface="Cambria Math" charset="0"/>
                      </a:rPr>
                      <m:t> }</m:t>
                    </m:r>
                  </m:oMath>
                </a14:m>
                <a:r>
                  <a:rPr lang="en-US" dirty="0" smtClean="0">
                    <a:latin typeface="Cambria Math" charset="0"/>
                  </a:rPr>
                  <a:t> 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63" t="-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3152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Operations on Sets (II)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>
                    <a:latin typeface="Cambria Math" charset="0"/>
                  </a:rPr>
                  <a:t>Set Comprehension</a:t>
                </a:r>
                <a:endParaRPr lang="en-US" b="0" dirty="0" smtClean="0">
                  <a:latin typeface="Cambria Math" charset="0"/>
                </a:endParaRP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{"/>
                        <m:endChr m:val="|"/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∈</m:t>
                        </m:r>
                        <m:r>
                          <a:rPr lang="en-US" b="1" i="1" smtClean="0">
                            <a:latin typeface="Cambria Math" charset="0"/>
                          </a:rPr>
                          <m:t>𝒁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 </m:t>
                    </m:r>
                    <m:r>
                      <a:rPr lang="en-US" b="0" i="1" smtClean="0">
                        <a:latin typeface="Cambria Math" charset="0"/>
                      </a:rPr>
                      <m:t>𝑛</m:t>
                    </m:r>
                    <m:r>
                      <a:rPr lang="en-US" b="0" i="1" smtClean="0">
                        <a:latin typeface="Cambria Math" charset="0"/>
                      </a:rPr>
                      <m:t>≥0 }</m:t>
                    </m:r>
                  </m:oMath>
                </a14:m>
                <a:r>
                  <a:rPr lang="en-US" b="0" dirty="0" smtClean="0">
                    <a:latin typeface="Cambria Math" charset="0"/>
                  </a:rPr>
                  <a:t>   		</a:t>
                </a:r>
                <a:r>
                  <a:rPr lang="en-US" b="0" dirty="0" smtClean="0">
                    <a:latin typeface="Calibri" charset="0"/>
                    <a:ea typeface="Calibri" charset="0"/>
                    <a:cs typeface="Calibri" charset="0"/>
                  </a:rPr>
                  <a:t>The natural numbers </a:t>
                </a:r>
                <a:r>
                  <a:rPr lang="en-US" dirty="0" smtClean="0">
                    <a:latin typeface="Calibri" charset="0"/>
                    <a:ea typeface="Calibri" charset="0"/>
                    <a:cs typeface="Calibri" charset="0"/>
                  </a:rPr>
                  <a:t>(</a:t>
                </a:r>
                <a:r>
                  <a:rPr lang="en-US" b="1" dirty="0" smtClean="0">
                    <a:latin typeface="Calibri" charset="0"/>
                    <a:ea typeface="Calibri" charset="0"/>
                    <a:cs typeface="Calibri" charset="0"/>
                  </a:rPr>
                  <a:t>N</a:t>
                </a:r>
                <a:r>
                  <a:rPr lang="en-US" dirty="0" smtClean="0">
                    <a:latin typeface="Calibri" charset="0"/>
                    <a:ea typeface="Calibri" charset="0"/>
                    <a:cs typeface="Calibri" charset="0"/>
                  </a:rPr>
                  <a:t>)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{"/>
                        <m:endChr m:val="|"/>
                        <m:ctrlPr>
                          <a:rPr lang="en-US" b="0" i="1" smtClean="0">
                            <a:latin typeface="Cambria Math" charset="0"/>
                            <a:ea typeface="Calibri" charset="0"/>
                            <a:cs typeface="Calibri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  <a:ea typeface="Calibri" charset="0"/>
                            <a:cs typeface="Calibri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charset="0"/>
                            <a:ea typeface="Calibri" charset="0"/>
                            <a:cs typeface="Calibri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charset="0"/>
                            <a:ea typeface="Calibri" charset="0"/>
                            <a:cs typeface="Calibri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charset="0"/>
                            <a:ea typeface="Calibri" charset="0"/>
                            <a:cs typeface="Calibri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charset="0"/>
                            <a:ea typeface="Calibri" charset="0"/>
                            <a:cs typeface="Calibri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latin typeface="Cambria Math" charset="0"/>
                        <a:ea typeface="Calibri" charset="0"/>
                        <a:cs typeface="Calibri" charset="0"/>
                      </a:rPr>
                      <m:t> </m:t>
                    </m:r>
                    <m:r>
                      <a:rPr lang="en-US" b="0" i="1" smtClean="0">
                        <a:latin typeface="Cambria Math" charset="0"/>
                        <a:ea typeface="Calibri" charset="0"/>
                        <a:cs typeface="Calibri" charset="0"/>
                      </a:rPr>
                      <m:t>𝑛</m:t>
                    </m:r>
                    <m:r>
                      <a:rPr lang="en-US" b="0" i="1" smtClean="0">
                        <a:latin typeface="Cambria Math" charset="0"/>
                        <a:ea typeface="Calibri" charset="0"/>
                        <a:cs typeface="Calibri" charset="0"/>
                      </a:rPr>
                      <m:t> </m:t>
                    </m:r>
                    <m:r>
                      <a:rPr lang="en-US" b="1" i="1" smtClean="0">
                        <a:latin typeface="Cambria Math" charset="0"/>
                        <a:ea typeface="Calibri" charset="0"/>
                        <a:cs typeface="Calibri" charset="0"/>
                      </a:rPr>
                      <m:t>𝒎𝒐𝒅</m:t>
                    </m:r>
                    <m:r>
                      <a:rPr lang="en-US" b="1" i="1" smtClean="0">
                        <a:latin typeface="Cambria Math" charset="0"/>
                        <a:ea typeface="Calibri" charset="0"/>
                        <a:cs typeface="Calibri" charset="0"/>
                      </a:rPr>
                      <m:t> </m:t>
                    </m:r>
                    <m:r>
                      <a:rPr lang="en-US" b="0" i="1" smtClean="0">
                        <a:latin typeface="Cambria Math" charset="0"/>
                        <a:ea typeface="Calibri" charset="0"/>
                        <a:cs typeface="Calibri" charset="0"/>
                      </a:rPr>
                      <m:t>2</m:t>
                    </m:r>
                    <m:r>
                      <a:rPr lang="en-US" b="1" i="1" smtClean="0">
                        <a:latin typeface="Cambria Math" charset="0"/>
                        <a:ea typeface="Calibri" charset="0"/>
                        <a:cs typeface="Calibri" charset="0"/>
                      </a:rPr>
                      <m:t>=</m:t>
                    </m:r>
                    <m:r>
                      <a:rPr lang="en-US" b="0" i="1" smtClean="0">
                        <a:latin typeface="Cambria Math" charset="0"/>
                        <a:ea typeface="Calibri" charset="0"/>
                        <a:cs typeface="Calibri" charset="0"/>
                      </a:rPr>
                      <m:t>0</m:t>
                    </m:r>
                    <m:r>
                      <a:rPr lang="en-US" b="1" i="1" smtClean="0">
                        <a:latin typeface="Cambria Math" charset="0"/>
                        <a:ea typeface="Calibri" charset="0"/>
                        <a:cs typeface="Calibri" charset="0"/>
                      </a:rPr>
                      <m:t> }</m:t>
                    </m:r>
                  </m:oMath>
                </a14:m>
                <a:r>
                  <a:rPr lang="en-US" b="1" dirty="0" smtClean="0">
                    <a:latin typeface="Calibri" charset="0"/>
                    <a:ea typeface="Calibri" charset="0"/>
                    <a:cs typeface="Calibri" charset="0"/>
                  </a:rPr>
                  <a:t>                </a:t>
                </a:r>
                <a:r>
                  <a:rPr lang="en-US" dirty="0" smtClean="0">
                    <a:latin typeface="Calibri" charset="0"/>
                    <a:ea typeface="Calibri" charset="0"/>
                    <a:cs typeface="Calibri" charset="0"/>
                  </a:rPr>
                  <a:t>The even natural numbers</a:t>
                </a:r>
                <a:endParaRPr lang="en-US" b="1" dirty="0" smtClean="0">
                  <a:latin typeface="Calibri" charset="0"/>
                  <a:ea typeface="Calibri" charset="0"/>
                  <a:cs typeface="Calibri" charset="0"/>
                </a:endParaRP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{"/>
                        <m:endChr m:val="|"/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 </m:t>
                    </m:r>
                    <m:r>
                      <a:rPr lang="en-US" b="0" i="1" smtClean="0">
                        <a:latin typeface="Cambria Math" charset="0"/>
                      </a:rPr>
                      <m:t>𝑎</m:t>
                    </m:r>
                    <m:r>
                      <a:rPr lang="en-US" b="0" i="1" smtClean="0">
                        <a:latin typeface="Cambria Math" charset="0"/>
                      </a:rPr>
                      <m:t>∈</m:t>
                    </m:r>
                    <m:r>
                      <a:rPr lang="en-US" b="0" i="1" smtClean="0">
                        <a:latin typeface="Cambria Math" charset="0"/>
                      </a:rPr>
                      <m:t>𝑆</m:t>
                    </m:r>
                    <m:r>
                      <a:rPr lang="en-US" b="0" i="1" smtClean="0">
                        <a:latin typeface="Cambria Math" charset="0"/>
                      </a:rPr>
                      <m:t> ∧  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𝑎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∉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𝑇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}  </m:t>
                    </m:r>
                  </m:oMath>
                </a14:m>
                <a:r>
                  <a:rPr lang="en-US" dirty="0" smtClean="0">
                    <a:latin typeface="Cambria Math" charset="0"/>
                  </a:rPr>
                  <a:t>           </a:t>
                </a:r>
                <a:r>
                  <a:rPr lang="en-US" dirty="0" smtClean="0">
                    <a:latin typeface="Calibri" charset="0"/>
                    <a:ea typeface="Calibri" charset="0"/>
                    <a:cs typeface="Calibri" charset="0"/>
                  </a:rPr>
                  <a:t>The set of elements in </a:t>
                </a:r>
                <a:r>
                  <a:rPr lang="en-US" b="1" dirty="0" smtClean="0">
                    <a:latin typeface="Calibri" charset="0"/>
                    <a:ea typeface="Calibri" charset="0"/>
                    <a:cs typeface="Calibri" charset="0"/>
                  </a:rPr>
                  <a:t>A</a:t>
                </a:r>
                <a:r>
                  <a:rPr lang="en-US" dirty="0" smtClean="0">
                    <a:latin typeface="Calibri" charset="0"/>
                    <a:ea typeface="Calibri" charset="0"/>
                    <a:cs typeface="Calibri" charset="0"/>
                  </a:rPr>
                  <a:t> that </a:t>
                </a:r>
              </a:p>
              <a:p>
                <a:pPr marL="457200" lvl="1" indent="0">
                  <a:buNone/>
                </a:pPr>
                <a:r>
                  <a:rPr lang="en-US" dirty="0">
                    <a:latin typeface="Calibri" charset="0"/>
                    <a:ea typeface="Calibri" charset="0"/>
                    <a:cs typeface="Calibri" charset="0"/>
                  </a:rPr>
                  <a:t> </a:t>
                </a:r>
                <a:r>
                  <a:rPr lang="en-US" dirty="0" smtClean="0">
                    <a:latin typeface="Calibri" charset="0"/>
                    <a:ea typeface="Calibri" charset="0"/>
                    <a:cs typeface="Calibri" charset="0"/>
                  </a:rPr>
                  <a:t>                                                                are also in </a:t>
                </a:r>
                <a:r>
                  <a:rPr lang="en-US" b="1" dirty="0" smtClean="0">
                    <a:latin typeface="Calibri" charset="0"/>
                    <a:ea typeface="Calibri" charset="0"/>
                    <a:cs typeface="Calibri" charset="0"/>
                  </a:rPr>
                  <a:t>S</a:t>
                </a:r>
                <a:r>
                  <a:rPr lang="en-US" dirty="0" smtClean="0">
                    <a:latin typeface="Calibri" charset="0"/>
                    <a:ea typeface="Calibri" charset="0"/>
                    <a:cs typeface="Calibri" charset="0"/>
                  </a:rPr>
                  <a:t> but not in </a:t>
                </a:r>
                <a:r>
                  <a:rPr lang="en-US" b="1" dirty="0" smtClean="0">
                    <a:latin typeface="Calibri" charset="0"/>
                    <a:ea typeface="Calibri" charset="0"/>
                    <a:cs typeface="Calibri" charset="0"/>
                  </a:rPr>
                  <a:t>T</a:t>
                </a:r>
              </a:p>
              <a:p>
                <a:pPr lvl="1"/>
                <a:endParaRPr lang="en-US" dirty="0" smtClean="0">
                  <a:latin typeface="Cambria Math" charset="0"/>
                </a:endParaRPr>
              </a:p>
              <a:p>
                <a:pPr lvl="1"/>
                <a:endParaRPr lang="en-US" dirty="0">
                  <a:latin typeface="Cambria Math" charset="0"/>
                </a:endParaRPr>
              </a:p>
              <a:p>
                <a:r>
                  <a:rPr lang="en-US" dirty="0" smtClean="0">
                    <a:latin typeface="Cambria Math" charset="0"/>
                  </a:rPr>
                  <a:t>Set Difference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𝑆</m:t>
                    </m:r>
                    <m:r>
                      <a:rPr lang="en-US" b="0" i="1" smtClean="0">
                        <a:latin typeface="Cambria Math" charset="0"/>
                      </a:rPr>
                      <m:t>−</m:t>
                    </m:r>
                    <m:r>
                      <a:rPr lang="en-US" b="0" i="1" smtClean="0">
                        <a:latin typeface="Cambria Math" charset="0"/>
                      </a:rPr>
                      <m:t>𝑇</m:t>
                    </m:r>
                    <m:r>
                      <a:rPr lang="en-US" b="0" i="1" smtClean="0">
                        <a:latin typeface="Cambria Math" charset="0"/>
                      </a:rPr>
                      <m:t>≔</m:t>
                    </m:r>
                    <m:d>
                      <m:dPr>
                        <m:begChr m:val="{"/>
                        <m:endChr m:val="|"/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𝑆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 </m:t>
                    </m:r>
                    <m:r>
                      <a:rPr lang="en-US" b="0" i="1" smtClean="0">
                        <a:latin typeface="Cambria Math" charset="0"/>
                      </a:rPr>
                      <m:t>𝑠</m:t>
                    </m:r>
                    <m:r>
                      <a:rPr lang="en-US" b="0" i="1" smtClean="0">
                        <a:latin typeface="Cambria Math" charset="0"/>
                      </a:rPr>
                      <m:t>∉</m:t>
                    </m:r>
                    <m:r>
                      <a:rPr lang="en-US" b="0" i="1" smtClean="0">
                        <a:latin typeface="Cambria Math" charset="0"/>
                      </a:rPr>
                      <m:t>𝑇</m:t>
                    </m:r>
                    <m:r>
                      <a:rPr lang="en-US" b="0" i="1" smtClean="0">
                        <a:latin typeface="Cambria Math" charset="0"/>
                      </a:rPr>
                      <m:t> }</m:t>
                    </m:r>
                  </m:oMath>
                </a14:m>
                <a:r>
                  <a:rPr lang="en-US" dirty="0" smtClean="0">
                    <a:latin typeface="Cambria Math" charset="0"/>
                  </a:rPr>
                  <a:t>  </a:t>
                </a:r>
              </a:p>
              <a:p>
                <a:pPr lvl="1"/>
                <a:r>
                  <a:rPr lang="en-US" i="1" dirty="0" smtClean="0">
                    <a:latin typeface="Cambria Math" charset="0"/>
                  </a:rPr>
                  <a:t>Examples: </a:t>
                </a:r>
              </a:p>
              <a:p>
                <a:pPr marL="514350" lvl="1" indent="0">
                  <a:buNone/>
                </a:pPr>
                <a:r>
                  <a:rPr lang="en-US" b="0" i="1" dirty="0">
                    <a:latin typeface="Cambria Math" charset="0"/>
                  </a:rPr>
                  <a:t>	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|"/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∈</m:t>
                        </m:r>
                        <m:r>
                          <a:rPr lang="en-US" b="1" i="1" smtClean="0">
                            <a:latin typeface="Cambria Math" charset="0"/>
                          </a:rPr>
                          <m:t>𝒁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 </m:t>
                    </m:r>
                    <m:r>
                      <a:rPr lang="en-US" b="0" i="1" smtClean="0">
                        <a:latin typeface="Cambria Math" charset="0"/>
                      </a:rPr>
                      <m:t>𝑛</m:t>
                    </m:r>
                    <m:r>
                      <a:rPr lang="en-US" b="0" i="1" smtClean="0">
                        <a:latin typeface="Cambria Math" charset="0"/>
                      </a:rPr>
                      <m:t>≥0 } −{ </m:t>
                    </m:r>
                    <m:r>
                      <a:rPr lang="en-US" b="0" i="1" smtClean="0">
                        <a:latin typeface="Cambria Math" charset="0"/>
                      </a:rPr>
                      <m:t>𝑛</m:t>
                    </m:r>
                    <m:r>
                      <a:rPr lang="en-US" b="0" i="1" smtClean="0">
                        <a:latin typeface="Cambria Math" charset="0"/>
                      </a:rPr>
                      <m:t>∈</m:t>
                    </m:r>
                    <m:r>
                      <a:rPr lang="en-US" b="1" i="1" smtClean="0">
                        <a:latin typeface="Cambria Math" charset="0"/>
                      </a:rPr>
                      <m:t>𝑵</m:t>
                    </m:r>
                    <m:r>
                      <a:rPr lang="en-US" b="0" i="1" smtClean="0">
                        <a:latin typeface="Cambria Math" charset="0"/>
                      </a:rPr>
                      <m:t> | </m:t>
                    </m:r>
                    <m:r>
                      <a:rPr lang="en-US" b="0" i="1" smtClean="0">
                        <a:latin typeface="Cambria Math" charset="0"/>
                      </a:rPr>
                      <m:t>𝑛</m:t>
                    </m:r>
                    <m:r>
                      <a:rPr lang="en-US" b="0" i="1" smtClean="0">
                        <a:latin typeface="Cambria Math" charset="0"/>
                      </a:rPr>
                      <m:t> </m:t>
                    </m:r>
                    <m:r>
                      <a:rPr lang="en-US" b="1" i="1" smtClean="0">
                        <a:latin typeface="Cambria Math" charset="0"/>
                      </a:rPr>
                      <m:t>𝒎𝒐𝒅</m:t>
                    </m:r>
                    <m:r>
                      <a:rPr lang="en-US" b="0" i="1" smtClean="0">
                        <a:latin typeface="Cambria Math" charset="0"/>
                      </a:rPr>
                      <m:t> 2=0 }</m:t>
                    </m:r>
                  </m:oMath>
                </a14:m>
                <a:endParaRPr lang="en-US" b="0" i="1" dirty="0">
                  <a:latin typeface="Cambria Math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63" t="-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9960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Operations on Sets (II)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>
                    <a:latin typeface="Cambria Math" charset="0"/>
                  </a:rPr>
                  <a:t>Set Comprehension</a:t>
                </a:r>
                <a:endParaRPr lang="en-US" b="0" dirty="0" smtClean="0">
                  <a:latin typeface="Cambria Math" charset="0"/>
                </a:endParaRP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{"/>
                        <m:endChr m:val="|"/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∈</m:t>
                        </m:r>
                        <m:r>
                          <a:rPr lang="en-US" b="1" i="1" smtClean="0">
                            <a:latin typeface="Cambria Math" charset="0"/>
                          </a:rPr>
                          <m:t>𝒁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 </m:t>
                    </m:r>
                    <m:r>
                      <a:rPr lang="en-US" b="0" i="1" smtClean="0">
                        <a:latin typeface="Cambria Math" charset="0"/>
                      </a:rPr>
                      <m:t>𝑛</m:t>
                    </m:r>
                    <m:r>
                      <a:rPr lang="en-US" b="0" i="1" smtClean="0">
                        <a:latin typeface="Cambria Math" charset="0"/>
                      </a:rPr>
                      <m:t>≥0 }</m:t>
                    </m:r>
                  </m:oMath>
                </a14:m>
                <a:r>
                  <a:rPr lang="en-US" b="0" dirty="0" smtClean="0">
                    <a:latin typeface="Cambria Math" charset="0"/>
                  </a:rPr>
                  <a:t>   		</a:t>
                </a:r>
                <a:r>
                  <a:rPr lang="en-US" b="0" dirty="0" smtClean="0">
                    <a:latin typeface="Calibri" charset="0"/>
                    <a:ea typeface="Calibri" charset="0"/>
                    <a:cs typeface="Calibri" charset="0"/>
                  </a:rPr>
                  <a:t>The natural numbers </a:t>
                </a:r>
                <a:r>
                  <a:rPr lang="en-US" dirty="0" smtClean="0">
                    <a:latin typeface="Calibri" charset="0"/>
                    <a:ea typeface="Calibri" charset="0"/>
                    <a:cs typeface="Calibri" charset="0"/>
                  </a:rPr>
                  <a:t>(</a:t>
                </a:r>
                <a:r>
                  <a:rPr lang="en-US" b="1" dirty="0" smtClean="0">
                    <a:latin typeface="Calibri" charset="0"/>
                    <a:ea typeface="Calibri" charset="0"/>
                    <a:cs typeface="Calibri" charset="0"/>
                  </a:rPr>
                  <a:t>N</a:t>
                </a:r>
                <a:r>
                  <a:rPr lang="en-US" dirty="0" smtClean="0">
                    <a:latin typeface="Calibri" charset="0"/>
                    <a:ea typeface="Calibri" charset="0"/>
                    <a:cs typeface="Calibri" charset="0"/>
                  </a:rPr>
                  <a:t>)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{"/>
                        <m:endChr m:val="|"/>
                        <m:ctrlPr>
                          <a:rPr lang="en-US" b="0" i="1" smtClean="0">
                            <a:latin typeface="Cambria Math" charset="0"/>
                            <a:ea typeface="Calibri" charset="0"/>
                            <a:cs typeface="Calibri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  <a:ea typeface="Calibri" charset="0"/>
                            <a:cs typeface="Calibri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charset="0"/>
                            <a:ea typeface="Calibri" charset="0"/>
                            <a:cs typeface="Calibri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charset="0"/>
                            <a:ea typeface="Calibri" charset="0"/>
                            <a:cs typeface="Calibri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charset="0"/>
                            <a:ea typeface="Calibri" charset="0"/>
                            <a:cs typeface="Calibri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charset="0"/>
                            <a:ea typeface="Calibri" charset="0"/>
                            <a:cs typeface="Calibri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latin typeface="Cambria Math" charset="0"/>
                        <a:ea typeface="Calibri" charset="0"/>
                        <a:cs typeface="Calibri" charset="0"/>
                      </a:rPr>
                      <m:t> </m:t>
                    </m:r>
                    <m:r>
                      <a:rPr lang="en-US" b="0" i="1" smtClean="0">
                        <a:latin typeface="Cambria Math" charset="0"/>
                        <a:ea typeface="Calibri" charset="0"/>
                        <a:cs typeface="Calibri" charset="0"/>
                      </a:rPr>
                      <m:t>𝑛</m:t>
                    </m:r>
                    <m:r>
                      <a:rPr lang="en-US" b="0" i="1" smtClean="0">
                        <a:latin typeface="Cambria Math" charset="0"/>
                        <a:ea typeface="Calibri" charset="0"/>
                        <a:cs typeface="Calibri" charset="0"/>
                      </a:rPr>
                      <m:t> </m:t>
                    </m:r>
                    <m:r>
                      <a:rPr lang="en-US" b="1" i="1" smtClean="0">
                        <a:latin typeface="Cambria Math" charset="0"/>
                        <a:ea typeface="Calibri" charset="0"/>
                        <a:cs typeface="Calibri" charset="0"/>
                      </a:rPr>
                      <m:t>𝒎𝒐𝒅</m:t>
                    </m:r>
                    <m:r>
                      <a:rPr lang="en-US" b="1" i="1" smtClean="0">
                        <a:latin typeface="Cambria Math" charset="0"/>
                        <a:ea typeface="Calibri" charset="0"/>
                        <a:cs typeface="Calibri" charset="0"/>
                      </a:rPr>
                      <m:t> </m:t>
                    </m:r>
                    <m:r>
                      <a:rPr lang="en-US" b="0" i="1" smtClean="0">
                        <a:latin typeface="Cambria Math" charset="0"/>
                        <a:ea typeface="Calibri" charset="0"/>
                        <a:cs typeface="Calibri" charset="0"/>
                      </a:rPr>
                      <m:t>2</m:t>
                    </m:r>
                    <m:r>
                      <a:rPr lang="en-US" b="1" i="1" smtClean="0">
                        <a:latin typeface="Cambria Math" charset="0"/>
                        <a:ea typeface="Calibri" charset="0"/>
                        <a:cs typeface="Calibri" charset="0"/>
                      </a:rPr>
                      <m:t>=</m:t>
                    </m:r>
                    <m:r>
                      <a:rPr lang="en-US" b="0" i="1" smtClean="0">
                        <a:latin typeface="Cambria Math" charset="0"/>
                        <a:ea typeface="Calibri" charset="0"/>
                        <a:cs typeface="Calibri" charset="0"/>
                      </a:rPr>
                      <m:t>0</m:t>
                    </m:r>
                    <m:r>
                      <a:rPr lang="en-US" b="1" i="1" smtClean="0">
                        <a:latin typeface="Cambria Math" charset="0"/>
                        <a:ea typeface="Calibri" charset="0"/>
                        <a:cs typeface="Calibri" charset="0"/>
                      </a:rPr>
                      <m:t> }</m:t>
                    </m:r>
                  </m:oMath>
                </a14:m>
                <a:r>
                  <a:rPr lang="en-US" b="1" dirty="0" smtClean="0">
                    <a:latin typeface="Calibri" charset="0"/>
                    <a:ea typeface="Calibri" charset="0"/>
                    <a:cs typeface="Calibri" charset="0"/>
                  </a:rPr>
                  <a:t>                </a:t>
                </a:r>
                <a:r>
                  <a:rPr lang="en-US" dirty="0" smtClean="0">
                    <a:latin typeface="Calibri" charset="0"/>
                    <a:ea typeface="Calibri" charset="0"/>
                    <a:cs typeface="Calibri" charset="0"/>
                  </a:rPr>
                  <a:t>The even natural numbers</a:t>
                </a:r>
                <a:endParaRPr lang="en-US" b="1" dirty="0" smtClean="0">
                  <a:latin typeface="Calibri" charset="0"/>
                  <a:ea typeface="Calibri" charset="0"/>
                  <a:cs typeface="Calibri" charset="0"/>
                </a:endParaRP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{"/>
                        <m:endChr m:val="|"/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 </m:t>
                    </m:r>
                    <m:r>
                      <a:rPr lang="en-US" b="0" i="1" smtClean="0">
                        <a:latin typeface="Cambria Math" charset="0"/>
                      </a:rPr>
                      <m:t>𝑎</m:t>
                    </m:r>
                    <m:r>
                      <a:rPr lang="en-US" b="0" i="1" smtClean="0">
                        <a:latin typeface="Cambria Math" charset="0"/>
                      </a:rPr>
                      <m:t>∈</m:t>
                    </m:r>
                    <m:r>
                      <a:rPr lang="en-US" b="0" i="1" smtClean="0">
                        <a:latin typeface="Cambria Math" charset="0"/>
                      </a:rPr>
                      <m:t>𝑆</m:t>
                    </m:r>
                    <m:r>
                      <a:rPr lang="en-US" b="0" i="1" smtClean="0">
                        <a:latin typeface="Cambria Math" charset="0"/>
                      </a:rPr>
                      <m:t> ∧  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𝑎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∉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𝑇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}  </m:t>
                    </m:r>
                  </m:oMath>
                </a14:m>
                <a:r>
                  <a:rPr lang="en-US" dirty="0" smtClean="0">
                    <a:latin typeface="Cambria Math" charset="0"/>
                  </a:rPr>
                  <a:t>           </a:t>
                </a:r>
                <a:r>
                  <a:rPr lang="en-US" dirty="0" smtClean="0">
                    <a:latin typeface="Calibri" charset="0"/>
                    <a:ea typeface="Calibri" charset="0"/>
                    <a:cs typeface="Calibri" charset="0"/>
                  </a:rPr>
                  <a:t>The set of elements in </a:t>
                </a:r>
                <a:r>
                  <a:rPr lang="en-US" b="1" dirty="0" smtClean="0">
                    <a:latin typeface="Calibri" charset="0"/>
                    <a:ea typeface="Calibri" charset="0"/>
                    <a:cs typeface="Calibri" charset="0"/>
                  </a:rPr>
                  <a:t>A</a:t>
                </a:r>
                <a:r>
                  <a:rPr lang="en-US" dirty="0" smtClean="0">
                    <a:latin typeface="Calibri" charset="0"/>
                    <a:ea typeface="Calibri" charset="0"/>
                    <a:cs typeface="Calibri" charset="0"/>
                  </a:rPr>
                  <a:t> that </a:t>
                </a:r>
              </a:p>
              <a:p>
                <a:pPr marL="457200" lvl="1" indent="0">
                  <a:buNone/>
                </a:pPr>
                <a:r>
                  <a:rPr lang="en-US" dirty="0">
                    <a:latin typeface="Calibri" charset="0"/>
                    <a:ea typeface="Calibri" charset="0"/>
                    <a:cs typeface="Calibri" charset="0"/>
                  </a:rPr>
                  <a:t> </a:t>
                </a:r>
                <a:r>
                  <a:rPr lang="en-US" dirty="0" smtClean="0">
                    <a:latin typeface="Calibri" charset="0"/>
                    <a:ea typeface="Calibri" charset="0"/>
                    <a:cs typeface="Calibri" charset="0"/>
                  </a:rPr>
                  <a:t>                                                                are also in </a:t>
                </a:r>
                <a:r>
                  <a:rPr lang="en-US" b="1" dirty="0" smtClean="0">
                    <a:latin typeface="Calibri" charset="0"/>
                    <a:ea typeface="Calibri" charset="0"/>
                    <a:cs typeface="Calibri" charset="0"/>
                  </a:rPr>
                  <a:t>S</a:t>
                </a:r>
                <a:r>
                  <a:rPr lang="en-US" dirty="0" smtClean="0">
                    <a:latin typeface="Calibri" charset="0"/>
                    <a:ea typeface="Calibri" charset="0"/>
                    <a:cs typeface="Calibri" charset="0"/>
                  </a:rPr>
                  <a:t> but not in </a:t>
                </a:r>
                <a:r>
                  <a:rPr lang="en-US" b="1" dirty="0" smtClean="0">
                    <a:latin typeface="Calibri" charset="0"/>
                    <a:ea typeface="Calibri" charset="0"/>
                    <a:cs typeface="Calibri" charset="0"/>
                  </a:rPr>
                  <a:t>T</a:t>
                </a:r>
              </a:p>
              <a:p>
                <a:pPr lvl="1"/>
                <a:endParaRPr lang="en-US" dirty="0" smtClean="0">
                  <a:latin typeface="Cambria Math" charset="0"/>
                </a:endParaRPr>
              </a:p>
              <a:p>
                <a:pPr lvl="1"/>
                <a:endParaRPr lang="en-US" dirty="0">
                  <a:latin typeface="Cambria Math" charset="0"/>
                </a:endParaRPr>
              </a:p>
              <a:p>
                <a:r>
                  <a:rPr lang="en-US" dirty="0" smtClean="0">
                    <a:latin typeface="Cambria Math" charset="0"/>
                  </a:rPr>
                  <a:t>Set Difference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𝑆</m:t>
                    </m:r>
                    <m:r>
                      <a:rPr lang="en-US" b="0" i="1" smtClean="0">
                        <a:latin typeface="Cambria Math" charset="0"/>
                      </a:rPr>
                      <m:t>−</m:t>
                    </m:r>
                    <m:r>
                      <a:rPr lang="en-US" b="0" i="1" smtClean="0">
                        <a:latin typeface="Cambria Math" charset="0"/>
                      </a:rPr>
                      <m:t>𝑇</m:t>
                    </m:r>
                    <m:r>
                      <a:rPr lang="en-US" b="0" i="1" smtClean="0">
                        <a:latin typeface="Cambria Math" charset="0"/>
                      </a:rPr>
                      <m:t>≔</m:t>
                    </m:r>
                    <m:d>
                      <m:dPr>
                        <m:begChr m:val="{"/>
                        <m:endChr m:val="|"/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𝑆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 </m:t>
                    </m:r>
                    <m:r>
                      <a:rPr lang="en-US" b="0" i="1" smtClean="0">
                        <a:latin typeface="Cambria Math" charset="0"/>
                      </a:rPr>
                      <m:t>𝑠</m:t>
                    </m:r>
                    <m:r>
                      <a:rPr lang="en-US" b="0" i="1" smtClean="0">
                        <a:latin typeface="Cambria Math" charset="0"/>
                      </a:rPr>
                      <m:t>∉</m:t>
                    </m:r>
                    <m:r>
                      <a:rPr lang="en-US" b="0" i="1" smtClean="0">
                        <a:latin typeface="Cambria Math" charset="0"/>
                      </a:rPr>
                      <m:t>𝑇</m:t>
                    </m:r>
                    <m:r>
                      <a:rPr lang="en-US" b="0" i="1" smtClean="0">
                        <a:latin typeface="Cambria Math" charset="0"/>
                      </a:rPr>
                      <m:t> }</m:t>
                    </m:r>
                  </m:oMath>
                </a14:m>
                <a:r>
                  <a:rPr lang="en-US" dirty="0" smtClean="0">
                    <a:latin typeface="Cambria Math" charset="0"/>
                  </a:rPr>
                  <a:t>  </a:t>
                </a:r>
              </a:p>
              <a:p>
                <a:pPr lvl="1"/>
                <a:r>
                  <a:rPr lang="en-US" i="1" dirty="0" smtClean="0">
                    <a:latin typeface="Cambria Math" charset="0"/>
                  </a:rPr>
                  <a:t>Examples: </a:t>
                </a:r>
              </a:p>
              <a:p>
                <a:pPr marL="514350" lvl="1" indent="0">
                  <a:buNone/>
                </a:pPr>
                <a:r>
                  <a:rPr lang="en-US" b="0" i="1" dirty="0">
                    <a:latin typeface="Cambria Math" charset="0"/>
                  </a:rPr>
                  <a:t>	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|"/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∈</m:t>
                        </m:r>
                        <m:r>
                          <a:rPr lang="en-US" b="1" i="1" smtClean="0">
                            <a:latin typeface="Cambria Math" charset="0"/>
                          </a:rPr>
                          <m:t>𝒁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 </m:t>
                    </m:r>
                    <m:r>
                      <a:rPr lang="en-US" b="0" i="1" smtClean="0">
                        <a:latin typeface="Cambria Math" charset="0"/>
                      </a:rPr>
                      <m:t>𝑛</m:t>
                    </m:r>
                    <m:r>
                      <a:rPr lang="en-US" b="0" i="1" smtClean="0">
                        <a:latin typeface="Cambria Math" charset="0"/>
                      </a:rPr>
                      <m:t>≥0 } −{ </m:t>
                    </m:r>
                    <m:r>
                      <a:rPr lang="en-US" b="0" i="1" smtClean="0">
                        <a:latin typeface="Cambria Math" charset="0"/>
                      </a:rPr>
                      <m:t>𝑛</m:t>
                    </m:r>
                    <m:r>
                      <a:rPr lang="en-US" b="0" i="1" smtClean="0">
                        <a:latin typeface="Cambria Math" charset="0"/>
                      </a:rPr>
                      <m:t>∈</m:t>
                    </m:r>
                    <m:r>
                      <a:rPr lang="en-US" b="1" i="1" smtClean="0">
                        <a:latin typeface="Cambria Math" charset="0"/>
                      </a:rPr>
                      <m:t>𝑵</m:t>
                    </m:r>
                    <m:r>
                      <a:rPr lang="en-US" b="0" i="1" smtClean="0">
                        <a:latin typeface="Cambria Math" charset="0"/>
                      </a:rPr>
                      <m:t> | </m:t>
                    </m:r>
                    <m:r>
                      <a:rPr lang="en-US" b="0" i="1" smtClean="0">
                        <a:latin typeface="Cambria Math" charset="0"/>
                      </a:rPr>
                      <m:t>𝑛</m:t>
                    </m:r>
                    <m:r>
                      <a:rPr lang="en-US" b="0" i="1" smtClean="0">
                        <a:latin typeface="Cambria Math" charset="0"/>
                      </a:rPr>
                      <m:t> </m:t>
                    </m:r>
                    <m:r>
                      <a:rPr lang="en-US" b="1" i="1" smtClean="0">
                        <a:latin typeface="Cambria Math" charset="0"/>
                      </a:rPr>
                      <m:t>𝒎𝒐𝒅</m:t>
                    </m:r>
                    <m:r>
                      <a:rPr lang="en-US" b="0" i="1" smtClean="0">
                        <a:latin typeface="Cambria Math" charset="0"/>
                      </a:rPr>
                      <m:t> 2=0 }</m:t>
                    </m:r>
                  </m:oMath>
                </a14:m>
                <a:endParaRPr lang="en-US" b="0" i="1" dirty="0" smtClean="0">
                  <a:latin typeface="Cambria Math" charset="0"/>
                </a:endParaRPr>
              </a:p>
              <a:p>
                <a:pPr marL="514350" lvl="1" indent="0">
                  <a:buNone/>
                </a:pPr>
                <a:r>
                  <a:rPr lang="en-US" i="1" dirty="0">
                    <a:latin typeface="Cambria Math" charset="0"/>
                  </a:rPr>
                  <a:t> </a:t>
                </a:r>
                <a:r>
                  <a:rPr lang="en-US" i="1" dirty="0" smtClean="0">
                    <a:latin typeface="Cambria Math" charset="0"/>
                  </a:rPr>
                  <a:t> 	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∪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−∅</m:t>
                    </m:r>
                  </m:oMath>
                </a14:m>
                <a:endParaRPr lang="en-US" b="0" i="1" dirty="0">
                  <a:latin typeface="Cambria Math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63" t="-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2329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Simple Proof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Theorem: </a:t>
            </a:r>
            <a:r>
              <a:rPr lang="en-US" dirty="0" smtClean="0"/>
              <a:t>Set Equality is Symmetric.</a:t>
            </a:r>
          </a:p>
          <a:p>
            <a:pPr marL="0" indent="0">
              <a:buNone/>
            </a:pPr>
            <a:endParaRPr lang="en-US" dirty="0" smtClean="0"/>
          </a:p>
          <a:p>
            <a:pPr marL="57150" indent="0">
              <a:buNone/>
            </a:pPr>
            <a:endParaRPr lang="en-US" b="0" dirty="0" smtClean="0"/>
          </a:p>
        </p:txBody>
      </p:sp>
    </p:spTree>
    <p:extLst>
      <p:ext uri="{BB962C8B-B14F-4D97-AF65-F5344CB8AC3E}">
        <p14:creationId xmlns:p14="http://schemas.microsoft.com/office/powerpoint/2010/main" val="817950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Simple Proof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dirty="0" smtClean="0"/>
                  <a:t>Theorem: </a:t>
                </a:r>
                <a:r>
                  <a:rPr lang="en-US" dirty="0" smtClean="0"/>
                  <a:t>Set Equality is Symmetric.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5715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charset="0"/>
                          <a:ea typeface="Calibri" charset="0"/>
                          <a:cs typeface="Calibri" charset="0"/>
                        </a:rPr>
                        <m:t>By</m:t>
                      </m:r>
                      <m:r>
                        <a:rPr lang="en-US" b="0" i="0" smtClean="0">
                          <a:latin typeface="Cambria Math" charset="0"/>
                          <a:ea typeface="Calibri" charset="0"/>
                          <a:cs typeface="Calibri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charset="0"/>
                          <a:ea typeface="Calibri" charset="0"/>
                          <a:cs typeface="Calibri" charset="0"/>
                        </a:rPr>
                        <m:t>the</m:t>
                      </m:r>
                      <m:r>
                        <a:rPr lang="en-US" b="0" i="0" smtClean="0">
                          <a:latin typeface="Cambria Math" charset="0"/>
                          <a:ea typeface="Calibri" charset="0"/>
                          <a:cs typeface="Calibri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charset="0"/>
                          <a:ea typeface="Calibri" charset="0"/>
                          <a:cs typeface="Calibri" charset="0"/>
                        </a:rPr>
                        <m:t>definition</m:t>
                      </m:r>
                      <m:r>
                        <a:rPr lang="en-US" b="0" i="0" smtClean="0">
                          <a:latin typeface="Cambria Math" charset="0"/>
                          <a:ea typeface="Calibri" charset="0"/>
                          <a:cs typeface="Calibri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charset="0"/>
                          <a:ea typeface="Calibri" charset="0"/>
                          <a:cs typeface="Calibri" charset="0"/>
                        </a:rPr>
                        <m:t>of</m:t>
                      </m:r>
                      <m:r>
                        <a:rPr lang="en-US" b="0" i="0" smtClean="0">
                          <a:latin typeface="Cambria Math" charset="0"/>
                          <a:ea typeface="Calibri" charset="0"/>
                          <a:cs typeface="Calibri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charset="0"/>
                          <a:ea typeface="Calibri" charset="0"/>
                          <a:cs typeface="Calibri" charset="0"/>
                        </a:rPr>
                        <m:t>symmetric</m:t>
                      </m:r>
                      <m:r>
                        <a:rPr lang="en-US" b="0" i="0" smtClean="0">
                          <a:latin typeface="Cambria Math" charset="0"/>
                          <a:ea typeface="Calibri" charset="0"/>
                          <a:cs typeface="Calibri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charset="0"/>
                          <a:ea typeface="Calibri" charset="0"/>
                          <a:cs typeface="Calibri" charset="0"/>
                        </a:rPr>
                        <m:t>we</m:t>
                      </m:r>
                      <m:r>
                        <a:rPr lang="en-US" b="0" i="0" smtClean="0">
                          <a:latin typeface="Cambria Math" charset="0"/>
                          <a:ea typeface="Calibri" charset="0"/>
                          <a:cs typeface="Calibri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charset="0"/>
                          <a:ea typeface="Calibri" charset="0"/>
                          <a:cs typeface="Calibri" charset="0"/>
                        </a:rPr>
                        <m:t>need</m:t>
                      </m:r>
                      <m:r>
                        <a:rPr lang="en-US" b="0" i="0" smtClean="0">
                          <a:latin typeface="Cambria Math" charset="0"/>
                          <a:ea typeface="Calibri" charset="0"/>
                          <a:cs typeface="Calibri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charset="0"/>
                          <a:ea typeface="Calibri" charset="0"/>
                          <a:cs typeface="Calibri" charset="0"/>
                        </a:rPr>
                        <m:t>to</m:t>
                      </m:r>
                      <m:r>
                        <a:rPr lang="en-US" b="0" i="0" smtClean="0">
                          <a:latin typeface="Cambria Math" charset="0"/>
                          <a:ea typeface="Calibri" charset="0"/>
                          <a:cs typeface="Calibri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charset="0"/>
                          <a:ea typeface="Calibri" charset="0"/>
                          <a:cs typeface="Calibri" charset="0"/>
                        </a:rPr>
                        <m:t>show</m:t>
                      </m:r>
                      <m:r>
                        <a:rPr lang="en-US" b="0" i="0" smtClean="0">
                          <a:latin typeface="Cambria Math" charset="0"/>
                          <a:ea typeface="Calibri" charset="0"/>
                          <a:cs typeface="Calibri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charset="0"/>
                          <a:ea typeface="Calibri" charset="0"/>
                          <a:cs typeface="Calibri" charset="0"/>
                        </a:rPr>
                        <m:t>that</m:t>
                      </m:r>
                      <m:r>
                        <a:rPr lang="en-US" b="0" i="0" smtClean="0">
                          <a:latin typeface="Cambria Math" charset="0"/>
                          <a:ea typeface="Calibri" charset="0"/>
                          <a:cs typeface="Calibri" charset="0"/>
                        </a:rPr>
                        <m:t>: </m:t>
                      </m:r>
                    </m:oMath>
                  </m:oMathPara>
                </a14:m>
                <a:endParaRPr lang="en-US" b="0" dirty="0" smtClean="0">
                  <a:latin typeface="Calibri" charset="0"/>
                  <a:ea typeface="Calibri" charset="0"/>
                  <a:cs typeface="Calibri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1</m:t>
                          </m:r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    ∀</m:t>
                      </m:r>
                      <m:r>
                        <a:rPr lang="en-US" b="0" i="1" smtClean="0">
                          <a:latin typeface="Cambria Math" charset="0"/>
                        </a:rPr>
                        <m:t>𝑆</m:t>
                      </m:r>
                      <m:r>
                        <a:rPr lang="en-US" b="0" i="1" smtClean="0">
                          <a:latin typeface="Cambria Math" charset="0"/>
                        </a:rPr>
                        <m:t> </m:t>
                      </m:r>
                      <m:r>
                        <a:rPr lang="en-US" b="0" i="1" smtClean="0">
                          <a:latin typeface="Cambria Math" charset="0"/>
                        </a:rPr>
                        <m:t>𝑇</m:t>
                      </m:r>
                      <m:r>
                        <a:rPr lang="en-US" b="0" i="1" smtClean="0">
                          <a:latin typeface="Cambria Math" charset="0"/>
                        </a:rPr>
                        <m:t>. </m:t>
                      </m:r>
                      <m:r>
                        <a:rPr lang="en-US" b="0" i="1" smtClean="0">
                          <a:latin typeface="Cambria Math" charset="0"/>
                        </a:rPr>
                        <m:t>𝑆</m:t>
                      </m:r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r>
                        <a:rPr lang="en-US" b="0" i="1" smtClean="0">
                          <a:latin typeface="Cambria Math" charset="0"/>
                        </a:rPr>
                        <m:t>𝑇</m:t>
                      </m:r>
                      <m:r>
                        <a:rPr lang="en-US" b="0" i="1" smtClean="0">
                          <a:latin typeface="Cambria Math" charset="0"/>
                        </a:rPr>
                        <m:t>→</m:t>
                      </m:r>
                      <m:r>
                        <a:rPr lang="en-US" b="0" i="1" smtClean="0">
                          <a:latin typeface="Cambria Math" charset="0"/>
                        </a:rPr>
                        <m:t>𝑇</m:t>
                      </m:r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r>
                        <a:rPr lang="en-US" b="0" i="1" smtClean="0">
                          <a:latin typeface="Cambria Math" charset="0"/>
                        </a:rPr>
                        <m:t>𝑆</m:t>
                      </m:r>
                    </m:oMath>
                  </m:oMathPara>
                </a14:m>
                <a:endParaRPr lang="en-US" b="0" dirty="0" smtClean="0"/>
              </a:p>
              <a:p>
                <a:pPr marL="57150" indent="0">
                  <a:buNone/>
                </a:pPr>
                <a:endParaRPr lang="en-US" b="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111" t="-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640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Simple Proof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dirty="0" smtClean="0"/>
                  <a:t>Theorem: </a:t>
                </a:r>
                <a:r>
                  <a:rPr lang="en-US" dirty="0" smtClean="0"/>
                  <a:t>Set Equality is Symmetric.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5715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charset="0"/>
                          <a:ea typeface="Calibri" charset="0"/>
                          <a:cs typeface="Calibri" charset="0"/>
                        </a:rPr>
                        <m:t>By</m:t>
                      </m:r>
                      <m:r>
                        <a:rPr lang="en-US" b="0" i="0" smtClean="0">
                          <a:latin typeface="Cambria Math" charset="0"/>
                          <a:ea typeface="Calibri" charset="0"/>
                          <a:cs typeface="Calibri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charset="0"/>
                          <a:ea typeface="Calibri" charset="0"/>
                          <a:cs typeface="Calibri" charset="0"/>
                        </a:rPr>
                        <m:t>the</m:t>
                      </m:r>
                      <m:r>
                        <a:rPr lang="en-US" b="0" i="0" smtClean="0">
                          <a:latin typeface="Cambria Math" charset="0"/>
                          <a:ea typeface="Calibri" charset="0"/>
                          <a:cs typeface="Calibri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charset="0"/>
                          <a:ea typeface="Calibri" charset="0"/>
                          <a:cs typeface="Calibri" charset="0"/>
                        </a:rPr>
                        <m:t>definition</m:t>
                      </m:r>
                      <m:r>
                        <a:rPr lang="en-US" b="0" i="0" smtClean="0">
                          <a:latin typeface="Cambria Math" charset="0"/>
                          <a:ea typeface="Calibri" charset="0"/>
                          <a:cs typeface="Calibri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charset="0"/>
                          <a:ea typeface="Calibri" charset="0"/>
                          <a:cs typeface="Calibri" charset="0"/>
                        </a:rPr>
                        <m:t>of</m:t>
                      </m:r>
                      <m:r>
                        <a:rPr lang="en-US" b="0" i="0" smtClean="0">
                          <a:latin typeface="Cambria Math" charset="0"/>
                          <a:ea typeface="Calibri" charset="0"/>
                          <a:cs typeface="Calibri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charset="0"/>
                          <a:ea typeface="Calibri" charset="0"/>
                          <a:cs typeface="Calibri" charset="0"/>
                        </a:rPr>
                        <m:t>symmetric</m:t>
                      </m:r>
                      <m:r>
                        <a:rPr lang="en-US" b="0" i="0" smtClean="0">
                          <a:latin typeface="Cambria Math" charset="0"/>
                          <a:ea typeface="Calibri" charset="0"/>
                          <a:cs typeface="Calibri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charset="0"/>
                          <a:ea typeface="Calibri" charset="0"/>
                          <a:cs typeface="Calibri" charset="0"/>
                        </a:rPr>
                        <m:t>we</m:t>
                      </m:r>
                      <m:r>
                        <a:rPr lang="en-US" b="0" i="0" smtClean="0">
                          <a:latin typeface="Cambria Math" charset="0"/>
                          <a:ea typeface="Calibri" charset="0"/>
                          <a:cs typeface="Calibri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charset="0"/>
                          <a:ea typeface="Calibri" charset="0"/>
                          <a:cs typeface="Calibri" charset="0"/>
                        </a:rPr>
                        <m:t>need</m:t>
                      </m:r>
                      <m:r>
                        <a:rPr lang="en-US" b="0" i="0" smtClean="0">
                          <a:latin typeface="Cambria Math" charset="0"/>
                          <a:ea typeface="Calibri" charset="0"/>
                          <a:cs typeface="Calibri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charset="0"/>
                          <a:ea typeface="Calibri" charset="0"/>
                          <a:cs typeface="Calibri" charset="0"/>
                        </a:rPr>
                        <m:t>to</m:t>
                      </m:r>
                      <m:r>
                        <a:rPr lang="en-US" b="0" i="0" smtClean="0">
                          <a:latin typeface="Cambria Math" charset="0"/>
                          <a:ea typeface="Calibri" charset="0"/>
                          <a:cs typeface="Calibri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charset="0"/>
                          <a:ea typeface="Calibri" charset="0"/>
                          <a:cs typeface="Calibri" charset="0"/>
                        </a:rPr>
                        <m:t>show</m:t>
                      </m:r>
                      <m:r>
                        <a:rPr lang="en-US" b="0" i="0" smtClean="0">
                          <a:latin typeface="Cambria Math" charset="0"/>
                          <a:ea typeface="Calibri" charset="0"/>
                          <a:cs typeface="Calibri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charset="0"/>
                          <a:ea typeface="Calibri" charset="0"/>
                          <a:cs typeface="Calibri" charset="0"/>
                        </a:rPr>
                        <m:t>that</m:t>
                      </m:r>
                      <m:r>
                        <a:rPr lang="en-US" b="0" i="0" smtClean="0">
                          <a:latin typeface="Cambria Math" charset="0"/>
                          <a:ea typeface="Calibri" charset="0"/>
                          <a:cs typeface="Calibri" charset="0"/>
                        </a:rPr>
                        <m:t>: </m:t>
                      </m:r>
                    </m:oMath>
                  </m:oMathPara>
                </a14:m>
                <a:endParaRPr lang="en-US" b="0" dirty="0" smtClean="0">
                  <a:latin typeface="Calibri" charset="0"/>
                  <a:ea typeface="Calibri" charset="0"/>
                  <a:cs typeface="Calibri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1</m:t>
                          </m:r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    ∀</m:t>
                      </m:r>
                      <m:r>
                        <a:rPr lang="en-US" b="0" i="1" smtClean="0">
                          <a:latin typeface="Cambria Math" charset="0"/>
                        </a:rPr>
                        <m:t>𝑆</m:t>
                      </m:r>
                      <m:r>
                        <a:rPr lang="en-US" b="0" i="1" smtClean="0">
                          <a:latin typeface="Cambria Math" charset="0"/>
                        </a:rPr>
                        <m:t> </m:t>
                      </m:r>
                      <m:r>
                        <a:rPr lang="en-US" b="0" i="1" smtClean="0">
                          <a:latin typeface="Cambria Math" charset="0"/>
                        </a:rPr>
                        <m:t>𝑇</m:t>
                      </m:r>
                      <m:r>
                        <a:rPr lang="en-US" b="0" i="1" smtClean="0">
                          <a:latin typeface="Cambria Math" charset="0"/>
                        </a:rPr>
                        <m:t>. </m:t>
                      </m:r>
                      <m:r>
                        <a:rPr lang="en-US" b="0" i="1" smtClean="0">
                          <a:latin typeface="Cambria Math" charset="0"/>
                        </a:rPr>
                        <m:t>𝑆</m:t>
                      </m:r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r>
                        <a:rPr lang="en-US" b="0" i="1" smtClean="0">
                          <a:latin typeface="Cambria Math" charset="0"/>
                        </a:rPr>
                        <m:t>𝑇</m:t>
                      </m:r>
                      <m:r>
                        <a:rPr lang="en-US" b="0" i="1" smtClean="0">
                          <a:latin typeface="Cambria Math" charset="0"/>
                        </a:rPr>
                        <m:t>→</m:t>
                      </m:r>
                      <m:r>
                        <a:rPr lang="en-US" b="0" i="1" smtClean="0">
                          <a:latin typeface="Cambria Math" charset="0"/>
                        </a:rPr>
                        <m:t>𝑇</m:t>
                      </m:r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r>
                        <a:rPr lang="en-US" b="0" i="1" smtClean="0">
                          <a:latin typeface="Cambria Math" charset="0"/>
                        </a:rPr>
                        <m:t>𝑆</m:t>
                      </m:r>
                    </m:oMath>
                  </m:oMathPara>
                </a14:m>
                <a:endParaRPr lang="en-US" b="0" dirty="0" smtClean="0"/>
              </a:p>
              <a:p>
                <a:pPr marL="57150" indent="0">
                  <a:buNone/>
                </a:pPr>
                <a:endParaRPr lang="en-US" b="0" dirty="0" smtClean="0"/>
              </a:p>
              <a:p>
                <a:pPr marL="57150" indent="0">
                  <a:buNone/>
                </a:pPr>
                <a:r>
                  <a:rPr lang="en-US" dirty="0" smtClean="0"/>
                  <a:t>By the definition of set equality, (1) is equivalent to: </a:t>
                </a:r>
                <a:endParaRPr lang="en-US" dirty="0"/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</a:rPr>
                          <m:t>2</m:t>
                        </m:r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    ∀</m:t>
                    </m:r>
                    <m:r>
                      <a:rPr lang="en-US" b="0" i="1" smtClean="0">
                        <a:latin typeface="Cambria Math" charset="0"/>
                      </a:rPr>
                      <m:t>𝑆</m:t>
                    </m:r>
                    <m:r>
                      <a:rPr lang="en-US" b="0" i="1" smtClean="0">
                        <a:latin typeface="Cambria Math" charset="0"/>
                      </a:rPr>
                      <m:t> </m:t>
                    </m:r>
                    <m:r>
                      <a:rPr lang="en-US" b="0" i="1" smtClean="0">
                        <a:latin typeface="Cambria Math" charset="0"/>
                      </a:rPr>
                      <m:t>𝑇</m:t>
                    </m:r>
                    <m:r>
                      <a:rPr lang="en-US" b="0" i="1" smtClean="0">
                        <a:latin typeface="Cambria Math" charset="0"/>
                      </a:rPr>
                      <m:t>. </m:t>
                    </m:r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</a:rPr>
                          <m:t>𝑆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⊆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𝑇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∧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𝑇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⊆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𝑆</m:t>
                        </m:r>
                      </m:e>
                    </m:d>
                  </m:oMath>
                </a14:m>
                <a:r>
                  <a:rPr lang="en-US" b="0" i="1" dirty="0" smtClean="0">
                    <a:latin typeface="Cambria Math" charset="0"/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→(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𝑇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⊆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𝑆</m:t>
                    </m:r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∧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𝑆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⊆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𝑇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marL="57150" indent="0">
                  <a:buNone/>
                </a:pP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111" t="-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6926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Simple Proof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dirty="0" smtClean="0"/>
                  <a:t>Theorem: </a:t>
                </a:r>
                <a:r>
                  <a:rPr lang="en-US" dirty="0" smtClean="0"/>
                  <a:t>Set Equality is Symmetric.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5715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charset="0"/>
                          <a:ea typeface="Calibri" charset="0"/>
                          <a:cs typeface="Calibri" charset="0"/>
                        </a:rPr>
                        <m:t>By</m:t>
                      </m:r>
                      <m:r>
                        <a:rPr lang="en-US" b="0" i="0" smtClean="0">
                          <a:latin typeface="Cambria Math" charset="0"/>
                          <a:ea typeface="Calibri" charset="0"/>
                          <a:cs typeface="Calibri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charset="0"/>
                          <a:ea typeface="Calibri" charset="0"/>
                          <a:cs typeface="Calibri" charset="0"/>
                        </a:rPr>
                        <m:t>the</m:t>
                      </m:r>
                      <m:r>
                        <a:rPr lang="en-US" b="0" i="0" smtClean="0">
                          <a:latin typeface="Cambria Math" charset="0"/>
                          <a:ea typeface="Calibri" charset="0"/>
                          <a:cs typeface="Calibri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charset="0"/>
                          <a:ea typeface="Calibri" charset="0"/>
                          <a:cs typeface="Calibri" charset="0"/>
                        </a:rPr>
                        <m:t>definition</m:t>
                      </m:r>
                      <m:r>
                        <a:rPr lang="en-US" b="0" i="0" smtClean="0">
                          <a:latin typeface="Cambria Math" charset="0"/>
                          <a:ea typeface="Calibri" charset="0"/>
                          <a:cs typeface="Calibri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charset="0"/>
                          <a:ea typeface="Calibri" charset="0"/>
                          <a:cs typeface="Calibri" charset="0"/>
                        </a:rPr>
                        <m:t>of</m:t>
                      </m:r>
                      <m:r>
                        <a:rPr lang="en-US" b="0" i="0" smtClean="0">
                          <a:latin typeface="Cambria Math" charset="0"/>
                          <a:ea typeface="Calibri" charset="0"/>
                          <a:cs typeface="Calibri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charset="0"/>
                          <a:ea typeface="Calibri" charset="0"/>
                          <a:cs typeface="Calibri" charset="0"/>
                        </a:rPr>
                        <m:t>symmetric</m:t>
                      </m:r>
                      <m:r>
                        <a:rPr lang="en-US" b="0" i="0" smtClean="0">
                          <a:latin typeface="Cambria Math" charset="0"/>
                          <a:ea typeface="Calibri" charset="0"/>
                          <a:cs typeface="Calibri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charset="0"/>
                          <a:ea typeface="Calibri" charset="0"/>
                          <a:cs typeface="Calibri" charset="0"/>
                        </a:rPr>
                        <m:t>we</m:t>
                      </m:r>
                      <m:r>
                        <a:rPr lang="en-US" b="0" i="0" smtClean="0">
                          <a:latin typeface="Cambria Math" charset="0"/>
                          <a:ea typeface="Calibri" charset="0"/>
                          <a:cs typeface="Calibri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charset="0"/>
                          <a:ea typeface="Calibri" charset="0"/>
                          <a:cs typeface="Calibri" charset="0"/>
                        </a:rPr>
                        <m:t>need</m:t>
                      </m:r>
                      <m:r>
                        <a:rPr lang="en-US" b="0" i="0" smtClean="0">
                          <a:latin typeface="Cambria Math" charset="0"/>
                          <a:ea typeface="Calibri" charset="0"/>
                          <a:cs typeface="Calibri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charset="0"/>
                          <a:ea typeface="Calibri" charset="0"/>
                          <a:cs typeface="Calibri" charset="0"/>
                        </a:rPr>
                        <m:t>to</m:t>
                      </m:r>
                      <m:r>
                        <a:rPr lang="en-US" b="0" i="0" smtClean="0">
                          <a:latin typeface="Cambria Math" charset="0"/>
                          <a:ea typeface="Calibri" charset="0"/>
                          <a:cs typeface="Calibri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charset="0"/>
                          <a:ea typeface="Calibri" charset="0"/>
                          <a:cs typeface="Calibri" charset="0"/>
                        </a:rPr>
                        <m:t>show</m:t>
                      </m:r>
                      <m:r>
                        <a:rPr lang="en-US" b="0" i="0" smtClean="0">
                          <a:latin typeface="Cambria Math" charset="0"/>
                          <a:ea typeface="Calibri" charset="0"/>
                          <a:cs typeface="Calibri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charset="0"/>
                          <a:ea typeface="Calibri" charset="0"/>
                          <a:cs typeface="Calibri" charset="0"/>
                        </a:rPr>
                        <m:t>that</m:t>
                      </m:r>
                      <m:r>
                        <a:rPr lang="en-US" b="0" i="0" smtClean="0">
                          <a:latin typeface="Cambria Math" charset="0"/>
                          <a:ea typeface="Calibri" charset="0"/>
                          <a:cs typeface="Calibri" charset="0"/>
                        </a:rPr>
                        <m:t>: </m:t>
                      </m:r>
                    </m:oMath>
                  </m:oMathPara>
                </a14:m>
                <a:endParaRPr lang="en-US" b="0" dirty="0" smtClean="0">
                  <a:latin typeface="Calibri" charset="0"/>
                  <a:ea typeface="Calibri" charset="0"/>
                  <a:cs typeface="Calibri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1</m:t>
                          </m:r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    ∀</m:t>
                      </m:r>
                      <m:r>
                        <a:rPr lang="en-US" b="0" i="1" smtClean="0">
                          <a:latin typeface="Cambria Math" charset="0"/>
                        </a:rPr>
                        <m:t>𝑆</m:t>
                      </m:r>
                      <m:r>
                        <a:rPr lang="en-US" b="0" i="1" smtClean="0">
                          <a:latin typeface="Cambria Math" charset="0"/>
                        </a:rPr>
                        <m:t> </m:t>
                      </m:r>
                      <m:r>
                        <a:rPr lang="en-US" b="0" i="1" smtClean="0">
                          <a:latin typeface="Cambria Math" charset="0"/>
                        </a:rPr>
                        <m:t>𝑇</m:t>
                      </m:r>
                      <m:r>
                        <a:rPr lang="en-US" b="0" i="1" smtClean="0">
                          <a:latin typeface="Cambria Math" charset="0"/>
                        </a:rPr>
                        <m:t>. </m:t>
                      </m:r>
                      <m:r>
                        <a:rPr lang="en-US" b="0" i="1" smtClean="0">
                          <a:latin typeface="Cambria Math" charset="0"/>
                        </a:rPr>
                        <m:t>𝑆</m:t>
                      </m:r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r>
                        <a:rPr lang="en-US" b="0" i="1" smtClean="0">
                          <a:latin typeface="Cambria Math" charset="0"/>
                        </a:rPr>
                        <m:t>𝑇</m:t>
                      </m:r>
                      <m:r>
                        <a:rPr lang="en-US" b="0" i="1" smtClean="0">
                          <a:latin typeface="Cambria Math" charset="0"/>
                        </a:rPr>
                        <m:t>→</m:t>
                      </m:r>
                      <m:r>
                        <a:rPr lang="en-US" b="0" i="1" smtClean="0">
                          <a:latin typeface="Cambria Math" charset="0"/>
                        </a:rPr>
                        <m:t>𝑇</m:t>
                      </m:r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r>
                        <a:rPr lang="en-US" b="0" i="1" smtClean="0">
                          <a:latin typeface="Cambria Math" charset="0"/>
                        </a:rPr>
                        <m:t>𝑆</m:t>
                      </m:r>
                    </m:oMath>
                  </m:oMathPara>
                </a14:m>
                <a:endParaRPr lang="en-US" b="0" dirty="0" smtClean="0"/>
              </a:p>
              <a:p>
                <a:pPr marL="57150" indent="0">
                  <a:buNone/>
                </a:pPr>
                <a:endParaRPr lang="en-US" b="0" dirty="0" smtClean="0"/>
              </a:p>
              <a:p>
                <a:pPr marL="57150" indent="0">
                  <a:buNone/>
                </a:pPr>
                <a:r>
                  <a:rPr lang="en-US" dirty="0" smtClean="0"/>
                  <a:t>By the definition of set equality, (1) is equivalent to: </a:t>
                </a:r>
                <a:endParaRPr lang="en-US" dirty="0"/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</a:rPr>
                          <m:t>2</m:t>
                        </m:r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    ∀</m:t>
                    </m:r>
                    <m:r>
                      <a:rPr lang="en-US" b="0" i="1" smtClean="0">
                        <a:latin typeface="Cambria Math" charset="0"/>
                      </a:rPr>
                      <m:t>𝑆</m:t>
                    </m:r>
                    <m:r>
                      <a:rPr lang="en-US" b="0" i="1" smtClean="0">
                        <a:latin typeface="Cambria Math" charset="0"/>
                      </a:rPr>
                      <m:t> </m:t>
                    </m:r>
                    <m:r>
                      <a:rPr lang="en-US" b="0" i="1" smtClean="0">
                        <a:latin typeface="Cambria Math" charset="0"/>
                      </a:rPr>
                      <m:t>𝑇</m:t>
                    </m:r>
                    <m:r>
                      <a:rPr lang="en-US" b="0" i="1" smtClean="0">
                        <a:latin typeface="Cambria Math" charset="0"/>
                      </a:rPr>
                      <m:t>. </m:t>
                    </m:r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</a:rPr>
                          <m:t>𝑆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⊆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𝑇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∧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𝑇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⊆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𝑆</m:t>
                        </m:r>
                      </m:e>
                    </m:d>
                  </m:oMath>
                </a14:m>
                <a:r>
                  <a:rPr lang="en-US" b="0" i="1" dirty="0" smtClean="0">
                    <a:latin typeface="Cambria Math" charset="0"/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→(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𝑇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⊆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𝑆</m:t>
                    </m:r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∧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𝑆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⊆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𝑇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marL="57150" indent="0">
                  <a:buNone/>
                </a:pPr>
                <a:endParaRPr lang="en-US" dirty="0" smtClean="0"/>
              </a:p>
              <a:p>
                <a:pPr marL="57150" indent="0">
                  <a:buNone/>
                </a:pPr>
                <a:r>
                  <a:rPr lang="en-US" dirty="0" smtClean="0"/>
                  <a:t>Labeling our hypotheses and conclusions, we have: 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0" smtClean="0">
                            <a:latin typeface="Cambria Math" charset="0"/>
                          </a:rPr>
                          <m:t>3</m:t>
                        </m:r>
                      </m:e>
                    </m:d>
                    <m:r>
                      <a:rPr lang="en-US" b="0" i="0" smtClean="0">
                        <a:latin typeface="Cambria Math" charset="0"/>
                      </a:rPr>
                      <m:t> </m:t>
                    </m:r>
                    <m:r>
                      <a:rPr lang="en-US" b="0" i="1" smtClean="0">
                        <a:latin typeface="Cambria Math" charset="0"/>
                      </a:rPr>
                      <m:t>   ∀</m:t>
                    </m:r>
                    <m:r>
                      <a:rPr lang="en-US" b="0" i="1" smtClean="0">
                        <a:latin typeface="Cambria Math" charset="0"/>
                      </a:rPr>
                      <m:t>𝑆</m:t>
                    </m:r>
                    <m:r>
                      <a:rPr lang="en-US" b="0" i="1" smtClean="0">
                        <a:latin typeface="Cambria Math" charset="0"/>
                      </a:rPr>
                      <m:t> </m:t>
                    </m:r>
                    <m:r>
                      <a:rPr lang="en-US" b="0" i="1" smtClean="0">
                        <a:latin typeface="Cambria Math" charset="0"/>
                      </a:rPr>
                      <m:t>𝑇</m:t>
                    </m:r>
                    <m:r>
                      <a:rPr lang="en-US" b="0" i="1" smtClean="0">
                        <a:latin typeface="Cambria Math" charset="0"/>
                      </a:rPr>
                      <m:t>. </m:t>
                    </m:r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 </m:t>
                    </m:r>
                    <m:r>
                      <a:rPr lang="en-US" b="0" i="1" smtClean="0">
                        <a:latin typeface="Cambria Math" charset="0"/>
                      </a:rPr>
                      <m:t>𝑆</m:t>
                    </m:r>
                    <m:r>
                      <a:rPr lang="en-US" b="0" i="1" smtClean="0">
                        <a:latin typeface="Cambria Math" charset="0"/>
                      </a:rPr>
                      <m:t>⊆</m:t>
                    </m:r>
                    <m:r>
                      <a:rPr lang="en-US" b="0" i="1" smtClean="0">
                        <a:latin typeface="Cambria Math" charset="0"/>
                      </a:rPr>
                      <m:t>𝑇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∧</m:t>
                    </m:r>
                    <m:d>
                      <m:dPr>
                        <m:ctrlP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𝑇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⊆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𝑆</m:t>
                    </m:r>
                  </m:oMath>
                </a14:m>
                <a:r>
                  <a:rPr lang="en-US" b="0" dirty="0" smtClean="0"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→</m:t>
                    </m:r>
                    <m:d>
                      <m:dPr>
                        <m:ctrlP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𝑐</m:t>
                        </m:r>
                      </m:e>
                    </m:d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𝑇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⊆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𝑆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∧</m:t>
                    </m:r>
                    <m:d>
                      <m:dPr>
                        <m:ctrlP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𝑑</m:t>
                        </m:r>
                      </m:e>
                    </m:d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𝑆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⊆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𝑇</m:t>
                    </m:r>
                  </m:oMath>
                </a14:m>
                <a:endParaRPr lang="en-US" dirty="0" smtClean="0"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111" t="-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0886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Simple Proof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dirty="0" smtClean="0"/>
                  <a:t>Theorem: </a:t>
                </a:r>
                <a:r>
                  <a:rPr lang="en-US" dirty="0" smtClean="0"/>
                  <a:t>Set Equality is Symmetric.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5715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charset="0"/>
                          <a:ea typeface="Calibri" charset="0"/>
                          <a:cs typeface="Calibri" charset="0"/>
                        </a:rPr>
                        <m:t>By</m:t>
                      </m:r>
                      <m:r>
                        <a:rPr lang="en-US" b="0" i="0" smtClean="0">
                          <a:latin typeface="Cambria Math" charset="0"/>
                          <a:ea typeface="Calibri" charset="0"/>
                          <a:cs typeface="Calibri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charset="0"/>
                          <a:ea typeface="Calibri" charset="0"/>
                          <a:cs typeface="Calibri" charset="0"/>
                        </a:rPr>
                        <m:t>the</m:t>
                      </m:r>
                      <m:r>
                        <a:rPr lang="en-US" b="0" i="0" smtClean="0">
                          <a:latin typeface="Cambria Math" charset="0"/>
                          <a:ea typeface="Calibri" charset="0"/>
                          <a:cs typeface="Calibri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charset="0"/>
                          <a:ea typeface="Calibri" charset="0"/>
                          <a:cs typeface="Calibri" charset="0"/>
                        </a:rPr>
                        <m:t>definition</m:t>
                      </m:r>
                      <m:r>
                        <a:rPr lang="en-US" b="0" i="0" smtClean="0">
                          <a:latin typeface="Cambria Math" charset="0"/>
                          <a:ea typeface="Calibri" charset="0"/>
                          <a:cs typeface="Calibri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charset="0"/>
                          <a:ea typeface="Calibri" charset="0"/>
                          <a:cs typeface="Calibri" charset="0"/>
                        </a:rPr>
                        <m:t>of</m:t>
                      </m:r>
                      <m:r>
                        <a:rPr lang="en-US" b="0" i="0" smtClean="0">
                          <a:latin typeface="Cambria Math" charset="0"/>
                          <a:ea typeface="Calibri" charset="0"/>
                          <a:cs typeface="Calibri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charset="0"/>
                          <a:ea typeface="Calibri" charset="0"/>
                          <a:cs typeface="Calibri" charset="0"/>
                        </a:rPr>
                        <m:t>symmetric</m:t>
                      </m:r>
                      <m:r>
                        <a:rPr lang="en-US" b="0" i="0" smtClean="0">
                          <a:latin typeface="Cambria Math" charset="0"/>
                          <a:ea typeface="Calibri" charset="0"/>
                          <a:cs typeface="Calibri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charset="0"/>
                          <a:ea typeface="Calibri" charset="0"/>
                          <a:cs typeface="Calibri" charset="0"/>
                        </a:rPr>
                        <m:t>we</m:t>
                      </m:r>
                      <m:r>
                        <a:rPr lang="en-US" b="0" i="0" smtClean="0">
                          <a:latin typeface="Cambria Math" charset="0"/>
                          <a:ea typeface="Calibri" charset="0"/>
                          <a:cs typeface="Calibri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charset="0"/>
                          <a:ea typeface="Calibri" charset="0"/>
                          <a:cs typeface="Calibri" charset="0"/>
                        </a:rPr>
                        <m:t>need</m:t>
                      </m:r>
                      <m:r>
                        <a:rPr lang="en-US" b="0" i="0" smtClean="0">
                          <a:latin typeface="Cambria Math" charset="0"/>
                          <a:ea typeface="Calibri" charset="0"/>
                          <a:cs typeface="Calibri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charset="0"/>
                          <a:ea typeface="Calibri" charset="0"/>
                          <a:cs typeface="Calibri" charset="0"/>
                        </a:rPr>
                        <m:t>to</m:t>
                      </m:r>
                      <m:r>
                        <a:rPr lang="en-US" b="0" i="0" smtClean="0">
                          <a:latin typeface="Cambria Math" charset="0"/>
                          <a:ea typeface="Calibri" charset="0"/>
                          <a:cs typeface="Calibri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charset="0"/>
                          <a:ea typeface="Calibri" charset="0"/>
                          <a:cs typeface="Calibri" charset="0"/>
                        </a:rPr>
                        <m:t>show</m:t>
                      </m:r>
                      <m:r>
                        <a:rPr lang="en-US" b="0" i="0" smtClean="0">
                          <a:latin typeface="Cambria Math" charset="0"/>
                          <a:ea typeface="Calibri" charset="0"/>
                          <a:cs typeface="Calibri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charset="0"/>
                          <a:ea typeface="Calibri" charset="0"/>
                          <a:cs typeface="Calibri" charset="0"/>
                        </a:rPr>
                        <m:t>that</m:t>
                      </m:r>
                      <m:r>
                        <a:rPr lang="en-US" b="0" i="0" smtClean="0">
                          <a:latin typeface="Cambria Math" charset="0"/>
                          <a:ea typeface="Calibri" charset="0"/>
                          <a:cs typeface="Calibri" charset="0"/>
                        </a:rPr>
                        <m:t>: </m:t>
                      </m:r>
                    </m:oMath>
                  </m:oMathPara>
                </a14:m>
                <a:endParaRPr lang="en-US" b="0" dirty="0" smtClean="0">
                  <a:latin typeface="Calibri" charset="0"/>
                  <a:ea typeface="Calibri" charset="0"/>
                  <a:cs typeface="Calibri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1</m:t>
                          </m:r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    ∀</m:t>
                      </m:r>
                      <m:r>
                        <a:rPr lang="en-US" b="0" i="1" smtClean="0">
                          <a:latin typeface="Cambria Math" charset="0"/>
                        </a:rPr>
                        <m:t>𝑆</m:t>
                      </m:r>
                      <m:r>
                        <a:rPr lang="en-US" b="0" i="1" smtClean="0">
                          <a:latin typeface="Cambria Math" charset="0"/>
                        </a:rPr>
                        <m:t> </m:t>
                      </m:r>
                      <m:r>
                        <a:rPr lang="en-US" b="0" i="1" smtClean="0">
                          <a:latin typeface="Cambria Math" charset="0"/>
                        </a:rPr>
                        <m:t>𝑇</m:t>
                      </m:r>
                      <m:r>
                        <a:rPr lang="en-US" b="0" i="1" smtClean="0">
                          <a:latin typeface="Cambria Math" charset="0"/>
                        </a:rPr>
                        <m:t>. </m:t>
                      </m:r>
                      <m:r>
                        <a:rPr lang="en-US" b="0" i="1" smtClean="0">
                          <a:latin typeface="Cambria Math" charset="0"/>
                        </a:rPr>
                        <m:t>𝑆</m:t>
                      </m:r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r>
                        <a:rPr lang="en-US" b="0" i="1" smtClean="0">
                          <a:latin typeface="Cambria Math" charset="0"/>
                        </a:rPr>
                        <m:t>𝑇</m:t>
                      </m:r>
                      <m:r>
                        <a:rPr lang="en-US" b="0" i="1" smtClean="0">
                          <a:latin typeface="Cambria Math" charset="0"/>
                        </a:rPr>
                        <m:t>→</m:t>
                      </m:r>
                      <m:r>
                        <a:rPr lang="en-US" b="0" i="1" smtClean="0">
                          <a:latin typeface="Cambria Math" charset="0"/>
                        </a:rPr>
                        <m:t>𝑇</m:t>
                      </m:r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r>
                        <a:rPr lang="en-US" b="0" i="1" smtClean="0">
                          <a:latin typeface="Cambria Math" charset="0"/>
                        </a:rPr>
                        <m:t>𝑆</m:t>
                      </m:r>
                    </m:oMath>
                  </m:oMathPara>
                </a14:m>
                <a:endParaRPr lang="en-US" b="0" dirty="0" smtClean="0"/>
              </a:p>
              <a:p>
                <a:pPr marL="57150" indent="0">
                  <a:buNone/>
                </a:pPr>
                <a:endParaRPr lang="en-US" b="0" dirty="0" smtClean="0"/>
              </a:p>
              <a:p>
                <a:pPr marL="57150" indent="0">
                  <a:buNone/>
                </a:pPr>
                <a:r>
                  <a:rPr lang="en-US" dirty="0" smtClean="0"/>
                  <a:t>By the definition of set equality, (1) is equivalent to: </a:t>
                </a:r>
                <a:endParaRPr lang="en-US" dirty="0"/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</a:rPr>
                          <m:t>2</m:t>
                        </m:r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    ∀</m:t>
                    </m:r>
                    <m:r>
                      <a:rPr lang="en-US" b="0" i="1" smtClean="0">
                        <a:latin typeface="Cambria Math" charset="0"/>
                      </a:rPr>
                      <m:t>𝑆</m:t>
                    </m:r>
                    <m:r>
                      <a:rPr lang="en-US" b="0" i="1" smtClean="0">
                        <a:latin typeface="Cambria Math" charset="0"/>
                      </a:rPr>
                      <m:t> </m:t>
                    </m:r>
                    <m:r>
                      <a:rPr lang="en-US" b="0" i="1" smtClean="0">
                        <a:latin typeface="Cambria Math" charset="0"/>
                      </a:rPr>
                      <m:t>𝑇</m:t>
                    </m:r>
                    <m:r>
                      <a:rPr lang="en-US" b="0" i="1" smtClean="0">
                        <a:latin typeface="Cambria Math" charset="0"/>
                      </a:rPr>
                      <m:t>. </m:t>
                    </m:r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</a:rPr>
                          <m:t>𝑆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⊆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𝑇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∧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𝑇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⊆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𝑆</m:t>
                        </m:r>
                      </m:e>
                    </m:d>
                  </m:oMath>
                </a14:m>
                <a:r>
                  <a:rPr lang="en-US" b="0" i="1" dirty="0" smtClean="0">
                    <a:latin typeface="Cambria Math" charset="0"/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→(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𝑇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⊆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𝑆</m:t>
                    </m:r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∧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𝑆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⊆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𝑇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marL="57150" indent="0">
                  <a:buNone/>
                </a:pPr>
                <a:endParaRPr lang="en-US" dirty="0" smtClean="0"/>
              </a:p>
              <a:p>
                <a:pPr marL="57150" indent="0">
                  <a:buNone/>
                </a:pPr>
                <a:r>
                  <a:rPr lang="en-US" dirty="0" smtClean="0"/>
                  <a:t>Labeling our hypotheses and conclusions, we have: 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0" smtClean="0">
                            <a:latin typeface="Cambria Math" charset="0"/>
                          </a:rPr>
                          <m:t>3</m:t>
                        </m:r>
                      </m:e>
                    </m:d>
                    <m:r>
                      <a:rPr lang="en-US" b="0" i="0" smtClean="0">
                        <a:latin typeface="Cambria Math" charset="0"/>
                      </a:rPr>
                      <m:t> </m:t>
                    </m:r>
                    <m:r>
                      <a:rPr lang="en-US" b="0" i="1" smtClean="0">
                        <a:latin typeface="Cambria Math" charset="0"/>
                      </a:rPr>
                      <m:t>   ∀</m:t>
                    </m:r>
                    <m:r>
                      <a:rPr lang="en-US" b="0" i="1" smtClean="0">
                        <a:latin typeface="Cambria Math" charset="0"/>
                      </a:rPr>
                      <m:t>𝑆</m:t>
                    </m:r>
                    <m:r>
                      <a:rPr lang="en-US" b="0" i="1" smtClean="0">
                        <a:latin typeface="Cambria Math" charset="0"/>
                      </a:rPr>
                      <m:t> </m:t>
                    </m:r>
                    <m:r>
                      <a:rPr lang="en-US" b="0" i="1" smtClean="0">
                        <a:latin typeface="Cambria Math" charset="0"/>
                      </a:rPr>
                      <m:t>𝑇</m:t>
                    </m:r>
                    <m:r>
                      <a:rPr lang="en-US" b="0" i="1" smtClean="0">
                        <a:latin typeface="Cambria Math" charset="0"/>
                      </a:rPr>
                      <m:t>. </m:t>
                    </m:r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 </m:t>
                    </m:r>
                    <m:r>
                      <a:rPr lang="en-US" b="0" i="1" smtClean="0">
                        <a:latin typeface="Cambria Math" charset="0"/>
                      </a:rPr>
                      <m:t>𝑆</m:t>
                    </m:r>
                    <m:r>
                      <a:rPr lang="en-US" b="0" i="1" smtClean="0">
                        <a:latin typeface="Cambria Math" charset="0"/>
                      </a:rPr>
                      <m:t>⊆</m:t>
                    </m:r>
                    <m:r>
                      <a:rPr lang="en-US" b="0" i="1" smtClean="0">
                        <a:latin typeface="Cambria Math" charset="0"/>
                      </a:rPr>
                      <m:t>𝑇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∧</m:t>
                    </m:r>
                    <m:d>
                      <m:dPr>
                        <m:ctrlP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𝑇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⊆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𝑆</m:t>
                    </m:r>
                  </m:oMath>
                </a14:m>
                <a:r>
                  <a:rPr lang="en-US" b="0" dirty="0" smtClean="0"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→</m:t>
                    </m:r>
                    <m:d>
                      <m:dPr>
                        <m:ctrlP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𝑐</m:t>
                        </m:r>
                      </m:e>
                    </m:d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𝑇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⊆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𝑆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∧</m:t>
                    </m:r>
                    <m:d>
                      <m:dPr>
                        <m:ctrlP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𝑑</m:t>
                        </m:r>
                      </m:e>
                    </m:d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𝑆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⊆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𝑇</m:t>
                    </m:r>
                  </m:oMath>
                </a14:m>
                <a:endParaRPr lang="en-US" dirty="0" smtClean="0">
                  <a:ea typeface="Cambria Math" charset="0"/>
                  <a:cs typeface="Cambria Math" charset="0"/>
                </a:endParaRPr>
              </a:p>
              <a:p>
                <a:pPr marL="57150" indent="0">
                  <a:buNone/>
                </a:pPr>
                <a:endParaRPr lang="en-US" dirty="0" smtClean="0"/>
              </a:p>
              <a:p>
                <a:pPr marL="57150" indent="0">
                  <a:buNone/>
                </a:pPr>
                <a:r>
                  <a:rPr lang="en-US" dirty="0" smtClean="0"/>
                  <a:t>(c) follows directly from (b).</a:t>
                </a:r>
              </a:p>
              <a:p>
                <a:pPr marL="57150" indent="0">
                  <a:buNone/>
                </a:pPr>
                <a:r>
                  <a:rPr lang="en-US" dirty="0" smtClean="0"/>
                  <a:t>(d) follows directly from (a).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∎</m:t>
                    </m:r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111" t="-889" b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4992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2" y="4406900"/>
            <a:ext cx="8116887" cy="1765300"/>
          </a:xfrm>
        </p:spPr>
        <p:txBody>
          <a:bodyPr>
            <a:normAutofit/>
          </a:bodyPr>
          <a:lstStyle/>
          <a:p>
            <a:r>
              <a:rPr lang="en-US" dirty="0" smtClean="0"/>
              <a:t>REGULAR EXPRESSIONS</a:t>
            </a:r>
            <a:br>
              <a:rPr lang="en-US" dirty="0" smtClean="0"/>
            </a:br>
            <a:r>
              <a:rPr lang="en-US" dirty="0" smtClean="0"/>
              <a:t>IN OCAML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010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</a:t>
            </a:r>
            <a:r>
              <a:rPr lang="en-US" dirty="0" err="1" smtClean="0"/>
              <a:t>OCaml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17" name="Rectangle 16"/>
          <p:cNvSpPr/>
          <p:nvPr/>
        </p:nvSpPr>
        <p:spPr>
          <a:xfrm>
            <a:off x="1089777" y="1676400"/>
            <a:ext cx="7391400" cy="4114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</a:t>
            </a:r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#load “</a:t>
            </a:r>
            <a:r>
              <a:rPr lang="en-US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str.cma</a:t>
            </a:r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”;;      </a:t>
            </a:r>
            <a:r>
              <a:rPr lang="en-US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(*load the </a:t>
            </a:r>
            <a:r>
              <a:rPr lang="en-US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regexp</a:t>
            </a:r>
            <a:r>
              <a:rPr lang="en-US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library*)</a:t>
            </a:r>
          </a:p>
          <a:p>
            <a:endParaRPr lang="en-US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# open </a:t>
            </a:r>
            <a:r>
              <a:rPr lang="en-US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;; </a:t>
            </a:r>
          </a:p>
        </p:txBody>
      </p:sp>
    </p:spTree>
    <p:extLst>
      <p:ext uri="{BB962C8B-B14F-4D97-AF65-F5344CB8AC3E}">
        <p14:creationId xmlns:p14="http://schemas.microsoft.com/office/powerpoint/2010/main" val="1911421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Every Tuesday, we’ll have a quiz with probability 1/3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Quizzes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165203" y="3189325"/>
            <a:ext cx="1034291" cy="7416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19" b="1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980676" y="3189325"/>
            <a:ext cx="1034291" cy="7416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19" b="1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796148" y="3189325"/>
            <a:ext cx="1034291" cy="7416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19" b="1" dirty="0">
                <a:solidFill>
                  <a:schemeClr val="bg1"/>
                </a:solidFill>
              </a:rPr>
              <a:t>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219" y="2346907"/>
            <a:ext cx="2401244" cy="3052838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3643487" y="3189325"/>
            <a:ext cx="1034291" cy="7416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19" b="1" dirty="0">
                <a:solidFill>
                  <a:schemeClr val="bg1"/>
                </a:solidFill>
              </a:rPr>
              <a:t>?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4502" y="2346907"/>
            <a:ext cx="2401244" cy="3052838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6362701" y="3142924"/>
            <a:ext cx="1034291" cy="7416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19" b="1" dirty="0">
                <a:solidFill>
                  <a:schemeClr val="bg1"/>
                </a:solidFill>
              </a:rPr>
              <a:t>?</a:t>
            </a: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3716" y="2300505"/>
            <a:ext cx="2401244" cy="3052838"/>
          </a:xfrm>
          <a:prstGeom prst="rect">
            <a:avLst/>
          </a:prstGeom>
        </p:spPr>
      </p:pic>
      <p:sp>
        <p:nvSpPr>
          <p:cNvPr id="15" name="Oval Callout 14"/>
          <p:cNvSpPr/>
          <p:nvPr/>
        </p:nvSpPr>
        <p:spPr>
          <a:xfrm>
            <a:off x="6887122" y="2346907"/>
            <a:ext cx="1844951" cy="1062245"/>
          </a:xfrm>
          <a:prstGeom prst="wedgeEllipseCallout">
            <a:avLst>
              <a:gd name="adj1" fmla="val -51136"/>
              <a:gd name="adj2" fmla="val 8355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Quiz!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564892" y="5125994"/>
            <a:ext cx="10342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366908" y="5118905"/>
            <a:ext cx="10342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166365" y="5118904"/>
            <a:ext cx="10342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9326218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</a:t>
            </a:r>
            <a:r>
              <a:rPr lang="en-US" dirty="0" err="1" smtClean="0"/>
              <a:t>OCaml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17" name="Rectangle 16"/>
          <p:cNvSpPr/>
          <p:nvPr/>
        </p:nvSpPr>
        <p:spPr>
          <a:xfrm>
            <a:off x="1089777" y="1676400"/>
            <a:ext cx="7391400" cy="4114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</a:t>
            </a:r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#load “</a:t>
            </a:r>
            <a:r>
              <a:rPr lang="en-US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str.cma</a:t>
            </a:r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”;;      </a:t>
            </a:r>
            <a:r>
              <a:rPr lang="en-US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(*load the </a:t>
            </a:r>
            <a:r>
              <a:rPr lang="en-US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regexp</a:t>
            </a:r>
            <a:r>
              <a:rPr lang="en-US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library*)</a:t>
            </a:r>
          </a:p>
          <a:p>
            <a:endParaRPr lang="en-US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# open </a:t>
            </a:r>
            <a:r>
              <a:rPr lang="en-US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;; </a:t>
            </a:r>
          </a:p>
          <a:p>
            <a:endParaRPr lang="en-US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# let r = </a:t>
            </a:r>
            <a:r>
              <a:rPr lang="en-US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regexp</a:t>
            </a:r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“hello, .*”;;</a:t>
            </a:r>
          </a:p>
          <a:p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- :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val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r :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Str.regexp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= &lt;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abstr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&gt;</a:t>
            </a:r>
          </a:p>
          <a:p>
            <a:endParaRPr lang="en-US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3960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</a:t>
            </a:r>
            <a:r>
              <a:rPr lang="en-US" dirty="0" err="1" smtClean="0"/>
              <a:t>OCaml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17" name="Rectangle 16"/>
          <p:cNvSpPr/>
          <p:nvPr/>
        </p:nvSpPr>
        <p:spPr>
          <a:xfrm>
            <a:off x="1089777" y="1676400"/>
            <a:ext cx="7391400" cy="4114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</a:t>
            </a:r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#load “</a:t>
            </a:r>
            <a:r>
              <a:rPr lang="en-US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str.cma</a:t>
            </a:r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”;;      </a:t>
            </a:r>
            <a:r>
              <a:rPr lang="en-US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(*load the </a:t>
            </a:r>
            <a:r>
              <a:rPr lang="en-US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regexp</a:t>
            </a:r>
            <a:r>
              <a:rPr lang="en-US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library*)</a:t>
            </a:r>
          </a:p>
          <a:p>
            <a:endParaRPr lang="en-US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# open </a:t>
            </a:r>
            <a:r>
              <a:rPr lang="en-US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;; </a:t>
            </a:r>
          </a:p>
          <a:p>
            <a:endParaRPr lang="en-US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# let r = </a:t>
            </a:r>
            <a:r>
              <a:rPr lang="en-US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regexp</a:t>
            </a:r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“hello, .*”;;</a:t>
            </a:r>
          </a:p>
          <a:p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- :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val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r :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Str.regexp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= &lt;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abstr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&gt;</a:t>
            </a:r>
          </a:p>
          <a:p>
            <a:endParaRPr lang="en-US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#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string_match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r "hello world!" 0;;</a:t>
            </a:r>
          </a:p>
          <a:p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650832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</a:t>
            </a:r>
            <a:r>
              <a:rPr lang="en-US" dirty="0" err="1" smtClean="0"/>
              <a:t>OCaml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17" name="Rectangle 16"/>
          <p:cNvSpPr/>
          <p:nvPr/>
        </p:nvSpPr>
        <p:spPr>
          <a:xfrm>
            <a:off x="1089777" y="1676400"/>
            <a:ext cx="7391400" cy="4114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</a:t>
            </a:r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#load “</a:t>
            </a:r>
            <a:r>
              <a:rPr lang="en-US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str.cma</a:t>
            </a:r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”;;      </a:t>
            </a:r>
            <a:r>
              <a:rPr lang="en-US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(*load the </a:t>
            </a:r>
            <a:r>
              <a:rPr lang="en-US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regexp</a:t>
            </a:r>
            <a:r>
              <a:rPr lang="en-US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library*)</a:t>
            </a:r>
          </a:p>
          <a:p>
            <a:endParaRPr lang="en-US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# open </a:t>
            </a:r>
            <a:r>
              <a:rPr lang="en-US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;; </a:t>
            </a:r>
          </a:p>
          <a:p>
            <a:endParaRPr lang="en-US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# let r = </a:t>
            </a:r>
            <a:r>
              <a:rPr lang="en-US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regexp</a:t>
            </a:r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“hello, .*”;;</a:t>
            </a:r>
          </a:p>
          <a:p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- :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val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r :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Str.regexp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= &lt;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abstr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&gt;</a:t>
            </a:r>
          </a:p>
          <a:p>
            <a:endParaRPr lang="en-US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#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string_match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r "hello world!" 0;;</a:t>
            </a:r>
          </a:p>
          <a:p>
            <a:r>
              <a:rPr lang="nl-NL" dirty="0">
                <a:latin typeface="Courier New" charset="0"/>
                <a:ea typeface="Courier New" charset="0"/>
                <a:cs typeface="Courier New" charset="0"/>
              </a:rPr>
              <a:t>- : </a:t>
            </a:r>
            <a:r>
              <a:rPr lang="nl-NL" dirty="0" err="1">
                <a:latin typeface="Courier New" charset="0"/>
                <a:ea typeface="Courier New" charset="0"/>
                <a:cs typeface="Courier New" charset="0"/>
              </a:rPr>
              <a:t>bool</a:t>
            </a:r>
            <a:r>
              <a:rPr lang="nl-NL" dirty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nl-NL" dirty="0" err="1" smtClean="0">
                <a:latin typeface="Courier New" charset="0"/>
                <a:ea typeface="Courier New" charset="0"/>
                <a:cs typeface="Courier New" charset="0"/>
              </a:rPr>
              <a:t>false</a:t>
            </a:r>
            <a:endParaRPr lang="en-US" dirty="0" smtClean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429098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</a:t>
            </a:r>
            <a:r>
              <a:rPr lang="en-US" dirty="0" err="1" smtClean="0"/>
              <a:t>OCaml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17" name="Rectangle 16"/>
          <p:cNvSpPr/>
          <p:nvPr/>
        </p:nvSpPr>
        <p:spPr>
          <a:xfrm>
            <a:off x="1089777" y="1676400"/>
            <a:ext cx="7391400" cy="4114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</a:t>
            </a:r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#load “</a:t>
            </a:r>
            <a:r>
              <a:rPr lang="en-US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str.cma</a:t>
            </a:r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”;;      </a:t>
            </a:r>
            <a:r>
              <a:rPr lang="en-US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(*load the </a:t>
            </a:r>
            <a:r>
              <a:rPr lang="en-US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regexp</a:t>
            </a:r>
            <a:r>
              <a:rPr lang="en-US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library*)</a:t>
            </a:r>
          </a:p>
          <a:p>
            <a:endParaRPr lang="en-US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# open </a:t>
            </a:r>
            <a:r>
              <a:rPr lang="en-US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;; </a:t>
            </a:r>
          </a:p>
          <a:p>
            <a:endParaRPr lang="en-US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# let r = </a:t>
            </a:r>
            <a:r>
              <a:rPr lang="en-US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regexp</a:t>
            </a:r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“hello, .*”;;</a:t>
            </a:r>
          </a:p>
          <a:p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- :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val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r :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Str.regexp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= &lt;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abstr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&gt;</a:t>
            </a:r>
          </a:p>
          <a:p>
            <a:endParaRPr lang="en-US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#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string_match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r "hello world!" 0;;</a:t>
            </a:r>
          </a:p>
          <a:p>
            <a:r>
              <a:rPr lang="nl-NL" dirty="0">
                <a:latin typeface="Courier New" charset="0"/>
                <a:ea typeface="Courier New" charset="0"/>
                <a:cs typeface="Courier New" charset="0"/>
              </a:rPr>
              <a:t>- : </a:t>
            </a:r>
            <a:r>
              <a:rPr lang="nl-NL" dirty="0" err="1">
                <a:latin typeface="Courier New" charset="0"/>
                <a:ea typeface="Courier New" charset="0"/>
                <a:cs typeface="Courier New" charset="0"/>
              </a:rPr>
              <a:t>bool</a:t>
            </a:r>
            <a:r>
              <a:rPr lang="nl-NL" dirty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nl-NL" dirty="0" err="1" smtClean="0">
                <a:latin typeface="Courier New" charset="0"/>
                <a:ea typeface="Courier New" charset="0"/>
                <a:cs typeface="Courier New" charset="0"/>
              </a:rPr>
              <a:t>false</a:t>
            </a:r>
            <a:endParaRPr lang="en-US" dirty="0" smtClean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      </a:t>
            </a:r>
          </a:p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string_match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r "hello, cs4100" 0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;;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7526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</a:t>
            </a:r>
            <a:r>
              <a:rPr lang="en-US" dirty="0" err="1" smtClean="0"/>
              <a:t>OCaml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17" name="Rectangle 16"/>
          <p:cNvSpPr/>
          <p:nvPr/>
        </p:nvSpPr>
        <p:spPr>
          <a:xfrm>
            <a:off x="1089777" y="1676400"/>
            <a:ext cx="7391400" cy="4114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</a:t>
            </a:r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#load “</a:t>
            </a:r>
            <a:r>
              <a:rPr lang="en-US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str.cma</a:t>
            </a:r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”;;      </a:t>
            </a:r>
            <a:r>
              <a:rPr lang="en-US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(*load the </a:t>
            </a:r>
            <a:r>
              <a:rPr lang="en-US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regexp</a:t>
            </a:r>
            <a:r>
              <a:rPr lang="en-US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library*)</a:t>
            </a:r>
          </a:p>
          <a:p>
            <a:endParaRPr lang="en-US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# open </a:t>
            </a:r>
            <a:r>
              <a:rPr lang="en-US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;; </a:t>
            </a:r>
          </a:p>
          <a:p>
            <a:endParaRPr lang="en-US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# let r = </a:t>
            </a:r>
            <a:r>
              <a:rPr lang="en-US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regexp</a:t>
            </a:r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“hello, .*”;;</a:t>
            </a:r>
          </a:p>
          <a:p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- :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val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r :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Str.regexp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= &lt;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abstr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&gt;</a:t>
            </a:r>
          </a:p>
          <a:p>
            <a:endParaRPr lang="en-US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#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string_match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r "hello world!" 0;;</a:t>
            </a:r>
          </a:p>
          <a:p>
            <a:r>
              <a:rPr lang="nl-NL" dirty="0">
                <a:latin typeface="Courier New" charset="0"/>
                <a:ea typeface="Courier New" charset="0"/>
                <a:cs typeface="Courier New" charset="0"/>
              </a:rPr>
              <a:t>- : </a:t>
            </a:r>
            <a:r>
              <a:rPr lang="nl-NL" dirty="0" err="1">
                <a:latin typeface="Courier New" charset="0"/>
                <a:ea typeface="Courier New" charset="0"/>
                <a:cs typeface="Courier New" charset="0"/>
              </a:rPr>
              <a:t>bool</a:t>
            </a:r>
            <a:r>
              <a:rPr lang="nl-NL" dirty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nl-NL" dirty="0" err="1" smtClean="0">
                <a:latin typeface="Courier New" charset="0"/>
                <a:ea typeface="Courier New" charset="0"/>
                <a:cs typeface="Courier New" charset="0"/>
              </a:rPr>
              <a:t>false</a:t>
            </a:r>
            <a:endParaRPr lang="en-US" dirty="0" smtClean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      </a:t>
            </a:r>
          </a:p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string_match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r "hello, cs4100" 0;;</a:t>
            </a:r>
          </a:p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- : bool </a:t>
            </a:r>
            <a:r>
              <a:rPr lang="en-US">
                <a:latin typeface="Courier New" charset="0"/>
                <a:ea typeface="Courier New" charset="0"/>
                <a:cs typeface="Courier New" charset="0"/>
              </a:rPr>
              <a:t>= </a:t>
            </a:r>
            <a:r>
              <a:rPr lang="en-US" smtClean="0">
                <a:latin typeface="Courier New" charset="0"/>
                <a:ea typeface="Courier New" charset="0"/>
                <a:cs typeface="Courier New" charset="0"/>
              </a:rPr>
              <a:t>true</a:t>
            </a:r>
            <a:endParaRPr lang="en-US" dirty="0" smtClean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5666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OCaml</a:t>
            </a:r>
            <a:r>
              <a:rPr lang="en-US" dirty="0" smtClean="0"/>
              <a:t> </a:t>
            </a:r>
            <a:r>
              <a:rPr lang="en-US" dirty="0" err="1" smtClean="0"/>
              <a:t>Regexp</a:t>
            </a:r>
            <a:r>
              <a:rPr lang="en-US" dirty="0" smtClean="0"/>
              <a:t>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838200"/>
            <a:ext cx="8534400" cy="5715000"/>
          </a:xfrm>
        </p:spPr>
        <p:txBody>
          <a:bodyPr/>
          <a:lstStyle/>
          <a:p>
            <a:r>
              <a:rPr lang="en-US" sz="2600" dirty="0" smtClean="0"/>
              <a:t>.            Matches </a:t>
            </a:r>
            <a:r>
              <a:rPr lang="en-US" sz="2600" dirty="0"/>
              <a:t>any character except newline.</a:t>
            </a:r>
          </a:p>
          <a:p>
            <a:r>
              <a:rPr lang="en-US" sz="2600" dirty="0" smtClean="0"/>
              <a:t>r*         </a:t>
            </a:r>
            <a:r>
              <a:rPr lang="en-US" sz="2600" dirty="0"/>
              <a:t>Matches the </a:t>
            </a:r>
            <a:r>
              <a:rPr lang="en-US" sz="2600" dirty="0" smtClean="0"/>
              <a:t>expression </a:t>
            </a:r>
            <a:r>
              <a:rPr lang="en-US" sz="2600" dirty="0" smtClean="0">
                <a:solidFill>
                  <a:srgbClr val="C00000"/>
                </a:solidFill>
              </a:rPr>
              <a:t>r</a:t>
            </a:r>
            <a:r>
              <a:rPr lang="en-US" sz="2600" dirty="0" smtClean="0"/>
              <a:t> zero</a:t>
            </a:r>
            <a:r>
              <a:rPr lang="en-US" sz="2600" dirty="0"/>
              <a:t>, one or several times</a:t>
            </a:r>
          </a:p>
          <a:p>
            <a:r>
              <a:rPr lang="en-US" sz="2600" dirty="0" smtClean="0"/>
              <a:t>r+         Matches </a:t>
            </a:r>
            <a:r>
              <a:rPr lang="en-US" sz="2600" dirty="0"/>
              <a:t>the </a:t>
            </a:r>
            <a:r>
              <a:rPr lang="en-US" sz="2600" dirty="0" smtClean="0"/>
              <a:t>expression </a:t>
            </a:r>
            <a:r>
              <a:rPr lang="en-US" sz="2600" dirty="0" smtClean="0">
                <a:solidFill>
                  <a:srgbClr val="C00000"/>
                </a:solidFill>
              </a:rPr>
              <a:t>r</a:t>
            </a:r>
            <a:r>
              <a:rPr lang="en-US" sz="2600" dirty="0" smtClean="0"/>
              <a:t> one </a:t>
            </a:r>
            <a:r>
              <a:rPr lang="en-US" sz="2600" dirty="0"/>
              <a:t>or several times</a:t>
            </a:r>
          </a:p>
          <a:p>
            <a:r>
              <a:rPr lang="en-US" sz="2600" dirty="0" smtClean="0"/>
              <a:t>r?         Matches </a:t>
            </a:r>
            <a:r>
              <a:rPr lang="en-US" sz="2600" dirty="0"/>
              <a:t>the </a:t>
            </a:r>
            <a:r>
              <a:rPr lang="en-US" sz="2600" dirty="0" smtClean="0"/>
              <a:t>expression </a:t>
            </a:r>
            <a:r>
              <a:rPr lang="en-US" sz="2600" dirty="0" smtClean="0">
                <a:solidFill>
                  <a:srgbClr val="C00000"/>
                </a:solidFill>
              </a:rPr>
              <a:t>r</a:t>
            </a:r>
            <a:r>
              <a:rPr lang="en-US" sz="2600" dirty="0" smtClean="0"/>
              <a:t> once </a:t>
            </a:r>
            <a:r>
              <a:rPr lang="en-US" sz="2600" dirty="0"/>
              <a:t>or not at all</a:t>
            </a:r>
          </a:p>
          <a:p>
            <a:r>
              <a:rPr lang="en-US" sz="2600" dirty="0"/>
              <a:t>[..] </a:t>
            </a:r>
            <a:r>
              <a:rPr lang="en-US" sz="2600" dirty="0" smtClean="0"/>
              <a:t>       Character </a:t>
            </a:r>
            <a:r>
              <a:rPr lang="en-US" sz="2600" dirty="0"/>
              <a:t>set. Ranges are denoted with -, as in [a-z</a:t>
            </a:r>
            <a:r>
              <a:rPr lang="en-US" sz="2600" dirty="0" smtClean="0"/>
              <a:t>].    </a:t>
            </a:r>
          </a:p>
          <a:p>
            <a:pPr marL="0" indent="0">
              <a:buNone/>
            </a:pPr>
            <a:r>
              <a:rPr lang="en-US" sz="2600" dirty="0"/>
              <a:t> </a:t>
            </a:r>
            <a:r>
              <a:rPr lang="en-US" sz="2600" dirty="0" smtClean="0"/>
              <a:t>                 An initial </a:t>
            </a:r>
            <a:r>
              <a:rPr lang="en-US" sz="2600" dirty="0"/>
              <a:t>^, as in [^0-9], complements the set. </a:t>
            </a:r>
            <a:endParaRPr lang="en-US" sz="2600" dirty="0" smtClean="0"/>
          </a:p>
          <a:p>
            <a:r>
              <a:rPr lang="en-US" sz="2600" dirty="0" smtClean="0"/>
              <a:t>^          Matches </a:t>
            </a:r>
            <a:r>
              <a:rPr lang="en-US" sz="2600" dirty="0"/>
              <a:t>at beginning of line </a:t>
            </a:r>
            <a:endParaRPr lang="en-US" sz="2600" dirty="0" smtClean="0"/>
          </a:p>
          <a:p>
            <a:r>
              <a:rPr lang="en-US" sz="2600" dirty="0" smtClean="0"/>
              <a:t>$          Matches </a:t>
            </a:r>
            <a:r>
              <a:rPr lang="en-US" sz="2600" dirty="0"/>
              <a:t>at end of line </a:t>
            </a:r>
            <a:endParaRPr lang="en-US" sz="2600" dirty="0" smtClean="0"/>
          </a:p>
          <a:p>
            <a:r>
              <a:rPr lang="en-US" sz="2600" dirty="0"/>
              <a:t>r</a:t>
            </a:r>
            <a:r>
              <a:rPr lang="en-US" sz="2600" dirty="0" smtClean="0"/>
              <a:t>1|r2   Alternative </a:t>
            </a:r>
            <a:r>
              <a:rPr lang="en-US" sz="2600" dirty="0"/>
              <a:t>between two </a:t>
            </a:r>
            <a:r>
              <a:rPr lang="en-US" sz="2600" dirty="0" smtClean="0"/>
              <a:t>expressions</a:t>
            </a:r>
            <a:r>
              <a:rPr lang="en-US" sz="2600" dirty="0"/>
              <a:t> </a:t>
            </a:r>
            <a:r>
              <a:rPr lang="en-US" sz="2600" dirty="0" smtClean="0">
                <a:solidFill>
                  <a:srgbClr val="C00000"/>
                </a:solidFill>
              </a:rPr>
              <a:t>r1</a:t>
            </a:r>
            <a:r>
              <a:rPr lang="en-US" sz="2600" dirty="0" smtClean="0"/>
              <a:t> and </a:t>
            </a:r>
            <a:r>
              <a:rPr lang="en-US" sz="2600" dirty="0" smtClean="0">
                <a:solidFill>
                  <a:srgbClr val="C00000"/>
                </a:solidFill>
              </a:rPr>
              <a:t>r2</a:t>
            </a:r>
          </a:p>
          <a:p>
            <a:r>
              <a:rPr lang="en-US" sz="2600" dirty="0" smtClean="0"/>
              <a:t>…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82092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838200"/>
            <a:ext cx="8534400" cy="5715000"/>
          </a:xfrm>
        </p:spPr>
        <p:txBody>
          <a:bodyPr/>
          <a:lstStyle/>
          <a:p>
            <a:endParaRPr lang="en-US" sz="2600" dirty="0" smtClean="0"/>
          </a:p>
          <a:p>
            <a:r>
              <a:rPr lang="en-US" sz="2600" dirty="0" smtClean="0"/>
              <a:t>A </a:t>
            </a:r>
            <a:r>
              <a:rPr lang="en-US" sz="2600" dirty="0" err="1" smtClean="0"/>
              <a:t>regexp</a:t>
            </a:r>
            <a:r>
              <a:rPr lang="en-US" sz="2600" dirty="0" smtClean="0"/>
              <a:t> that matches the </a:t>
            </a:r>
            <a:r>
              <a:rPr lang="en-US" sz="2600" i="1" dirty="0" smtClean="0">
                <a:solidFill>
                  <a:srgbClr val="C00000"/>
                </a:solidFill>
              </a:rPr>
              <a:t>positive integers</a:t>
            </a:r>
          </a:p>
          <a:p>
            <a:pPr marL="457200" lvl="1" indent="0">
              <a:buNone/>
            </a:pPr>
            <a:r>
              <a:rPr lang="en-US" dirty="0" smtClean="0"/>
              <a:t>… rejecting integers that begin with leading zeros.</a:t>
            </a:r>
          </a:p>
          <a:p>
            <a:pPr lvl="1"/>
            <a:endParaRPr lang="en-US" dirty="0"/>
          </a:p>
          <a:p>
            <a:pPr marL="400050" lvl="1" indent="0">
              <a:buNone/>
            </a:pPr>
            <a:r>
              <a:rPr lang="en-US" dirty="0" smtClean="0"/>
              <a:t>One possibility: </a:t>
            </a:r>
          </a:p>
          <a:p>
            <a:pPr marL="400050" lvl="1" indent="0">
              <a:buNone/>
            </a:pPr>
            <a:r>
              <a:rPr lang="en-US" dirty="0"/>
              <a:t>	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let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posints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= “[1-9]+[0-9]*”</a:t>
            </a:r>
          </a:p>
          <a:p>
            <a:pPr marL="400050" lvl="1" indent="0"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 in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 err="1" smtClean="0"/>
              <a:t>regexp</a:t>
            </a:r>
            <a:r>
              <a:rPr lang="en-US" dirty="0" smtClean="0"/>
              <a:t> that matches the </a:t>
            </a:r>
            <a:r>
              <a:rPr lang="en-US" i="1" dirty="0" smtClean="0">
                <a:solidFill>
                  <a:srgbClr val="C00000"/>
                </a:solidFill>
              </a:rPr>
              <a:t>positive floating-point numbers</a:t>
            </a:r>
          </a:p>
          <a:p>
            <a:pPr marL="400050" lvl="1" indent="0">
              <a:buNone/>
            </a:pPr>
            <a:r>
              <a:rPr lang="en-US" dirty="0" smtClean="0"/>
              <a:t>… rejecting floats with leading zeros.</a:t>
            </a:r>
          </a:p>
          <a:p>
            <a:pPr marL="400050" lvl="1" indent="0">
              <a:buNone/>
            </a:pPr>
            <a:endParaRPr lang="en-US" dirty="0"/>
          </a:p>
          <a:p>
            <a:pPr marL="400050" lvl="1" indent="0">
              <a:buNone/>
            </a:pPr>
            <a:r>
              <a:rPr lang="en-US" dirty="0" smtClean="0"/>
              <a:t>One possibility: </a:t>
            </a:r>
          </a:p>
          <a:p>
            <a:pPr marL="400050" lvl="1" indent="0">
              <a:buNone/>
            </a:pPr>
            <a:r>
              <a:rPr lang="en-US" dirty="0"/>
              <a:t>	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let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posfloats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posints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^ “\.[0-9]+”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324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2" y="4406900"/>
            <a:ext cx="8116887" cy="1765300"/>
          </a:xfrm>
        </p:spPr>
        <p:txBody>
          <a:bodyPr>
            <a:normAutofit/>
          </a:bodyPr>
          <a:lstStyle/>
          <a:p>
            <a:r>
              <a:rPr lang="en-US" dirty="0" smtClean="0"/>
              <a:t>REGULAR EXPRESSIONS,</a:t>
            </a:r>
            <a:br>
              <a:rPr lang="en-US" dirty="0" smtClean="0"/>
            </a:br>
            <a:r>
              <a:rPr lang="en-US" dirty="0" smtClean="0"/>
              <a:t>FORMALLY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399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Backus-Naur Form (BNF)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38200"/>
            <a:ext cx="8839200" cy="5486400"/>
          </a:xfrm>
        </p:spPr>
        <p:txBody>
          <a:bodyPr/>
          <a:lstStyle/>
          <a:p>
            <a:r>
              <a:rPr lang="en-US" dirty="0" smtClean="0"/>
              <a:t>A notation for expressing </a:t>
            </a:r>
            <a:r>
              <a:rPr lang="en-US" i="1" dirty="0" smtClean="0">
                <a:solidFill>
                  <a:srgbClr val="C00000"/>
                </a:solidFill>
              </a:rPr>
              <a:t>context-free grammars (CFGs)</a:t>
            </a:r>
          </a:p>
          <a:p>
            <a:r>
              <a:rPr lang="en-US" dirty="0" smtClean="0"/>
              <a:t>If you don’t know what a CFG is, </a:t>
            </a:r>
            <a:r>
              <a:rPr lang="en-US" dirty="0" smtClean="0"/>
              <a:t>don’t worry!</a:t>
            </a:r>
            <a:endParaRPr lang="en-US" dirty="0" smtClean="0">
              <a:sym typeface="Wingdings"/>
            </a:endParaRPr>
          </a:p>
          <a:p>
            <a:pPr lvl="1"/>
            <a:r>
              <a:rPr lang="en-US" dirty="0" smtClean="0"/>
              <a:t>A lot more about CFGs in the next two weeks…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09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Backus-Naur Form (BNF)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38200"/>
            <a:ext cx="8839200" cy="5486400"/>
          </a:xfrm>
        </p:spPr>
        <p:txBody>
          <a:bodyPr/>
          <a:lstStyle/>
          <a:p>
            <a:r>
              <a:rPr lang="en-US" dirty="0" smtClean="0"/>
              <a:t>A notation for expressing </a:t>
            </a:r>
            <a:r>
              <a:rPr lang="en-US" i="1" dirty="0" smtClean="0">
                <a:solidFill>
                  <a:srgbClr val="C00000"/>
                </a:solidFill>
              </a:rPr>
              <a:t>context-free grammars (CFGs)</a:t>
            </a:r>
          </a:p>
          <a:p>
            <a:r>
              <a:rPr lang="en-US" dirty="0" smtClean="0"/>
              <a:t>If you don’t know what a CFG is, don’t worry!</a:t>
            </a:r>
          </a:p>
          <a:p>
            <a:pPr lvl="1"/>
            <a:r>
              <a:rPr lang="en-US" dirty="0" smtClean="0"/>
              <a:t>A lot more about CFGs in the next two weeks…</a:t>
            </a:r>
          </a:p>
          <a:p>
            <a:pPr lvl="1"/>
            <a:endParaRPr lang="en-US" dirty="0"/>
          </a:p>
          <a:p>
            <a:r>
              <a:rPr lang="en-US" dirty="0" smtClean="0"/>
              <a:t>A small example:</a:t>
            </a:r>
          </a:p>
          <a:p>
            <a:pPr marL="0" indent="0">
              <a:buNone/>
            </a:pPr>
            <a:endParaRPr lang="en-US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&lt;expr&gt; ::= &lt;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&gt;           (*integers*)</a:t>
            </a:r>
          </a:p>
          <a:p>
            <a:pPr marL="0" indent="0"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         | &lt;expr&gt; + &lt;expr&gt; (*addition*)</a:t>
            </a:r>
          </a:p>
          <a:p>
            <a:pPr marL="0" indent="0"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         | &lt;expr&gt; * &lt;expr&gt; (*multiplication*)</a:t>
            </a:r>
          </a:p>
          <a:p>
            <a:pPr marL="0" indent="0"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         | ( &lt;expr&gt; )</a:t>
            </a:r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1143000" y="2743200"/>
            <a:ext cx="2590800" cy="685800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733800" y="2378214"/>
            <a:ext cx="49911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alibri" charset="0"/>
                <a:ea typeface="Calibri" charset="0"/>
                <a:cs typeface="Calibri" charset="0"/>
              </a:rPr>
              <a:t>The name of the piece of syntax we’re defining  (in this case, &lt;expr&gt;, </a:t>
            </a:r>
            <a:r>
              <a:rPr lang="en-US" sz="2000" smtClean="0">
                <a:latin typeface="Calibri" charset="0"/>
                <a:ea typeface="Calibri" charset="0"/>
                <a:cs typeface="Calibri" charset="0"/>
              </a:rPr>
              <a:t>for expression)</a:t>
            </a:r>
            <a:endParaRPr lang="en-US" sz="2000" dirty="0" smtClean="0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3962400" y="4724400"/>
            <a:ext cx="381000" cy="892314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176346" y="5616714"/>
            <a:ext cx="49911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alibri" charset="0"/>
                <a:ea typeface="Calibri" charset="0"/>
                <a:cs typeface="Calibri" charset="0"/>
              </a:rPr>
              <a:t>Each “production” after a pipe  “|” </a:t>
            </a:r>
          </a:p>
          <a:p>
            <a:r>
              <a:rPr lang="en-US" sz="2000" dirty="0" smtClean="0">
                <a:latin typeface="Calibri" charset="0"/>
                <a:ea typeface="Calibri" charset="0"/>
                <a:cs typeface="Calibri" charset="0"/>
              </a:rPr>
              <a:t>corresponds to a different way to build an </a:t>
            </a:r>
          </a:p>
          <a:p>
            <a:r>
              <a:rPr lang="en-US" sz="2000" dirty="0" smtClean="0">
                <a:latin typeface="Calibri" charset="0"/>
                <a:ea typeface="Calibri" charset="0"/>
                <a:cs typeface="Calibri" charset="0"/>
              </a:rPr>
              <a:t>&lt;expr&gt;</a:t>
            </a:r>
          </a:p>
        </p:txBody>
      </p:sp>
    </p:spTree>
    <p:extLst>
      <p:ext uri="{BB962C8B-B14F-4D97-AF65-F5344CB8AC3E}">
        <p14:creationId xmlns:p14="http://schemas.microsoft.com/office/powerpoint/2010/main" val="792028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On a sheet of paper (or half a sheet borrowed from a friend), write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Your name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answer to the following question:</a:t>
            </a:r>
          </a:p>
          <a:p>
            <a:pPr marL="0" indent="0" algn="ctr">
              <a:buNone/>
            </a:pPr>
            <a:endParaRPr lang="en-US" sz="2800" b="1" dirty="0" smtClean="0"/>
          </a:p>
          <a:p>
            <a:pPr marL="0" indent="0" algn="ctr">
              <a:buNone/>
            </a:pPr>
            <a:r>
              <a:rPr lang="en-US" sz="2800" b="1" dirty="0" smtClean="0"/>
              <a:t>What is the result of </a:t>
            </a:r>
          </a:p>
          <a:p>
            <a:pPr marL="0" indent="0" algn="ctr">
              <a:buNone/>
            </a:pPr>
            <a:r>
              <a:rPr lang="en-US" sz="2800" b="1" dirty="0" smtClean="0"/>
              <a:t>the </a:t>
            </a:r>
            <a:r>
              <a:rPr lang="en-US" sz="2800" b="1" dirty="0" err="1" smtClean="0"/>
              <a:t>OCaml</a:t>
            </a:r>
            <a:r>
              <a:rPr lang="en-US" sz="2800" b="1" dirty="0" smtClean="0"/>
              <a:t> expression</a:t>
            </a:r>
            <a:endParaRPr lang="en-US" dirty="0"/>
          </a:p>
          <a:p>
            <a:pPr marL="0" indent="0" algn="ctr">
              <a:buNone/>
            </a:pP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let b=42 in let b=43 in b-1</a:t>
            </a:r>
          </a:p>
          <a:p>
            <a:pPr marL="0" indent="0" algn="ctr">
              <a:buNone/>
            </a:pPr>
            <a:r>
              <a:rPr lang="en-US" b="1" dirty="0">
                <a:latin typeface="Calibri" charset="0"/>
                <a:ea typeface="Calibri" charset="0"/>
                <a:cs typeface="Calibri" charset="0"/>
              </a:rPr>
              <a:t>?</a:t>
            </a:r>
            <a:endParaRPr lang="en-US" b="1" dirty="0" smtClean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Quiz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27864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Backus-Naur Form (BNF)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38200"/>
            <a:ext cx="8839200" cy="5486400"/>
          </a:xfrm>
        </p:spPr>
        <p:txBody>
          <a:bodyPr/>
          <a:lstStyle/>
          <a:p>
            <a:r>
              <a:rPr lang="en-US" dirty="0" smtClean="0"/>
              <a:t>A small example:</a:t>
            </a:r>
          </a:p>
          <a:p>
            <a:pPr marL="0" indent="0">
              <a:buNone/>
            </a:pPr>
            <a:endParaRPr lang="en-US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&lt;expr&gt; ::= &lt;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&gt;           (*integers*)</a:t>
            </a:r>
          </a:p>
          <a:p>
            <a:pPr marL="0" indent="0"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         | &lt;expr&gt; + &lt;expr&gt; (*addition*)</a:t>
            </a:r>
          </a:p>
          <a:p>
            <a:pPr marL="0" indent="0"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         | &lt;expr&gt; * &lt;expr&gt; (*multiplication*)</a:t>
            </a:r>
          </a:p>
          <a:p>
            <a:pPr marL="0" indent="0"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         | ( &lt;expr&gt; )</a:t>
            </a:r>
          </a:p>
          <a:p>
            <a:pPr marL="0" indent="0">
              <a:buNone/>
            </a:pP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Strings in the “language” defined by the grammar above:</a:t>
            </a:r>
          </a:p>
          <a:p>
            <a:pPr marL="0" indent="0">
              <a:buNone/>
            </a:pP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	1</a:t>
            </a:r>
          </a:p>
          <a:p>
            <a:pPr marL="0" indent="0"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(1)</a:t>
            </a:r>
          </a:p>
          <a:p>
            <a:pPr marL="0" indent="0"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(1 + 2) * 3 + (4 * 5)</a:t>
            </a:r>
          </a:p>
          <a:p>
            <a:pPr marL="0" indent="0"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715664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BNF in </a:t>
            </a:r>
            <a:r>
              <a:rPr lang="en-US" dirty="0" err="1" smtClean="0"/>
              <a:t>OCaml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38200"/>
            <a:ext cx="8839200" cy="5486400"/>
          </a:xfrm>
        </p:spPr>
        <p:txBody>
          <a:bodyPr/>
          <a:lstStyle/>
          <a:p>
            <a:r>
              <a:rPr lang="en-US" dirty="0" smtClean="0"/>
              <a:t>Traditional BNF</a:t>
            </a:r>
            <a:endParaRPr lang="en-US" dirty="0"/>
          </a:p>
          <a:p>
            <a:endParaRPr lang="en-US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&lt;expr&gt; ::= &lt;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&gt;           (*integers*)</a:t>
            </a:r>
          </a:p>
          <a:p>
            <a:pPr marL="0" indent="0">
              <a:buNone/>
            </a:pP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          | &lt;expr&gt; + &lt;expr&gt; (*addition*)</a:t>
            </a:r>
          </a:p>
          <a:p>
            <a:pPr marL="0" indent="0">
              <a:buNone/>
            </a:pP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          | &lt;expr&gt; * &lt;expr&gt; (*multiplication*)</a:t>
            </a:r>
          </a:p>
          <a:p>
            <a:pPr marL="0" indent="0">
              <a:buNone/>
            </a:pP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          | ( &lt;expr&gt; )</a:t>
            </a:r>
          </a:p>
          <a:p>
            <a:pPr marL="0" indent="0">
              <a:buNone/>
            </a:pPr>
            <a:endParaRPr lang="en-US" dirty="0" smtClean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683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BNF in </a:t>
            </a:r>
            <a:r>
              <a:rPr lang="en-US" dirty="0" err="1" smtClean="0"/>
              <a:t>OCaml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38200"/>
            <a:ext cx="8839200" cy="5486400"/>
          </a:xfrm>
        </p:spPr>
        <p:txBody>
          <a:bodyPr/>
          <a:lstStyle/>
          <a:p>
            <a:r>
              <a:rPr lang="en-US" dirty="0" smtClean="0"/>
              <a:t>Traditional BNF</a:t>
            </a:r>
            <a:endParaRPr lang="en-US" dirty="0"/>
          </a:p>
          <a:p>
            <a:endParaRPr lang="en-US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&lt;expr&gt; ::= &lt;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&gt;           (*integers*)</a:t>
            </a:r>
          </a:p>
          <a:p>
            <a:pPr marL="0" indent="0">
              <a:buNone/>
            </a:pP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          | &lt;expr&gt; + &lt;expr&gt; (*addition*)</a:t>
            </a:r>
          </a:p>
          <a:p>
            <a:pPr marL="0" indent="0">
              <a:buNone/>
            </a:pP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          | &lt;expr&gt; * &lt;expr&gt; (*multiplication*)</a:t>
            </a:r>
          </a:p>
          <a:p>
            <a:pPr marL="0" indent="0">
              <a:buNone/>
            </a:pP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          | ( &lt;expr&gt; )</a:t>
            </a:r>
          </a:p>
          <a:p>
            <a:pPr marL="0" indent="0">
              <a:buNone/>
            </a:pPr>
            <a:endParaRPr lang="en-US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The same data type in </a:t>
            </a:r>
            <a:r>
              <a:rPr lang="en-US" dirty="0" err="1" smtClean="0">
                <a:latin typeface="Calibri" charset="0"/>
                <a:ea typeface="Calibri" charset="0"/>
                <a:cs typeface="Calibri" charset="0"/>
              </a:rPr>
              <a:t>OCaml</a:t>
            </a:r>
            <a:endParaRPr lang="en-US" dirty="0" smtClean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95300" y="4572000"/>
            <a:ext cx="8229600" cy="1905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4608" y="4693384"/>
            <a:ext cx="820029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type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expr =</a:t>
            </a:r>
          </a:p>
          <a:p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|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Eint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of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|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Eplus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of (expr * expr)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|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Etimes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of (expr * expr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|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Eparen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of expr</a:t>
            </a:r>
          </a:p>
        </p:txBody>
      </p:sp>
    </p:spTree>
    <p:extLst>
      <p:ext uri="{BB962C8B-B14F-4D97-AF65-F5344CB8AC3E}">
        <p14:creationId xmlns:p14="http://schemas.microsoft.com/office/powerpoint/2010/main" val="1700530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Language of Regular Expressions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838200"/>
                <a:ext cx="8839200" cy="5867400"/>
              </a:xfrm>
            </p:spPr>
            <p:txBody>
              <a:bodyPr/>
              <a:lstStyle/>
              <a:p>
                <a:r>
                  <a:rPr lang="en-US" dirty="0" smtClean="0"/>
                  <a:t>Regular Expressions in BNF Style</a:t>
                </a:r>
              </a:p>
              <a:p>
                <a:endParaRPr lang="en-US" dirty="0" smtClean="0">
                  <a:latin typeface="Courier New" charset="0"/>
                  <a:ea typeface="Courier New" charset="0"/>
                  <a:cs typeface="Courier New" charset="0"/>
                </a:endParaRPr>
              </a:p>
              <a:p>
                <a:pPr marL="0" indent="0">
                  <a:buNone/>
                </a:pPr>
                <a:r>
                  <a:rPr lang="en-US" sz="2000" dirty="0" smtClean="0">
                    <a:latin typeface="Courier New" charset="0"/>
                    <a:ea typeface="Courier New" charset="0"/>
                    <a:cs typeface="Courier New" charset="0"/>
                  </a:rPr>
                  <a:t>    r ::=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charset="0"/>
                        <a:ea typeface="Courier New" charset="0"/>
                        <a:cs typeface="Courier New" charset="0"/>
                      </a:rPr>
                      <m:t>𝑒𝑚𝑝𝑡𝑦</m:t>
                    </m:r>
                  </m:oMath>
                </a14:m>
                <a:r>
                  <a:rPr lang="en-US" sz="2000" b="0" dirty="0" smtClean="0">
                    <a:latin typeface="Courier New" charset="0"/>
                    <a:ea typeface="Courier New" charset="0"/>
                    <a:cs typeface="Courier New" charset="0"/>
                  </a:rPr>
                  <a:t>            (*match no strings*)</a:t>
                </a:r>
              </a:p>
              <a:p>
                <a:pPr marL="0" indent="0">
                  <a:buNone/>
                </a:pPr>
                <a:r>
                  <a:rPr lang="en-US" sz="2000" dirty="0">
                    <a:latin typeface="Courier New" charset="0"/>
                    <a:ea typeface="Courier New" charset="0"/>
                    <a:cs typeface="Courier New" charset="0"/>
                  </a:rPr>
                  <a:t>  </a:t>
                </a:r>
                <a:r>
                  <a:rPr lang="en-US" sz="2000" dirty="0" smtClean="0">
                    <a:latin typeface="Courier New" charset="0"/>
                    <a:ea typeface="Courier New" charset="0"/>
                    <a:cs typeface="Courier New" charset="0"/>
                  </a:rPr>
                  <a:t>	  |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1" dirty="0" smtClean="0">
                        <a:latin typeface="Cambria Math" charset="0"/>
                        <a:ea typeface="Courier New" charset="0"/>
                        <a:cs typeface="Courier New" charset="0"/>
                      </a:rPr>
                      <m:t>ϵ</m:t>
                    </m:r>
                  </m:oMath>
                </a14:m>
                <a:r>
                  <a:rPr lang="en-US" sz="2000" b="0" dirty="0" smtClean="0">
                    <a:latin typeface="Courier New" charset="0"/>
                    <a:ea typeface="Courier New" charset="0"/>
                    <a:cs typeface="Courier New" charset="0"/>
                  </a:rPr>
                  <a:t>                (*match the empty string*)</a:t>
                </a:r>
              </a:p>
              <a:p>
                <a:pPr marL="0" indent="0">
                  <a:buNone/>
                </a:pPr>
                <a:r>
                  <a:rPr lang="en-US" sz="2000" dirty="0">
                    <a:latin typeface="Courier New" charset="0"/>
                    <a:ea typeface="Courier New" charset="0"/>
                    <a:cs typeface="Courier New" charset="0"/>
                  </a:rPr>
                  <a:t>  </a:t>
                </a:r>
                <a:r>
                  <a:rPr lang="en-US" sz="2000" dirty="0" smtClean="0">
                    <a:latin typeface="Courier New" charset="0"/>
                    <a:ea typeface="Courier New" charset="0"/>
                    <a:cs typeface="Courier New" charset="0"/>
                  </a:rPr>
                  <a:t>	  | ‘A’ | ‘B’ | ‘C’  (*characters A, B, C*)</a:t>
                </a:r>
              </a:p>
              <a:p>
                <a:pPr marL="0" indent="0">
                  <a:buNone/>
                </a:pPr>
                <a:r>
                  <a:rPr lang="en-US" sz="2000" dirty="0">
                    <a:latin typeface="Courier New" charset="0"/>
                    <a:ea typeface="Courier New" charset="0"/>
                    <a:cs typeface="Courier New" charset="0"/>
                  </a:rPr>
                  <a:t> </a:t>
                </a:r>
                <a:r>
                  <a:rPr lang="en-US" sz="2000" dirty="0" smtClean="0">
                    <a:latin typeface="Courier New" charset="0"/>
                    <a:ea typeface="Courier New" charset="0"/>
                    <a:cs typeface="Courier New" charset="0"/>
                  </a:rPr>
                  <a:t>       | r1 . r2          (*concatenation: r1 then r2*)</a:t>
                </a:r>
              </a:p>
              <a:p>
                <a:pPr marL="0" indent="0">
                  <a:buNone/>
                </a:pPr>
                <a:r>
                  <a:rPr lang="en-US" sz="2000" dirty="0">
                    <a:latin typeface="Courier New" charset="0"/>
                    <a:ea typeface="Courier New" charset="0"/>
                    <a:cs typeface="Courier New" charset="0"/>
                  </a:rPr>
                  <a:t> </a:t>
                </a:r>
                <a:r>
                  <a:rPr lang="en-US" sz="2000" dirty="0" smtClean="0">
                    <a:latin typeface="Courier New" charset="0"/>
                    <a:ea typeface="Courier New" charset="0"/>
                    <a:cs typeface="Courier New" charset="0"/>
                  </a:rPr>
                  <a:t>       | r*               (*Kleene star: 0 or more*)</a:t>
                </a:r>
                <a:endParaRPr lang="en-US" sz="2000" dirty="0">
                  <a:latin typeface="Courier New" charset="0"/>
                  <a:ea typeface="Courier New" charset="0"/>
                  <a:cs typeface="Courier New" charset="0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latin typeface="Courier New" charset="0"/>
                    <a:ea typeface="Courier New" charset="0"/>
                    <a:cs typeface="Courier New" charset="0"/>
                  </a:rPr>
                  <a:t>  </a:t>
                </a:r>
                <a:r>
                  <a:rPr lang="en-US" sz="2000" dirty="0" smtClean="0">
                    <a:latin typeface="Courier New" charset="0"/>
                    <a:ea typeface="Courier New" charset="0"/>
                    <a:cs typeface="Courier New" charset="0"/>
                  </a:rPr>
                  <a:t>      | </a:t>
                </a:r>
                <a:r>
                  <a:rPr lang="en-US" sz="2000" dirty="0" smtClean="0">
                    <a:latin typeface="Courier New" charset="0"/>
                    <a:ea typeface="Courier New" charset="0"/>
                    <a:cs typeface="Courier New" charset="0"/>
                  </a:rPr>
                  <a:t>r1 </a:t>
                </a:r>
                <a:r>
                  <a:rPr lang="en-US" sz="2000" dirty="0" smtClean="0">
                    <a:latin typeface="Courier New" charset="0"/>
                    <a:ea typeface="Courier New" charset="0"/>
                    <a:cs typeface="Courier New" charset="0"/>
                  </a:rPr>
                  <a:t>|| </a:t>
                </a:r>
                <a:r>
                  <a:rPr lang="en-US" sz="2000" dirty="0" smtClean="0">
                    <a:latin typeface="Courier New" charset="0"/>
                    <a:ea typeface="Courier New" charset="0"/>
                    <a:cs typeface="Courier New" charset="0"/>
                  </a:rPr>
                  <a:t>r2         </a:t>
                </a:r>
                <a:r>
                  <a:rPr lang="en-US" sz="2000" dirty="0" smtClean="0">
                    <a:latin typeface="Courier New" charset="0"/>
                    <a:ea typeface="Courier New" charset="0"/>
                    <a:cs typeface="Courier New" charset="0"/>
                  </a:rPr>
                  <a:t>(*r1 or r2*)</a:t>
                </a:r>
                <a:endParaRPr lang="en-US" sz="2000" dirty="0">
                  <a:latin typeface="Courier New" charset="0"/>
                  <a:ea typeface="Courier New" charset="0"/>
                  <a:cs typeface="Courier New" charset="0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latin typeface="Courier New" charset="0"/>
                    <a:ea typeface="Courier New" charset="0"/>
                    <a:cs typeface="Courier New" charset="0"/>
                  </a:rPr>
                  <a:t>  </a:t>
                </a:r>
                <a:r>
                  <a:rPr lang="en-US" sz="2000" dirty="0" smtClean="0">
                    <a:latin typeface="Courier New" charset="0"/>
                    <a:ea typeface="Courier New" charset="0"/>
                    <a:cs typeface="Courier New" charset="0"/>
                  </a:rPr>
                  <a:t>      | </a:t>
                </a:r>
                <a:r>
                  <a:rPr lang="en-US" sz="2000" dirty="0" smtClean="0">
                    <a:latin typeface="Courier New" charset="0"/>
                    <a:ea typeface="Courier New" charset="0"/>
                    <a:cs typeface="Courier New" charset="0"/>
                  </a:rPr>
                  <a:t>r1 </a:t>
                </a:r>
                <a:r>
                  <a:rPr lang="en-US" sz="2000" dirty="0" smtClean="0">
                    <a:latin typeface="Courier New" charset="0"/>
                    <a:ea typeface="Courier New" charset="0"/>
                    <a:cs typeface="Courier New" charset="0"/>
                  </a:rPr>
                  <a:t>&amp;&amp; </a:t>
                </a:r>
                <a:r>
                  <a:rPr lang="en-US" sz="2000" dirty="0" smtClean="0">
                    <a:latin typeface="Courier New" charset="0"/>
                    <a:ea typeface="Courier New" charset="0"/>
                    <a:cs typeface="Courier New" charset="0"/>
                  </a:rPr>
                  <a:t>r2         (*</a:t>
                </a:r>
                <a:r>
                  <a:rPr lang="en-US" sz="2000" dirty="0" smtClean="0">
                    <a:latin typeface="Courier New" charset="0"/>
                    <a:ea typeface="Courier New" charset="0"/>
                    <a:cs typeface="Courier New" charset="0"/>
                  </a:rPr>
                  <a:t>r1 and r2*)</a:t>
                </a:r>
                <a:endParaRPr lang="en-US" sz="2000" dirty="0">
                  <a:latin typeface="Courier New" charset="0"/>
                  <a:ea typeface="Courier New" charset="0"/>
                  <a:cs typeface="Courier New" charset="0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latin typeface="Courier New" charset="0"/>
                    <a:ea typeface="Courier New" charset="0"/>
                    <a:cs typeface="Courier New" charset="0"/>
                  </a:rPr>
                  <a:t>  </a:t>
                </a:r>
                <a:r>
                  <a:rPr lang="en-US" sz="2000" dirty="0" smtClean="0">
                    <a:latin typeface="Courier New" charset="0"/>
                    <a:ea typeface="Courier New" charset="0"/>
                    <a:cs typeface="Courier New" charset="0"/>
                  </a:rPr>
                  <a:t>      |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charset="0"/>
                        <a:ea typeface="Courier New" charset="0"/>
                        <a:cs typeface="Courier New" charset="0"/>
                      </a:rPr>
                      <m:t>¬</m:t>
                    </m:r>
                  </m:oMath>
                </a14:m>
                <a:r>
                  <a:rPr lang="en-US" sz="2000" b="0" dirty="0" smtClean="0">
                    <a:latin typeface="Courier New" charset="0"/>
                    <a:ea typeface="Courier New" charset="0"/>
                    <a:cs typeface="Courier New" charset="0"/>
                  </a:rPr>
                  <a:t>r               (*not r</a:t>
                </a:r>
                <a:r>
                  <a:rPr lang="en-US" sz="2000" b="0" dirty="0" smtClean="0">
                    <a:latin typeface="Courier New" charset="0"/>
                    <a:ea typeface="Courier New" charset="0"/>
                    <a:cs typeface="Courier New" charset="0"/>
                  </a:rPr>
                  <a:t>*)</a:t>
                </a:r>
              </a:p>
              <a:p>
                <a:pPr marL="0" indent="0">
                  <a:buNone/>
                </a:pPr>
                <a:r>
                  <a:rPr lang="en-US" sz="2000" dirty="0">
                    <a:latin typeface="Courier New" charset="0"/>
                    <a:ea typeface="Courier New" charset="0"/>
                    <a:cs typeface="Courier New" charset="0"/>
                  </a:rPr>
                  <a:t> </a:t>
                </a:r>
                <a:r>
                  <a:rPr lang="en-US" sz="2000" dirty="0" smtClean="0">
                    <a:latin typeface="Courier New" charset="0"/>
                    <a:ea typeface="Courier New" charset="0"/>
                    <a:cs typeface="Courier New" charset="0"/>
                  </a:rPr>
                  <a:t>       | ( r )            (*</a:t>
                </a:r>
                <a:r>
                  <a:rPr lang="en-US" sz="2000" dirty="0" err="1" smtClean="0">
                    <a:latin typeface="Courier New" charset="0"/>
                    <a:ea typeface="Courier New" charset="0"/>
                    <a:cs typeface="Courier New" charset="0"/>
                  </a:rPr>
                  <a:t>paranthesized</a:t>
                </a:r>
                <a:r>
                  <a:rPr lang="en-US" sz="2000" dirty="0" smtClean="0">
                    <a:latin typeface="Courier New" charset="0"/>
                    <a:ea typeface="Courier New" charset="0"/>
                    <a:cs typeface="Courier New" charset="0"/>
                  </a:rPr>
                  <a:t> r*)</a:t>
                </a:r>
                <a:endParaRPr lang="en-US" sz="2000" dirty="0">
                  <a:latin typeface="Courier New" charset="0"/>
                  <a:ea typeface="Courier New" charset="0"/>
                  <a:cs typeface="Courier New" charset="0"/>
                </a:endParaRPr>
              </a:p>
              <a:p>
                <a:r>
                  <a:rPr lang="en-US" b="0" dirty="0" smtClean="0">
                    <a:latin typeface="Calibri" charset="0"/>
                    <a:ea typeface="Calibri" charset="0"/>
                    <a:cs typeface="Calibri" charset="0"/>
                  </a:rPr>
                  <a:t>Examples:</a:t>
                </a:r>
              </a:p>
              <a:p>
                <a:pPr lvl="1"/>
                <a:r>
                  <a:rPr lang="en-US" b="0" dirty="0" smtClean="0">
                    <a:latin typeface="Courier New" charset="0"/>
                    <a:ea typeface="Courier New" charset="0"/>
                    <a:cs typeface="Courier New" charset="0"/>
                  </a:rPr>
                  <a:t>‘A’ . ‘B’ . ‘C’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  <a:ea typeface="Courier New" charset="0"/>
                        <a:cs typeface="Courier New" charset="0"/>
                      </a:rPr>
                      <m:t>¬</m:t>
                    </m:r>
                    <m:r>
                      <a:rPr lang="en-US" b="0" i="1" smtClean="0">
                        <a:latin typeface="Cambria Math" charset="0"/>
                        <a:ea typeface="Courier New" charset="0"/>
                        <a:cs typeface="Courier New" charset="0"/>
                      </a:rPr>
                      <m:t>𝑒𝑚𝑝𝑡𝑦</m:t>
                    </m:r>
                  </m:oMath>
                </a14:m>
                <a:endParaRPr lang="en-US" b="0" dirty="0" smtClean="0">
                  <a:latin typeface="Courier New" charset="0"/>
                  <a:ea typeface="Courier New" charset="0"/>
                  <a:cs typeface="Courier New" charset="0"/>
                </a:endParaRPr>
              </a:p>
              <a:p>
                <a:pPr lvl="1"/>
                <a:r>
                  <a:rPr lang="en-US" b="0" dirty="0" smtClean="0">
                    <a:latin typeface="Courier New" charset="0"/>
                    <a:ea typeface="Courier New" charset="0"/>
                    <a:cs typeface="Courier New" charset="0"/>
                  </a:rPr>
                  <a:t>(‘A’ . ‘B’)*</a:t>
                </a:r>
              </a:p>
              <a:p>
                <a:pPr marL="0" indent="0">
                  <a:buNone/>
                </a:pPr>
                <a:endParaRPr lang="en-US" sz="2000" dirty="0" smtClean="0">
                  <a:latin typeface="Courier New" charset="0"/>
                  <a:ea typeface="Courier New" charset="0"/>
                  <a:cs typeface="Courier New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838200"/>
                <a:ext cx="8839200" cy="5867400"/>
              </a:xfrm>
              <a:blipFill rotWithShape="0">
                <a:blip r:embed="rId2"/>
                <a:stretch>
                  <a:fillRect l="-897" t="-832" b="-15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612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OCaml</a:t>
            </a:r>
            <a:r>
              <a:rPr lang="en-US" dirty="0" smtClean="0"/>
              <a:t> </a:t>
            </a:r>
            <a:r>
              <a:rPr lang="en-US" dirty="0" err="1" smtClean="0"/>
              <a:t>Regexp</a:t>
            </a:r>
            <a:r>
              <a:rPr lang="en-US" dirty="0" smtClean="0"/>
              <a:t>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838200"/>
            <a:ext cx="8534400" cy="5715000"/>
          </a:xfrm>
        </p:spPr>
        <p:txBody>
          <a:bodyPr/>
          <a:lstStyle/>
          <a:p>
            <a:r>
              <a:rPr lang="en-US" sz="2600" dirty="0" smtClean="0"/>
              <a:t>.            Matches </a:t>
            </a:r>
            <a:r>
              <a:rPr lang="en-US" sz="2600" dirty="0"/>
              <a:t>any character except newline.</a:t>
            </a:r>
          </a:p>
          <a:p>
            <a:r>
              <a:rPr lang="en-US" sz="2600" dirty="0" smtClean="0"/>
              <a:t>r*         </a:t>
            </a:r>
            <a:r>
              <a:rPr lang="en-US" sz="2600" dirty="0"/>
              <a:t>Matches the </a:t>
            </a:r>
            <a:r>
              <a:rPr lang="en-US" sz="2600" dirty="0" smtClean="0"/>
              <a:t>expression </a:t>
            </a:r>
            <a:r>
              <a:rPr lang="en-US" sz="2600" dirty="0" smtClean="0">
                <a:solidFill>
                  <a:srgbClr val="C00000"/>
                </a:solidFill>
              </a:rPr>
              <a:t>r</a:t>
            </a:r>
            <a:r>
              <a:rPr lang="en-US" sz="2600" dirty="0" smtClean="0"/>
              <a:t> zero</a:t>
            </a:r>
            <a:r>
              <a:rPr lang="en-US" sz="2600" dirty="0"/>
              <a:t>, one or several times</a:t>
            </a:r>
          </a:p>
          <a:p>
            <a:r>
              <a:rPr lang="en-US" sz="2600" dirty="0" smtClean="0"/>
              <a:t>r+         Matches </a:t>
            </a:r>
            <a:r>
              <a:rPr lang="en-US" sz="2600" dirty="0"/>
              <a:t>the </a:t>
            </a:r>
            <a:r>
              <a:rPr lang="en-US" sz="2600" dirty="0" smtClean="0"/>
              <a:t>expression </a:t>
            </a:r>
            <a:r>
              <a:rPr lang="en-US" sz="2600" dirty="0" smtClean="0">
                <a:solidFill>
                  <a:srgbClr val="C00000"/>
                </a:solidFill>
              </a:rPr>
              <a:t>r</a:t>
            </a:r>
            <a:r>
              <a:rPr lang="en-US" sz="2600" dirty="0" smtClean="0"/>
              <a:t> one </a:t>
            </a:r>
            <a:r>
              <a:rPr lang="en-US" sz="2600" dirty="0"/>
              <a:t>or several times</a:t>
            </a:r>
          </a:p>
          <a:p>
            <a:r>
              <a:rPr lang="en-US" sz="2600" dirty="0" smtClean="0"/>
              <a:t>r?         Matches </a:t>
            </a:r>
            <a:r>
              <a:rPr lang="en-US" sz="2600" dirty="0"/>
              <a:t>the </a:t>
            </a:r>
            <a:r>
              <a:rPr lang="en-US" sz="2600" dirty="0" smtClean="0"/>
              <a:t>expression </a:t>
            </a:r>
            <a:r>
              <a:rPr lang="en-US" sz="2600" dirty="0" smtClean="0">
                <a:solidFill>
                  <a:srgbClr val="C00000"/>
                </a:solidFill>
              </a:rPr>
              <a:t>r</a:t>
            </a:r>
            <a:r>
              <a:rPr lang="en-US" sz="2600" dirty="0" smtClean="0"/>
              <a:t> once </a:t>
            </a:r>
            <a:r>
              <a:rPr lang="en-US" sz="2600" dirty="0"/>
              <a:t>or not at all</a:t>
            </a:r>
          </a:p>
          <a:p>
            <a:r>
              <a:rPr lang="en-US" sz="2600" dirty="0" smtClean="0"/>
              <a:t>…</a:t>
            </a:r>
          </a:p>
          <a:p>
            <a:pPr marL="0" indent="0">
              <a:buNone/>
            </a:pPr>
            <a:r>
              <a:rPr lang="en-US" sz="26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54514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OCaml</a:t>
            </a:r>
            <a:r>
              <a:rPr lang="en-US" dirty="0" smtClean="0"/>
              <a:t> </a:t>
            </a:r>
            <a:r>
              <a:rPr lang="en-US" dirty="0" err="1" smtClean="0"/>
              <a:t>Regexp</a:t>
            </a:r>
            <a:r>
              <a:rPr lang="en-US" dirty="0" smtClean="0"/>
              <a:t> Syntax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42900" y="838200"/>
                <a:ext cx="8534400" cy="5715000"/>
              </a:xfrm>
            </p:spPr>
            <p:txBody>
              <a:bodyPr/>
              <a:lstStyle/>
              <a:p>
                <a:r>
                  <a:rPr lang="en-US" sz="2600" dirty="0" smtClean="0"/>
                  <a:t>.            Matches </a:t>
                </a:r>
                <a:r>
                  <a:rPr lang="en-US" sz="2600" dirty="0"/>
                  <a:t>any character except newline.</a:t>
                </a:r>
              </a:p>
              <a:p>
                <a:r>
                  <a:rPr lang="en-US" sz="2600" dirty="0" smtClean="0"/>
                  <a:t>r*         </a:t>
                </a:r>
                <a:r>
                  <a:rPr lang="en-US" sz="2600" dirty="0"/>
                  <a:t>Matches the </a:t>
                </a:r>
                <a:r>
                  <a:rPr lang="en-US" sz="2600" dirty="0" smtClean="0"/>
                  <a:t>expression </a:t>
                </a:r>
                <a:r>
                  <a:rPr lang="en-US" sz="2600" dirty="0" smtClean="0">
                    <a:solidFill>
                      <a:srgbClr val="C00000"/>
                    </a:solidFill>
                  </a:rPr>
                  <a:t>r</a:t>
                </a:r>
                <a:r>
                  <a:rPr lang="en-US" sz="2600" dirty="0" smtClean="0"/>
                  <a:t> zero</a:t>
                </a:r>
                <a:r>
                  <a:rPr lang="en-US" sz="2600" dirty="0"/>
                  <a:t>, one or several times</a:t>
                </a:r>
              </a:p>
              <a:p>
                <a:r>
                  <a:rPr lang="en-US" sz="2600" dirty="0" smtClean="0"/>
                  <a:t>r+         Matches </a:t>
                </a:r>
                <a:r>
                  <a:rPr lang="en-US" sz="2600" dirty="0"/>
                  <a:t>the </a:t>
                </a:r>
                <a:r>
                  <a:rPr lang="en-US" sz="2600" dirty="0" smtClean="0"/>
                  <a:t>expression </a:t>
                </a:r>
                <a:r>
                  <a:rPr lang="en-US" sz="2600" dirty="0" smtClean="0">
                    <a:solidFill>
                      <a:srgbClr val="C00000"/>
                    </a:solidFill>
                  </a:rPr>
                  <a:t>r</a:t>
                </a:r>
                <a:r>
                  <a:rPr lang="en-US" sz="2600" dirty="0" smtClean="0"/>
                  <a:t> one </a:t>
                </a:r>
                <a:r>
                  <a:rPr lang="en-US" sz="2600" dirty="0"/>
                  <a:t>or several times</a:t>
                </a:r>
              </a:p>
              <a:p>
                <a:r>
                  <a:rPr lang="en-US" sz="2600" dirty="0" smtClean="0"/>
                  <a:t>r?         Matches </a:t>
                </a:r>
                <a:r>
                  <a:rPr lang="en-US" sz="2600" dirty="0"/>
                  <a:t>the </a:t>
                </a:r>
                <a:r>
                  <a:rPr lang="en-US" sz="2600" dirty="0" smtClean="0"/>
                  <a:t>expression </a:t>
                </a:r>
                <a:r>
                  <a:rPr lang="en-US" sz="2600" dirty="0" smtClean="0">
                    <a:solidFill>
                      <a:srgbClr val="C00000"/>
                    </a:solidFill>
                  </a:rPr>
                  <a:t>r</a:t>
                </a:r>
                <a:r>
                  <a:rPr lang="en-US" sz="2600" dirty="0" smtClean="0"/>
                  <a:t> once </a:t>
                </a:r>
                <a:r>
                  <a:rPr lang="en-US" sz="2600" dirty="0"/>
                  <a:t>or not at all</a:t>
                </a:r>
              </a:p>
              <a:p>
                <a:r>
                  <a:rPr lang="en-US" sz="2600" dirty="0" smtClean="0"/>
                  <a:t>…</a:t>
                </a:r>
              </a:p>
              <a:p>
                <a:endParaRPr lang="en-US" sz="2600" dirty="0"/>
              </a:p>
              <a:p>
                <a:pPr marL="0" indent="0" algn="ctr">
                  <a:buNone/>
                </a:pPr>
                <a:r>
                  <a:rPr lang="en-US" sz="2600" i="1" dirty="0" err="1" smtClean="0">
                    <a:solidFill>
                      <a:srgbClr val="C00000"/>
                    </a:solidFill>
                  </a:rPr>
                  <a:t>Desugaring</a:t>
                </a:r>
                <a:endParaRPr lang="en-US" sz="2600" i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600" dirty="0" smtClean="0">
                  <a:latin typeface="Courier New" charset="0"/>
                  <a:ea typeface="Courier New" charset="0"/>
                  <a:cs typeface="Courier New" charset="0"/>
                </a:endParaRPr>
              </a:p>
              <a:p>
                <a:pPr marL="0" indent="0">
                  <a:buNone/>
                </a:pPr>
                <a:r>
                  <a:rPr lang="en-US" sz="2600" dirty="0" err="1" smtClean="0">
                    <a:latin typeface="Courier New" charset="0"/>
                    <a:ea typeface="Courier New" charset="0"/>
                    <a:cs typeface="Courier New" charset="0"/>
                  </a:rPr>
                  <a:t>desugar</a:t>
                </a:r>
                <a:r>
                  <a:rPr lang="en-US" sz="2600" dirty="0" smtClean="0">
                    <a:latin typeface="Courier New" charset="0"/>
                    <a:ea typeface="Courier New" charset="0"/>
                    <a:cs typeface="Courier New" charset="0"/>
                  </a:rPr>
                  <a:t>(</a:t>
                </a:r>
                <a:r>
                  <a:rPr lang="en-US" sz="2600" dirty="0" smtClean="0">
                    <a:latin typeface="Calibri" charset="0"/>
                    <a:ea typeface="Calibri" charset="0"/>
                    <a:cs typeface="Calibri" charset="0"/>
                  </a:rPr>
                  <a:t>.</a:t>
                </a:r>
                <a:r>
                  <a:rPr lang="en-US" sz="2600" dirty="0" smtClean="0">
                    <a:latin typeface="Courier New" charset="0"/>
                    <a:ea typeface="Courier New" charset="0"/>
                    <a:cs typeface="Courier New" charset="0"/>
                  </a:rPr>
                  <a:t>)  = (‘A’ || (‘B’ || ‘C’))</a:t>
                </a:r>
              </a:p>
              <a:p>
                <a:pPr marL="0" indent="0">
                  <a:buNone/>
                </a:pPr>
                <a:r>
                  <a:rPr lang="en-US" sz="2600" dirty="0" err="1">
                    <a:latin typeface="Courier New" charset="0"/>
                    <a:ea typeface="Courier New" charset="0"/>
                    <a:cs typeface="Courier New" charset="0"/>
                  </a:rPr>
                  <a:t>d</a:t>
                </a:r>
                <a:r>
                  <a:rPr lang="en-US" sz="2600" dirty="0" err="1" smtClean="0">
                    <a:latin typeface="Courier New" charset="0"/>
                    <a:ea typeface="Courier New" charset="0"/>
                    <a:cs typeface="Courier New" charset="0"/>
                  </a:rPr>
                  <a:t>esugar</a:t>
                </a:r>
                <a:r>
                  <a:rPr lang="en-US" sz="2600" dirty="0" smtClean="0">
                    <a:latin typeface="Courier New" charset="0"/>
                    <a:ea typeface="Courier New" charset="0"/>
                    <a:cs typeface="Courier New" charset="0"/>
                  </a:rPr>
                  <a:t>(</a:t>
                </a:r>
                <a:r>
                  <a:rPr lang="en-US" sz="2600" dirty="0" smtClean="0">
                    <a:latin typeface="Calibri" charset="0"/>
                    <a:ea typeface="Calibri" charset="0"/>
                    <a:cs typeface="Calibri" charset="0"/>
                  </a:rPr>
                  <a:t>r+</a:t>
                </a:r>
                <a:r>
                  <a:rPr lang="en-US" sz="2600" dirty="0" smtClean="0">
                    <a:latin typeface="Courier New" charset="0"/>
                    <a:ea typeface="Courier New" charset="0"/>
                    <a:cs typeface="Courier New" charset="0"/>
                  </a:rPr>
                  <a:t>) = let s = </a:t>
                </a:r>
                <a:r>
                  <a:rPr lang="en-US" sz="2600" dirty="0" err="1" smtClean="0">
                    <a:latin typeface="Courier New" charset="0"/>
                    <a:ea typeface="Courier New" charset="0"/>
                    <a:cs typeface="Courier New" charset="0"/>
                  </a:rPr>
                  <a:t>desugar</a:t>
                </a:r>
                <a:r>
                  <a:rPr lang="en-US" sz="2600" dirty="0" smtClean="0">
                    <a:latin typeface="Courier New" charset="0"/>
                    <a:ea typeface="Courier New" charset="0"/>
                    <a:cs typeface="Courier New" charset="0"/>
                  </a:rPr>
                  <a:t>(</a:t>
                </a:r>
                <a:r>
                  <a:rPr lang="en-US" sz="2600" dirty="0" smtClean="0">
                    <a:latin typeface="Calibri" charset="0"/>
                    <a:ea typeface="Calibri" charset="0"/>
                    <a:cs typeface="Calibri" charset="0"/>
                  </a:rPr>
                  <a:t>r</a:t>
                </a:r>
                <a:r>
                  <a:rPr lang="en-US" sz="2600" dirty="0" smtClean="0">
                    <a:latin typeface="Courier New" charset="0"/>
                    <a:ea typeface="Courier New" charset="0"/>
                    <a:cs typeface="Courier New" charset="0"/>
                  </a:rPr>
                  <a:t>) in s . s*</a:t>
                </a:r>
              </a:p>
              <a:p>
                <a:pPr marL="0" indent="0">
                  <a:buNone/>
                </a:pPr>
                <a:r>
                  <a:rPr lang="en-US" sz="2600" dirty="0" err="1" smtClean="0">
                    <a:latin typeface="Courier New" charset="0"/>
                    <a:ea typeface="Courier New" charset="0"/>
                    <a:cs typeface="Courier New" charset="0"/>
                  </a:rPr>
                  <a:t>desugar</a:t>
                </a:r>
                <a:r>
                  <a:rPr lang="en-US" sz="2600" dirty="0" smtClean="0">
                    <a:latin typeface="Courier New" charset="0"/>
                    <a:ea typeface="Courier New" charset="0"/>
                    <a:cs typeface="Courier New" charset="0"/>
                  </a:rPr>
                  <a:t>(</a:t>
                </a:r>
                <a:r>
                  <a:rPr lang="en-US" sz="2600" dirty="0" smtClean="0">
                    <a:latin typeface="Calibri" charset="0"/>
                    <a:ea typeface="Calibri" charset="0"/>
                    <a:cs typeface="Calibri" charset="0"/>
                  </a:rPr>
                  <a:t>r?</a:t>
                </a:r>
                <a:r>
                  <a:rPr lang="en-US" sz="2600" dirty="0" smtClean="0">
                    <a:latin typeface="Courier New" charset="0"/>
                    <a:ea typeface="Courier New" charset="0"/>
                    <a:cs typeface="Courier New" charset="0"/>
                  </a:rPr>
                  <a:t>) = let s = </a:t>
                </a:r>
                <a:r>
                  <a:rPr lang="en-US" sz="2600" dirty="0" err="1" smtClean="0">
                    <a:latin typeface="Courier New" charset="0"/>
                    <a:ea typeface="Courier New" charset="0"/>
                    <a:cs typeface="Courier New" charset="0"/>
                  </a:rPr>
                  <a:t>desugar</a:t>
                </a:r>
                <a:r>
                  <a:rPr lang="en-US" sz="2600" dirty="0" smtClean="0">
                    <a:latin typeface="Courier New" charset="0"/>
                    <a:ea typeface="Courier New" charset="0"/>
                    <a:cs typeface="Courier New" charset="0"/>
                  </a:rPr>
                  <a:t>(</a:t>
                </a:r>
                <a:r>
                  <a:rPr lang="en-US" sz="2600" dirty="0" smtClean="0">
                    <a:latin typeface="Calibri" charset="0"/>
                    <a:ea typeface="Calibri" charset="0"/>
                    <a:cs typeface="Calibri" charset="0"/>
                  </a:rPr>
                  <a:t>r</a:t>
                </a:r>
                <a:r>
                  <a:rPr lang="en-US" sz="2600" dirty="0" smtClean="0">
                    <a:latin typeface="Courier New" charset="0"/>
                    <a:ea typeface="Courier New" charset="0"/>
                    <a:cs typeface="Courier New" charset="0"/>
                  </a:rPr>
                  <a:t>) in (s||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charset="0"/>
                        <a:ea typeface="Courier New" charset="0"/>
                        <a:cs typeface="Courier New" charset="0"/>
                      </a:rPr>
                      <m:t>𝜖</m:t>
                    </m:r>
                    <m:r>
                      <a:rPr lang="en-US" sz="2600" b="0" i="0" smtClean="0">
                        <a:latin typeface="Cambria Math" charset="0"/>
                        <a:ea typeface="Courier New" charset="0"/>
                        <a:cs typeface="Courier New" charset="0"/>
                      </a:rPr>
                      <m:t>)</m:t>
                    </m:r>
                  </m:oMath>
                </a14:m>
                <a:endParaRPr lang="en-US" sz="2600" dirty="0" smtClean="0">
                  <a:latin typeface="Courier New" charset="0"/>
                  <a:ea typeface="Courier New" charset="0"/>
                  <a:cs typeface="Courier New" charset="0"/>
                </a:endParaRPr>
              </a:p>
              <a:p>
                <a:pPr marL="0" indent="0">
                  <a:buNone/>
                </a:pPr>
                <a:r>
                  <a:rPr lang="en-US" sz="2600" dirty="0" smtClean="0">
                    <a:latin typeface="Courier New" charset="0"/>
                    <a:ea typeface="Courier New" charset="0"/>
                    <a:cs typeface="Courier New" charset="0"/>
                  </a:rPr>
                  <a:t>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2900" y="838200"/>
                <a:ext cx="8534400" cy="5715000"/>
              </a:xfrm>
              <a:blipFill rotWithShape="0">
                <a:blip r:embed="rId2"/>
                <a:stretch>
                  <a:fillRect l="-1286" t="-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9816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2" y="4406900"/>
            <a:ext cx="8116887" cy="1765300"/>
          </a:xfrm>
        </p:spPr>
        <p:txBody>
          <a:bodyPr>
            <a:normAutofit/>
          </a:bodyPr>
          <a:lstStyle/>
          <a:p>
            <a:r>
              <a:rPr lang="en-US" dirty="0" smtClean="0"/>
              <a:t>INTERPRETING </a:t>
            </a:r>
            <a:br>
              <a:rPr lang="en-US" dirty="0" smtClean="0"/>
            </a:br>
            <a:r>
              <a:rPr lang="en-US" dirty="0" smtClean="0"/>
              <a:t>REGULAR EXPRESSIONS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591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</a:t>
            </a:r>
            <a:r>
              <a:rPr lang="en-US" dirty="0" err="1" smtClean="0"/>
              <a:t>Regexps</a:t>
            </a:r>
            <a:r>
              <a:rPr lang="en-US" dirty="0" smtClean="0"/>
              <a:t> </a:t>
            </a:r>
            <a:r>
              <a:rPr lang="en-US" b="1" i="1" dirty="0" smtClean="0"/>
              <a:t>Mean</a:t>
            </a:r>
            <a:r>
              <a:rPr lang="en-US" i="1" dirty="0" smtClean="0"/>
              <a:t>?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42900" y="838200"/>
                <a:ext cx="8534400" cy="5715000"/>
              </a:xfrm>
            </p:spPr>
            <p:txBody>
              <a:bodyPr/>
              <a:lstStyle/>
              <a:p>
                <a:r>
                  <a:rPr lang="en-US" sz="2600" dirty="0" smtClean="0"/>
                  <a:t>Every </a:t>
                </a:r>
                <a:r>
                  <a:rPr lang="en-US" sz="2600" dirty="0" err="1" smtClean="0"/>
                  <a:t>regexp</a:t>
                </a:r>
                <a:r>
                  <a:rPr lang="en-US" sz="2600" dirty="0" smtClean="0"/>
                  <a:t> r </a:t>
                </a:r>
                <a:r>
                  <a:rPr lang="en-US" sz="2600" dirty="0" smtClean="0"/>
                  <a:t>is denoted by a </a:t>
                </a:r>
                <a:r>
                  <a:rPr lang="en-US" sz="2600" i="1" dirty="0" smtClean="0">
                    <a:solidFill>
                      <a:srgbClr val="C00000"/>
                    </a:solidFill>
                  </a:rPr>
                  <a:t>set of strings </a:t>
                </a:r>
                <a:r>
                  <a:rPr lang="en-US" sz="2600" dirty="0" smtClean="0"/>
                  <a:t>(language)</a:t>
                </a:r>
              </a:p>
              <a:p>
                <a:endParaRPr lang="en-US" sz="2600" dirty="0">
                  <a:latin typeface="Courier New" charset="0"/>
                  <a:ea typeface="Courier New" charset="0"/>
                  <a:cs typeface="Courier New" charset="0"/>
                </a:endParaRPr>
              </a:p>
              <a:p>
                <a:endParaRPr lang="en-US" sz="2600" dirty="0" smtClean="0">
                  <a:latin typeface="Courier New" charset="0"/>
                  <a:ea typeface="Courier New" charset="0"/>
                  <a:cs typeface="Courier New" charset="0"/>
                </a:endParaRPr>
              </a:p>
              <a:p>
                <a:endParaRPr lang="en-US" sz="2600" dirty="0">
                  <a:latin typeface="Calibri" charset="0"/>
                  <a:ea typeface="Calibri" charset="0"/>
                  <a:cs typeface="Calibri" charset="0"/>
                </a:endParaRPr>
              </a:p>
              <a:p>
                <a:endParaRPr lang="en-US" sz="2600" dirty="0" smtClean="0">
                  <a:latin typeface="Calibri" charset="0"/>
                  <a:ea typeface="Calibri" charset="0"/>
                  <a:cs typeface="Calibri" charset="0"/>
                </a:endParaRPr>
              </a:p>
              <a:p>
                <a:endParaRPr lang="en-US" sz="2600" dirty="0">
                  <a:latin typeface="Calibri" charset="0"/>
                  <a:ea typeface="Calibri" charset="0"/>
                  <a:cs typeface="Calibri" charset="0"/>
                </a:endParaRPr>
              </a:p>
              <a:p>
                <a:endParaRPr lang="en-US" sz="2600" dirty="0" smtClean="0">
                  <a:latin typeface="Calibri" charset="0"/>
                  <a:ea typeface="Calibri" charset="0"/>
                  <a:cs typeface="Calibri" charset="0"/>
                </a:endParaRPr>
              </a:p>
              <a:p>
                <a:r>
                  <a:rPr lang="en-US" sz="2600" dirty="0" smtClean="0">
                    <a:latin typeface="Calibri" charset="0"/>
                    <a:ea typeface="Calibri" charset="0"/>
                    <a:cs typeface="Calibri" charset="0"/>
                  </a:rPr>
                  <a:t>Alternatively, the </a:t>
                </a:r>
                <a:r>
                  <a:rPr lang="en-US" sz="2600" b="1" i="1" dirty="0" smtClean="0">
                    <a:solidFill>
                      <a:srgbClr val="C00000"/>
                    </a:solidFill>
                    <a:latin typeface="Calibri" charset="0"/>
                    <a:ea typeface="Calibri" charset="0"/>
                    <a:cs typeface="Calibri" charset="0"/>
                  </a:rPr>
                  <a:t>denotation</a:t>
                </a:r>
                <a:r>
                  <a:rPr lang="en-US" sz="2600" b="1" i="1" dirty="0" smtClean="0">
                    <a:latin typeface="Calibri" charset="0"/>
                    <a:ea typeface="Calibri" charset="0"/>
                    <a:cs typeface="Calibri" charset="0"/>
                  </a:rPr>
                  <a:t> </a:t>
                </a:r>
                <a:r>
                  <a:rPr lang="en-US" sz="2600" dirty="0" smtClean="0">
                    <a:latin typeface="Calibri" charset="0"/>
                    <a:ea typeface="Calibri" charset="0"/>
                    <a:cs typeface="Calibri" charset="0"/>
                  </a:rPr>
                  <a:t>of a regular expression is some set of strings, or language</a:t>
                </a:r>
                <a:endParaRPr lang="en-US" sz="2600" dirty="0">
                  <a:latin typeface="Calibri" charset="0"/>
                  <a:ea typeface="Calibri" charset="0"/>
                  <a:cs typeface="Calibri" charset="0"/>
                </a:endParaRPr>
              </a:p>
              <a:p>
                <a:r>
                  <a:rPr lang="en-US" sz="2600" dirty="0" smtClean="0">
                    <a:latin typeface="Calibri" charset="0"/>
                    <a:ea typeface="Calibri" charset="0"/>
                    <a:cs typeface="Calibri" charset="0"/>
                  </a:rPr>
                  <a:t>A </a:t>
                </a:r>
                <a:r>
                  <a:rPr lang="en-US" sz="2600" dirty="0" smtClean="0">
                    <a:latin typeface="Calibri" charset="0"/>
                    <a:ea typeface="Calibri" charset="0"/>
                    <a:cs typeface="Calibri" charset="0"/>
                  </a:rPr>
                  <a:t>string is a </a:t>
                </a:r>
                <a:r>
                  <a:rPr lang="en-US" sz="2600" i="1" dirty="0" smtClean="0">
                    <a:solidFill>
                      <a:srgbClr val="C00000"/>
                    </a:solidFill>
                    <a:latin typeface="Calibri" charset="0"/>
                    <a:ea typeface="Calibri" charset="0"/>
                    <a:cs typeface="Calibri" charset="0"/>
                  </a:rPr>
                  <a:t>sequence of characters </a:t>
                </a:r>
                <a:r>
                  <a:rPr lang="en-US" sz="2600" dirty="0" smtClean="0">
                    <a:latin typeface="Calibri" charset="0"/>
                    <a:ea typeface="Calibri" charset="0"/>
                    <a:cs typeface="Calibri" charset="0"/>
                  </a:rPr>
                  <a:t>(0 or more) drawn from some </a:t>
                </a:r>
                <a:r>
                  <a:rPr lang="en-US" sz="2600" i="1" dirty="0" smtClean="0">
                    <a:solidFill>
                      <a:srgbClr val="C00000"/>
                    </a:solidFill>
                    <a:latin typeface="Calibri" charset="0"/>
                    <a:ea typeface="Calibri" charset="0"/>
                    <a:cs typeface="Calibri" charset="0"/>
                  </a:rPr>
                  <a:t>alphabet</a:t>
                </a:r>
                <a:r>
                  <a:rPr lang="en-US" sz="2600" dirty="0" smtClean="0">
                    <a:latin typeface="Calibri" charset="0"/>
                    <a:ea typeface="Calibri" charset="0"/>
                    <a:cs typeface="Calibri" charset="0"/>
                  </a:rPr>
                  <a:t> (typically written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600" b="0" i="0" smtClean="0">
                        <a:latin typeface="Cambria Math" charset="0"/>
                        <a:ea typeface="Calibri" charset="0"/>
                        <a:cs typeface="Calibri" charset="0"/>
                      </a:rPr>
                      <m:t>Σ</m:t>
                    </m:r>
                    <m:r>
                      <a:rPr lang="en-US" sz="2600" b="0" i="1" smtClean="0">
                        <a:latin typeface="Cambria Math" charset="0"/>
                        <a:ea typeface="Calibri" charset="0"/>
                        <a:cs typeface="Calibri" charset="0"/>
                      </a:rPr>
                      <m:t>)</m:t>
                    </m:r>
                  </m:oMath>
                </a14:m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charset="0"/>
                            <a:ea typeface="Calibri" charset="0"/>
                            <a:cs typeface="Calibri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charset="0"/>
                            <a:ea typeface="Calibri" charset="0"/>
                            <a:cs typeface="Calibri" charset="0"/>
                          </a:rPr>
                          <m:t>Σ</m:t>
                        </m:r>
                      </m:e>
                      <m:sup>
                        <m:r>
                          <a:rPr lang="en-US" b="0" i="1" smtClean="0">
                            <a:latin typeface="Cambria Math" charset="0"/>
                            <a:ea typeface="Calibri" charset="0"/>
                            <a:cs typeface="Calibri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b="0" dirty="0" smtClean="0">
                    <a:latin typeface="Calibri" charset="0"/>
                    <a:ea typeface="Calibri" charset="0"/>
                    <a:cs typeface="Calibri" charset="0"/>
                  </a:rPr>
                  <a:t>:  The set of </a:t>
                </a:r>
                <a:r>
                  <a:rPr lang="en-US" b="1" i="1" dirty="0" smtClean="0">
                    <a:solidFill>
                      <a:srgbClr val="C00000"/>
                    </a:solidFill>
                    <a:latin typeface="Calibri" charset="0"/>
                    <a:ea typeface="Calibri" charset="0"/>
                    <a:cs typeface="Calibri" charset="0"/>
                  </a:rPr>
                  <a:t>all possible strings </a:t>
                </a:r>
                <a:r>
                  <a:rPr lang="en-US" b="0" dirty="0" smtClean="0">
                    <a:latin typeface="Calibri" charset="0"/>
                    <a:ea typeface="Calibri" charset="0"/>
                    <a:cs typeface="Calibri" charset="0"/>
                  </a:rPr>
                  <a:t>over alphabet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charset="0"/>
                        <a:ea typeface="Calibri" charset="0"/>
                        <a:cs typeface="Calibri" charset="0"/>
                      </a:rPr>
                      <m:t>Σ</m:t>
                    </m:r>
                  </m:oMath>
                </a14:m>
                <a:endParaRPr lang="en-US" b="0" dirty="0" smtClean="0">
                  <a:latin typeface="Calibri" charset="0"/>
                  <a:ea typeface="Calibri" charset="0"/>
                  <a:cs typeface="Calibri" charset="0"/>
                </a:endParaRPr>
              </a:p>
              <a:p>
                <a:endParaRPr lang="en-US" sz="2600" dirty="0">
                  <a:latin typeface="Calibri" charset="0"/>
                  <a:ea typeface="Calibri" charset="0"/>
                  <a:cs typeface="Calibri" charset="0"/>
                </a:endParaRPr>
              </a:p>
              <a:p>
                <a:pPr lvl="1"/>
                <a:endParaRPr lang="en-US" b="0" dirty="0" smtClean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2900" y="838200"/>
                <a:ext cx="8534400" cy="5715000"/>
              </a:xfrm>
              <a:blipFill rotWithShape="0">
                <a:blip r:embed="rId2"/>
                <a:stretch>
                  <a:fillRect l="-1071" t="-961" r="-10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Arrow Connector 3"/>
          <p:cNvCxnSpPr/>
          <p:nvPr/>
        </p:nvCxnSpPr>
        <p:spPr>
          <a:xfrm flipH="1" flipV="1">
            <a:off x="3352800" y="1295400"/>
            <a:ext cx="76200" cy="461308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743200" y="1756708"/>
            <a:ext cx="59817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/>
              <a:t>de·no·ta·tion</a:t>
            </a:r>
            <a:r>
              <a:rPr lang="en-US" sz="2000" dirty="0" smtClean="0"/>
              <a:t>                 </a:t>
            </a:r>
            <a:endParaRPr lang="en-US" sz="2000" dirty="0"/>
          </a:p>
          <a:p>
            <a:r>
              <a:rPr lang="en-US" sz="2000" dirty="0"/>
              <a:t>ˌ</a:t>
            </a:r>
            <a:r>
              <a:rPr lang="en-US" sz="2000" dirty="0" err="1"/>
              <a:t>dēnōˈtāSHən</a:t>
            </a:r>
            <a:r>
              <a:rPr lang="en-US" sz="2000" dirty="0"/>
              <a:t>/</a:t>
            </a:r>
          </a:p>
          <a:p>
            <a:r>
              <a:rPr lang="en-US" sz="2000" i="1" dirty="0"/>
              <a:t>noun</a:t>
            </a:r>
            <a:endParaRPr lang="en-US" sz="2000" dirty="0"/>
          </a:p>
          <a:p>
            <a:r>
              <a:rPr lang="en-US" sz="2000" dirty="0"/>
              <a:t>noun: </a:t>
            </a:r>
            <a:r>
              <a:rPr lang="en-US" sz="2000" b="1" dirty="0"/>
              <a:t>denotation</a:t>
            </a:r>
            <a:r>
              <a:rPr lang="en-US" sz="2000" dirty="0"/>
              <a:t>; plural noun: </a:t>
            </a:r>
            <a:r>
              <a:rPr lang="en-US" sz="2000" b="1" dirty="0"/>
              <a:t>denotations</a:t>
            </a:r>
            <a:endParaRPr lang="en-US" sz="2000" dirty="0"/>
          </a:p>
          <a:p>
            <a:r>
              <a:rPr lang="en-US" sz="2000" dirty="0" smtClean="0"/>
              <a:t>PHILOSOPHY</a:t>
            </a:r>
            <a:r>
              <a:rPr lang="en-US" sz="2000" dirty="0"/>
              <a:t> </a:t>
            </a:r>
            <a:r>
              <a:rPr lang="en-US" sz="2000" dirty="0">
                <a:solidFill>
                  <a:srgbClr val="C00000"/>
                </a:solidFill>
              </a:rPr>
              <a:t>the object or concept to which a term refers</a:t>
            </a:r>
            <a:r>
              <a:rPr lang="en-US" sz="2000" dirty="0"/>
              <a:t>, or the set of objects of which a predicate is true</a:t>
            </a:r>
            <a:r>
              <a:rPr lang="en-US" sz="2000" dirty="0" smtClean="0"/>
              <a:t>.</a:t>
            </a:r>
          </a:p>
          <a:p>
            <a:r>
              <a:rPr lang="en-US" sz="2000" dirty="0" smtClean="0">
                <a:latin typeface="Calibri" charset="0"/>
                <a:ea typeface="Calibri" charset="0"/>
                <a:cs typeface="Calibri" charset="0"/>
              </a:rPr>
              <a:t>&lt;Google Search Result&gt;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1752600" y="1295400"/>
            <a:ext cx="1371600" cy="1447800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42900" y="2773173"/>
            <a:ext cx="2133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mtClean="0"/>
              <a:t>“is interpreted as”</a:t>
            </a:r>
            <a:endParaRPr lang="en-US" sz="2000" dirty="0" smtClean="0"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8927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Enumerate the strings of…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42900" y="838200"/>
                <a:ext cx="8534400" cy="5715000"/>
              </a:xfrm>
            </p:spPr>
            <p:txBody>
              <a:bodyPr/>
              <a:lstStyle/>
              <a:p>
                <a:endParaRPr lang="en-US" sz="3200" b="0" i="0" dirty="0" smtClean="0">
                  <a:latin typeface="Cambria Math" charset="0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latin typeface="Cambria Math" charset="0"/>
                      </a:rPr>
                      <m:t>Σ</m:t>
                    </m:r>
                    <m:r>
                      <a:rPr lang="en-US" sz="3200" b="0" i="1" smtClean="0">
                        <a:latin typeface="Cambria Math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32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charset="0"/>
                          </a:rPr>
                          <m:t>𝑎</m:t>
                        </m:r>
                      </m:e>
                    </m:d>
                  </m:oMath>
                </a14:m>
                <a:endParaRPr lang="en-US" sz="3200" b="0" dirty="0" smtClean="0"/>
              </a:p>
              <a:p>
                <a:pPr lvl="2"/>
                <a:endParaRPr lang="en-US" sz="3200" dirty="0" smtClean="0"/>
              </a:p>
              <a:p>
                <a:endParaRPr lang="en-US" sz="3200" dirty="0">
                  <a:latin typeface="Courier New" charset="0"/>
                  <a:ea typeface="Courier New" charset="0"/>
                  <a:cs typeface="Courier New" charset="0"/>
                </a:endParaRPr>
              </a:p>
              <a:p>
                <a:endParaRPr lang="en-US" sz="3200" dirty="0" smtClean="0">
                  <a:latin typeface="Courier New" charset="0"/>
                  <a:ea typeface="Courier New" charset="0"/>
                  <a:cs typeface="Courier New" charset="0"/>
                </a:endParaRPr>
              </a:p>
              <a:p>
                <a:endParaRPr lang="en-US" sz="3200" dirty="0">
                  <a:latin typeface="Calibri" charset="0"/>
                  <a:ea typeface="Calibri" charset="0"/>
                  <a:cs typeface="Calibri" charset="0"/>
                </a:endParaRPr>
              </a:p>
              <a:p>
                <a:endParaRPr lang="en-US" sz="3200" dirty="0" smtClean="0">
                  <a:latin typeface="Calibri" charset="0"/>
                  <a:ea typeface="Calibri" charset="0"/>
                  <a:cs typeface="Calibri" charset="0"/>
                </a:endParaRPr>
              </a:p>
              <a:p>
                <a:endParaRPr lang="en-US" sz="3200" dirty="0">
                  <a:latin typeface="Calibri" charset="0"/>
                  <a:ea typeface="Calibri" charset="0"/>
                  <a:cs typeface="Calibri" charset="0"/>
                </a:endParaRPr>
              </a:p>
              <a:p>
                <a:endParaRPr lang="en-US" sz="3200" dirty="0" smtClean="0">
                  <a:latin typeface="Calibri" charset="0"/>
                  <a:ea typeface="Calibri" charset="0"/>
                  <a:cs typeface="Calibri" charset="0"/>
                </a:endParaRPr>
              </a:p>
              <a:p>
                <a:endParaRPr lang="en-US" sz="3200" dirty="0">
                  <a:latin typeface="Calibri" charset="0"/>
                  <a:ea typeface="Calibri" charset="0"/>
                  <a:cs typeface="Calibri" charset="0"/>
                </a:endParaRPr>
              </a:p>
              <a:p>
                <a:pPr lvl="1"/>
                <a:endParaRPr lang="en-US" sz="3200" b="0" dirty="0" smtClean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2900" y="838200"/>
                <a:ext cx="8534400" cy="5715000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7348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Enumerate the strings of…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42900" y="838200"/>
                <a:ext cx="8534400" cy="5715000"/>
              </a:xfrm>
            </p:spPr>
            <p:txBody>
              <a:bodyPr/>
              <a:lstStyle/>
              <a:p>
                <a:endParaRPr lang="en-US" sz="3200" b="0" i="0" dirty="0" smtClean="0">
                  <a:latin typeface="Cambria Math" charset="0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latin typeface="Cambria Math" charset="0"/>
                      </a:rPr>
                      <m:t>Σ</m:t>
                    </m:r>
                    <m:r>
                      <a:rPr lang="en-US" sz="3200" b="0" i="1" smtClean="0">
                        <a:latin typeface="Cambria Math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32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charset="0"/>
                          </a:rPr>
                          <m:t>𝑎</m:t>
                        </m:r>
                      </m:e>
                    </m:d>
                  </m:oMath>
                </a14:m>
                <a:endParaRPr lang="en-US" sz="3200" b="0" dirty="0" smtClean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latin typeface="Cambria Math" charset="0"/>
                            <a:ea typeface="Calibri" charset="0"/>
                            <a:cs typeface="Calibri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3200">
                            <a:latin typeface="Cambria Math" charset="0"/>
                            <a:ea typeface="Calibri" charset="0"/>
                            <a:cs typeface="Calibri" charset="0"/>
                          </a:rPr>
                          <m:t>Σ</m:t>
                        </m:r>
                      </m:e>
                      <m:sup>
                        <m:r>
                          <a:rPr lang="en-US" sz="3200" i="1">
                            <a:latin typeface="Cambria Math" charset="0"/>
                            <a:ea typeface="Calibri" charset="0"/>
                            <a:cs typeface="Calibri" charset="0"/>
                          </a:rPr>
                          <m:t>∗</m:t>
                        </m:r>
                      </m:sup>
                    </m:sSup>
                    <m:r>
                      <a:rPr lang="en-US" sz="3200" b="0" i="1" smtClean="0">
                        <a:latin typeface="Cambria Math" charset="0"/>
                        <a:ea typeface="Calibri" charset="0"/>
                        <a:cs typeface="Calibri" charset="0"/>
                      </a:rPr>
                      <m:t>={</m:t>
                    </m:r>
                    <m:r>
                      <a:rPr lang="en-US" sz="3200" b="0" i="1" smtClean="0">
                        <a:latin typeface="Cambria Math" charset="0"/>
                      </a:rPr>
                      <m:t>“”, “</m:t>
                    </m:r>
                    <m:r>
                      <a:rPr lang="en-US" sz="3200" b="0" i="1" smtClean="0">
                        <a:latin typeface="Cambria Math" charset="0"/>
                      </a:rPr>
                      <m:t>𝑎</m:t>
                    </m:r>
                    <m:r>
                      <a:rPr lang="en-US" sz="3200" b="0" i="1" smtClean="0">
                        <a:latin typeface="Cambria Math" charset="0"/>
                      </a:rPr>
                      <m:t>”, “</m:t>
                    </m:r>
                    <m:r>
                      <a:rPr lang="en-US" sz="3200" b="0" i="1" smtClean="0">
                        <a:latin typeface="Cambria Math" charset="0"/>
                      </a:rPr>
                      <m:t>𝑎𝑎</m:t>
                    </m:r>
                    <m:r>
                      <a:rPr lang="en-US" sz="3200" b="0" i="1" smtClean="0">
                        <a:latin typeface="Cambria Math" charset="0"/>
                      </a:rPr>
                      <m:t>”, “</m:t>
                    </m:r>
                    <m:r>
                      <a:rPr lang="en-US" sz="3200" b="0" i="1" smtClean="0">
                        <a:latin typeface="Cambria Math" charset="0"/>
                      </a:rPr>
                      <m:t>𝑎𝑎𝑎</m:t>
                    </m:r>
                    <m:r>
                      <a:rPr lang="en-US" sz="3200" b="0" i="1" smtClean="0">
                        <a:latin typeface="Cambria Math" charset="0"/>
                      </a:rPr>
                      <m:t>”, …}</m:t>
                    </m:r>
                  </m:oMath>
                </a14:m>
                <a:endParaRPr lang="en-US" sz="3200" b="0" dirty="0" smtClean="0"/>
              </a:p>
              <a:p>
                <a:pPr lvl="1"/>
                <a:endParaRPr lang="en-US" sz="3200" b="0" dirty="0" smtClean="0"/>
              </a:p>
              <a:p>
                <a:pPr lvl="2"/>
                <a:endParaRPr lang="en-US" sz="3200" dirty="0" smtClean="0"/>
              </a:p>
              <a:p>
                <a:endParaRPr lang="en-US" sz="3200" dirty="0">
                  <a:latin typeface="Courier New" charset="0"/>
                  <a:ea typeface="Courier New" charset="0"/>
                  <a:cs typeface="Courier New" charset="0"/>
                </a:endParaRPr>
              </a:p>
              <a:p>
                <a:endParaRPr lang="en-US" sz="3200" dirty="0" smtClean="0">
                  <a:latin typeface="Courier New" charset="0"/>
                  <a:ea typeface="Courier New" charset="0"/>
                  <a:cs typeface="Courier New" charset="0"/>
                </a:endParaRPr>
              </a:p>
              <a:p>
                <a:endParaRPr lang="en-US" sz="3200" dirty="0">
                  <a:latin typeface="Calibri" charset="0"/>
                  <a:ea typeface="Calibri" charset="0"/>
                  <a:cs typeface="Calibri" charset="0"/>
                </a:endParaRPr>
              </a:p>
              <a:p>
                <a:endParaRPr lang="en-US" sz="3200" dirty="0" smtClean="0">
                  <a:latin typeface="Calibri" charset="0"/>
                  <a:ea typeface="Calibri" charset="0"/>
                  <a:cs typeface="Calibri" charset="0"/>
                </a:endParaRPr>
              </a:p>
              <a:p>
                <a:endParaRPr lang="en-US" sz="3200" dirty="0">
                  <a:latin typeface="Calibri" charset="0"/>
                  <a:ea typeface="Calibri" charset="0"/>
                  <a:cs typeface="Calibri" charset="0"/>
                </a:endParaRPr>
              </a:p>
              <a:p>
                <a:endParaRPr lang="en-US" sz="3200" dirty="0" smtClean="0">
                  <a:latin typeface="Calibri" charset="0"/>
                  <a:ea typeface="Calibri" charset="0"/>
                  <a:cs typeface="Calibri" charset="0"/>
                </a:endParaRPr>
              </a:p>
              <a:p>
                <a:endParaRPr lang="en-US" sz="3200" dirty="0" smtClean="0">
                  <a:latin typeface="Calibri" charset="0"/>
                  <a:ea typeface="Calibri" charset="0"/>
                  <a:cs typeface="Calibri" charset="0"/>
                </a:endParaRPr>
              </a:p>
              <a:p>
                <a:endParaRPr lang="en-US" sz="3200" dirty="0">
                  <a:latin typeface="Calibri" charset="0"/>
                  <a:ea typeface="Calibri" charset="0"/>
                  <a:cs typeface="Calibri" charset="0"/>
                </a:endParaRPr>
              </a:p>
              <a:p>
                <a:pPr lvl="1"/>
                <a:endParaRPr lang="en-US" sz="3200" b="0" dirty="0" smtClean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2900" y="838200"/>
                <a:ext cx="8534400" cy="5715000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605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2" y="4406900"/>
            <a:ext cx="8116887" cy="1765300"/>
          </a:xfrm>
        </p:spPr>
        <p:txBody>
          <a:bodyPr>
            <a:normAutofit/>
          </a:bodyPr>
          <a:lstStyle/>
          <a:p>
            <a:r>
              <a:rPr lang="en-US" dirty="0" smtClean="0"/>
              <a:t>REVIEW: 3000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2747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Enumerate the strings of…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42900" y="838200"/>
                <a:ext cx="8534400" cy="5715000"/>
              </a:xfrm>
            </p:spPr>
            <p:txBody>
              <a:bodyPr/>
              <a:lstStyle/>
              <a:p>
                <a:endParaRPr lang="en-US" sz="3200" b="0" i="0" dirty="0" smtClean="0">
                  <a:latin typeface="Cambria Math" charset="0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latin typeface="Cambria Math" charset="0"/>
                      </a:rPr>
                      <m:t>Σ</m:t>
                    </m:r>
                    <m:r>
                      <a:rPr lang="en-US" sz="3200" b="0" i="1" smtClean="0">
                        <a:latin typeface="Cambria Math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32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charset="0"/>
                          </a:rPr>
                          <m:t>𝑎</m:t>
                        </m:r>
                      </m:e>
                    </m:d>
                  </m:oMath>
                </a14:m>
                <a:endParaRPr lang="en-US" sz="3200" b="0" dirty="0" smtClean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latin typeface="Cambria Math" charset="0"/>
                            <a:ea typeface="Calibri" charset="0"/>
                            <a:cs typeface="Calibri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3200">
                            <a:latin typeface="Cambria Math" charset="0"/>
                            <a:ea typeface="Calibri" charset="0"/>
                            <a:cs typeface="Calibri" charset="0"/>
                          </a:rPr>
                          <m:t>Σ</m:t>
                        </m:r>
                      </m:e>
                      <m:sup>
                        <m:r>
                          <a:rPr lang="en-US" sz="3200" i="1">
                            <a:latin typeface="Cambria Math" charset="0"/>
                            <a:ea typeface="Calibri" charset="0"/>
                            <a:cs typeface="Calibri" charset="0"/>
                          </a:rPr>
                          <m:t>∗</m:t>
                        </m:r>
                      </m:sup>
                    </m:sSup>
                    <m:r>
                      <a:rPr lang="en-US" sz="3200" i="1">
                        <a:latin typeface="Cambria Math" charset="0"/>
                        <a:ea typeface="Calibri" charset="0"/>
                        <a:cs typeface="Calibri" charset="0"/>
                      </a:rPr>
                      <m:t>={</m:t>
                    </m:r>
                    <m:r>
                      <a:rPr lang="en-US" sz="3200" i="1">
                        <a:latin typeface="Cambria Math" charset="0"/>
                      </a:rPr>
                      <m:t>“”, “</m:t>
                    </m:r>
                    <m:r>
                      <a:rPr lang="en-US" sz="3200" i="1">
                        <a:latin typeface="Cambria Math" charset="0"/>
                      </a:rPr>
                      <m:t>𝑎</m:t>
                    </m:r>
                    <m:r>
                      <a:rPr lang="en-US" sz="3200" i="1">
                        <a:latin typeface="Cambria Math" charset="0"/>
                      </a:rPr>
                      <m:t>”, “</m:t>
                    </m:r>
                    <m:r>
                      <a:rPr lang="en-US" sz="3200" i="1">
                        <a:latin typeface="Cambria Math" charset="0"/>
                      </a:rPr>
                      <m:t>𝑎𝑎</m:t>
                    </m:r>
                    <m:r>
                      <a:rPr lang="en-US" sz="3200" i="1">
                        <a:latin typeface="Cambria Math" charset="0"/>
                      </a:rPr>
                      <m:t>”, “</m:t>
                    </m:r>
                    <m:r>
                      <a:rPr lang="en-US" sz="3200" i="1">
                        <a:latin typeface="Cambria Math" charset="0"/>
                      </a:rPr>
                      <m:t>𝑎𝑎𝑎</m:t>
                    </m:r>
                    <m:r>
                      <a:rPr lang="en-US" sz="3200" i="1">
                        <a:latin typeface="Cambria Math" charset="0"/>
                      </a:rPr>
                      <m:t>”, …}</m:t>
                    </m:r>
                  </m:oMath>
                </a14:m>
                <a:endParaRPr lang="en-US" sz="3200" dirty="0"/>
              </a:p>
              <a:p>
                <a:pPr lvl="1"/>
                <a:endParaRPr lang="en-US" sz="3200" b="0" dirty="0" smtClean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latin typeface="Cambria Math" charset="0"/>
                      </a:rPr>
                      <m:t>Σ</m:t>
                    </m:r>
                    <m:r>
                      <a:rPr lang="en-US" sz="3200" b="0" i="1" smtClean="0">
                        <a:latin typeface="Cambria Math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32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charset="0"/>
                          </a:rPr>
                          <m:t>𝑎</m:t>
                        </m:r>
                        <m:r>
                          <a:rPr lang="en-US" sz="3200" b="0" i="1" smtClean="0">
                            <a:latin typeface="Cambria Math" charset="0"/>
                          </a:rPr>
                          <m:t>,</m:t>
                        </m:r>
                        <m:r>
                          <a:rPr lang="en-US" sz="3200" b="0" i="1" smtClean="0">
                            <a:latin typeface="Cambria Math" charset="0"/>
                          </a:rPr>
                          <m:t>𝑏</m:t>
                        </m:r>
                      </m:e>
                    </m:d>
                  </m:oMath>
                </a14:m>
                <a:endParaRPr lang="en-US" sz="3200" b="0" dirty="0" smtClean="0"/>
              </a:p>
              <a:p>
                <a:pPr lvl="2"/>
                <a:endParaRPr lang="en-US" sz="3200" dirty="0" smtClean="0"/>
              </a:p>
              <a:p>
                <a:endParaRPr lang="en-US" sz="3200" dirty="0">
                  <a:latin typeface="Courier New" charset="0"/>
                  <a:ea typeface="Courier New" charset="0"/>
                  <a:cs typeface="Courier New" charset="0"/>
                </a:endParaRPr>
              </a:p>
              <a:p>
                <a:endParaRPr lang="en-US" sz="3200" dirty="0" smtClean="0">
                  <a:latin typeface="Courier New" charset="0"/>
                  <a:ea typeface="Courier New" charset="0"/>
                  <a:cs typeface="Courier New" charset="0"/>
                </a:endParaRPr>
              </a:p>
              <a:p>
                <a:endParaRPr lang="en-US" sz="3200" dirty="0">
                  <a:latin typeface="Calibri" charset="0"/>
                  <a:ea typeface="Calibri" charset="0"/>
                  <a:cs typeface="Calibri" charset="0"/>
                </a:endParaRPr>
              </a:p>
              <a:p>
                <a:endParaRPr lang="en-US" sz="3200" dirty="0" smtClean="0">
                  <a:latin typeface="Calibri" charset="0"/>
                  <a:ea typeface="Calibri" charset="0"/>
                  <a:cs typeface="Calibri" charset="0"/>
                </a:endParaRPr>
              </a:p>
              <a:p>
                <a:endParaRPr lang="en-US" sz="3200" dirty="0">
                  <a:latin typeface="Calibri" charset="0"/>
                  <a:ea typeface="Calibri" charset="0"/>
                  <a:cs typeface="Calibri" charset="0"/>
                </a:endParaRPr>
              </a:p>
              <a:p>
                <a:endParaRPr lang="en-US" sz="3200" dirty="0" smtClean="0">
                  <a:latin typeface="Calibri" charset="0"/>
                  <a:ea typeface="Calibri" charset="0"/>
                  <a:cs typeface="Calibri" charset="0"/>
                </a:endParaRPr>
              </a:p>
              <a:p>
                <a:endParaRPr lang="en-US" sz="3200" dirty="0" smtClean="0">
                  <a:latin typeface="Calibri" charset="0"/>
                  <a:ea typeface="Calibri" charset="0"/>
                  <a:cs typeface="Calibri" charset="0"/>
                </a:endParaRPr>
              </a:p>
              <a:p>
                <a:endParaRPr lang="en-US" sz="3200" dirty="0">
                  <a:latin typeface="Calibri" charset="0"/>
                  <a:ea typeface="Calibri" charset="0"/>
                  <a:cs typeface="Calibri" charset="0"/>
                </a:endParaRPr>
              </a:p>
              <a:p>
                <a:pPr lvl="1"/>
                <a:endParaRPr lang="en-US" sz="3200" b="0" dirty="0" smtClean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2900" y="838200"/>
                <a:ext cx="8534400" cy="5715000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2146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Enumerate the strings of…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42900" y="838200"/>
                <a:ext cx="8534400" cy="5715000"/>
              </a:xfrm>
            </p:spPr>
            <p:txBody>
              <a:bodyPr/>
              <a:lstStyle/>
              <a:p>
                <a:endParaRPr lang="en-US" sz="3200" b="0" i="0" dirty="0" smtClean="0">
                  <a:latin typeface="Cambria Math" charset="0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latin typeface="Cambria Math" charset="0"/>
                      </a:rPr>
                      <m:t>Σ</m:t>
                    </m:r>
                    <m:r>
                      <a:rPr lang="en-US" sz="3200" b="0" i="1" smtClean="0">
                        <a:latin typeface="Cambria Math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32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charset="0"/>
                          </a:rPr>
                          <m:t>𝑎</m:t>
                        </m:r>
                      </m:e>
                    </m:d>
                  </m:oMath>
                </a14:m>
                <a:endParaRPr lang="en-US" sz="3200" b="0" dirty="0" smtClean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latin typeface="Cambria Math" charset="0"/>
                            <a:ea typeface="Calibri" charset="0"/>
                            <a:cs typeface="Calibri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3200">
                            <a:latin typeface="Cambria Math" charset="0"/>
                            <a:ea typeface="Calibri" charset="0"/>
                            <a:cs typeface="Calibri" charset="0"/>
                          </a:rPr>
                          <m:t>Σ</m:t>
                        </m:r>
                      </m:e>
                      <m:sup>
                        <m:r>
                          <a:rPr lang="en-US" sz="3200" i="1">
                            <a:latin typeface="Cambria Math" charset="0"/>
                            <a:ea typeface="Calibri" charset="0"/>
                            <a:cs typeface="Calibri" charset="0"/>
                          </a:rPr>
                          <m:t>∗</m:t>
                        </m:r>
                      </m:sup>
                    </m:sSup>
                    <m:r>
                      <a:rPr lang="en-US" sz="3200" i="1">
                        <a:latin typeface="Cambria Math" charset="0"/>
                        <a:ea typeface="Calibri" charset="0"/>
                        <a:cs typeface="Calibri" charset="0"/>
                      </a:rPr>
                      <m:t>={</m:t>
                    </m:r>
                    <m:r>
                      <a:rPr lang="en-US" sz="3200" i="1">
                        <a:latin typeface="Cambria Math" charset="0"/>
                      </a:rPr>
                      <m:t>“”, “</m:t>
                    </m:r>
                    <m:r>
                      <a:rPr lang="en-US" sz="3200" i="1">
                        <a:latin typeface="Cambria Math" charset="0"/>
                      </a:rPr>
                      <m:t>𝑎</m:t>
                    </m:r>
                    <m:r>
                      <a:rPr lang="en-US" sz="3200" i="1">
                        <a:latin typeface="Cambria Math" charset="0"/>
                      </a:rPr>
                      <m:t>”, “</m:t>
                    </m:r>
                    <m:r>
                      <a:rPr lang="en-US" sz="3200" i="1">
                        <a:latin typeface="Cambria Math" charset="0"/>
                      </a:rPr>
                      <m:t>𝑎𝑎</m:t>
                    </m:r>
                    <m:r>
                      <a:rPr lang="en-US" sz="3200" i="1">
                        <a:latin typeface="Cambria Math" charset="0"/>
                      </a:rPr>
                      <m:t>”, “</m:t>
                    </m:r>
                    <m:r>
                      <a:rPr lang="en-US" sz="3200" i="1">
                        <a:latin typeface="Cambria Math" charset="0"/>
                      </a:rPr>
                      <m:t>𝑎𝑎𝑎</m:t>
                    </m:r>
                    <m:r>
                      <a:rPr lang="en-US" sz="3200" i="1">
                        <a:latin typeface="Cambria Math" charset="0"/>
                      </a:rPr>
                      <m:t>”, …}</m:t>
                    </m:r>
                  </m:oMath>
                </a14:m>
                <a:endParaRPr lang="en-US" sz="3200" dirty="0"/>
              </a:p>
              <a:p>
                <a:pPr lvl="1"/>
                <a:endParaRPr lang="en-US" sz="3200" b="0" dirty="0" smtClean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latin typeface="Cambria Math" charset="0"/>
                      </a:rPr>
                      <m:t>Σ</m:t>
                    </m:r>
                    <m:r>
                      <a:rPr lang="en-US" sz="3200" b="0" i="1" smtClean="0">
                        <a:latin typeface="Cambria Math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32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charset="0"/>
                          </a:rPr>
                          <m:t>𝑎</m:t>
                        </m:r>
                        <m:r>
                          <a:rPr lang="en-US" sz="3200" b="0" i="1" smtClean="0">
                            <a:latin typeface="Cambria Math" charset="0"/>
                          </a:rPr>
                          <m:t>,</m:t>
                        </m:r>
                        <m:r>
                          <a:rPr lang="en-US" sz="3200" b="0" i="1" smtClean="0">
                            <a:latin typeface="Cambria Math" charset="0"/>
                          </a:rPr>
                          <m:t>𝑏</m:t>
                        </m:r>
                      </m:e>
                    </m:d>
                  </m:oMath>
                </a14:m>
                <a:endParaRPr lang="en-US" sz="3200" b="0" dirty="0" smtClean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latin typeface="Cambria Math" charset="0"/>
                            <a:ea typeface="Calibri" charset="0"/>
                            <a:cs typeface="Calibri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3200">
                            <a:latin typeface="Cambria Math" charset="0"/>
                            <a:ea typeface="Calibri" charset="0"/>
                            <a:cs typeface="Calibri" charset="0"/>
                          </a:rPr>
                          <m:t>Σ</m:t>
                        </m:r>
                      </m:e>
                      <m:sup>
                        <m:r>
                          <a:rPr lang="en-US" sz="3200" i="1">
                            <a:latin typeface="Cambria Math" charset="0"/>
                            <a:ea typeface="Calibri" charset="0"/>
                            <a:cs typeface="Calibri" charset="0"/>
                          </a:rPr>
                          <m:t>∗</m:t>
                        </m:r>
                      </m:sup>
                    </m:sSup>
                    <m:r>
                      <a:rPr lang="en-US" sz="3200" b="0" i="1" smtClean="0">
                        <a:latin typeface="Cambria Math" charset="0"/>
                        <a:ea typeface="Calibri" charset="0"/>
                        <a:cs typeface="Calibri" charset="0"/>
                      </a:rPr>
                      <m:t>={</m:t>
                    </m:r>
                    <m:r>
                      <a:rPr lang="en-US" sz="3200" b="0" i="1" smtClean="0">
                        <a:latin typeface="Cambria Math" charset="0"/>
                      </a:rPr>
                      <m:t>“”, “</m:t>
                    </m:r>
                    <m:r>
                      <a:rPr lang="en-US" sz="3200" b="0" i="1" smtClean="0">
                        <a:latin typeface="Cambria Math" charset="0"/>
                      </a:rPr>
                      <m:t>𝑎</m:t>
                    </m:r>
                    <m:r>
                      <a:rPr lang="en-US" sz="3200" b="0" i="1" smtClean="0">
                        <a:latin typeface="Cambria Math" charset="0"/>
                      </a:rPr>
                      <m:t>”, “</m:t>
                    </m:r>
                    <m:r>
                      <a:rPr lang="en-US" sz="3200" b="0" i="1" smtClean="0">
                        <a:latin typeface="Cambria Math" charset="0"/>
                      </a:rPr>
                      <m:t>𝑏</m:t>
                    </m:r>
                    <m:r>
                      <a:rPr lang="en-US" sz="3200" b="0" i="1" smtClean="0">
                        <a:latin typeface="Cambria Math" charset="0"/>
                      </a:rPr>
                      <m:t>”, “</m:t>
                    </m:r>
                    <m:r>
                      <a:rPr lang="en-US" sz="3200" b="0" i="1" smtClean="0">
                        <a:latin typeface="Cambria Math" charset="0"/>
                      </a:rPr>
                      <m:t>𝑎𝑎</m:t>
                    </m:r>
                    <m:r>
                      <a:rPr lang="en-US" sz="3200" b="0" i="1" smtClean="0">
                        <a:latin typeface="Cambria Math" charset="0"/>
                      </a:rPr>
                      <m:t>”, “</m:t>
                    </m:r>
                    <m:r>
                      <a:rPr lang="en-US" sz="3200" b="0" i="1" smtClean="0">
                        <a:latin typeface="Cambria Math" charset="0"/>
                      </a:rPr>
                      <m:t>𝑎𝑏</m:t>
                    </m:r>
                    <m:r>
                      <a:rPr lang="en-US" sz="3200" b="0" i="1" smtClean="0">
                        <a:latin typeface="Cambria Math" charset="0"/>
                      </a:rPr>
                      <m:t>”, “</m:t>
                    </m:r>
                    <m:r>
                      <a:rPr lang="en-US" sz="3200" b="0" i="1" smtClean="0">
                        <a:latin typeface="Cambria Math" charset="0"/>
                      </a:rPr>
                      <m:t>𝑏𝑎</m:t>
                    </m:r>
                    <m:r>
                      <a:rPr lang="en-US" sz="3200" b="0" i="1" smtClean="0">
                        <a:latin typeface="Cambria Math" charset="0"/>
                      </a:rPr>
                      <m:t>”, “</m:t>
                    </m:r>
                    <m:r>
                      <a:rPr lang="en-US" sz="3200" b="0" i="1" smtClean="0">
                        <a:latin typeface="Cambria Math" charset="0"/>
                      </a:rPr>
                      <m:t>𝑏𝑏</m:t>
                    </m:r>
                    <m:r>
                      <a:rPr lang="en-US" sz="3200" b="0" i="1" smtClean="0">
                        <a:latin typeface="Cambria Math" charset="0"/>
                      </a:rPr>
                      <m:t>”, </m:t>
                    </m:r>
                  </m:oMath>
                </a14:m>
                <a:endParaRPr lang="en-US" sz="3200" b="0" i="1" dirty="0" smtClean="0">
                  <a:latin typeface="Cambria Math" charset="0"/>
                </a:endParaRPr>
              </a:p>
              <a:p>
                <a:pPr marL="457200" lvl="1" indent="0" algn="ctr">
                  <a:buNone/>
                </a:pPr>
                <a:r>
                  <a:rPr lang="en-US" sz="3200" dirty="0"/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charset="0"/>
                      </a:rPr>
                      <m:t>“</m:t>
                    </m:r>
                    <m:r>
                      <a:rPr lang="en-US" sz="3200" b="0" i="1" smtClean="0">
                        <a:latin typeface="Cambria Math" charset="0"/>
                      </a:rPr>
                      <m:t>𝑎𝑎𝑎</m:t>
                    </m:r>
                    <m:r>
                      <a:rPr lang="en-US" sz="3200" b="0" i="1" smtClean="0">
                        <a:latin typeface="Cambria Math" charset="0"/>
                      </a:rPr>
                      <m:t>”, “</m:t>
                    </m:r>
                    <m:r>
                      <a:rPr lang="en-US" sz="3200" b="0" i="1" smtClean="0">
                        <a:latin typeface="Cambria Math" charset="0"/>
                      </a:rPr>
                      <m:t>𝑎𝑎𝑏</m:t>
                    </m:r>
                    <m:r>
                      <a:rPr lang="en-US" sz="3200" b="0" i="1" smtClean="0">
                        <a:latin typeface="Cambria Math" charset="0"/>
                      </a:rPr>
                      <m:t>”, …}</m:t>
                    </m:r>
                  </m:oMath>
                </a14:m>
                <a:endParaRPr lang="en-US" sz="3200" b="0" dirty="0" smtClean="0"/>
              </a:p>
              <a:p>
                <a:pPr lvl="1"/>
                <a:endParaRPr lang="en-US" sz="3200" b="0" dirty="0" smtClean="0"/>
              </a:p>
              <a:p>
                <a:pPr lvl="2"/>
                <a:endParaRPr lang="en-US" sz="3200" dirty="0" smtClean="0"/>
              </a:p>
              <a:p>
                <a:endParaRPr lang="en-US" sz="3200" dirty="0">
                  <a:latin typeface="Courier New" charset="0"/>
                  <a:ea typeface="Courier New" charset="0"/>
                  <a:cs typeface="Courier New" charset="0"/>
                </a:endParaRPr>
              </a:p>
              <a:p>
                <a:endParaRPr lang="en-US" sz="3200" dirty="0" smtClean="0">
                  <a:latin typeface="Courier New" charset="0"/>
                  <a:ea typeface="Courier New" charset="0"/>
                  <a:cs typeface="Courier New" charset="0"/>
                </a:endParaRPr>
              </a:p>
              <a:p>
                <a:endParaRPr lang="en-US" sz="3200" dirty="0">
                  <a:latin typeface="Calibri" charset="0"/>
                  <a:ea typeface="Calibri" charset="0"/>
                  <a:cs typeface="Calibri" charset="0"/>
                </a:endParaRPr>
              </a:p>
              <a:p>
                <a:pPr lvl="1"/>
                <a:endParaRPr lang="en-US" sz="3200" b="0" dirty="0" smtClean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2900" y="838200"/>
                <a:ext cx="8534400" cy="5715000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5777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Enumerate the strings of…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42900" y="838200"/>
                <a:ext cx="8534400" cy="5715000"/>
              </a:xfrm>
            </p:spPr>
            <p:txBody>
              <a:bodyPr/>
              <a:lstStyle/>
              <a:p>
                <a:endParaRPr lang="en-US" sz="3200" b="0" i="0" dirty="0" smtClean="0">
                  <a:latin typeface="Cambria Math" charset="0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latin typeface="Cambria Math" charset="0"/>
                      </a:rPr>
                      <m:t>Σ</m:t>
                    </m:r>
                    <m:r>
                      <a:rPr lang="en-US" sz="3200" b="0" i="1" smtClean="0">
                        <a:latin typeface="Cambria Math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32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charset="0"/>
                          </a:rPr>
                          <m:t>𝑎</m:t>
                        </m:r>
                      </m:e>
                    </m:d>
                  </m:oMath>
                </a14:m>
                <a:endParaRPr lang="en-US" sz="3200" b="0" dirty="0" smtClean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latin typeface="Cambria Math" charset="0"/>
                            <a:ea typeface="Calibri" charset="0"/>
                            <a:cs typeface="Calibri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3200">
                            <a:latin typeface="Cambria Math" charset="0"/>
                            <a:ea typeface="Calibri" charset="0"/>
                            <a:cs typeface="Calibri" charset="0"/>
                          </a:rPr>
                          <m:t>Σ</m:t>
                        </m:r>
                      </m:e>
                      <m:sup>
                        <m:r>
                          <a:rPr lang="en-US" sz="3200" i="1">
                            <a:latin typeface="Cambria Math" charset="0"/>
                            <a:ea typeface="Calibri" charset="0"/>
                            <a:cs typeface="Calibri" charset="0"/>
                          </a:rPr>
                          <m:t>∗</m:t>
                        </m:r>
                      </m:sup>
                    </m:sSup>
                    <m:r>
                      <a:rPr lang="en-US" sz="3200" i="1">
                        <a:latin typeface="Cambria Math" charset="0"/>
                        <a:ea typeface="Calibri" charset="0"/>
                        <a:cs typeface="Calibri" charset="0"/>
                      </a:rPr>
                      <m:t>={</m:t>
                    </m:r>
                    <m:r>
                      <a:rPr lang="en-US" sz="3200" i="1">
                        <a:latin typeface="Cambria Math" charset="0"/>
                      </a:rPr>
                      <m:t>“”, “</m:t>
                    </m:r>
                    <m:r>
                      <a:rPr lang="en-US" sz="3200" i="1">
                        <a:latin typeface="Cambria Math" charset="0"/>
                      </a:rPr>
                      <m:t>𝑎</m:t>
                    </m:r>
                    <m:r>
                      <a:rPr lang="en-US" sz="3200" i="1">
                        <a:latin typeface="Cambria Math" charset="0"/>
                      </a:rPr>
                      <m:t>”, “</m:t>
                    </m:r>
                    <m:r>
                      <a:rPr lang="en-US" sz="3200" i="1">
                        <a:latin typeface="Cambria Math" charset="0"/>
                      </a:rPr>
                      <m:t>𝑎𝑎</m:t>
                    </m:r>
                    <m:r>
                      <a:rPr lang="en-US" sz="3200" i="1">
                        <a:latin typeface="Cambria Math" charset="0"/>
                      </a:rPr>
                      <m:t>”, “</m:t>
                    </m:r>
                    <m:r>
                      <a:rPr lang="en-US" sz="3200" i="1">
                        <a:latin typeface="Cambria Math" charset="0"/>
                      </a:rPr>
                      <m:t>𝑎𝑎𝑎</m:t>
                    </m:r>
                    <m:r>
                      <a:rPr lang="en-US" sz="3200" i="1">
                        <a:latin typeface="Cambria Math" charset="0"/>
                      </a:rPr>
                      <m:t>”, …}</m:t>
                    </m:r>
                  </m:oMath>
                </a14:m>
                <a:endParaRPr lang="en-US" sz="3200" dirty="0"/>
              </a:p>
              <a:p>
                <a:pPr lvl="1"/>
                <a:endParaRPr lang="en-US" sz="3200" b="0" dirty="0" smtClean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latin typeface="Cambria Math" charset="0"/>
                      </a:rPr>
                      <m:t>Σ</m:t>
                    </m:r>
                    <m:r>
                      <a:rPr lang="en-US" sz="3200" b="0" i="1" smtClean="0">
                        <a:latin typeface="Cambria Math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32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charset="0"/>
                          </a:rPr>
                          <m:t>𝑎</m:t>
                        </m:r>
                        <m:r>
                          <a:rPr lang="en-US" sz="3200" b="0" i="1" smtClean="0">
                            <a:latin typeface="Cambria Math" charset="0"/>
                          </a:rPr>
                          <m:t>,</m:t>
                        </m:r>
                        <m:r>
                          <a:rPr lang="en-US" sz="3200" b="0" i="1" smtClean="0">
                            <a:latin typeface="Cambria Math" charset="0"/>
                          </a:rPr>
                          <m:t>𝑏</m:t>
                        </m:r>
                      </m:e>
                    </m:d>
                  </m:oMath>
                </a14:m>
                <a:endParaRPr lang="en-US" sz="3200" b="0" dirty="0" smtClean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latin typeface="Cambria Math" charset="0"/>
                            <a:ea typeface="Calibri" charset="0"/>
                            <a:cs typeface="Calibri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3200">
                            <a:latin typeface="Cambria Math" charset="0"/>
                            <a:ea typeface="Calibri" charset="0"/>
                            <a:cs typeface="Calibri" charset="0"/>
                          </a:rPr>
                          <m:t>Σ</m:t>
                        </m:r>
                      </m:e>
                      <m:sup>
                        <m:r>
                          <a:rPr lang="en-US" sz="3200" i="1">
                            <a:latin typeface="Cambria Math" charset="0"/>
                            <a:ea typeface="Calibri" charset="0"/>
                            <a:cs typeface="Calibri" charset="0"/>
                          </a:rPr>
                          <m:t>∗</m:t>
                        </m:r>
                      </m:sup>
                    </m:sSup>
                    <m:r>
                      <a:rPr lang="en-US" sz="3200" b="0" i="1" smtClean="0">
                        <a:latin typeface="Cambria Math" charset="0"/>
                        <a:ea typeface="Calibri" charset="0"/>
                        <a:cs typeface="Calibri" charset="0"/>
                      </a:rPr>
                      <m:t>={</m:t>
                    </m:r>
                    <m:r>
                      <a:rPr lang="en-US" sz="3200" b="0" i="1" smtClean="0">
                        <a:latin typeface="Cambria Math" charset="0"/>
                      </a:rPr>
                      <m:t>“”, “</m:t>
                    </m:r>
                    <m:r>
                      <a:rPr lang="en-US" sz="3200" b="0" i="1" smtClean="0">
                        <a:latin typeface="Cambria Math" charset="0"/>
                      </a:rPr>
                      <m:t>𝑎</m:t>
                    </m:r>
                    <m:r>
                      <a:rPr lang="en-US" sz="3200" b="0" i="1" smtClean="0">
                        <a:latin typeface="Cambria Math" charset="0"/>
                      </a:rPr>
                      <m:t>”, “</m:t>
                    </m:r>
                    <m:r>
                      <a:rPr lang="en-US" sz="3200" b="0" i="1" smtClean="0">
                        <a:latin typeface="Cambria Math" charset="0"/>
                      </a:rPr>
                      <m:t>𝑏</m:t>
                    </m:r>
                    <m:r>
                      <a:rPr lang="en-US" sz="3200" b="0" i="1" smtClean="0">
                        <a:latin typeface="Cambria Math" charset="0"/>
                      </a:rPr>
                      <m:t>”, “</m:t>
                    </m:r>
                    <m:r>
                      <a:rPr lang="en-US" sz="3200" b="0" i="1" smtClean="0">
                        <a:latin typeface="Cambria Math" charset="0"/>
                      </a:rPr>
                      <m:t>𝑎𝑎</m:t>
                    </m:r>
                    <m:r>
                      <a:rPr lang="en-US" sz="3200" b="0" i="1" smtClean="0">
                        <a:latin typeface="Cambria Math" charset="0"/>
                      </a:rPr>
                      <m:t>”, “</m:t>
                    </m:r>
                    <m:r>
                      <a:rPr lang="en-US" sz="3200" b="0" i="1" smtClean="0">
                        <a:latin typeface="Cambria Math" charset="0"/>
                      </a:rPr>
                      <m:t>𝑎𝑏</m:t>
                    </m:r>
                    <m:r>
                      <a:rPr lang="en-US" sz="3200" b="0" i="1" smtClean="0">
                        <a:latin typeface="Cambria Math" charset="0"/>
                      </a:rPr>
                      <m:t>”, “</m:t>
                    </m:r>
                    <m:r>
                      <a:rPr lang="en-US" sz="3200" b="0" i="1" smtClean="0">
                        <a:latin typeface="Cambria Math" charset="0"/>
                      </a:rPr>
                      <m:t>𝑏𝑎</m:t>
                    </m:r>
                    <m:r>
                      <a:rPr lang="en-US" sz="3200" b="0" i="1" smtClean="0">
                        <a:latin typeface="Cambria Math" charset="0"/>
                      </a:rPr>
                      <m:t>”, “</m:t>
                    </m:r>
                    <m:r>
                      <a:rPr lang="en-US" sz="3200" b="0" i="1" smtClean="0">
                        <a:latin typeface="Cambria Math" charset="0"/>
                      </a:rPr>
                      <m:t>𝑏𝑏</m:t>
                    </m:r>
                    <m:r>
                      <a:rPr lang="en-US" sz="3200" b="0" i="1" smtClean="0">
                        <a:latin typeface="Cambria Math" charset="0"/>
                      </a:rPr>
                      <m:t>”, </m:t>
                    </m:r>
                  </m:oMath>
                </a14:m>
                <a:endParaRPr lang="en-US" sz="3200" b="0" i="1" dirty="0" smtClean="0">
                  <a:latin typeface="Cambria Math" charset="0"/>
                </a:endParaRPr>
              </a:p>
              <a:p>
                <a:pPr marL="457200" lvl="1" indent="0" algn="ctr">
                  <a:buNone/>
                </a:pPr>
                <a:r>
                  <a:rPr lang="en-US" sz="3200" dirty="0"/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charset="0"/>
                      </a:rPr>
                      <m:t>“</m:t>
                    </m:r>
                    <m:r>
                      <a:rPr lang="en-US" sz="3200" b="0" i="1" smtClean="0">
                        <a:latin typeface="Cambria Math" charset="0"/>
                      </a:rPr>
                      <m:t>𝑎𝑎𝑎</m:t>
                    </m:r>
                    <m:r>
                      <a:rPr lang="en-US" sz="3200" b="0" i="1" smtClean="0">
                        <a:latin typeface="Cambria Math" charset="0"/>
                      </a:rPr>
                      <m:t>”, “</m:t>
                    </m:r>
                    <m:r>
                      <a:rPr lang="en-US" sz="3200" b="0" i="1" smtClean="0">
                        <a:latin typeface="Cambria Math" charset="0"/>
                      </a:rPr>
                      <m:t>𝑎𝑎𝑏</m:t>
                    </m:r>
                    <m:r>
                      <a:rPr lang="en-US" sz="3200" b="0" i="1" smtClean="0">
                        <a:latin typeface="Cambria Math" charset="0"/>
                      </a:rPr>
                      <m:t>”, …}</m:t>
                    </m:r>
                  </m:oMath>
                </a14:m>
                <a:endParaRPr lang="en-US" sz="3200" b="0" dirty="0" smtClean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400" b="0" i="0" smtClean="0">
                        <a:latin typeface="Cambria Math" charset="0"/>
                      </a:rPr>
                      <m:t>Σ</m:t>
                    </m:r>
                    <m:r>
                      <a:rPr lang="en-US" sz="3400" b="0" i="1" smtClean="0">
                        <a:latin typeface="Cambria Math" charset="0"/>
                      </a:rPr>
                      <m:t>=∅</m:t>
                    </m:r>
                  </m:oMath>
                </a14:m>
                <a:endParaRPr lang="en-US" sz="3200" b="0" dirty="0" smtClean="0"/>
              </a:p>
              <a:p>
                <a:pPr lvl="2"/>
                <a:endParaRPr lang="en-US" sz="3200" dirty="0" smtClean="0"/>
              </a:p>
              <a:p>
                <a:endParaRPr lang="en-US" sz="3200" dirty="0">
                  <a:latin typeface="Courier New" charset="0"/>
                  <a:ea typeface="Courier New" charset="0"/>
                  <a:cs typeface="Courier New" charset="0"/>
                </a:endParaRPr>
              </a:p>
              <a:p>
                <a:endParaRPr lang="en-US" sz="3200" dirty="0" smtClean="0">
                  <a:latin typeface="Courier New" charset="0"/>
                  <a:ea typeface="Courier New" charset="0"/>
                  <a:cs typeface="Courier New" charset="0"/>
                </a:endParaRPr>
              </a:p>
              <a:p>
                <a:endParaRPr lang="en-US" sz="3200" dirty="0">
                  <a:latin typeface="Calibri" charset="0"/>
                  <a:ea typeface="Calibri" charset="0"/>
                  <a:cs typeface="Calibri" charset="0"/>
                </a:endParaRPr>
              </a:p>
              <a:p>
                <a:pPr lvl="1"/>
                <a:endParaRPr lang="en-US" sz="3200" b="0" dirty="0" smtClean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2900" y="838200"/>
                <a:ext cx="8534400" cy="5715000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8196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Enumerate the strings of…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42900" y="838200"/>
                <a:ext cx="8534400" cy="5715000"/>
              </a:xfrm>
            </p:spPr>
            <p:txBody>
              <a:bodyPr/>
              <a:lstStyle/>
              <a:p>
                <a:endParaRPr lang="en-US" sz="3200" b="0" i="0" dirty="0" smtClean="0">
                  <a:latin typeface="Cambria Math" charset="0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latin typeface="Cambria Math" charset="0"/>
                      </a:rPr>
                      <m:t>Σ</m:t>
                    </m:r>
                    <m:r>
                      <a:rPr lang="en-US" sz="3200" b="0" i="1" smtClean="0">
                        <a:latin typeface="Cambria Math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32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charset="0"/>
                          </a:rPr>
                          <m:t>𝑎</m:t>
                        </m:r>
                      </m:e>
                    </m:d>
                  </m:oMath>
                </a14:m>
                <a:endParaRPr lang="en-US" sz="3200" b="0" dirty="0" smtClean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latin typeface="Cambria Math" charset="0"/>
                            <a:ea typeface="Calibri" charset="0"/>
                            <a:cs typeface="Calibri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3200">
                            <a:latin typeface="Cambria Math" charset="0"/>
                            <a:ea typeface="Calibri" charset="0"/>
                            <a:cs typeface="Calibri" charset="0"/>
                          </a:rPr>
                          <m:t>Σ</m:t>
                        </m:r>
                      </m:e>
                      <m:sup>
                        <m:r>
                          <a:rPr lang="en-US" sz="3200" i="1">
                            <a:latin typeface="Cambria Math" charset="0"/>
                            <a:ea typeface="Calibri" charset="0"/>
                            <a:cs typeface="Calibri" charset="0"/>
                          </a:rPr>
                          <m:t>∗</m:t>
                        </m:r>
                      </m:sup>
                    </m:sSup>
                    <m:r>
                      <a:rPr lang="en-US" sz="3200" i="1">
                        <a:latin typeface="Cambria Math" charset="0"/>
                        <a:ea typeface="Calibri" charset="0"/>
                        <a:cs typeface="Calibri" charset="0"/>
                      </a:rPr>
                      <m:t>={</m:t>
                    </m:r>
                    <m:r>
                      <a:rPr lang="en-US" sz="3200" i="1">
                        <a:latin typeface="Cambria Math" charset="0"/>
                      </a:rPr>
                      <m:t>“”, “</m:t>
                    </m:r>
                    <m:r>
                      <a:rPr lang="en-US" sz="3200" i="1">
                        <a:latin typeface="Cambria Math" charset="0"/>
                      </a:rPr>
                      <m:t>𝑎</m:t>
                    </m:r>
                    <m:r>
                      <a:rPr lang="en-US" sz="3200" i="1">
                        <a:latin typeface="Cambria Math" charset="0"/>
                      </a:rPr>
                      <m:t>”, “</m:t>
                    </m:r>
                    <m:r>
                      <a:rPr lang="en-US" sz="3200" i="1">
                        <a:latin typeface="Cambria Math" charset="0"/>
                      </a:rPr>
                      <m:t>𝑎𝑎</m:t>
                    </m:r>
                    <m:r>
                      <a:rPr lang="en-US" sz="3200" i="1">
                        <a:latin typeface="Cambria Math" charset="0"/>
                      </a:rPr>
                      <m:t>”, “</m:t>
                    </m:r>
                    <m:r>
                      <a:rPr lang="en-US" sz="3200" i="1">
                        <a:latin typeface="Cambria Math" charset="0"/>
                      </a:rPr>
                      <m:t>𝑎𝑎𝑎</m:t>
                    </m:r>
                    <m:r>
                      <a:rPr lang="en-US" sz="3200" i="1">
                        <a:latin typeface="Cambria Math" charset="0"/>
                      </a:rPr>
                      <m:t>”, …}</m:t>
                    </m:r>
                  </m:oMath>
                </a14:m>
                <a:endParaRPr lang="en-US" sz="3200" dirty="0"/>
              </a:p>
              <a:p>
                <a:pPr lvl="1"/>
                <a:endParaRPr lang="en-US" sz="3200" b="0" dirty="0" smtClean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latin typeface="Cambria Math" charset="0"/>
                      </a:rPr>
                      <m:t>Σ</m:t>
                    </m:r>
                    <m:r>
                      <a:rPr lang="en-US" sz="3200" b="0" i="1" smtClean="0">
                        <a:latin typeface="Cambria Math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32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charset="0"/>
                          </a:rPr>
                          <m:t>𝑎</m:t>
                        </m:r>
                        <m:r>
                          <a:rPr lang="en-US" sz="3200" b="0" i="1" smtClean="0">
                            <a:latin typeface="Cambria Math" charset="0"/>
                          </a:rPr>
                          <m:t>,</m:t>
                        </m:r>
                        <m:r>
                          <a:rPr lang="en-US" sz="3200" b="0" i="1" smtClean="0">
                            <a:latin typeface="Cambria Math" charset="0"/>
                          </a:rPr>
                          <m:t>𝑏</m:t>
                        </m:r>
                      </m:e>
                    </m:d>
                  </m:oMath>
                </a14:m>
                <a:endParaRPr lang="en-US" sz="3200" b="0" dirty="0" smtClean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latin typeface="Cambria Math" charset="0"/>
                            <a:ea typeface="Calibri" charset="0"/>
                            <a:cs typeface="Calibri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3200">
                            <a:latin typeface="Cambria Math" charset="0"/>
                            <a:ea typeface="Calibri" charset="0"/>
                            <a:cs typeface="Calibri" charset="0"/>
                          </a:rPr>
                          <m:t>Σ</m:t>
                        </m:r>
                      </m:e>
                      <m:sup>
                        <m:r>
                          <a:rPr lang="en-US" sz="3200" i="1">
                            <a:latin typeface="Cambria Math" charset="0"/>
                            <a:ea typeface="Calibri" charset="0"/>
                            <a:cs typeface="Calibri" charset="0"/>
                          </a:rPr>
                          <m:t>∗</m:t>
                        </m:r>
                      </m:sup>
                    </m:sSup>
                    <m:r>
                      <a:rPr lang="en-US" sz="3200" b="0" i="1" smtClean="0">
                        <a:latin typeface="Cambria Math" charset="0"/>
                        <a:ea typeface="Calibri" charset="0"/>
                        <a:cs typeface="Calibri" charset="0"/>
                      </a:rPr>
                      <m:t>={</m:t>
                    </m:r>
                    <m:r>
                      <a:rPr lang="en-US" sz="3200" b="0" i="1" smtClean="0">
                        <a:latin typeface="Cambria Math" charset="0"/>
                      </a:rPr>
                      <m:t>“”, “</m:t>
                    </m:r>
                    <m:r>
                      <a:rPr lang="en-US" sz="3200" b="0" i="1" smtClean="0">
                        <a:latin typeface="Cambria Math" charset="0"/>
                      </a:rPr>
                      <m:t>𝑎</m:t>
                    </m:r>
                    <m:r>
                      <a:rPr lang="en-US" sz="3200" b="0" i="1" smtClean="0">
                        <a:latin typeface="Cambria Math" charset="0"/>
                      </a:rPr>
                      <m:t>”, “</m:t>
                    </m:r>
                    <m:r>
                      <a:rPr lang="en-US" sz="3200" b="0" i="1" smtClean="0">
                        <a:latin typeface="Cambria Math" charset="0"/>
                      </a:rPr>
                      <m:t>𝑏</m:t>
                    </m:r>
                    <m:r>
                      <a:rPr lang="en-US" sz="3200" b="0" i="1" smtClean="0">
                        <a:latin typeface="Cambria Math" charset="0"/>
                      </a:rPr>
                      <m:t>”, “</m:t>
                    </m:r>
                    <m:r>
                      <a:rPr lang="en-US" sz="3200" b="0" i="1" smtClean="0">
                        <a:latin typeface="Cambria Math" charset="0"/>
                      </a:rPr>
                      <m:t>𝑎𝑎</m:t>
                    </m:r>
                    <m:r>
                      <a:rPr lang="en-US" sz="3200" b="0" i="1" smtClean="0">
                        <a:latin typeface="Cambria Math" charset="0"/>
                      </a:rPr>
                      <m:t>”, “</m:t>
                    </m:r>
                    <m:r>
                      <a:rPr lang="en-US" sz="3200" b="0" i="1" smtClean="0">
                        <a:latin typeface="Cambria Math" charset="0"/>
                      </a:rPr>
                      <m:t>𝑎𝑏</m:t>
                    </m:r>
                    <m:r>
                      <a:rPr lang="en-US" sz="3200" b="0" i="1" smtClean="0">
                        <a:latin typeface="Cambria Math" charset="0"/>
                      </a:rPr>
                      <m:t>”, “</m:t>
                    </m:r>
                    <m:r>
                      <a:rPr lang="en-US" sz="3200" b="0" i="1" smtClean="0">
                        <a:latin typeface="Cambria Math" charset="0"/>
                      </a:rPr>
                      <m:t>𝑏𝑎</m:t>
                    </m:r>
                    <m:r>
                      <a:rPr lang="en-US" sz="3200" b="0" i="1" smtClean="0">
                        <a:latin typeface="Cambria Math" charset="0"/>
                      </a:rPr>
                      <m:t>”, “</m:t>
                    </m:r>
                    <m:r>
                      <a:rPr lang="en-US" sz="3200" b="0" i="1" smtClean="0">
                        <a:latin typeface="Cambria Math" charset="0"/>
                      </a:rPr>
                      <m:t>𝑏𝑏</m:t>
                    </m:r>
                    <m:r>
                      <a:rPr lang="en-US" sz="3200" b="0" i="1" smtClean="0">
                        <a:latin typeface="Cambria Math" charset="0"/>
                      </a:rPr>
                      <m:t>”, </m:t>
                    </m:r>
                  </m:oMath>
                </a14:m>
                <a:endParaRPr lang="en-US" sz="3200" b="0" i="1" dirty="0" smtClean="0">
                  <a:latin typeface="Cambria Math" charset="0"/>
                </a:endParaRPr>
              </a:p>
              <a:p>
                <a:pPr marL="457200" lvl="1" indent="0" algn="ctr">
                  <a:buNone/>
                </a:pPr>
                <a:r>
                  <a:rPr lang="en-US" sz="3200" dirty="0"/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charset="0"/>
                      </a:rPr>
                      <m:t>“</m:t>
                    </m:r>
                    <m:r>
                      <a:rPr lang="en-US" sz="3200" b="0" i="1" smtClean="0">
                        <a:latin typeface="Cambria Math" charset="0"/>
                      </a:rPr>
                      <m:t>𝑎𝑎𝑎</m:t>
                    </m:r>
                    <m:r>
                      <a:rPr lang="en-US" sz="3200" b="0" i="1" smtClean="0">
                        <a:latin typeface="Cambria Math" charset="0"/>
                      </a:rPr>
                      <m:t>”, “</m:t>
                    </m:r>
                    <m:r>
                      <a:rPr lang="en-US" sz="3200" b="0" i="1" smtClean="0">
                        <a:latin typeface="Cambria Math" charset="0"/>
                      </a:rPr>
                      <m:t>𝑎𝑎𝑏</m:t>
                    </m:r>
                    <m:r>
                      <a:rPr lang="en-US" sz="3200" b="0" i="1" smtClean="0">
                        <a:latin typeface="Cambria Math" charset="0"/>
                      </a:rPr>
                      <m:t>”, …}</m:t>
                    </m:r>
                  </m:oMath>
                </a14:m>
                <a:endParaRPr lang="en-US" sz="3200" b="0" dirty="0" smtClean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400" b="0" i="0" smtClean="0">
                        <a:latin typeface="Cambria Math" charset="0"/>
                      </a:rPr>
                      <m:t>Σ</m:t>
                    </m:r>
                    <m:r>
                      <a:rPr lang="en-US" sz="3400" b="0" i="1" smtClean="0">
                        <a:latin typeface="Cambria Math" charset="0"/>
                      </a:rPr>
                      <m:t>=∅</m:t>
                    </m:r>
                  </m:oMath>
                </a14:m>
                <a:endParaRPr lang="en-US" sz="3400" b="0" dirty="0" smtClean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3200" b="0" i="0" smtClean="0">
                            <a:latin typeface="Cambria Math" charset="0"/>
                          </a:rPr>
                          <m:t>Σ</m:t>
                        </m:r>
                      </m:e>
                      <m:sup>
                        <m:r>
                          <a:rPr lang="en-US" sz="3200" b="0" i="1" smtClean="0">
                            <a:latin typeface="Cambria Math" charset="0"/>
                          </a:rPr>
                          <m:t>∗</m:t>
                        </m:r>
                      </m:sup>
                    </m:sSup>
                    <m:r>
                      <a:rPr lang="en-US" sz="3200" b="0" i="1" smtClean="0">
                        <a:latin typeface="Cambria Math" charset="0"/>
                      </a:rPr>
                      <m:t>={“”}</m:t>
                    </m:r>
                  </m:oMath>
                </a14:m>
                <a:endParaRPr lang="en-US" sz="3200" b="0" dirty="0" smtClean="0"/>
              </a:p>
              <a:p>
                <a:pPr lvl="1"/>
                <a:endParaRPr lang="en-US" sz="3200" b="0" dirty="0" smtClean="0"/>
              </a:p>
              <a:p>
                <a:pPr lvl="2"/>
                <a:endParaRPr lang="en-US" sz="3200" dirty="0" smtClean="0"/>
              </a:p>
              <a:p>
                <a:endParaRPr lang="en-US" sz="3200" dirty="0">
                  <a:latin typeface="Courier New" charset="0"/>
                  <a:ea typeface="Courier New" charset="0"/>
                  <a:cs typeface="Courier New" charset="0"/>
                </a:endParaRPr>
              </a:p>
              <a:p>
                <a:endParaRPr lang="en-US" sz="3200" dirty="0" smtClean="0">
                  <a:latin typeface="Courier New" charset="0"/>
                  <a:ea typeface="Courier New" charset="0"/>
                  <a:cs typeface="Courier New" charset="0"/>
                </a:endParaRPr>
              </a:p>
              <a:p>
                <a:endParaRPr lang="en-US" sz="3200" dirty="0">
                  <a:latin typeface="Calibri" charset="0"/>
                  <a:ea typeface="Calibri" charset="0"/>
                  <a:cs typeface="Calibri" charset="0"/>
                </a:endParaRPr>
              </a:p>
              <a:p>
                <a:pPr lvl="1"/>
                <a:endParaRPr lang="en-US" sz="3200" b="0" dirty="0" smtClean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2900" y="838200"/>
                <a:ext cx="8534400" cy="5715000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8355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Interpreting </a:t>
            </a:r>
            <a:r>
              <a:rPr lang="en-US" dirty="0" err="1" smtClean="0"/>
              <a:t>Regexps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Define a function, </a:t>
                </a:r>
                <a:r>
                  <a:rPr lang="en-US" b="1" i="1" dirty="0" smtClean="0">
                    <a:solidFill>
                      <a:srgbClr val="FF0000"/>
                    </a:solidFill>
                  </a:rPr>
                  <a:t>L</a:t>
                </a:r>
                <a:r>
                  <a:rPr lang="en-US" dirty="0" smtClean="0"/>
                  <a:t>, that maps regular expressions to the set of strings they denote</a:t>
                </a:r>
              </a:p>
              <a:p>
                <a:r>
                  <a:rPr lang="en-US" dirty="0" smtClean="0"/>
                  <a:t>Mathematically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𝑟</m:t>
                          </m:r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⊆ </m:t>
                      </m:r>
                      <m:sSup>
                        <m:sSup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charset="0"/>
                            </a:rPr>
                            <m:t>Σ</m:t>
                          </m:r>
                        </m:e>
                        <m:sup>
                          <m:r>
                            <a:rPr lang="en-US" b="0" i="1" smtClean="0">
                              <a:latin typeface="Cambria Math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endParaRPr lang="en-US" dirty="0" smtClean="0"/>
              </a:p>
              <a:p>
                <a:r>
                  <a:rPr lang="en-US" dirty="0" smtClean="0"/>
                  <a:t>In </a:t>
                </a:r>
                <a:r>
                  <a:rPr lang="en-US" dirty="0" err="1" smtClean="0"/>
                  <a:t>Ocaml</a:t>
                </a:r>
                <a:endParaRPr lang="en-US" dirty="0" smtClean="0"/>
              </a:p>
              <a:p>
                <a:pPr marL="0" indent="0" algn="ctr">
                  <a:buNone/>
                </a:pPr>
                <a:r>
                  <a:rPr lang="en-US" b="1" dirty="0" smtClean="0"/>
                  <a:t>type </a:t>
                </a:r>
                <a:r>
                  <a:rPr lang="en-US" dirty="0" smtClean="0"/>
                  <a:t>string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charset="0"/>
                      </a:rPr>
                      <m:t>Σ</m:t>
                    </m:r>
                    <m:r>
                      <a:rPr lang="en-US" i="1">
                        <a:latin typeface="Cambria Math" charset="0"/>
                      </a:rPr>
                      <m:t> </m:t>
                    </m:r>
                    <m:r>
                      <a:rPr lang="en-US" i="1">
                        <a:latin typeface="Cambria Math" charset="0"/>
                      </a:rPr>
                      <m:t>𝑙𝑖𝑠𝑡</m:t>
                    </m:r>
                  </m:oMath>
                </a14:m>
                <a:endParaRPr lang="en-US" b="1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𝐿</m:t>
                      </m:r>
                      <m:r>
                        <a:rPr lang="en-US" b="0" i="1" smtClean="0">
                          <a:latin typeface="Cambria Math" charset="0"/>
                        </a:rPr>
                        <m:t> :</m:t>
                      </m:r>
                      <m:r>
                        <a:rPr lang="en-US" b="0" i="1" smtClean="0">
                          <a:latin typeface="Cambria Math" charset="0"/>
                        </a:rPr>
                        <m:t>𝑟𝑒𝑔𝑒𝑥𝑝</m:t>
                      </m:r>
                      <m:r>
                        <a:rPr lang="en-US" b="0" i="1" smtClean="0">
                          <a:latin typeface="Cambria Math" charset="0"/>
                        </a:rPr>
                        <m:t>→</m:t>
                      </m:r>
                      <m:r>
                        <a:rPr lang="en-US" b="0" i="1" smtClean="0">
                          <a:latin typeface="Cambria Math" charset="0"/>
                        </a:rPr>
                        <m:t>𝑠𝑡𝑟𝑖𝑛𝑔</m:t>
                      </m:r>
                      <m:r>
                        <a:rPr lang="en-US" b="0" i="1" smtClean="0">
                          <a:latin typeface="Cambria Math" charset="0"/>
                        </a:rPr>
                        <m:t> </m:t>
                      </m:r>
                      <m:r>
                        <a:rPr lang="en-US" b="0" i="1" smtClean="0">
                          <a:latin typeface="Cambria Math" charset="0"/>
                        </a:rPr>
                        <m:t>𝑠𝑒𝑡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 smtClean="0"/>
                  <a:t>Examples:</a:t>
                </a:r>
              </a:p>
              <a:p>
                <a:pPr marL="0" indent="0">
                  <a:buNone/>
                </a:pPr>
                <a:r>
                  <a:rPr lang="en-US" dirty="0" smtClean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𝐿𝑒𝑡</m:t>
                    </m:r>
                    <m:r>
                      <a:rPr lang="en-US" b="0" i="1" smtClean="0">
                        <a:latin typeface="Cambria Math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charset="0"/>
                      </a:rPr>
                      <m:t>Σ</m:t>
                    </m:r>
                    <m:r>
                      <a:rPr lang="en-US" b="0" i="0" smtClean="0">
                        <a:latin typeface="Cambria Math" charset="0"/>
                      </a:rPr>
                      <m:t> </m:t>
                    </m:r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𝑐</m:t>
                        </m:r>
                      </m:e>
                    </m:d>
                  </m:oMath>
                </a14:m>
                <a:r>
                  <a:rPr lang="en-US" b="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dirty="0" smtClean="0"/>
                  <a:t>	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charset="0"/>
                      </a:rPr>
                      <m:t>    </m:t>
                    </m:r>
                    <m:r>
                      <a:rPr lang="en-US" b="0" i="1" smtClean="0">
                        <a:latin typeface="Cambria Math" charset="0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  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</a:rPr>
                          <m:t>“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”</m:t>
                        </m:r>
                      </m:e>
                    </m:d>
                  </m:oMath>
                </a14:m>
                <a:endParaRPr lang="en-US" b="0" dirty="0" smtClean="0"/>
              </a:p>
              <a:p>
                <a:pPr marL="0" indent="0">
                  <a:buNone/>
                </a:pPr>
                <a:r>
                  <a:rPr lang="en-US" b="0" dirty="0" smtClean="0"/>
                  <a:t>	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charset="0"/>
                      </a:rPr>
                      <m:t>    </m:t>
                    </m:r>
                    <m:r>
                      <a:rPr lang="en-US" b="0" i="1" smtClean="0">
                        <a:latin typeface="Cambria Math" charset="0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={“”, “</m:t>
                    </m:r>
                    <m:r>
                      <a:rPr lang="en-US" b="0" i="1" smtClean="0">
                        <a:latin typeface="Cambria Math" charset="0"/>
                      </a:rPr>
                      <m:t>𝑎</m:t>
                    </m:r>
                    <m:r>
                      <a:rPr lang="en-US" b="0" i="1" smtClean="0">
                        <a:latin typeface="Cambria Math" charset="0"/>
                      </a:rPr>
                      <m:t>”, “</m:t>
                    </m:r>
                    <m:r>
                      <a:rPr lang="en-US" b="0" i="1" smtClean="0">
                        <a:latin typeface="Cambria Math" charset="0"/>
                      </a:rPr>
                      <m:t>𝑎𝑎</m:t>
                    </m:r>
                    <m:r>
                      <a:rPr lang="en-US" b="0" i="1" smtClean="0">
                        <a:latin typeface="Cambria Math" charset="0"/>
                      </a:rPr>
                      <m:t>”, “</m:t>
                    </m:r>
                    <m:r>
                      <a:rPr lang="en-US" b="0" i="1" smtClean="0">
                        <a:latin typeface="Cambria Math" charset="0"/>
                      </a:rPr>
                      <m:t>𝑎𝑎𝑎</m:t>
                    </m:r>
                    <m:r>
                      <a:rPr lang="en-US" b="0" i="1" smtClean="0">
                        <a:latin typeface="Cambria Math" charset="0"/>
                      </a:rPr>
                      <m:t>”, …}</m:t>
                    </m:r>
                  </m:oMath>
                </a14:m>
                <a:endParaRPr lang="en-US" b="0" dirty="0" smtClean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</a:rPr>
                          <m:t>¬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𝑒𝑚𝑝𝑡𝑦</m:t>
                        </m:r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= </m:t>
                    </m:r>
                    <m:sSup>
                      <m:sSup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charset="0"/>
                          </a:rPr>
                          <m:t>Σ</m:t>
                        </m:r>
                      </m:e>
                      <m:sup>
                        <m:r>
                          <a:rPr lang="en-US" b="0" i="1" smtClean="0">
                            <a:latin typeface="Cambria Math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charset="0"/>
                      </a:rPr>
                      <m:t> − </m:t>
                    </m:r>
                    <m:r>
                      <a:rPr lang="en-US" b="0" i="1" smtClean="0">
                        <a:latin typeface="Cambria Math" charset="0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</a:rPr>
                          <m:t>𝑒𝑚𝑝𝑡𝑦</m:t>
                        </m:r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 =  </m:t>
                    </m:r>
                    <m:sSup>
                      <m:sSup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charset="0"/>
                          </a:rPr>
                          <m:t>Σ</m:t>
                        </m:r>
                      </m:e>
                      <m:sup>
                        <m:r>
                          <a:rPr lang="en-US" b="0" i="1" smtClean="0">
                            <a:latin typeface="Cambria Math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charset="0"/>
                      </a:rPr>
                      <m:t> −∅= </m:t>
                    </m:r>
                    <m:sSup>
                      <m:sSup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charset="0"/>
                          </a:rPr>
                          <m:t>Σ</m:t>
                        </m:r>
                      </m:e>
                      <m:sup>
                        <m:r>
                          <a:rPr lang="en-US" b="0" i="1" smtClean="0">
                            <a:latin typeface="Cambria Math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charset="0"/>
                      </a:rPr>
                      <m:t> </m:t>
                    </m:r>
                  </m:oMath>
                </a14:m>
                <a:endParaRPr lang="en-US" b="0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63" t="-889" b="-1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1173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Interpreting </a:t>
            </a:r>
            <a:r>
              <a:rPr lang="en-US" dirty="0" err="1" smtClean="0"/>
              <a:t>Regexps</a:t>
            </a:r>
            <a:r>
              <a:rPr lang="en-US" dirty="0" smtClean="0"/>
              <a:t> </a:t>
            </a:r>
            <a:r>
              <a:rPr lang="en-US" i="1" dirty="0" smtClean="0"/>
              <a:t>In General</a:t>
            </a:r>
            <a:endParaRPr lang="en-US" i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838200"/>
                <a:ext cx="8229600" cy="60198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>
                    <a:latin typeface="Courier New" charset="0"/>
                    <a:ea typeface="Courier New" charset="0"/>
                    <a:cs typeface="Courier New" charset="0"/>
                  </a:rPr>
                  <a:t>r </a:t>
                </a:r>
                <a:r>
                  <a:rPr lang="en-US" sz="2000" dirty="0">
                    <a:latin typeface="Courier New" charset="0"/>
                    <a:ea typeface="Courier New" charset="0"/>
                    <a:cs typeface="Courier New" charset="0"/>
                  </a:rPr>
                  <a:t>::=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charset="0"/>
                        <a:ea typeface="Courier New" charset="0"/>
                        <a:cs typeface="Courier New" charset="0"/>
                      </a:rPr>
                      <m:t>𝑒𝑚𝑝𝑡𝑦</m:t>
                    </m:r>
                    <m:r>
                      <a:rPr lang="en-US" sz="2000" b="0" i="1" smtClean="0">
                        <a:latin typeface="Cambria Math" charset="0"/>
                        <a:ea typeface="Courier New" charset="0"/>
                        <a:cs typeface="Courier New" charset="0"/>
                      </a:rPr>
                      <m:t> | </m:t>
                    </m:r>
                    <m:r>
                      <a:rPr lang="en-US" sz="2000" b="0" i="1" smtClean="0">
                        <a:latin typeface="Cambria Math" charset="0"/>
                        <a:ea typeface="Courier New" charset="0"/>
                        <a:cs typeface="Courier New" charset="0"/>
                      </a:rPr>
                      <m:t>𝜖</m:t>
                    </m:r>
                  </m:oMath>
                </a14:m>
                <a:r>
                  <a:rPr lang="en-US" sz="2000" dirty="0" smtClean="0">
                    <a:latin typeface="Courier New" charset="0"/>
                    <a:ea typeface="Courier New" charset="0"/>
                    <a:cs typeface="Courier New" charset="0"/>
                  </a:rPr>
                  <a:t> | c     </a:t>
                </a:r>
                <a:r>
                  <a:rPr lang="en-US" sz="2000" dirty="0">
                    <a:latin typeface="Courier New" charset="0"/>
                    <a:ea typeface="Courier New" charset="0"/>
                    <a:cs typeface="Courier New" charset="0"/>
                  </a:rPr>
                  <a:t>(*c</a:t>
                </a:r>
                <a14:m>
                  <m:oMath xmlns:m="http://schemas.openxmlformats.org/officeDocument/2006/math">
                    <m:r>
                      <a:rPr lang="en-US" sz="2000">
                        <a:latin typeface="Cambria Math" charset="0"/>
                        <a:ea typeface="Courier New" charset="0"/>
                        <a:cs typeface="Courier New" charset="0"/>
                      </a:rPr>
                      <m:t> </m:t>
                    </m:r>
                    <m:r>
                      <a:rPr lang="en-US" sz="2000" i="1">
                        <a:latin typeface="Cambria Math" charset="0"/>
                        <a:ea typeface="Courier New" charset="0"/>
                        <a:cs typeface="Courier New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sz="2000">
                        <a:latin typeface="Cambria Math" charset="0"/>
                        <a:ea typeface="Courier New" charset="0"/>
                        <a:cs typeface="Courier New" charset="0"/>
                      </a:rPr>
                      <m:t>Σ</m:t>
                    </m:r>
                  </m:oMath>
                </a14:m>
                <a:r>
                  <a:rPr lang="en-US" sz="2000" dirty="0">
                    <a:latin typeface="Courier New" charset="0"/>
                    <a:ea typeface="Courier New" charset="0"/>
                    <a:cs typeface="Courier New" charset="0"/>
                  </a:rPr>
                  <a:t>*)</a:t>
                </a:r>
              </a:p>
              <a:p>
                <a:pPr marL="0" indent="0">
                  <a:buNone/>
                </a:pPr>
                <a:r>
                  <a:rPr lang="en-US" sz="2000" dirty="0" smtClean="0">
                    <a:latin typeface="Courier New" charset="0"/>
                    <a:ea typeface="Courier New" charset="0"/>
                    <a:cs typeface="Courier New" charset="0"/>
                  </a:rPr>
                  <a:t>    | </a:t>
                </a:r>
                <a:r>
                  <a:rPr lang="en-US" sz="2000" dirty="0">
                    <a:latin typeface="Courier New" charset="0"/>
                    <a:ea typeface="Courier New" charset="0"/>
                    <a:cs typeface="Courier New" charset="0"/>
                  </a:rPr>
                  <a:t>r1 . r2         </a:t>
                </a:r>
                <a:r>
                  <a:rPr lang="en-US" sz="2000" dirty="0" smtClean="0">
                    <a:latin typeface="Courier New" charset="0"/>
                    <a:ea typeface="Courier New" charset="0"/>
                    <a:cs typeface="Courier New" charset="0"/>
                  </a:rPr>
                  <a:t>(*concatenation*)</a:t>
                </a:r>
                <a:endParaRPr lang="en-US" sz="2000" dirty="0">
                  <a:latin typeface="Courier New" charset="0"/>
                  <a:ea typeface="Courier New" charset="0"/>
                  <a:cs typeface="Courier New" charset="0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latin typeface="Courier New" charset="0"/>
                    <a:ea typeface="Courier New" charset="0"/>
                    <a:cs typeface="Courier New" charset="0"/>
                  </a:rPr>
                  <a:t>    </a:t>
                </a:r>
                <a:r>
                  <a:rPr lang="en-US" sz="2000" dirty="0" smtClean="0">
                    <a:latin typeface="Courier New" charset="0"/>
                    <a:ea typeface="Courier New" charset="0"/>
                    <a:cs typeface="Courier New" charset="0"/>
                  </a:rPr>
                  <a:t>| </a:t>
                </a:r>
                <a:r>
                  <a:rPr lang="en-US" sz="2000" dirty="0">
                    <a:latin typeface="Courier New" charset="0"/>
                    <a:ea typeface="Courier New" charset="0"/>
                    <a:cs typeface="Courier New" charset="0"/>
                  </a:rPr>
                  <a:t>r*              </a:t>
                </a:r>
                <a:r>
                  <a:rPr lang="en-US" sz="2000" dirty="0" smtClean="0">
                    <a:latin typeface="Courier New" charset="0"/>
                    <a:ea typeface="Courier New" charset="0"/>
                    <a:cs typeface="Courier New" charset="0"/>
                  </a:rPr>
                  <a:t>(*</a:t>
                </a:r>
                <a:r>
                  <a:rPr lang="en-US" sz="2000" dirty="0">
                    <a:latin typeface="Courier New" charset="0"/>
                    <a:ea typeface="Courier New" charset="0"/>
                    <a:cs typeface="Courier New" charset="0"/>
                  </a:rPr>
                  <a:t>Kleene </a:t>
                </a:r>
                <a:r>
                  <a:rPr lang="en-US" sz="2000" dirty="0" smtClean="0">
                    <a:latin typeface="Courier New" charset="0"/>
                    <a:ea typeface="Courier New" charset="0"/>
                    <a:cs typeface="Courier New" charset="0"/>
                  </a:rPr>
                  <a:t>star*)</a:t>
                </a:r>
                <a:endParaRPr lang="en-US" sz="2000" dirty="0">
                  <a:latin typeface="Courier New" charset="0"/>
                  <a:ea typeface="Courier New" charset="0"/>
                  <a:cs typeface="Courier New" charset="0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latin typeface="Courier New" charset="0"/>
                    <a:ea typeface="Courier New" charset="0"/>
                    <a:cs typeface="Courier New" charset="0"/>
                  </a:rPr>
                  <a:t>    </a:t>
                </a:r>
                <a:r>
                  <a:rPr lang="en-US" sz="2000" dirty="0" smtClean="0">
                    <a:latin typeface="Courier New" charset="0"/>
                    <a:ea typeface="Courier New" charset="0"/>
                    <a:cs typeface="Courier New" charset="0"/>
                  </a:rPr>
                  <a:t>| </a:t>
                </a:r>
                <a:r>
                  <a:rPr lang="en-US" sz="2000" dirty="0" smtClean="0">
                    <a:latin typeface="Courier New" charset="0"/>
                    <a:ea typeface="Courier New" charset="0"/>
                    <a:cs typeface="Courier New" charset="0"/>
                  </a:rPr>
                  <a:t>r1 </a:t>
                </a:r>
                <a:r>
                  <a:rPr lang="en-US" sz="2000" dirty="0">
                    <a:latin typeface="Courier New" charset="0"/>
                    <a:ea typeface="Courier New" charset="0"/>
                    <a:cs typeface="Courier New" charset="0"/>
                  </a:rPr>
                  <a:t>|| </a:t>
                </a:r>
                <a:r>
                  <a:rPr lang="en-US" sz="2000" dirty="0" smtClean="0">
                    <a:latin typeface="Courier New" charset="0"/>
                    <a:ea typeface="Courier New" charset="0"/>
                    <a:cs typeface="Courier New" charset="0"/>
                  </a:rPr>
                  <a:t>r2        </a:t>
                </a:r>
                <a:r>
                  <a:rPr lang="en-US" sz="2000" dirty="0" smtClean="0">
                    <a:latin typeface="Courier New" charset="0"/>
                    <a:ea typeface="Courier New" charset="0"/>
                    <a:cs typeface="Courier New" charset="0"/>
                  </a:rPr>
                  <a:t>(*</a:t>
                </a:r>
                <a:r>
                  <a:rPr lang="en-US" sz="2000" dirty="0">
                    <a:latin typeface="Courier New" charset="0"/>
                    <a:ea typeface="Courier New" charset="0"/>
                    <a:cs typeface="Courier New" charset="0"/>
                  </a:rPr>
                  <a:t>r1 or r2*)</a:t>
                </a:r>
              </a:p>
              <a:p>
                <a:pPr marL="0" indent="0">
                  <a:buNone/>
                </a:pPr>
                <a:r>
                  <a:rPr lang="en-US" sz="2000" dirty="0">
                    <a:latin typeface="Courier New" charset="0"/>
                    <a:ea typeface="Courier New" charset="0"/>
                    <a:cs typeface="Courier New" charset="0"/>
                  </a:rPr>
                  <a:t>    </a:t>
                </a:r>
                <a:r>
                  <a:rPr lang="en-US" sz="2000" dirty="0" smtClean="0">
                    <a:latin typeface="Courier New" charset="0"/>
                    <a:ea typeface="Courier New" charset="0"/>
                    <a:cs typeface="Courier New" charset="0"/>
                  </a:rPr>
                  <a:t>| </a:t>
                </a:r>
                <a:r>
                  <a:rPr lang="en-US" sz="2000" dirty="0" smtClean="0">
                    <a:latin typeface="Courier New" charset="0"/>
                    <a:ea typeface="Courier New" charset="0"/>
                    <a:cs typeface="Courier New" charset="0"/>
                  </a:rPr>
                  <a:t>r1 </a:t>
                </a:r>
                <a:r>
                  <a:rPr lang="en-US" sz="2000" dirty="0">
                    <a:latin typeface="Courier New" charset="0"/>
                    <a:ea typeface="Courier New" charset="0"/>
                    <a:cs typeface="Courier New" charset="0"/>
                  </a:rPr>
                  <a:t>&amp;&amp; </a:t>
                </a:r>
                <a:r>
                  <a:rPr lang="en-US" sz="2000" dirty="0" smtClean="0">
                    <a:latin typeface="Courier New" charset="0"/>
                    <a:ea typeface="Courier New" charset="0"/>
                    <a:cs typeface="Courier New" charset="0"/>
                  </a:rPr>
                  <a:t>r2        </a:t>
                </a:r>
                <a:r>
                  <a:rPr lang="en-US" sz="2000" dirty="0" smtClean="0">
                    <a:latin typeface="Courier New" charset="0"/>
                    <a:ea typeface="Courier New" charset="0"/>
                    <a:cs typeface="Courier New" charset="0"/>
                  </a:rPr>
                  <a:t>(*</a:t>
                </a:r>
                <a:r>
                  <a:rPr lang="en-US" sz="2000" dirty="0">
                    <a:latin typeface="Courier New" charset="0"/>
                    <a:ea typeface="Courier New" charset="0"/>
                    <a:cs typeface="Courier New" charset="0"/>
                  </a:rPr>
                  <a:t>r1 and r2*)</a:t>
                </a:r>
              </a:p>
              <a:p>
                <a:pPr marL="0" indent="0">
                  <a:buNone/>
                </a:pPr>
                <a:r>
                  <a:rPr lang="en-US" sz="2000" dirty="0">
                    <a:latin typeface="Courier New" charset="0"/>
                    <a:ea typeface="Courier New" charset="0"/>
                    <a:cs typeface="Courier New" charset="0"/>
                  </a:rPr>
                  <a:t>    </a:t>
                </a:r>
                <a:r>
                  <a:rPr lang="en-US" sz="2000" dirty="0" smtClean="0">
                    <a:latin typeface="Courier New" charset="0"/>
                    <a:ea typeface="Courier New" charset="0"/>
                    <a:cs typeface="Courier New" charset="0"/>
                  </a:rPr>
                  <a:t>|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charset="0"/>
                        <a:ea typeface="Courier New" charset="0"/>
                        <a:cs typeface="Courier New" charset="0"/>
                      </a:rPr>
                      <m:t>¬</m:t>
                    </m:r>
                  </m:oMath>
                </a14:m>
                <a:r>
                  <a:rPr lang="en-US" sz="2000" dirty="0">
                    <a:latin typeface="Courier New" charset="0"/>
                    <a:ea typeface="Courier New" charset="0"/>
                    <a:cs typeface="Courier New" charset="0"/>
                  </a:rPr>
                  <a:t>r         </a:t>
                </a:r>
                <a:r>
                  <a:rPr lang="en-US" sz="2000" dirty="0" smtClean="0">
                    <a:latin typeface="Courier New" charset="0"/>
                    <a:ea typeface="Courier New" charset="0"/>
                    <a:cs typeface="Courier New" charset="0"/>
                  </a:rPr>
                  <a:t>     (*</a:t>
                </a:r>
                <a:r>
                  <a:rPr lang="en-US" sz="2000" dirty="0">
                    <a:latin typeface="Courier New" charset="0"/>
                    <a:ea typeface="Courier New" charset="0"/>
                    <a:cs typeface="Courier New" charset="0"/>
                  </a:rPr>
                  <a:t>not r*)</a:t>
                </a:r>
              </a:p>
              <a:p>
                <a:pPr marL="0" indent="0">
                  <a:buNone/>
                </a:pPr>
                <a:endParaRPr lang="en-US" b="0" i="1" dirty="0" smtClean="0">
                  <a:latin typeface="Cambria Math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    </m:t>
                      </m:r>
                      <m:r>
                        <a:rPr lang="en-US" b="0" i="1" smtClean="0">
                          <a:latin typeface="Cambria Math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𝑒𝑚𝑝𝑡𝑦</m:t>
                          </m:r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         = ∅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    </m:t>
                      </m:r>
                      <m:r>
                        <a:rPr lang="en-US" b="0" i="1" smtClean="0">
                          <a:latin typeface="Cambria Math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𝜖</m:t>
                          </m:r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                    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 “” </m:t>
                          </m:r>
                        </m:e>
                      </m:d>
                    </m:oMath>
                  </m:oMathPara>
                </a14:m>
                <a:endParaRPr lang="en-US" b="0" i="1" dirty="0" smtClean="0">
                  <a:latin typeface="Cambria Math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    </m:t>
                      </m:r>
                      <m:r>
                        <a:rPr lang="en-US" b="0" i="1" smtClean="0">
                          <a:latin typeface="Cambria Math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𝑐</m:t>
                          </m:r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                    ={ “</m:t>
                      </m:r>
                      <m:r>
                        <a:rPr lang="en-US" b="0" i="1" smtClean="0">
                          <a:latin typeface="Cambria Math" charset="0"/>
                        </a:rPr>
                        <m:t>𝑐</m:t>
                      </m:r>
                      <m:r>
                        <a:rPr lang="en-US" b="0" i="1" smtClean="0">
                          <a:latin typeface="Cambria Math" charset="0"/>
                        </a:rPr>
                        <m:t>” }</m:t>
                      </m:r>
                    </m:oMath>
                  </m:oMathPara>
                </a14:m>
                <a:endParaRPr lang="en-US" b="0" i="1" dirty="0" smtClean="0">
                  <a:latin typeface="Cambria Math" charset="0"/>
                </a:endParaRPr>
              </a:p>
              <a:p>
                <a:pPr marL="0" indent="0">
                  <a:buNone/>
                </a:pPr>
                <a:r>
                  <a:rPr lang="en-US" b="0" dirty="0" smtClean="0"/>
                  <a:t>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1 .  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2</m:t>
                        </m:r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         =</m:t>
                    </m:r>
                    <m:d>
                      <m:dPr>
                        <m:begChr m:val="{"/>
                        <m:endChr m:val="|"/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1 </m:t>
                        </m:r>
                        <m:r>
                          <m:rPr>
                            <m:lit/>
                          </m:rPr>
                          <a:rPr lang="en-US" b="0" i="1" smtClean="0">
                            <a:latin typeface="Cambria Math" charset="0"/>
                          </a:rPr>
                          <m:t>^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2 </m:t>
                        </m:r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 </m:t>
                    </m:r>
                    <m:r>
                      <a:rPr lang="en-US" b="0" i="1" smtClean="0">
                        <a:latin typeface="Cambria Math" charset="0"/>
                      </a:rPr>
                      <m:t>𝑠</m:t>
                    </m:r>
                    <m:r>
                      <a:rPr lang="en-US" b="0" i="1" smtClean="0">
                        <a:latin typeface="Cambria Math" charset="0"/>
                      </a:rPr>
                      <m:t>1∈</m:t>
                    </m:r>
                    <m:r>
                      <a:rPr lang="en-US" b="0" i="1" smtClean="0">
                        <a:latin typeface="Cambria Math" charset="0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 </m:t>
                    </m:r>
                    <m:r>
                      <a:rPr lang="en-US" b="0" i="1" smtClean="0">
                        <a:latin typeface="Cambria Math" charset="0"/>
                      </a:rPr>
                      <m:t>𝑎𝑛𝑑</m:t>
                    </m:r>
                    <m:r>
                      <a:rPr lang="en-US" b="0" i="1" smtClean="0">
                        <a:latin typeface="Cambria Math" charset="0"/>
                      </a:rPr>
                      <m:t> </m:t>
                    </m:r>
                    <m:r>
                      <a:rPr lang="en-US" b="0" i="1" smtClean="0">
                        <a:latin typeface="Cambria Math" charset="0"/>
                      </a:rPr>
                      <m:t>𝑠</m:t>
                    </m:r>
                    <m:r>
                      <a:rPr lang="en-US" b="0" i="1" smtClean="0">
                        <a:latin typeface="Cambria Math" charset="0"/>
                      </a:rPr>
                      <m:t>2∈</m:t>
                    </m:r>
                    <m:r>
                      <a:rPr lang="en-US" b="0" i="1" smtClean="0">
                        <a:latin typeface="Cambria Math" charset="0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2</m:t>
                        </m:r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 }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    </m:t>
                      </m:r>
                      <m:r>
                        <a:rPr lang="en-US" b="0" i="1" smtClean="0">
                          <a:latin typeface="Cambria Math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                  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 “” </m:t>
                          </m:r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∪</m:t>
                      </m:r>
                      <m:r>
                        <a:rPr lang="en-US" b="0" i="1" smtClean="0">
                          <a:latin typeface="Cambria Math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𝑟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 . 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r>
                  <a:rPr lang="en-US" b="0" dirty="0" smtClean="0"/>
                  <a:t>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𝐿</m:t>
                    </m:r>
                    <m:d>
                      <m:dPr>
                        <m:endChr m:val="|"/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1 </m:t>
                        </m:r>
                      </m:e>
                    </m:d>
                    <m:d>
                      <m:dPr>
                        <m:begChr m:val="|"/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2 </m:t>
                        </m:r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       =</m:t>
                    </m:r>
                    <m:r>
                      <a:rPr lang="en-US" b="0" i="1" smtClean="0">
                        <a:latin typeface="Cambria Math" charset="0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∪</m:t>
                    </m:r>
                    <m:r>
                      <a:rPr lang="en-US" b="0" i="1" smtClean="0">
                        <a:latin typeface="Cambria Math" charset="0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2</m:t>
                        </m:r>
                      </m:e>
                    </m:d>
                  </m:oMath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    </m:t>
                      </m:r>
                      <m:r>
                        <a:rPr lang="en-US" b="0" i="1" smtClean="0">
                          <a:latin typeface="Cambria Math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𝑟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1 &amp;&amp; 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𝑟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2</m:t>
                          </m:r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     =</m:t>
                      </m:r>
                      <m:r>
                        <a:rPr lang="en-US" b="0" i="1" smtClean="0">
                          <a:latin typeface="Cambria Math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𝑟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1</m:t>
                          </m:r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∩</m:t>
                      </m:r>
                      <m:r>
                        <a:rPr lang="en-US" b="0" i="1" smtClean="0">
                          <a:latin typeface="Cambria Math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𝑟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2</m:t>
                          </m:r>
                        </m:e>
                      </m:d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    </m:t>
                      </m:r>
                      <m:r>
                        <a:rPr lang="en-US" b="0" i="1" smtClean="0">
                          <a:latin typeface="Cambria Math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¬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𝑟</m:t>
                          </m:r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                 = </m:t>
                      </m:r>
                      <m:sSup>
                        <m:sSup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charset="0"/>
                            </a:rPr>
                            <m:t>Σ</m:t>
                          </m:r>
                        </m:e>
                        <m:sup>
                          <m:r>
                            <a:rPr lang="en-US" b="0" i="1" smtClean="0">
                              <a:latin typeface="Cambria Math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latin typeface="Cambria Math" charset="0"/>
                        </a:rPr>
                        <m:t> −</m:t>
                      </m:r>
                      <m:r>
                        <a:rPr lang="en-US" b="0" i="1" smtClean="0">
                          <a:latin typeface="Cambria Math" charset="0"/>
                        </a:rPr>
                        <m:t>𝐿</m:t>
                      </m:r>
                      <m:r>
                        <a:rPr lang="en-US" b="0" i="1" smtClean="0">
                          <a:latin typeface="Cambria Math" charset="0"/>
                        </a:rPr>
                        <m:t>(</m:t>
                      </m:r>
                      <m:r>
                        <a:rPr lang="en-US" b="0" i="1" smtClean="0">
                          <a:latin typeface="Cambria Math" charset="0"/>
                        </a:rPr>
                        <m:t>𝑟</m:t>
                      </m:r>
                      <m:r>
                        <a:rPr lang="en-US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838200"/>
                <a:ext cx="8229600" cy="6019800"/>
              </a:xfrm>
              <a:blipFill rotWithShape="0">
                <a:blip r:embed="rId2"/>
                <a:stretch>
                  <a:fillRect l="-741" t="-6890" b="-53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3686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Examples</a:t>
            </a:r>
            <a:endParaRPr lang="en-US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838200"/>
                <a:ext cx="8229600" cy="6019800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charset="0"/>
                          <a:ea typeface="Courier New" charset="0"/>
                          <a:cs typeface="Courier New" charset="0"/>
                        </a:rPr>
                        <m:t>Σ</m:t>
                      </m:r>
                      <m:r>
                        <a:rPr lang="en-US" b="0" i="1" smtClean="0">
                          <a:latin typeface="Cambria Math" charset="0"/>
                          <a:ea typeface="Courier New" charset="0"/>
                          <a:cs typeface="Courier New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charset="0"/>
                              <a:ea typeface="Courier New" charset="0"/>
                              <a:cs typeface="Courier New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  <a:ea typeface="Courier New" charset="0"/>
                              <a:cs typeface="Courier New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charset="0"/>
                              <a:ea typeface="Courier New" charset="0"/>
                              <a:cs typeface="Courier New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charset="0"/>
                              <a:ea typeface="Courier New" charset="0"/>
                              <a:cs typeface="Courier New" charset="0"/>
                            </a:rPr>
                            <m:t>𝑏</m:t>
                          </m:r>
                          <m:r>
                            <a:rPr lang="en-US" b="0" i="1" smtClean="0">
                              <a:latin typeface="Cambria Math" charset="0"/>
                              <a:ea typeface="Courier New" charset="0"/>
                              <a:cs typeface="Courier New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charset="0"/>
                              <a:ea typeface="Courier New" charset="0"/>
                              <a:cs typeface="Courier New" charset="0"/>
                            </a:rPr>
                            <m:t>𝑐</m:t>
                          </m:r>
                        </m:e>
                      </m:d>
                    </m:oMath>
                  </m:oMathPara>
                </a14:m>
                <a:endParaRPr lang="en-US" b="0" i="1" dirty="0" smtClean="0">
                  <a:latin typeface="Courier New" charset="0"/>
                  <a:ea typeface="Courier New" charset="0"/>
                  <a:cs typeface="Courier New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  <a:ea typeface="Courier New" charset="0"/>
                          <a:cs typeface="Courier New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latin typeface="Cambria Math" charset="0"/>
                              <a:ea typeface="Courier New" charset="0"/>
                              <a:cs typeface="Courier New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  <a:ea typeface="Courier New" charset="0"/>
                              <a:cs typeface="Courier New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charset="0"/>
                              <a:ea typeface="Courier New" charset="0"/>
                              <a:cs typeface="Courier New" charset="0"/>
                            </a:rPr>
                            <m:t> . </m:t>
                          </m:r>
                          <m:r>
                            <a:rPr lang="en-US" b="0" i="1" smtClean="0">
                              <a:latin typeface="Cambria Math" charset="0"/>
                              <a:ea typeface="Courier New" charset="0"/>
                              <a:cs typeface="Courier New" charset="0"/>
                            </a:rPr>
                            <m:t>𝑏</m:t>
                          </m:r>
                        </m:e>
                      </m:d>
                      <m:r>
                        <a:rPr lang="en-US" b="0" i="1" smtClean="0">
                          <a:latin typeface="Cambria Math" charset="0"/>
                          <a:ea typeface="Courier New" charset="0"/>
                          <a:cs typeface="Courier New" charset="0"/>
                        </a:rPr>
                        <m:t>=</m:t>
                      </m:r>
                    </m:oMath>
                  </m:oMathPara>
                </a14:m>
                <a:endParaRPr lang="en-US" sz="2000" i="1" dirty="0" smtClean="0">
                  <a:latin typeface="Courier New" charset="0"/>
                  <a:ea typeface="Courier New" charset="0"/>
                  <a:cs typeface="Courier New" charset="0"/>
                </a:endParaRPr>
              </a:p>
              <a:p>
                <a:pPr marL="0" indent="0">
                  <a:buNone/>
                </a:pPr>
                <a:endParaRPr lang="en-US" sz="2000" i="1" dirty="0">
                  <a:latin typeface="Courier New" charset="0"/>
                  <a:ea typeface="Courier New" charset="0"/>
                  <a:cs typeface="Courier New" charset="0"/>
                </a:endParaRPr>
              </a:p>
              <a:p>
                <a:pPr marL="0" indent="0">
                  <a:buNone/>
                </a:pPr>
                <a:endParaRPr lang="en-US" sz="2000" i="1" dirty="0" smtClean="0">
                  <a:latin typeface="Courier New" charset="0"/>
                  <a:ea typeface="Courier New" charset="0"/>
                  <a:cs typeface="Courier New" charset="0"/>
                </a:endParaRPr>
              </a:p>
              <a:p>
                <a:pPr marL="0" indent="0">
                  <a:buNone/>
                </a:pPr>
                <a:endParaRPr lang="en-US" sz="2000" i="1" dirty="0">
                  <a:latin typeface="Courier New" charset="0"/>
                  <a:ea typeface="Courier New" charset="0"/>
                  <a:cs typeface="Courier New" charset="0"/>
                </a:endParaRPr>
              </a:p>
              <a:p>
                <a:pPr marL="0" indent="0">
                  <a:buNone/>
                </a:pPr>
                <a:endParaRPr lang="en-US" sz="2000" i="1" dirty="0" smtClean="0">
                  <a:latin typeface="Courier New" charset="0"/>
                  <a:ea typeface="Courier New" charset="0"/>
                  <a:cs typeface="Courier New" charset="0"/>
                </a:endParaRPr>
              </a:p>
              <a:p>
                <a:pPr marL="0" indent="0">
                  <a:buNone/>
                </a:pPr>
                <a:endParaRPr lang="en-US" sz="2000" i="1" dirty="0">
                  <a:latin typeface="Courier New" charset="0"/>
                  <a:ea typeface="Courier New" charset="0"/>
                  <a:cs typeface="Courier New" charset="0"/>
                </a:endParaRPr>
              </a:p>
              <a:p>
                <a:pPr marL="0" indent="0">
                  <a:buNone/>
                </a:pPr>
                <a:endParaRPr lang="en-US" b="0" i="1" dirty="0" smtClean="0">
                  <a:latin typeface="Cambria Math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charset="0"/>
                        </a:rPr>
                        <m:t>    </m:t>
                      </m:r>
                      <m:r>
                        <a:rPr lang="en-US" sz="2000" b="0" i="1" smtClean="0">
                          <a:latin typeface="Cambria Math" charset="0"/>
                        </a:rPr>
                        <m:t>𝐿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𝑒𝑚𝑝𝑡𝑦</m:t>
                          </m:r>
                        </m:e>
                      </m:d>
                      <m:r>
                        <a:rPr lang="en-US" sz="2000" b="0" i="1" smtClean="0">
                          <a:latin typeface="Cambria Math" charset="0"/>
                        </a:rPr>
                        <m:t>         = ∅</m:t>
                      </m:r>
                    </m:oMath>
                  </m:oMathPara>
                </a14:m>
                <a:endParaRPr lang="en-US" sz="2000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charset="0"/>
                        </a:rPr>
                        <m:t>    </m:t>
                      </m:r>
                      <m:r>
                        <a:rPr lang="en-US" sz="2000" b="0" i="1" smtClean="0">
                          <a:latin typeface="Cambria Math" charset="0"/>
                        </a:rPr>
                        <m:t>𝐿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𝜖</m:t>
                          </m:r>
                        </m:e>
                      </m:d>
                      <m:r>
                        <a:rPr lang="en-US" sz="2000" b="0" i="1" smtClean="0">
                          <a:latin typeface="Cambria Math" charset="0"/>
                        </a:rPr>
                        <m:t>                    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 “” </m:t>
                          </m:r>
                        </m:e>
                      </m:d>
                    </m:oMath>
                  </m:oMathPara>
                </a14:m>
                <a:endParaRPr lang="en-US" sz="2000" b="0" i="1" dirty="0" smtClean="0">
                  <a:latin typeface="Cambria Math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charset="0"/>
                        </a:rPr>
                        <m:t>    </m:t>
                      </m:r>
                      <m:r>
                        <a:rPr lang="en-US" sz="2000" b="0" i="1" smtClean="0">
                          <a:latin typeface="Cambria Math" charset="0"/>
                        </a:rPr>
                        <m:t>𝐿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𝑐</m:t>
                          </m:r>
                        </m:e>
                      </m:d>
                      <m:r>
                        <a:rPr lang="en-US" sz="2000" b="0" i="1" smtClean="0">
                          <a:latin typeface="Cambria Math" charset="0"/>
                        </a:rPr>
                        <m:t>                    ={ “</m:t>
                      </m:r>
                      <m:r>
                        <a:rPr lang="en-US" sz="2000" b="0" i="1" smtClean="0">
                          <a:latin typeface="Cambria Math" charset="0"/>
                        </a:rPr>
                        <m:t>𝑐</m:t>
                      </m:r>
                      <m:r>
                        <a:rPr lang="en-US" sz="2000" b="0" i="1" smtClean="0">
                          <a:latin typeface="Cambria Math" charset="0"/>
                        </a:rPr>
                        <m:t>” }</m:t>
                      </m:r>
                    </m:oMath>
                  </m:oMathPara>
                </a14:m>
                <a:endParaRPr lang="en-US" sz="2000" b="0" i="1" dirty="0" smtClean="0">
                  <a:latin typeface="Cambria Math" charset="0"/>
                </a:endParaRPr>
              </a:p>
              <a:p>
                <a:pPr marL="0" indent="0">
                  <a:buNone/>
                </a:pPr>
                <a:r>
                  <a:rPr lang="en-US" sz="2000" b="0" dirty="0" smtClean="0"/>
                  <a:t>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charset="0"/>
                      </a:rPr>
                      <m:t>𝐿</m:t>
                    </m:r>
                    <m:d>
                      <m:dPr>
                        <m:ctrlPr>
                          <a:rPr lang="en-US" sz="20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charset="0"/>
                          </a:rPr>
                          <m:t>𝑟</m:t>
                        </m:r>
                        <m:r>
                          <a:rPr lang="en-US" sz="2000" b="0" i="1" smtClean="0">
                            <a:latin typeface="Cambria Math" charset="0"/>
                          </a:rPr>
                          <m:t>1 .  </m:t>
                        </m:r>
                        <m:r>
                          <a:rPr lang="en-US" sz="2000" b="0" i="1" smtClean="0">
                            <a:latin typeface="Cambria Math" charset="0"/>
                          </a:rPr>
                          <m:t>𝑟</m:t>
                        </m:r>
                        <m:r>
                          <a:rPr lang="en-US" sz="2000" b="0" i="1" smtClean="0">
                            <a:latin typeface="Cambria Math" charset="0"/>
                          </a:rPr>
                          <m:t>2</m:t>
                        </m:r>
                      </m:e>
                    </m:d>
                    <m:r>
                      <a:rPr lang="en-US" sz="2000" b="0" i="1" smtClean="0">
                        <a:latin typeface="Cambria Math" charset="0"/>
                      </a:rPr>
                      <m:t>         =</m:t>
                    </m:r>
                    <m:d>
                      <m:dPr>
                        <m:begChr m:val="{"/>
                        <m:endChr m:val="|"/>
                        <m:ctrlPr>
                          <a:rPr lang="en-US" sz="20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charset="0"/>
                          </a:rPr>
                          <m:t>𝑠</m:t>
                        </m:r>
                        <m:r>
                          <a:rPr lang="en-US" sz="2000" b="0" i="1" smtClean="0">
                            <a:latin typeface="Cambria Math" charset="0"/>
                          </a:rPr>
                          <m:t>1 </m:t>
                        </m:r>
                        <m:r>
                          <m:rPr>
                            <m:lit/>
                          </m:rPr>
                          <a:rPr lang="en-US" sz="2000" b="0" i="1" smtClean="0">
                            <a:latin typeface="Cambria Math" charset="0"/>
                          </a:rPr>
                          <m:t>^</m:t>
                        </m:r>
                        <m:r>
                          <a:rPr lang="en-US" sz="2000" b="0" i="1" smtClean="0">
                            <a:latin typeface="Cambria Math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charset="0"/>
                          </a:rPr>
                          <m:t>𝑠</m:t>
                        </m:r>
                        <m:r>
                          <a:rPr lang="en-US" sz="2000" b="0" i="1" smtClean="0">
                            <a:latin typeface="Cambria Math" charset="0"/>
                          </a:rPr>
                          <m:t>2 </m:t>
                        </m:r>
                      </m:e>
                    </m:d>
                    <m:r>
                      <a:rPr lang="en-US" sz="2000" b="0" i="1" smtClean="0">
                        <a:latin typeface="Cambria Math" charset="0"/>
                      </a:rPr>
                      <m:t> </m:t>
                    </m:r>
                    <m:r>
                      <a:rPr lang="en-US" sz="2000" b="0" i="1" smtClean="0">
                        <a:latin typeface="Cambria Math" charset="0"/>
                      </a:rPr>
                      <m:t>𝑠</m:t>
                    </m:r>
                    <m:r>
                      <a:rPr lang="en-US" sz="2000" b="0" i="1" smtClean="0">
                        <a:latin typeface="Cambria Math" charset="0"/>
                      </a:rPr>
                      <m:t>1∈</m:t>
                    </m:r>
                    <m:r>
                      <a:rPr lang="en-US" sz="2000" b="0" i="1" smtClean="0">
                        <a:latin typeface="Cambria Math" charset="0"/>
                      </a:rPr>
                      <m:t>𝐿</m:t>
                    </m:r>
                    <m:d>
                      <m:dPr>
                        <m:ctrlPr>
                          <a:rPr lang="en-US" sz="20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charset="0"/>
                          </a:rPr>
                          <m:t>𝑟</m:t>
                        </m:r>
                        <m:r>
                          <a:rPr lang="en-US" sz="2000" b="0" i="1" smtClean="0">
                            <a:latin typeface="Cambria Math" charset="0"/>
                          </a:rPr>
                          <m:t>1</m:t>
                        </m:r>
                      </m:e>
                    </m:d>
                    <m:r>
                      <a:rPr lang="en-US" sz="2000" b="0" i="1" smtClean="0">
                        <a:latin typeface="Cambria Math" charset="0"/>
                      </a:rPr>
                      <m:t> </m:t>
                    </m:r>
                    <m:r>
                      <a:rPr lang="en-US" sz="2000" b="0" i="1" smtClean="0">
                        <a:latin typeface="Cambria Math" charset="0"/>
                      </a:rPr>
                      <m:t>𝑎𝑛𝑑</m:t>
                    </m:r>
                    <m:r>
                      <a:rPr lang="en-US" sz="2000" b="0" i="1" smtClean="0">
                        <a:latin typeface="Cambria Math" charset="0"/>
                      </a:rPr>
                      <m:t> </m:t>
                    </m:r>
                    <m:r>
                      <a:rPr lang="en-US" sz="2000" b="0" i="1" smtClean="0">
                        <a:latin typeface="Cambria Math" charset="0"/>
                      </a:rPr>
                      <m:t>𝑠</m:t>
                    </m:r>
                    <m:r>
                      <a:rPr lang="en-US" sz="2000" b="0" i="1" smtClean="0">
                        <a:latin typeface="Cambria Math" charset="0"/>
                      </a:rPr>
                      <m:t>2∈</m:t>
                    </m:r>
                    <m:r>
                      <a:rPr lang="en-US" sz="2000" b="0" i="1" smtClean="0">
                        <a:latin typeface="Cambria Math" charset="0"/>
                      </a:rPr>
                      <m:t>𝐿</m:t>
                    </m:r>
                    <m:d>
                      <m:dPr>
                        <m:ctrlPr>
                          <a:rPr lang="en-US" sz="20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charset="0"/>
                          </a:rPr>
                          <m:t>𝑟</m:t>
                        </m:r>
                        <m:r>
                          <a:rPr lang="en-US" sz="2000" b="0" i="1" smtClean="0">
                            <a:latin typeface="Cambria Math" charset="0"/>
                          </a:rPr>
                          <m:t>2</m:t>
                        </m:r>
                      </m:e>
                    </m:d>
                    <m:r>
                      <a:rPr lang="en-US" sz="2000" b="0" i="1" smtClean="0">
                        <a:latin typeface="Cambria Math" charset="0"/>
                      </a:rPr>
                      <m:t> }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charset="0"/>
                        </a:rPr>
                        <m:t>    </m:t>
                      </m:r>
                      <m:r>
                        <a:rPr lang="en-US" sz="2000" b="0" i="1" smtClean="0">
                          <a:latin typeface="Cambria Math" charset="0"/>
                        </a:rPr>
                        <m:t>𝐿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sz="2000" b="0" i="1" smtClean="0">
                          <a:latin typeface="Cambria Math" charset="0"/>
                        </a:rPr>
                        <m:t>                  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 “” </m:t>
                          </m:r>
                        </m:e>
                      </m:d>
                      <m:r>
                        <a:rPr lang="en-US" sz="2000" b="0" i="1" smtClean="0">
                          <a:latin typeface="Cambria Math" charset="0"/>
                        </a:rPr>
                        <m:t>∪</m:t>
                      </m:r>
                      <m:r>
                        <a:rPr lang="en-US" sz="2000" b="0" i="1" smtClean="0">
                          <a:latin typeface="Cambria Math" charset="0"/>
                        </a:rPr>
                        <m:t>𝐿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𝑟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 . 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000" b="0" dirty="0" smtClean="0"/>
              </a:p>
              <a:p>
                <a:pPr marL="0" indent="0">
                  <a:buNone/>
                </a:pPr>
                <a:r>
                  <a:rPr lang="en-US" sz="2000" b="0" dirty="0" smtClean="0"/>
                  <a:t>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charset="0"/>
                      </a:rPr>
                      <m:t>𝐿</m:t>
                    </m:r>
                    <m:d>
                      <m:dPr>
                        <m:endChr m:val="|"/>
                        <m:ctrlPr>
                          <a:rPr lang="en-US" sz="20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charset="0"/>
                          </a:rPr>
                          <m:t>𝑟</m:t>
                        </m:r>
                        <m:r>
                          <a:rPr lang="en-US" sz="2000" b="0" i="1" smtClean="0">
                            <a:latin typeface="Cambria Math" charset="0"/>
                          </a:rPr>
                          <m:t>1 </m:t>
                        </m:r>
                      </m:e>
                    </m:d>
                    <m:d>
                      <m:dPr>
                        <m:begChr m:val="|"/>
                        <m:ctrlPr>
                          <a:rPr lang="en-US" sz="20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charset="0"/>
                          </a:rPr>
                          <m:t>𝑟</m:t>
                        </m:r>
                        <m:r>
                          <a:rPr lang="en-US" sz="2000" b="0" i="1" smtClean="0">
                            <a:latin typeface="Cambria Math" charset="0"/>
                          </a:rPr>
                          <m:t>2 </m:t>
                        </m:r>
                      </m:e>
                    </m:d>
                    <m:r>
                      <a:rPr lang="en-US" sz="2000" b="0" i="1" smtClean="0">
                        <a:latin typeface="Cambria Math" charset="0"/>
                      </a:rPr>
                      <m:t>       =</m:t>
                    </m:r>
                    <m:r>
                      <a:rPr lang="en-US" sz="2000" b="0" i="1" smtClean="0">
                        <a:latin typeface="Cambria Math" charset="0"/>
                      </a:rPr>
                      <m:t>𝐿</m:t>
                    </m:r>
                    <m:d>
                      <m:dPr>
                        <m:ctrlPr>
                          <a:rPr lang="en-US" sz="20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charset="0"/>
                          </a:rPr>
                          <m:t>𝑟</m:t>
                        </m:r>
                        <m:r>
                          <a:rPr lang="en-US" sz="2000" b="0" i="1" smtClean="0">
                            <a:latin typeface="Cambria Math" charset="0"/>
                          </a:rPr>
                          <m:t>1</m:t>
                        </m:r>
                      </m:e>
                    </m:d>
                    <m:r>
                      <a:rPr lang="en-US" sz="2000" b="0" i="1" smtClean="0">
                        <a:latin typeface="Cambria Math" charset="0"/>
                      </a:rPr>
                      <m:t>∪</m:t>
                    </m:r>
                    <m:r>
                      <a:rPr lang="en-US" sz="2000" b="0" i="1" smtClean="0">
                        <a:latin typeface="Cambria Math" charset="0"/>
                      </a:rPr>
                      <m:t>𝐿</m:t>
                    </m:r>
                    <m:d>
                      <m:dPr>
                        <m:ctrlPr>
                          <a:rPr lang="en-US" sz="20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charset="0"/>
                          </a:rPr>
                          <m:t>𝑟</m:t>
                        </m:r>
                        <m:r>
                          <a:rPr lang="en-US" sz="2000" b="0" i="1" smtClean="0">
                            <a:latin typeface="Cambria Math" charset="0"/>
                          </a:rPr>
                          <m:t>2</m:t>
                        </m:r>
                      </m:e>
                    </m:d>
                  </m:oMath>
                </a14:m>
                <a:endParaRPr lang="en-US" sz="2000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charset="0"/>
                        </a:rPr>
                        <m:t>    </m:t>
                      </m:r>
                      <m:r>
                        <a:rPr lang="en-US" sz="2000" b="0" i="1" smtClean="0">
                          <a:latin typeface="Cambria Math" charset="0"/>
                        </a:rPr>
                        <m:t>𝐿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𝑟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1 &amp;&amp; 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𝑟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2</m:t>
                          </m:r>
                        </m:e>
                      </m:d>
                      <m:r>
                        <a:rPr lang="en-US" sz="2000" b="0" i="1" smtClean="0">
                          <a:latin typeface="Cambria Math" charset="0"/>
                        </a:rPr>
                        <m:t>     =</m:t>
                      </m:r>
                      <m:r>
                        <a:rPr lang="en-US" sz="2000" b="0" i="1" smtClean="0">
                          <a:latin typeface="Cambria Math" charset="0"/>
                        </a:rPr>
                        <m:t>𝐿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𝑟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1</m:t>
                          </m:r>
                        </m:e>
                      </m:d>
                      <m:r>
                        <a:rPr lang="en-US" sz="2000" b="0" i="1" smtClean="0">
                          <a:latin typeface="Cambria Math" charset="0"/>
                        </a:rPr>
                        <m:t>∩</m:t>
                      </m:r>
                      <m:r>
                        <a:rPr lang="en-US" sz="2000" b="0" i="1" smtClean="0">
                          <a:latin typeface="Cambria Math" charset="0"/>
                        </a:rPr>
                        <m:t>𝐿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𝑟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2</m:t>
                          </m:r>
                        </m:e>
                      </m:d>
                    </m:oMath>
                  </m:oMathPara>
                </a14:m>
                <a:endParaRPr lang="en-US" sz="2000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charset="0"/>
                        </a:rPr>
                        <m:t>    </m:t>
                      </m:r>
                      <m:r>
                        <a:rPr lang="en-US" sz="2000" b="0" i="1" smtClean="0">
                          <a:latin typeface="Cambria Math" charset="0"/>
                        </a:rPr>
                        <m:t>𝐿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¬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𝑟</m:t>
                          </m:r>
                        </m:e>
                      </m:d>
                      <m:r>
                        <a:rPr lang="en-US" sz="2000" b="0" i="1" smtClean="0">
                          <a:latin typeface="Cambria Math" charset="0"/>
                        </a:rPr>
                        <m:t>                 = 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charset="0"/>
                            </a:rPr>
                            <m:t>Σ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charset="0"/>
                            </a:rPr>
                            <m:t>∗</m:t>
                          </m:r>
                        </m:sup>
                      </m:sSup>
                      <m:r>
                        <a:rPr lang="en-US" sz="2000" b="0" i="1" smtClean="0">
                          <a:latin typeface="Cambria Math" charset="0"/>
                        </a:rPr>
                        <m:t> −</m:t>
                      </m:r>
                      <m:r>
                        <a:rPr lang="en-US" sz="2000" b="0" i="1" smtClean="0">
                          <a:latin typeface="Cambria Math" charset="0"/>
                        </a:rPr>
                        <m:t>𝐿</m:t>
                      </m:r>
                      <m:r>
                        <a:rPr lang="en-US" sz="2000" b="0" i="1" smtClean="0">
                          <a:latin typeface="Cambria Math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charset="0"/>
                        </a:rPr>
                        <m:t>𝑟</m:t>
                      </m:r>
                      <m:r>
                        <a:rPr lang="en-US" sz="2000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20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838200"/>
                <a:ext cx="8229600" cy="6019800"/>
              </a:xfrm>
              <a:blipFill rotWithShape="0">
                <a:blip r:embed="rId2"/>
                <a:stretch>
                  <a:fillRect l="-444" t="-2128" b="-22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6073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Examples</a:t>
            </a:r>
            <a:endParaRPr lang="en-US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838200"/>
                <a:ext cx="8229600" cy="6019800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charset="0"/>
                          <a:ea typeface="Courier New" charset="0"/>
                          <a:cs typeface="Courier New" charset="0"/>
                        </a:rPr>
                        <m:t>Σ</m:t>
                      </m:r>
                      <m:r>
                        <a:rPr lang="en-US" b="0" i="1" smtClean="0">
                          <a:latin typeface="Cambria Math" charset="0"/>
                          <a:ea typeface="Courier New" charset="0"/>
                          <a:cs typeface="Courier New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charset="0"/>
                              <a:ea typeface="Courier New" charset="0"/>
                              <a:cs typeface="Courier New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  <a:ea typeface="Courier New" charset="0"/>
                              <a:cs typeface="Courier New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charset="0"/>
                              <a:ea typeface="Courier New" charset="0"/>
                              <a:cs typeface="Courier New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charset="0"/>
                              <a:ea typeface="Courier New" charset="0"/>
                              <a:cs typeface="Courier New" charset="0"/>
                            </a:rPr>
                            <m:t>𝑏</m:t>
                          </m:r>
                          <m:r>
                            <a:rPr lang="en-US" b="0" i="1" smtClean="0">
                              <a:latin typeface="Cambria Math" charset="0"/>
                              <a:ea typeface="Courier New" charset="0"/>
                              <a:cs typeface="Courier New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charset="0"/>
                              <a:ea typeface="Courier New" charset="0"/>
                              <a:cs typeface="Courier New" charset="0"/>
                            </a:rPr>
                            <m:t>𝑐</m:t>
                          </m:r>
                        </m:e>
                      </m:d>
                    </m:oMath>
                  </m:oMathPara>
                </a14:m>
                <a:endParaRPr lang="en-US" b="0" i="1" dirty="0" smtClean="0">
                  <a:latin typeface="Courier New" charset="0"/>
                  <a:ea typeface="Courier New" charset="0"/>
                  <a:cs typeface="Courier New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  <a:ea typeface="Courier New" charset="0"/>
                          <a:cs typeface="Courier New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latin typeface="Cambria Math" charset="0"/>
                              <a:ea typeface="Courier New" charset="0"/>
                              <a:cs typeface="Courier New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  <a:ea typeface="Courier New" charset="0"/>
                              <a:cs typeface="Courier New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charset="0"/>
                              <a:ea typeface="Courier New" charset="0"/>
                              <a:cs typeface="Courier New" charset="0"/>
                            </a:rPr>
                            <m:t> . </m:t>
                          </m:r>
                          <m:r>
                            <a:rPr lang="en-US" b="0" i="1" smtClean="0">
                              <a:latin typeface="Cambria Math" charset="0"/>
                              <a:ea typeface="Courier New" charset="0"/>
                              <a:cs typeface="Courier New" charset="0"/>
                            </a:rPr>
                            <m:t>𝑏</m:t>
                          </m:r>
                        </m:e>
                      </m:d>
                      <m:r>
                        <a:rPr lang="en-US" b="0" i="1" smtClean="0">
                          <a:latin typeface="Cambria Math" charset="0"/>
                          <a:ea typeface="Courier New" charset="0"/>
                          <a:cs typeface="Courier New" charset="0"/>
                        </a:rPr>
                        <m:t>=</m:t>
                      </m:r>
                      <m:d>
                        <m:dPr>
                          <m:begChr m:val="{"/>
                          <m:endChr m:val="|"/>
                          <m:ctrlPr>
                            <a:rPr lang="en-US" b="0" i="1" smtClean="0">
                              <a:latin typeface="Cambria Math" charset="0"/>
                              <a:ea typeface="Courier New" charset="0"/>
                              <a:cs typeface="Courier New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  <a:ea typeface="Courier New" charset="0"/>
                              <a:cs typeface="Courier New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charset="0"/>
                              <a:ea typeface="Courier New" charset="0"/>
                              <a:cs typeface="Courier New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charset="0"/>
                              <a:ea typeface="Courier New" charset="0"/>
                              <a:cs typeface="Courier New" charset="0"/>
                            </a:rPr>
                            <m:t>1</m:t>
                          </m:r>
                          <m:r>
                            <m:rPr>
                              <m:lit/>
                            </m:rPr>
                            <a:rPr lang="en-US" b="0" i="1" smtClean="0">
                              <a:latin typeface="Cambria Math" charset="0"/>
                              <a:ea typeface="Courier New" charset="0"/>
                              <a:cs typeface="Courier New" charset="0"/>
                            </a:rPr>
                            <m:t>^</m:t>
                          </m:r>
                          <m:r>
                            <a:rPr lang="en-US" b="0" i="1" smtClean="0">
                              <a:latin typeface="Cambria Math" charset="0"/>
                              <a:ea typeface="Courier New" charset="0"/>
                              <a:cs typeface="Courier New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charset="0"/>
                              <a:ea typeface="Courier New" charset="0"/>
                              <a:cs typeface="Courier New" charset="0"/>
                            </a:rPr>
                            <m:t>2 </m:t>
                          </m:r>
                        </m:e>
                      </m:d>
                      <m:r>
                        <a:rPr lang="en-US" b="0" i="1" smtClean="0">
                          <a:latin typeface="Cambria Math" charset="0"/>
                          <a:ea typeface="Courier New" charset="0"/>
                          <a:cs typeface="Courier New" charset="0"/>
                        </a:rPr>
                        <m:t> </m:t>
                      </m:r>
                      <m:r>
                        <a:rPr lang="en-US" b="0" i="1" smtClean="0">
                          <a:latin typeface="Cambria Math" charset="0"/>
                          <a:ea typeface="Courier New" charset="0"/>
                          <a:cs typeface="Courier New" charset="0"/>
                        </a:rPr>
                        <m:t>𝑠</m:t>
                      </m:r>
                      <m:r>
                        <a:rPr lang="en-US" b="0" i="1" smtClean="0">
                          <a:latin typeface="Cambria Math" charset="0"/>
                          <a:ea typeface="Courier New" charset="0"/>
                          <a:cs typeface="Courier New" charset="0"/>
                        </a:rPr>
                        <m:t>1∈</m:t>
                      </m:r>
                      <m:r>
                        <a:rPr lang="en-US" b="0" i="1" smtClean="0">
                          <a:latin typeface="Cambria Math" charset="0"/>
                          <a:ea typeface="Courier New" charset="0"/>
                          <a:cs typeface="Courier New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latin typeface="Cambria Math" charset="0"/>
                              <a:ea typeface="Courier New" charset="0"/>
                              <a:cs typeface="Courier New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  <a:ea typeface="Courier New" charset="0"/>
                              <a:cs typeface="Courier New" charset="0"/>
                            </a:rPr>
                            <m:t>𝑎</m:t>
                          </m:r>
                        </m:e>
                      </m:d>
                      <m:r>
                        <a:rPr lang="en-US" b="0" i="1" smtClean="0">
                          <a:latin typeface="Cambria Math" charset="0"/>
                          <a:ea typeface="Courier New" charset="0"/>
                          <a:cs typeface="Courier New" charset="0"/>
                        </a:rPr>
                        <m:t> </m:t>
                      </m:r>
                      <m:r>
                        <a:rPr lang="en-US" b="0" i="1" smtClean="0">
                          <a:latin typeface="Cambria Math" charset="0"/>
                          <a:ea typeface="Courier New" charset="0"/>
                          <a:cs typeface="Courier New" charset="0"/>
                        </a:rPr>
                        <m:t>𝑎𝑛𝑑</m:t>
                      </m:r>
                      <m:r>
                        <a:rPr lang="en-US" b="0" i="1" smtClean="0">
                          <a:latin typeface="Cambria Math" charset="0"/>
                          <a:ea typeface="Courier New" charset="0"/>
                          <a:cs typeface="Courier New" charset="0"/>
                        </a:rPr>
                        <m:t> </m:t>
                      </m:r>
                      <m:r>
                        <a:rPr lang="en-US" b="0" i="1" smtClean="0">
                          <a:latin typeface="Cambria Math" charset="0"/>
                          <a:ea typeface="Courier New" charset="0"/>
                          <a:cs typeface="Courier New" charset="0"/>
                        </a:rPr>
                        <m:t>𝑠</m:t>
                      </m:r>
                      <m:r>
                        <a:rPr lang="en-US" b="0" i="1" smtClean="0">
                          <a:latin typeface="Cambria Math" charset="0"/>
                          <a:ea typeface="Courier New" charset="0"/>
                          <a:cs typeface="Courier New" charset="0"/>
                        </a:rPr>
                        <m:t>2∈</m:t>
                      </m:r>
                      <m:r>
                        <a:rPr lang="en-US" b="0" i="1" smtClean="0">
                          <a:latin typeface="Cambria Math" charset="0"/>
                          <a:ea typeface="Courier New" charset="0"/>
                          <a:cs typeface="Courier New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latin typeface="Cambria Math" charset="0"/>
                              <a:ea typeface="Courier New" charset="0"/>
                              <a:cs typeface="Courier New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  <a:ea typeface="Courier New" charset="0"/>
                              <a:cs typeface="Courier New" charset="0"/>
                            </a:rPr>
                            <m:t>𝑏</m:t>
                          </m:r>
                        </m:e>
                      </m:d>
                      <m:r>
                        <a:rPr lang="en-US" b="0" i="1" smtClean="0">
                          <a:latin typeface="Cambria Math" charset="0"/>
                          <a:ea typeface="Courier New" charset="0"/>
                          <a:cs typeface="Courier New" charset="0"/>
                        </a:rPr>
                        <m:t> }</m:t>
                      </m:r>
                    </m:oMath>
                  </m:oMathPara>
                </a14:m>
                <a:endParaRPr lang="en-US" b="0" i="1" dirty="0" smtClean="0">
                  <a:latin typeface="Courier New" charset="0"/>
                  <a:ea typeface="Courier New" charset="0"/>
                  <a:cs typeface="Courier New" charset="0"/>
                </a:endParaRPr>
              </a:p>
              <a:p>
                <a:pPr marL="0" indent="0">
                  <a:buNone/>
                </a:pPr>
                <a:endParaRPr lang="en-US" sz="2000" i="1" dirty="0" smtClean="0">
                  <a:latin typeface="Courier New" charset="0"/>
                  <a:ea typeface="Courier New" charset="0"/>
                  <a:cs typeface="Courier New" charset="0"/>
                </a:endParaRPr>
              </a:p>
              <a:p>
                <a:pPr marL="0" indent="0">
                  <a:buNone/>
                </a:pPr>
                <a:endParaRPr lang="en-US" sz="2000" i="1" dirty="0">
                  <a:latin typeface="Courier New" charset="0"/>
                  <a:ea typeface="Courier New" charset="0"/>
                  <a:cs typeface="Courier New" charset="0"/>
                </a:endParaRPr>
              </a:p>
              <a:p>
                <a:pPr marL="0" indent="0">
                  <a:buNone/>
                </a:pPr>
                <a:endParaRPr lang="en-US" sz="2000" i="1" dirty="0" smtClean="0">
                  <a:latin typeface="Courier New" charset="0"/>
                  <a:ea typeface="Courier New" charset="0"/>
                  <a:cs typeface="Courier New" charset="0"/>
                </a:endParaRPr>
              </a:p>
              <a:p>
                <a:pPr marL="0" indent="0">
                  <a:buNone/>
                </a:pPr>
                <a:endParaRPr lang="en-US" sz="2000" i="1" dirty="0">
                  <a:latin typeface="Courier New" charset="0"/>
                  <a:ea typeface="Courier New" charset="0"/>
                  <a:cs typeface="Courier New" charset="0"/>
                </a:endParaRPr>
              </a:p>
              <a:p>
                <a:pPr marL="0" indent="0">
                  <a:buNone/>
                </a:pPr>
                <a:endParaRPr lang="en-US" sz="2000" b="0" i="1" dirty="0" smtClean="0">
                  <a:latin typeface="Courier New" charset="0"/>
                  <a:ea typeface="Courier New" charset="0"/>
                  <a:cs typeface="Courier New" charset="0"/>
                </a:endParaRPr>
              </a:p>
              <a:p>
                <a:pPr marL="0" indent="0">
                  <a:buNone/>
                </a:pPr>
                <a:endParaRPr lang="en-US" b="0" i="1" dirty="0" smtClean="0">
                  <a:latin typeface="Cambria Math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charset="0"/>
                        </a:rPr>
                        <m:t>    </m:t>
                      </m:r>
                      <m:r>
                        <a:rPr lang="en-US" sz="2000" b="0" i="1" smtClean="0">
                          <a:latin typeface="Cambria Math" charset="0"/>
                        </a:rPr>
                        <m:t>𝐿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𝑒𝑚𝑝𝑡𝑦</m:t>
                          </m:r>
                        </m:e>
                      </m:d>
                      <m:r>
                        <a:rPr lang="en-US" sz="2000" b="0" i="1" smtClean="0">
                          <a:latin typeface="Cambria Math" charset="0"/>
                        </a:rPr>
                        <m:t>         = ∅</m:t>
                      </m:r>
                    </m:oMath>
                  </m:oMathPara>
                </a14:m>
                <a:endParaRPr lang="en-US" sz="2000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charset="0"/>
                        </a:rPr>
                        <m:t>    </m:t>
                      </m:r>
                      <m:r>
                        <a:rPr lang="en-US" sz="2000" b="0" i="1" smtClean="0">
                          <a:latin typeface="Cambria Math" charset="0"/>
                        </a:rPr>
                        <m:t>𝐿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𝜖</m:t>
                          </m:r>
                        </m:e>
                      </m:d>
                      <m:r>
                        <a:rPr lang="en-US" sz="2000" b="0" i="1" smtClean="0">
                          <a:latin typeface="Cambria Math" charset="0"/>
                        </a:rPr>
                        <m:t>                    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 “” </m:t>
                          </m:r>
                        </m:e>
                      </m:d>
                    </m:oMath>
                  </m:oMathPara>
                </a14:m>
                <a:endParaRPr lang="en-US" sz="2000" b="0" i="1" dirty="0" smtClean="0">
                  <a:latin typeface="Cambria Math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charset="0"/>
                        </a:rPr>
                        <m:t>    </m:t>
                      </m:r>
                      <m:r>
                        <a:rPr lang="en-US" sz="2000" b="0" i="1" smtClean="0">
                          <a:latin typeface="Cambria Math" charset="0"/>
                        </a:rPr>
                        <m:t>𝐿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𝑐</m:t>
                          </m:r>
                        </m:e>
                      </m:d>
                      <m:r>
                        <a:rPr lang="en-US" sz="2000" b="0" i="1" smtClean="0">
                          <a:latin typeface="Cambria Math" charset="0"/>
                        </a:rPr>
                        <m:t>                    ={ “</m:t>
                      </m:r>
                      <m:r>
                        <a:rPr lang="en-US" sz="2000" b="0" i="1" smtClean="0">
                          <a:latin typeface="Cambria Math" charset="0"/>
                        </a:rPr>
                        <m:t>𝑐</m:t>
                      </m:r>
                      <m:r>
                        <a:rPr lang="en-US" sz="2000" b="0" i="1" smtClean="0">
                          <a:latin typeface="Cambria Math" charset="0"/>
                        </a:rPr>
                        <m:t>” }</m:t>
                      </m:r>
                    </m:oMath>
                  </m:oMathPara>
                </a14:m>
                <a:endParaRPr lang="en-US" sz="2000" b="0" i="1" dirty="0" smtClean="0">
                  <a:latin typeface="Cambria Math" charset="0"/>
                </a:endParaRPr>
              </a:p>
              <a:p>
                <a:pPr marL="0" indent="0">
                  <a:buNone/>
                </a:pPr>
                <a:r>
                  <a:rPr lang="en-US" sz="2000" b="0" dirty="0" smtClean="0"/>
                  <a:t>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charset="0"/>
                      </a:rPr>
                      <m:t>𝐿</m:t>
                    </m:r>
                    <m:d>
                      <m:dPr>
                        <m:ctrlPr>
                          <a:rPr lang="en-US" sz="20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charset="0"/>
                          </a:rPr>
                          <m:t>𝑟</m:t>
                        </m:r>
                        <m:r>
                          <a:rPr lang="en-US" sz="2000" b="0" i="1" smtClean="0">
                            <a:latin typeface="Cambria Math" charset="0"/>
                          </a:rPr>
                          <m:t>1 .  </m:t>
                        </m:r>
                        <m:r>
                          <a:rPr lang="en-US" sz="2000" b="0" i="1" smtClean="0">
                            <a:latin typeface="Cambria Math" charset="0"/>
                          </a:rPr>
                          <m:t>𝑟</m:t>
                        </m:r>
                        <m:r>
                          <a:rPr lang="en-US" sz="2000" b="0" i="1" smtClean="0">
                            <a:latin typeface="Cambria Math" charset="0"/>
                          </a:rPr>
                          <m:t>2</m:t>
                        </m:r>
                      </m:e>
                    </m:d>
                    <m:r>
                      <a:rPr lang="en-US" sz="2000" b="0" i="1" smtClean="0">
                        <a:latin typeface="Cambria Math" charset="0"/>
                      </a:rPr>
                      <m:t>         =</m:t>
                    </m:r>
                    <m:d>
                      <m:dPr>
                        <m:begChr m:val="{"/>
                        <m:endChr m:val="|"/>
                        <m:ctrlPr>
                          <a:rPr lang="en-US" sz="20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charset="0"/>
                          </a:rPr>
                          <m:t>𝑠</m:t>
                        </m:r>
                        <m:r>
                          <a:rPr lang="en-US" sz="2000" b="0" i="1" smtClean="0">
                            <a:latin typeface="Cambria Math" charset="0"/>
                          </a:rPr>
                          <m:t>1 </m:t>
                        </m:r>
                        <m:r>
                          <m:rPr>
                            <m:lit/>
                          </m:rPr>
                          <a:rPr lang="en-US" sz="2000" b="0" i="1" smtClean="0">
                            <a:latin typeface="Cambria Math" charset="0"/>
                          </a:rPr>
                          <m:t>^</m:t>
                        </m:r>
                        <m:r>
                          <a:rPr lang="en-US" sz="2000" b="0" i="1" smtClean="0">
                            <a:latin typeface="Cambria Math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charset="0"/>
                          </a:rPr>
                          <m:t>𝑠</m:t>
                        </m:r>
                        <m:r>
                          <a:rPr lang="en-US" sz="2000" b="0" i="1" smtClean="0">
                            <a:latin typeface="Cambria Math" charset="0"/>
                          </a:rPr>
                          <m:t>2 </m:t>
                        </m:r>
                      </m:e>
                    </m:d>
                    <m:r>
                      <a:rPr lang="en-US" sz="2000" b="0" i="1" smtClean="0">
                        <a:latin typeface="Cambria Math" charset="0"/>
                      </a:rPr>
                      <m:t> </m:t>
                    </m:r>
                    <m:r>
                      <a:rPr lang="en-US" sz="2000" b="0" i="1" smtClean="0">
                        <a:latin typeface="Cambria Math" charset="0"/>
                      </a:rPr>
                      <m:t>𝑠</m:t>
                    </m:r>
                    <m:r>
                      <a:rPr lang="en-US" sz="2000" b="0" i="1" smtClean="0">
                        <a:latin typeface="Cambria Math" charset="0"/>
                      </a:rPr>
                      <m:t>1∈</m:t>
                    </m:r>
                    <m:r>
                      <a:rPr lang="en-US" sz="2000" b="0" i="1" smtClean="0">
                        <a:latin typeface="Cambria Math" charset="0"/>
                      </a:rPr>
                      <m:t>𝐿</m:t>
                    </m:r>
                    <m:d>
                      <m:dPr>
                        <m:ctrlPr>
                          <a:rPr lang="en-US" sz="20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charset="0"/>
                          </a:rPr>
                          <m:t>𝑟</m:t>
                        </m:r>
                        <m:r>
                          <a:rPr lang="en-US" sz="2000" b="0" i="1" smtClean="0">
                            <a:latin typeface="Cambria Math" charset="0"/>
                          </a:rPr>
                          <m:t>1</m:t>
                        </m:r>
                      </m:e>
                    </m:d>
                    <m:r>
                      <a:rPr lang="en-US" sz="2000" b="0" i="1" smtClean="0">
                        <a:latin typeface="Cambria Math" charset="0"/>
                      </a:rPr>
                      <m:t> </m:t>
                    </m:r>
                    <m:r>
                      <a:rPr lang="en-US" sz="2000" b="0" i="1" smtClean="0">
                        <a:latin typeface="Cambria Math" charset="0"/>
                      </a:rPr>
                      <m:t>𝑎𝑛𝑑</m:t>
                    </m:r>
                    <m:r>
                      <a:rPr lang="en-US" sz="2000" b="0" i="1" smtClean="0">
                        <a:latin typeface="Cambria Math" charset="0"/>
                      </a:rPr>
                      <m:t> </m:t>
                    </m:r>
                    <m:r>
                      <a:rPr lang="en-US" sz="2000" b="0" i="1" smtClean="0">
                        <a:latin typeface="Cambria Math" charset="0"/>
                      </a:rPr>
                      <m:t>𝑠</m:t>
                    </m:r>
                    <m:r>
                      <a:rPr lang="en-US" sz="2000" b="0" i="1" smtClean="0">
                        <a:latin typeface="Cambria Math" charset="0"/>
                      </a:rPr>
                      <m:t>2∈</m:t>
                    </m:r>
                    <m:r>
                      <a:rPr lang="en-US" sz="2000" b="0" i="1" smtClean="0">
                        <a:latin typeface="Cambria Math" charset="0"/>
                      </a:rPr>
                      <m:t>𝐿</m:t>
                    </m:r>
                    <m:d>
                      <m:dPr>
                        <m:ctrlPr>
                          <a:rPr lang="en-US" sz="20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charset="0"/>
                          </a:rPr>
                          <m:t>𝑟</m:t>
                        </m:r>
                        <m:r>
                          <a:rPr lang="en-US" sz="2000" b="0" i="1" smtClean="0">
                            <a:latin typeface="Cambria Math" charset="0"/>
                          </a:rPr>
                          <m:t>2</m:t>
                        </m:r>
                      </m:e>
                    </m:d>
                    <m:r>
                      <a:rPr lang="en-US" sz="2000" b="0" i="1" smtClean="0">
                        <a:latin typeface="Cambria Math" charset="0"/>
                      </a:rPr>
                      <m:t> }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charset="0"/>
                        </a:rPr>
                        <m:t>    </m:t>
                      </m:r>
                      <m:r>
                        <a:rPr lang="en-US" sz="2000" b="0" i="1" smtClean="0">
                          <a:latin typeface="Cambria Math" charset="0"/>
                        </a:rPr>
                        <m:t>𝐿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sz="2000" b="0" i="1" smtClean="0">
                          <a:latin typeface="Cambria Math" charset="0"/>
                        </a:rPr>
                        <m:t>                  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 “” </m:t>
                          </m:r>
                        </m:e>
                      </m:d>
                      <m:r>
                        <a:rPr lang="en-US" sz="2000" b="0" i="1" smtClean="0">
                          <a:latin typeface="Cambria Math" charset="0"/>
                        </a:rPr>
                        <m:t>∪</m:t>
                      </m:r>
                      <m:r>
                        <a:rPr lang="en-US" sz="2000" b="0" i="1" smtClean="0">
                          <a:latin typeface="Cambria Math" charset="0"/>
                        </a:rPr>
                        <m:t>𝐿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𝑟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 . 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000" b="0" dirty="0" smtClean="0"/>
              </a:p>
              <a:p>
                <a:pPr marL="0" indent="0">
                  <a:buNone/>
                </a:pPr>
                <a:r>
                  <a:rPr lang="en-US" sz="2000" b="0" dirty="0" smtClean="0"/>
                  <a:t>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charset="0"/>
                      </a:rPr>
                      <m:t>𝐿</m:t>
                    </m:r>
                    <m:d>
                      <m:dPr>
                        <m:endChr m:val="|"/>
                        <m:ctrlPr>
                          <a:rPr lang="en-US" sz="20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charset="0"/>
                          </a:rPr>
                          <m:t>𝑟</m:t>
                        </m:r>
                        <m:r>
                          <a:rPr lang="en-US" sz="2000" b="0" i="1" smtClean="0">
                            <a:latin typeface="Cambria Math" charset="0"/>
                          </a:rPr>
                          <m:t>1 </m:t>
                        </m:r>
                      </m:e>
                    </m:d>
                    <m:d>
                      <m:dPr>
                        <m:begChr m:val="|"/>
                        <m:ctrlPr>
                          <a:rPr lang="en-US" sz="20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charset="0"/>
                          </a:rPr>
                          <m:t>𝑟</m:t>
                        </m:r>
                        <m:r>
                          <a:rPr lang="en-US" sz="2000" b="0" i="1" smtClean="0">
                            <a:latin typeface="Cambria Math" charset="0"/>
                          </a:rPr>
                          <m:t>2 </m:t>
                        </m:r>
                      </m:e>
                    </m:d>
                    <m:r>
                      <a:rPr lang="en-US" sz="2000" b="0" i="1" smtClean="0">
                        <a:latin typeface="Cambria Math" charset="0"/>
                      </a:rPr>
                      <m:t>       =</m:t>
                    </m:r>
                    <m:r>
                      <a:rPr lang="en-US" sz="2000" b="0" i="1" smtClean="0">
                        <a:latin typeface="Cambria Math" charset="0"/>
                      </a:rPr>
                      <m:t>𝐿</m:t>
                    </m:r>
                    <m:d>
                      <m:dPr>
                        <m:ctrlPr>
                          <a:rPr lang="en-US" sz="20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charset="0"/>
                          </a:rPr>
                          <m:t>𝑟</m:t>
                        </m:r>
                        <m:r>
                          <a:rPr lang="en-US" sz="2000" b="0" i="1" smtClean="0">
                            <a:latin typeface="Cambria Math" charset="0"/>
                          </a:rPr>
                          <m:t>1</m:t>
                        </m:r>
                      </m:e>
                    </m:d>
                    <m:r>
                      <a:rPr lang="en-US" sz="2000" b="0" i="1" smtClean="0">
                        <a:latin typeface="Cambria Math" charset="0"/>
                      </a:rPr>
                      <m:t>∪</m:t>
                    </m:r>
                    <m:r>
                      <a:rPr lang="en-US" sz="2000" b="0" i="1" smtClean="0">
                        <a:latin typeface="Cambria Math" charset="0"/>
                      </a:rPr>
                      <m:t>𝐿</m:t>
                    </m:r>
                    <m:d>
                      <m:dPr>
                        <m:ctrlPr>
                          <a:rPr lang="en-US" sz="20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charset="0"/>
                          </a:rPr>
                          <m:t>𝑟</m:t>
                        </m:r>
                        <m:r>
                          <a:rPr lang="en-US" sz="2000" b="0" i="1" smtClean="0">
                            <a:latin typeface="Cambria Math" charset="0"/>
                          </a:rPr>
                          <m:t>2</m:t>
                        </m:r>
                      </m:e>
                    </m:d>
                  </m:oMath>
                </a14:m>
                <a:endParaRPr lang="en-US" sz="2000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charset="0"/>
                        </a:rPr>
                        <m:t>    </m:t>
                      </m:r>
                      <m:r>
                        <a:rPr lang="en-US" sz="2000" b="0" i="1" smtClean="0">
                          <a:latin typeface="Cambria Math" charset="0"/>
                        </a:rPr>
                        <m:t>𝐿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𝑟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1 &amp;&amp; 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𝑟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2</m:t>
                          </m:r>
                        </m:e>
                      </m:d>
                      <m:r>
                        <a:rPr lang="en-US" sz="2000" b="0" i="1" smtClean="0">
                          <a:latin typeface="Cambria Math" charset="0"/>
                        </a:rPr>
                        <m:t>     =</m:t>
                      </m:r>
                      <m:r>
                        <a:rPr lang="en-US" sz="2000" b="0" i="1" smtClean="0">
                          <a:latin typeface="Cambria Math" charset="0"/>
                        </a:rPr>
                        <m:t>𝐿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𝑟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1</m:t>
                          </m:r>
                        </m:e>
                      </m:d>
                      <m:r>
                        <a:rPr lang="en-US" sz="2000" b="0" i="1" smtClean="0">
                          <a:latin typeface="Cambria Math" charset="0"/>
                        </a:rPr>
                        <m:t>∩</m:t>
                      </m:r>
                      <m:r>
                        <a:rPr lang="en-US" sz="2000" b="0" i="1" smtClean="0">
                          <a:latin typeface="Cambria Math" charset="0"/>
                        </a:rPr>
                        <m:t>𝐿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𝑟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2</m:t>
                          </m:r>
                        </m:e>
                      </m:d>
                    </m:oMath>
                  </m:oMathPara>
                </a14:m>
                <a:endParaRPr lang="en-US" sz="2000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charset="0"/>
                        </a:rPr>
                        <m:t>    </m:t>
                      </m:r>
                      <m:r>
                        <a:rPr lang="en-US" sz="2000" b="0" i="1" smtClean="0">
                          <a:latin typeface="Cambria Math" charset="0"/>
                        </a:rPr>
                        <m:t>𝐿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¬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𝑟</m:t>
                          </m:r>
                        </m:e>
                      </m:d>
                      <m:r>
                        <a:rPr lang="en-US" sz="2000" b="0" i="1" smtClean="0">
                          <a:latin typeface="Cambria Math" charset="0"/>
                        </a:rPr>
                        <m:t>                 = 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charset="0"/>
                            </a:rPr>
                            <m:t>Σ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charset="0"/>
                            </a:rPr>
                            <m:t>∗</m:t>
                          </m:r>
                        </m:sup>
                      </m:sSup>
                      <m:r>
                        <a:rPr lang="en-US" sz="2000" b="0" i="1" smtClean="0">
                          <a:latin typeface="Cambria Math" charset="0"/>
                        </a:rPr>
                        <m:t> −</m:t>
                      </m:r>
                      <m:r>
                        <a:rPr lang="en-US" sz="2000" b="0" i="1" smtClean="0">
                          <a:latin typeface="Cambria Math" charset="0"/>
                        </a:rPr>
                        <m:t>𝐿</m:t>
                      </m:r>
                      <m:r>
                        <a:rPr lang="en-US" sz="2000" b="0" i="1" smtClean="0">
                          <a:latin typeface="Cambria Math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charset="0"/>
                        </a:rPr>
                        <m:t>𝑟</m:t>
                      </m:r>
                      <m:r>
                        <a:rPr lang="en-US" sz="2000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20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838200"/>
                <a:ext cx="8229600" cy="6019800"/>
              </a:xfrm>
              <a:blipFill rotWithShape="0">
                <a:blip r:embed="rId2"/>
                <a:stretch>
                  <a:fillRect l="-444" t="-2128" b="-22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3039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Examples</a:t>
            </a:r>
            <a:endParaRPr lang="en-US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838200"/>
                <a:ext cx="8229600" cy="6019800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charset="0"/>
                          <a:ea typeface="Courier New" charset="0"/>
                          <a:cs typeface="Courier New" charset="0"/>
                        </a:rPr>
                        <m:t>Σ</m:t>
                      </m:r>
                      <m:r>
                        <a:rPr lang="en-US" b="0" i="1" smtClean="0">
                          <a:latin typeface="Cambria Math" charset="0"/>
                          <a:ea typeface="Courier New" charset="0"/>
                          <a:cs typeface="Courier New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charset="0"/>
                              <a:ea typeface="Courier New" charset="0"/>
                              <a:cs typeface="Courier New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  <a:ea typeface="Courier New" charset="0"/>
                              <a:cs typeface="Courier New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charset="0"/>
                              <a:ea typeface="Courier New" charset="0"/>
                              <a:cs typeface="Courier New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charset="0"/>
                              <a:ea typeface="Courier New" charset="0"/>
                              <a:cs typeface="Courier New" charset="0"/>
                            </a:rPr>
                            <m:t>𝑏</m:t>
                          </m:r>
                          <m:r>
                            <a:rPr lang="en-US" b="0" i="1" smtClean="0">
                              <a:latin typeface="Cambria Math" charset="0"/>
                              <a:ea typeface="Courier New" charset="0"/>
                              <a:cs typeface="Courier New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charset="0"/>
                              <a:ea typeface="Courier New" charset="0"/>
                              <a:cs typeface="Courier New" charset="0"/>
                            </a:rPr>
                            <m:t>𝑐</m:t>
                          </m:r>
                        </m:e>
                      </m:d>
                    </m:oMath>
                  </m:oMathPara>
                </a14:m>
                <a:endParaRPr lang="en-US" b="0" i="1" dirty="0" smtClean="0">
                  <a:latin typeface="Courier New" charset="0"/>
                  <a:ea typeface="Courier New" charset="0"/>
                  <a:cs typeface="Courier New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  <a:ea typeface="Courier New" charset="0"/>
                          <a:cs typeface="Courier New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latin typeface="Cambria Math" charset="0"/>
                              <a:ea typeface="Courier New" charset="0"/>
                              <a:cs typeface="Courier New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  <a:ea typeface="Courier New" charset="0"/>
                              <a:cs typeface="Courier New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charset="0"/>
                              <a:ea typeface="Courier New" charset="0"/>
                              <a:cs typeface="Courier New" charset="0"/>
                            </a:rPr>
                            <m:t> . </m:t>
                          </m:r>
                          <m:r>
                            <a:rPr lang="en-US" b="0" i="1" smtClean="0">
                              <a:latin typeface="Cambria Math" charset="0"/>
                              <a:ea typeface="Courier New" charset="0"/>
                              <a:cs typeface="Courier New" charset="0"/>
                            </a:rPr>
                            <m:t>𝑏</m:t>
                          </m:r>
                        </m:e>
                      </m:d>
                      <m:r>
                        <a:rPr lang="en-US" b="0" i="1" smtClean="0">
                          <a:latin typeface="Cambria Math" charset="0"/>
                          <a:ea typeface="Courier New" charset="0"/>
                          <a:cs typeface="Courier New" charset="0"/>
                        </a:rPr>
                        <m:t>=</m:t>
                      </m:r>
                      <m:d>
                        <m:dPr>
                          <m:begChr m:val="{"/>
                          <m:endChr m:val="|"/>
                          <m:ctrlPr>
                            <a:rPr lang="en-US" b="0" i="1" smtClean="0">
                              <a:latin typeface="Cambria Math" charset="0"/>
                              <a:ea typeface="Courier New" charset="0"/>
                              <a:cs typeface="Courier New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  <a:ea typeface="Courier New" charset="0"/>
                              <a:cs typeface="Courier New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charset="0"/>
                              <a:ea typeface="Courier New" charset="0"/>
                              <a:cs typeface="Courier New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charset="0"/>
                              <a:ea typeface="Courier New" charset="0"/>
                              <a:cs typeface="Courier New" charset="0"/>
                            </a:rPr>
                            <m:t>1</m:t>
                          </m:r>
                          <m:r>
                            <m:rPr>
                              <m:lit/>
                            </m:rPr>
                            <a:rPr lang="en-US" b="0" i="1" smtClean="0">
                              <a:latin typeface="Cambria Math" charset="0"/>
                              <a:ea typeface="Courier New" charset="0"/>
                              <a:cs typeface="Courier New" charset="0"/>
                            </a:rPr>
                            <m:t>^</m:t>
                          </m:r>
                          <m:r>
                            <a:rPr lang="en-US" b="0" i="1" smtClean="0">
                              <a:latin typeface="Cambria Math" charset="0"/>
                              <a:ea typeface="Courier New" charset="0"/>
                              <a:cs typeface="Courier New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charset="0"/>
                              <a:ea typeface="Courier New" charset="0"/>
                              <a:cs typeface="Courier New" charset="0"/>
                            </a:rPr>
                            <m:t>2 </m:t>
                          </m:r>
                        </m:e>
                      </m:d>
                      <m:r>
                        <a:rPr lang="en-US" b="0" i="1" smtClean="0">
                          <a:latin typeface="Cambria Math" charset="0"/>
                          <a:ea typeface="Courier New" charset="0"/>
                          <a:cs typeface="Courier New" charset="0"/>
                        </a:rPr>
                        <m:t> </m:t>
                      </m:r>
                      <m:r>
                        <a:rPr lang="en-US" b="0" i="1" smtClean="0">
                          <a:latin typeface="Cambria Math" charset="0"/>
                          <a:ea typeface="Courier New" charset="0"/>
                          <a:cs typeface="Courier New" charset="0"/>
                        </a:rPr>
                        <m:t>𝑠</m:t>
                      </m:r>
                      <m:r>
                        <a:rPr lang="en-US" b="0" i="1" smtClean="0">
                          <a:latin typeface="Cambria Math" charset="0"/>
                          <a:ea typeface="Courier New" charset="0"/>
                          <a:cs typeface="Courier New" charset="0"/>
                        </a:rPr>
                        <m:t>1∈</m:t>
                      </m:r>
                      <m:r>
                        <a:rPr lang="en-US" b="0" i="1" smtClean="0">
                          <a:latin typeface="Cambria Math" charset="0"/>
                          <a:ea typeface="Courier New" charset="0"/>
                          <a:cs typeface="Courier New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latin typeface="Cambria Math" charset="0"/>
                              <a:ea typeface="Courier New" charset="0"/>
                              <a:cs typeface="Courier New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  <a:ea typeface="Courier New" charset="0"/>
                              <a:cs typeface="Courier New" charset="0"/>
                            </a:rPr>
                            <m:t>𝑎</m:t>
                          </m:r>
                        </m:e>
                      </m:d>
                      <m:r>
                        <a:rPr lang="en-US" b="0" i="1" smtClean="0">
                          <a:latin typeface="Cambria Math" charset="0"/>
                          <a:ea typeface="Courier New" charset="0"/>
                          <a:cs typeface="Courier New" charset="0"/>
                        </a:rPr>
                        <m:t> </m:t>
                      </m:r>
                      <m:r>
                        <a:rPr lang="en-US" b="0" i="1" smtClean="0">
                          <a:latin typeface="Cambria Math" charset="0"/>
                          <a:ea typeface="Courier New" charset="0"/>
                          <a:cs typeface="Courier New" charset="0"/>
                        </a:rPr>
                        <m:t>𝑎𝑛𝑑</m:t>
                      </m:r>
                      <m:r>
                        <a:rPr lang="en-US" b="0" i="1" smtClean="0">
                          <a:latin typeface="Cambria Math" charset="0"/>
                          <a:ea typeface="Courier New" charset="0"/>
                          <a:cs typeface="Courier New" charset="0"/>
                        </a:rPr>
                        <m:t> </m:t>
                      </m:r>
                      <m:r>
                        <a:rPr lang="en-US" b="0" i="1" smtClean="0">
                          <a:latin typeface="Cambria Math" charset="0"/>
                          <a:ea typeface="Courier New" charset="0"/>
                          <a:cs typeface="Courier New" charset="0"/>
                        </a:rPr>
                        <m:t>𝑠</m:t>
                      </m:r>
                      <m:r>
                        <a:rPr lang="en-US" b="0" i="1" smtClean="0">
                          <a:latin typeface="Cambria Math" charset="0"/>
                          <a:ea typeface="Courier New" charset="0"/>
                          <a:cs typeface="Courier New" charset="0"/>
                        </a:rPr>
                        <m:t>2∈</m:t>
                      </m:r>
                      <m:r>
                        <a:rPr lang="en-US" b="0" i="1" smtClean="0">
                          <a:latin typeface="Cambria Math" charset="0"/>
                          <a:ea typeface="Courier New" charset="0"/>
                          <a:cs typeface="Courier New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latin typeface="Cambria Math" charset="0"/>
                              <a:ea typeface="Courier New" charset="0"/>
                              <a:cs typeface="Courier New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  <a:ea typeface="Courier New" charset="0"/>
                              <a:cs typeface="Courier New" charset="0"/>
                            </a:rPr>
                            <m:t>𝑏</m:t>
                          </m:r>
                        </m:e>
                      </m:d>
                      <m:r>
                        <a:rPr lang="en-US" b="0" i="1" smtClean="0">
                          <a:latin typeface="Cambria Math" charset="0"/>
                          <a:ea typeface="Courier New" charset="0"/>
                          <a:cs typeface="Courier New" charset="0"/>
                        </a:rPr>
                        <m:t> }</m:t>
                      </m:r>
                    </m:oMath>
                  </m:oMathPara>
                </a14:m>
                <a:endParaRPr lang="en-US" b="0" i="1" dirty="0" smtClean="0">
                  <a:latin typeface="Courier New" charset="0"/>
                  <a:ea typeface="Courier New" charset="0"/>
                  <a:cs typeface="Courier New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  <a:ea typeface="Courier New" charset="0"/>
                          <a:cs typeface="Courier New" charset="0"/>
                        </a:rPr>
                        <m:t>               =</m:t>
                      </m:r>
                      <m:d>
                        <m:dPr>
                          <m:begChr m:val="{"/>
                          <m:endChr m:val="|"/>
                          <m:ctrlPr>
                            <a:rPr lang="en-US" i="1">
                              <a:latin typeface="Cambria Math" charset="0"/>
                              <a:ea typeface="Courier New" charset="0"/>
                              <a:cs typeface="Courier New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charset="0"/>
                              <a:ea typeface="Courier New" charset="0"/>
                              <a:cs typeface="Courier New" charset="0"/>
                            </a:rPr>
                            <m:t> </m:t>
                          </m:r>
                          <m:r>
                            <a:rPr lang="en-US" i="1">
                              <a:latin typeface="Cambria Math" charset="0"/>
                              <a:ea typeface="Courier New" charset="0"/>
                              <a:cs typeface="Courier New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charset="0"/>
                              <a:ea typeface="Courier New" charset="0"/>
                              <a:cs typeface="Courier New" charset="0"/>
                            </a:rPr>
                            <m:t>1</m:t>
                          </m:r>
                          <m:r>
                            <m:rPr>
                              <m:lit/>
                            </m:rPr>
                            <a:rPr lang="en-US" i="1">
                              <a:latin typeface="Cambria Math" charset="0"/>
                              <a:ea typeface="Courier New" charset="0"/>
                              <a:cs typeface="Courier New" charset="0"/>
                            </a:rPr>
                            <m:t>^</m:t>
                          </m:r>
                          <m:r>
                            <a:rPr lang="en-US" i="1">
                              <a:latin typeface="Cambria Math" charset="0"/>
                              <a:ea typeface="Courier New" charset="0"/>
                              <a:cs typeface="Courier New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charset="0"/>
                              <a:ea typeface="Courier New" charset="0"/>
                              <a:cs typeface="Courier New" charset="0"/>
                            </a:rPr>
                            <m:t>2 </m:t>
                          </m:r>
                        </m:e>
                      </m:d>
                      <m:r>
                        <a:rPr lang="en-US" i="1">
                          <a:latin typeface="Cambria Math" charset="0"/>
                          <a:ea typeface="Courier New" charset="0"/>
                          <a:cs typeface="Courier New" charset="0"/>
                        </a:rPr>
                        <m:t> </m:t>
                      </m:r>
                      <m:r>
                        <a:rPr lang="en-US" i="1">
                          <a:latin typeface="Cambria Math" charset="0"/>
                          <a:ea typeface="Courier New" charset="0"/>
                          <a:cs typeface="Courier New" charset="0"/>
                        </a:rPr>
                        <m:t>𝑠</m:t>
                      </m:r>
                      <m:r>
                        <a:rPr lang="en-US" i="1">
                          <a:latin typeface="Cambria Math" charset="0"/>
                          <a:ea typeface="Courier New" charset="0"/>
                          <a:cs typeface="Courier New" charset="0"/>
                        </a:rPr>
                        <m:t>1∈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charset="0"/>
                              <a:ea typeface="Courier New" charset="0"/>
                              <a:cs typeface="Courier New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  <a:ea typeface="Courier New" charset="0"/>
                              <a:cs typeface="Courier New" charset="0"/>
                            </a:rPr>
                            <m:t>“</m:t>
                          </m:r>
                          <m:r>
                            <a:rPr lang="en-US" b="0" i="1" smtClean="0">
                              <a:latin typeface="Cambria Math" charset="0"/>
                              <a:ea typeface="Courier New" charset="0"/>
                              <a:cs typeface="Courier New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charset="0"/>
                              <a:ea typeface="Courier New" charset="0"/>
                              <a:cs typeface="Courier New" charset="0"/>
                            </a:rPr>
                            <m:t>”</m:t>
                          </m:r>
                        </m:e>
                      </m:d>
                      <m:r>
                        <a:rPr lang="en-US" b="0" i="1" smtClean="0">
                          <a:latin typeface="Cambria Math" charset="0"/>
                          <a:ea typeface="Courier New" charset="0"/>
                          <a:cs typeface="Courier New" charset="0"/>
                        </a:rPr>
                        <m:t> </m:t>
                      </m:r>
                      <m:r>
                        <a:rPr lang="en-US" i="1">
                          <a:latin typeface="Cambria Math" charset="0"/>
                          <a:ea typeface="Courier New" charset="0"/>
                          <a:cs typeface="Courier New" charset="0"/>
                        </a:rPr>
                        <m:t>𝑎𝑛𝑑</m:t>
                      </m:r>
                      <m:r>
                        <a:rPr lang="en-US" i="1">
                          <a:latin typeface="Cambria Math" charset="0"/>
                          <a:ea typeface="Courier New" charset="0"/>
                          <a:cs typeface="Courier New" charset="0"/>
                        </a:rPr>
                        <m:t> </m:t>
                      </m:r>
                      <m:r>
                        <a:rPr lang="en-US" i="1">
                          <a:latin typeface="Cambria Math" charset="0"/>
                          <a:ea typeface="Courier New" charset="0"/>
                          <a:cs typeface="Courier New" charset="0"/>
                        </a:rPr>
                        <m:t>𝑠</m:t>
                      </m:r>
                      <m:r>
                        <a:rPr lang="en-US" i="1">
                          <a:latin typeface="Cambria Math" charset="0"/>
                          <a:ea typeface="Courier New" charset="0"/>
                          <a:cs typeface="Courier New" charset="0"/>
                        </a:rPr>
                        <m:t>2∈{“</m:t>
                      </m:r>
                      <m:r>
                        <a:rPr lang="en-US" b="0" i="1" smtClean="0">
                          <a:latin typeface="Cambria Math" charset="0"/>
                          <a:ea typeface="Courier New" charset="0"/>
                          <a:cs typeface="Courier New" charset="0"/>
                        </a:rPr>
                        <m:t>𝑏</m:t>
                      </m:r>
                      <m:r>
                        <a:rPr lang="en-US" b="0" i="1" smtClean="0">
                          <a:latin typeface="Cambria Math" charset="0"/>
                          <a:ea typeface="Courier New" charset="0"/>
                          <a:cs typeface="Courier New" charset="0"/>
                        </a:rPr>
                        <m:t>” }}</m:t>
                      </m:r>
                    </m:oMath>
                  </m:oMathPara>
                </a14:m>
                <a:endParaRPr lang="en-US" b="0" i="1" dirty="0" smtClean="0">
                  <a:latin typeface="Courier New" charset="0"/>
                  <a:ea typeface="Courier New" charset="0"/>
                  <a:cs typeface="Courier New" charset="0"/>
                </a:endParaRPr>
              </a:p>
              <a:p>
                <a:pPr marL="0" indent="0">
                  <a:buNone/>
                </a:pPr>
                <a:endParaRPr lang="en-US" sz="2000" i="1" dirty="0" smtClean="0">
                  <a:latin typeface="Courier New" charset="0"/>
                  <a:ea typeface="Courier New" charset="0"/>
                  <a:cs typeface="Courier New" charset="0"/>
                </a:endParaRPr>
              </a:p>
              <a:p>
                <a:pPr marL="0" indent="0">
                  <a:buNone/>
                </a:pPr>
                <a:endParaRPr lang="en-US" sz="2000" i="1" dirty="0">
                  <a:latin typeface="Courier New" charset="0"/>
                  <a:ea typeface="Courier New" charset="0"/>
                  <a:cs typeface="Courier New" charset="0"/>
                </a:endParaRPr>
              </a:p>
              <a:p>
                <a:pPr marL="0" indent="0">
                  <a:buNone/>
                </a:pPr>
                <a:endParaRPr lang="en-US" sz="2000" i="1" dirty="0">
                  <a:latin typeface="Courier New" charset="0"/>
                  <a:ea typeface="Courier New" charset="0"/>
                  <a:cs typeface="Courier New" charset="0"/>
                </a:endParaRPr>
              </a:p>
              <a:p>
                <a:pPr marL="0" indent="0">
                  <a:buNone/>
                </a:pPr>
                <a:endParaRPr lang="en-US" sz="2000" b="0" i="1" dirty="0" smtClean="0">
                  <a:latin typeface="Courier New" charset="0"/>
                  <a:ea typeface="Courier New" charset="0"/>
                  <a:cs typeface="Courier New" charset="0"/>
                </a:endParaRPr>
              </a:p>
              <a:p>
                <a:pPr marL="0" indent="0">
                  <a:buNone/>
                </a:pPr>
                <a:endParaRPr lang="en-US" b="0" i="1" dirty="0" smtClean="0">
                  <a:latin typeface="Cambria Math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charset="0"/>
                        </a:rPr>
                        <m:t>    </m:t>
                      </m:r>
                      <m:r>
                        <a:rPr lang="en-US" sz="2000" b="0" i="1" smtClean="0">
                          <a:latin typeface="Cambria Math" charset="0"/>
                        </a:rPr>
                        <m:t>𝐿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𝑒𝑚𝑝𝑡𝑦</m:t>
                          </m:r>
                        </m:e>
                      </m:d>
                      <m:r>
                        <a:rPr lang="en-US" sz="2000" b="0" i="1" smtClean="0">
                          <a:latin typeface="Cambria Math" charset="0"/>
                        </a:rPr>
                        <m:t>         = ∅</m:t>
                      </m:r>
                    </m:oMath>
                  </m:oMathPara>
                </a14:m>
                <a:endParaRPr lang="en-US" sz="2000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charset="0"/>
                        </a:rPr>
                        <m:t>    </m:t>
                      </m:r>
                      <m:r>
                        <a:rPr lang="en-US" sz="2000" b="0" i="1" smtClean="0">
                          <a:latin typeface="Cambria Math" charset="0"/>
                        </a:rPr>
                        <m:t>𝐿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𝜖</m:t>
                          </m:r>
                        </m:e>
                      </m:d>
                      <m:r>
                        <a:rPr lang="en-US" sz="2000" b="0" i="1" smtClean="0">
                          <a:latin typeface="Cambria Math" charset="0"/>
                        </a:rPr>
                        <m:t>                    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 “” </m:t>
                          </m:r>
                        </m:e>
                      </m:d>
                    </m:oMath>
                  </m:oMathPara>
                </a14:m>
                <a:endParaRPr lang="en-US" sz="2000" b="0" i="1" dirty="0" smtClean="0">
                  <a:latin typeface="Cambria Math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charset="0"/>
                        </a:rPr>
                        <m:t>    </m:t>
                      </m:r>
                      <m:r>
                        <a:rPr lang="en-US" sz="2000" b="0" i="1" smtClean="0">
                          <a:latin typeface="Cambria Math" charset="0"/>
                        </a:rPr>
                        <m:t>𝐿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𝑐</m:t>
                          </m:r>
                        </m:e>
                      </m:d>
                      <m:r>
                        <a:rPr lang="en-US" sz="2000" b="0" i="1" smtClean="0">
                          <a:latin typeface="Cambria Math" charset="0"/>
                        </a:rPr>
                        <m:t>                    ={ “</m:t>
                      </m:r>
                      <m:r>
                        <a:rPr lang="en-US" sz="2000" b="0" i="1" smtClean="0">
                          <a:latin typeface="Cambria Math" charset="0"/>
                        </a:rPr>
                        <m:t>𝑐</m:t>
                      </m:r>
                      <m:r>
                        <a:rPr lang="en-US" sz="2000" b="0" i="1" smtClean="0">
                          <a:latin typeface="Cambria Math" charset="0"/>
                        </a:rPr>
                        <m:t>” }</m:t>
                      </m:r>
                    </m:oMath>
                  </m:oMathPara>
                </a14:m>
                <a:endParaRPr lang="en-US" sz="2000" b="0" i="1" dirty="0" smtClean="0">
                  <a:latin typeface="Cambria Math" charset="0"/>
                </a:endParaRPr>
              </a:p>
              <a:p>
                <a:pPr marL="0" indent="0">
                  <a:buNone/>
                </a:pPr>
                <a:r>
                  <a:rPr lang="en-US" sz="2000" b="0" dirty="0" smtClean="0"/>
                  <a:t>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charset="0"/>
                      </a:rPr>
                      <m:t>𝐿</m:t>
                    </m:r>
                    <m:d>
                      <m:dPr>
                        <m:ctrlPr>
                          <a:rPr lang="en-US" sz="20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charset="0"/>
                          </a:rPr>
                          <m:t>𝑟</m:t>
                        </m:r>
                        <m:r>
                          <a:rPr lang="en-US" sz="2000" b="0" i="1" smtClean="0">
                            <a:latin typeface="Cambria Math" charset="0"/>
                          </a:rPr>
                          <m:t>1 .  </m:t>
                        </m:r>
                        <m:r>
                          <a:rPr lang="en-US" sz="2000" b="0" i="1" smtClean="0">
                            <a:latin typeface="Cambria Math" charset="0"/>
                          </a:rPr>
                          <m:t>𝑟</m:t>
                        </m:r>
                        <m:r>
                          <a:rPr lang="en-US" sz="2000" b="0" i="1" smtClean="0">
                            <a:latin typeface="Cambria Math" charset="0"/>
                          </a:rPr>
                          <m:t>2</m:t>
                        </m:r>
                      </m:e>
                    </m:d>
                    <m:r>
                      <a:rPr lang="en-US" sz="2000" b="0" i="1" smtClean="0">
                        <a:latin typeface="Cambria Math" charset="0"/>
                      </a:rPr>
                      <m:t>         =</m:t>
                    </m:r>
                    <m:d>
                      <m:dPr>
                        <m:begChr m:val="{"/>
                        <m:endChr m:val="|"/>
                        <m:ctrlPr>
                          <a:rPr lang="en-US" sz="20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charset="0"/>
                          </a:rPr>
                          <m:t>𝑠</m:t>
                        </m:r>
                        <m:r>
                          <a:rPr lang="en-US" sz="2000" b="0" i="1" smtClean="0">
                            <a:latin typeface="Cambria Math" charset="0"/>
                          </a:rPr>
                          <m:t>1 </m:t>
                        </m:r>
                        <m:r>
                          <m:rPr>
                            <m:lit/>
                          </m:rPr>
                          <a:rPr lang="en-US" sz="2000" b="0" i="1" smtClean="0">
                            <a:latin typeface="Cambria Math" charset="0"/>
                          </a:rPr>
                          <m:t>^</m:t>
                        </m:r>
                        <m:r>
                          <a:rPr lang="en-US" sz="2000" b="0" i="1" smtClean="0">
                            <a:latin typeface="Cambria Math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charset="0"/>
                          </a:rPr>
                          <m:t>𝑠</m:t>
                        </m:r>
                        <m:r>
                          <a:rPr lang="en-US" sz="2000" b="0" i="1" smtClean="0">
                            <a:latin typeface="Cambria Math" charset="0"/>
                          </a:rPr>
                          <m:t>2 </m:t>
                        </m:r>
                      </m:e>
                    </m:d>
                    <m:r>
                      <a:rPr lang="en-US" sz="2000" b="0" i="1" smtClean="0">
                        <a:latin typeface="Cambria Math" charset="0"/>
                      </a:rPr>
                      <m:t> </m:t>
                    </m:r>
                    <m:r>
                      <a:rPr lang="en-US" sz="2000" b="0" i="1" smtClean="0">
                        <a:latin typeface="Cambria Math" charset="0"/>
                      </a:rPr>
                      <m:t>𝑠</m:t>
                    </m:r>
                    <m:r>
                      <a:rPr lang="en-US" sz="2000" b="0" i="1" smtClean="0">
                        <a:latin typeface="Cambria Math" charset="0"/>
                      </a:rPr>
                      <m:t>1∈</m:t>
                    </m:r>
                    <m:r>
                      <a:rPr lang="en-US" sz="2000" b="0" i="1" smtClean="0">
                        <a:latin typeface="Cambria Math" charset="0"/>
                      </a:rPr>
                      <m:t>𝐿</m:t>
                    </m:r>
                    <m:d>
                      <m:dPr>
                        <m:ctrlPr>
                          <a:rPr lang="en-US" sz="20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charset="0"/>
                          </a:rPr>
                          <m:t>𝑟</m:t>
                        </m:r>
                        <m:r>
                          <a:rPr lang="en-US" sz="2000" b="0" i="1" smtClean="0">
                            <a:latin typeface="Cambria Math" charset="0"/>
                          </a:rPr>
                          <m:t>1</m:t>
                        </m:r>
                      </m:e>
                    </m:d>
                    <m:r>
                      <a:rPr lang="en-US" sz="2000" b="0" i="1" smtClean="0">
                        <a:latin typeface="Cambria Math" charset="0"/>
                      </a:rPr>
                      <m:t> </m:t>
                    </m:r>
                    <m:r>
                      <a:rPr lang="en-US" sz="2000" b="0" i="1" smtClean="0">
                        <a:latin typeface="Cambria Math" charset="0"/>
                      </a:rPr>
                      <m:t>𝑎𝑛𝑑</m:t>
                    </m:r>
                    <m:r>
                      <a:rPr lang="en-US" sz="2000" b="0" i="1" smtClean="0">
                        <a:latin typeface="Cambria Math" charset="0"/>
                      </a:rPr>
                      <m:t> </m:t>
                    </m:r>
                    <m:r>
                      <a:rPr lang="en-US" sz="2000" b="0" i="1" smtClean="0">
                        <a:latin typeface="Cambria Math" charset="0"/>
                      </a:rPr>
                      <m:t>𝑠</m:t>
                    </m:r>
                    <m:r>
                      <a:rPr lang="en-US" sz="2000" b="0" i="1" smtClean="0">
                        <a:latin typeface="Cambria Math" charset="0"/>
                      </a:rPr>
                      <m:t>2∈</m:t>
                    </m:r>
                    <m:r>
                      <a:rPr lang="en-US" sz="2000" b="0" i="1" smtClean="0">
                        <a:latin typeface="Cambria Math" charset="0"/>
                      </a:rPr>
                      <m:t>𝐿</m:t>
                    </m:r>
                    <m:d>
                      <m:dPr>
                        <m:ctrlPr>
                          <a:rPr lang="en-US" sz="20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charset="0"/>
                          </a:rPr>
                          <m:t>𝑟</m:t>
                        </m:r>
                        <m:r>
                          <a:rPr lang="en-US" sz="2000" b="0" i="1" smtClean="0">
                            <a:latin typeface="Cambria Math" charset="0"/>
                          </a:rPr>
                          <m:t>2</m:t>
                        </m:r>
                      </m:e>
                    </m:d>
                    <m:r>
                      <a:rPr lang="en-US" sz="2000" b="0" i="1" smtClean="0">
                        <a:latin typeface="Cambria Math" charset="0"/>
                      </a:rPr>
                      <m:t> }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charset="0"/>
                        </a:rPr>
                        <m:t>    </m:t>
                      </m:r>
                      <m:r>
                        <a:rPr lang="en-US" sz="2000" b="0" i="1" smtClean="0">
                          <a:latin typeface="Cambria Math" charset="0"/>
                        </a:rPr>
                        <m:t>𝐿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sz="2000" b="0" i="1" smtClean="0">
                          <a:latin typeface="Cambria Math" charset="0"/>
                        </a:rPr>
                        <m:t>                  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 “” </m:t>
                          </m:r>
                        </m:e>
                      </m:d>
                      <m:r>
                        <a:rPr lang="en-US" sz="2000" b="0" i="1" smtClean="0">
                          <a:latin typeface="Cambria Math" charset="0"/>
                        </a:rPr>
                        <m:t>∪</m:t>
                      </m:r>
                      <m:r>
                        <a:rPr lang="en-US" sz="2000" b="0" i="1" smtClean="0">
                          <a:latin typeface="Cambria Math" charset="0"/>
                        </a:rPr>
                        <m:t>𝐿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𝑟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 . 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000" b="0" dirty="0" smtClean="0"/>
              </a:p>
              <a:p>
                <a:pPr marL="0" indent="0">
                  <a:buNone/>
                </a:pPr>
                <a:r>
                  <a:rPr lang="en-US" sz="2000" b="0" dirty="0" smtClean="0"/>
                  <a:t>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charset="0"/>
                      </a:rPr>
                      <m:t>𝐿</m:t>
                    </m:r>
                    <m:d>
                      <m:dPr>
                        <m:endChr m:val="|"/>
                        <m:ctrlPr>
                          <a:rPr lang="en-US" sz="20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charset="0"/>
                          </a:rPr>
                          <m:t>𝑟</m:t>
                        </m:r>
                        <m:r>
                          <a:rPr lang="en-US" sz="2000" b="0" i="1" smtClean="0">
                            <a:latin typeface="Cambria Math" charset="0"/>
                          </a:rPr>
                          <m:t>1 </m:t>
                        </m:r>
                      </m:e>
                    </m:d>
                    <m:d>
                      <m:dPr>
                        <m:begChr m:val="|"/>
                        <m:ctrlPr>
                          <a:rPr lang="en-US" sz="20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charset="0"/>
                          </a:rPr>
                          <m:t>𝑟</m:t>
                        </m:r>
                        <m:r>
                          <a:rPr lang="en-US" sz="2000" b="0" i="1" smtClean="0">
                            <a:latin typeface="Cambria Math" charset="0"/>
                          </a:rPr>
                          <m:t>2 </m:t>
                        </m:r>
                      </m:e>
                    </m:d>
                    <m:r>
                      <a:rPr lang="en-US" sz="2000" b="0" i="1" smtClean="0">
                        <a:latin typeface="Cambria Math" charset="0"/>
                      </a:rPr>
                      <m:t>       =</m:t>
                    </m:r>
                    <m:r>
                      <a:rPr lang="en-US" sz="2000" b="0" i="1" smtClean="0">
                        <a:latin typeface="Cambria Math" charset="0"/>
                      </a:rPr>
                      <m:t>𝐿</m:t>
                    </m:r>
                    <m:d>
                      <m:dPr>
                        <m:ctrlPr>
                          <a:rPr lang="en-US" sz="20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charset="0"/>
                          </a:rPr>
                          <m:t>𝑟</m:t>
                        </m:r>
                        <m:r>
                          <a:rPr lang="en-US" sz="2000" b="0" i="1" smtClean="0">
                            <a:latin typeface="Cambria Math" charset="0"/>
                          </a:rPr>
                          <m:t>1</m:t>
                        </m:r>
                      </m:e>
                    </m:d>
                    <m:r>
                      <a:rPr lang="en-US" sz="2000" b="0" i="1" smtClean="0">
                        <a:latin typeface="Cambria Math" charset="0"/>
                      </a:rPr>
                      <m:t>∪</m:t>
                    </m:r>
                    <m:r>
                      <a:rPr lang="en-US" sz="2000" b="0" i="1" smtClean="0">
                        <a:latin typeface="Cambria Math" charset="0"/>
                      </a:rPr>
                      <m:t>𝐿</m:t>
                    </m:r>
                    <m:d>
                      <m:dPr>
                        <m:ctrlPr>
                          <a:rPr lang="en-US" sz="20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charset="0"/>
                          </a:rPr>
                          <m:t>𝑟</m:t>
                        </m:r>
                        <m:r>
                          <a:rPr lang="en-US" sz="2000" b="0" i="1" smtClean="0">
                            <a:latin typeface="Cambria Math" charset="0"/>
                          </a:rPr>
                          <m:t>2</m:t>
                        </m:r>
                      </m:e>
                    </m:d>
                  </m:oMath>
                </a14:m>
                <a:endParaRPr lang="en-US" sz="2000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charset="0"/>
                        </a:rPr>
                        <m:t>    </m:t>
                      </m:r>
                      <m:r>
                        <a:rPr lang="en-US" sz="2000" b="0" i="1" smtClean="0">
                          <a:latin typeface="Cambria Math" charset="0"/>
                        </a:rPr>
                        <m:t>𝐿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𝑟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1 &amp;&amp; 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𝑟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2</m:t>
                          </m:r>
                        </m:e>
                      </m:d>
                      <m:r>
                        <a:rPr lang="en-US" sz="2000" b="0" i="1" smtClean="0">
                          <a:latin typeface="Cambria Math" charset="0"/>
                        </a:rPr>
                        <m:t>     =</m:t>
                      </m:r>
                      <m:r>
                        <a:rPr lang="en-US" sz="2000" b="0" i="1" smtClean="0">
                          <a:latin typeface="Cambria Math" charset="0"/>
                        </a:rPr>
                        <m:t>𝐿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𝑟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1</m:t>
                          </m:r>
                        </m:e>
                      </m:d>
                      <m:r>
                        <a:rPr lang="en-US" sz="2000" b="0" i="1" smtClean="0">
                          <a:latin typeface="Cambria Math" charset="0"/>
                        </a:rPr>
                        <m:t>∩</m:t>
                      </m:r>
                      <m:r>
                        <a:rPr lang="en-US" sz="2000" b="0" i="1" smtClean="0">
                          <a:latin typeface="Cambria Math" charset="0"/>
                        </a:rPr>
                        <m:t>𝐿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𝑟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2</m:t>
                          </m:r>
                        </m:e>
                      </m:d>
                    </m:oMath>
                  </m:oMathPara>
                </a14:m>
                <a:endParaRPr lang="en-US" sz="2000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charset="0"/>
                        </a:rPr>
                        <m:t>    </m:t>
                      </m:r>
                      <m:r>
                        <a:rPr lang="en-US" sz="2000" b="0" i="1" smtClean="0">
                          <a:latin typeface="Cambria Math" charset="0"/>
                        </a:rPr>
                        <m:t>𝐿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¬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𝑟</m:t>
                          </m:r>
                        </m:e>
                      </m:d>
                      <m:r>
                        <a:rPr lang="en-US" sz="2000" b="0" i="1" smtClean="0">
                          <a:latin typeface="Cambria Math" charset="0"/>
                        </a:rPr>
                        <m:t>                 = 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charset="0"/>
                            </a:rPr>
                            <m:t>Σ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charset="0"/>
                            </a:rPr>
                            <m:t>∗</m:t>
                          </m:r>
                        </m:sup>
                      </m:sSup>
                      <m:r>
                        <a:rPr lang="en-US" sz="2000" b="0" i="1" smtClean="0">
                          <a:latin typeface="Cambria Math" charset="0"/>
                        </a:rPr>
                        <m:t> −</m:t>
                      </m:r>
                      <m:r>
                        <a:rPr lang="en-US" sz="2000" b="0" i="1" smtClean="0">
                          <a:latin typeface="Cambria Math" charset="0"/>
                        </a:rPr>
                        <m:t>𝐿</m:t>
                      </m:r>
                      <m:r>
                        <a:rPr lang="en-US" sz="2000" b="0" i="1" smtClean="0">
                          <a:latin typeface="Cambria Math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charset="0"/>
                        </a:rPr>
                        <m:t>𝑟</m:t>
                      </m:r>
                      <m:r>
                        <a:rPr lang="en-US" sz="2000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20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838200"/>
                <a:ext cx="8229600" cy="6019800"/>
              </a:xfrm>
              <a:blipFill rotWithShape="0">
                <a:blip r:embed="rId2"/>
                <a:stretch>
                  <a:fillRect l="-741" t="-2128" b="-22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7572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Examples</a:t>
            </a:r>
            <a:endParaRPr lang="en-US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838200"/>
                <a:ext cx="8229600" cy="6019800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charset="0"/>
                          <a:ea typeface="Courier New" charset="0"/>
                          <a:cs typeface="Courier New" charset="0"/>
                        </a:rPr>
                        <m:t>Σ</m:t>
                      </m:r>
                      <m:r>
                        <a:rPr lang="en-US" b="0" i="1" smtClean="0">
                          <a:latin typeface="Cambria Math" charset="0"/>
                          <a:ea typeface="Courier New" charset="0"/>
                          <a:cs typeface="Courier New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charset="0"/>
                              <a:ea typeface="Courier New" charset="0"/>
                              <a:cs typeface="Courier New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  <a:ea typeface="Courier New" charset="0"/>
                              <a:cs typeface="Courier New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charset="0"/>
                              <a:ea typeface="Courier New" charset="0"/>
                              <a:cs typeface="Courier New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charset="0"/>
                              <a:ea typeface="Courier New" charset="0"/>
                              <a:cs typeface="Courier New" charset="0"/>
                            </a:rPr>
                            <m:t>𝑏</m:t>
                          </m:r>
                          <m:r>
                            <a:rPr lang="en-US" b="0" i="1" smtClean="0">
                              <a:latin typeface="Cambria Math" charset="0"/>
                              <a:ea typeface="Courier New" charset="0"/>
                              <a:cs typeface="Courier New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charset="0"/>
                              <a:ea typeface="Courier New" charset="0"/>
                              <a:cs typeface="Courier New" charset="0"/>
                            </a:rPr>
                            <m:t>𝑐</m:t>
                          </m:r>
                        </m:e>
                      </m:d>
                    </m:oMath>
                  </m:oMathPara>
                </a14:m>
                <a:endParaRPr lang="en-US" b="0" i="1" dirty="0" smtClean="0">
                  <a:latin typeface="Courier New" charset="0"/>
                  <a:ea typeface="Courier New" charset="0"/>
                  <a:cs typeface="Courier New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  <a:ea typeface="Courier New" charset="0"/>
                          <a:cs typeface="Courier New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latin typeface="Cambria Math" charset="0"/>
                              <a:ea typeface="Courier New" charset="0"/>
                              <a:cs typeface="Courier New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  <a:ea typeface="Courier New" charset="0"/>
                              <a:cs typeface="Courier New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charset="0"/>
                              <a:ea typeface="Courier New" charset="0"/>
                              <a:cs typeface="Courier New" charset="0"/>
                            </a:rPr>
                            <m:t> . </m:t>
                          </m:r>
                          <m:r>
                            <a:rPr lang="en-US" b="0" i="1" smtClean="0">
                              <a:latin typeface="Cambria Math" charset="0"/>
                              <a:ea typeface="Courier New" charset="0"/>
                              <a:cs typeface="Courier New" charset="0"/>
                            </a:rPr>
                            <m:t>𝑏</m:t>
                          </m:r>
                        </m:e>
                      </m:d>
                      <m:r>
                        <a:rPr lang="en-US" b="0" i="1" smtClean="0">
                          <a:latin typeface="Cambria Math" charset="0"/>
                          <a:ea typeface="Courier New" charset="0"/>
                          <a:cs typeface="Courier New" charset="0"/>
                        </a:rPr>
                        <m:t>=</m:t>
                      </m:r>
                      <m:d>
                        <m:dPr>
                          <m:begChr m:val="{"/>
                          <m:endChr m:val="|"/>
                          <m:ctrlPr>
                            <a:rPr lang="en-US" b="0" i="1" smtClean="0">
                              <a:latin typeface="Cambria Math" charset="0"/>
                              <a:ea typeface="Courier New" charset="0"/>
                              <a:cs typeface="Courier New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  <a:ea typeface="Courier New" charset="0"/>
                              <a:cs typeface="Courier New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charset="0"/>
                              <a:ea typeface="Courier New" charset="0"/>
                              <a:cs typeface="Courier New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charset="0"/>
                              <a:ea typeface="Courier New" charset="0"/>
                              <a:cs typeface="Courier New" charset="0"/>
                            </a:rPr>
                            <m:t>1</m:t>
                          </m:r>
                          <m:r>
                            <m:rPr>
                              <m:lit/>
                            </m:rPr>
                            <a:rPr lang="en-US" b="0" i="1" smtClean="0">
                              <a:latin typeface="Cambria Math" charset="0"/>
                              <a:ea typeface="Courier New" charset="0"/>
                              <a:cs typeface="Courier New" charset="0"/>
                            </a:rPr>
                            <m:t>^</m:t>
                          </m:r>
                          <m:r>
                            <a:rPr lang="en-US" b="0" i="1" smtClean="0">
                              <a:latin typeface="Cambria Math" charset="0"/>
                              <a:ea typeface="Courier New" charset="0"/>
                              <a:cs typeface="Courier New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charset="0"/>
                              <a:ea typeface="Courier New" charset="0"/>
                              <a:cs typeface="Courier New" charset="0"/>
                            </a:rPr>
                            <m:t>2 </m:t>
                          </m:r>
                        </m:e>
                      </m:d>
                      <m:r>
                        <a:rPr lang="en-US" b="0" i="1" smtClean="0">
                          <a:latin typeface="Cambria Math" charset="0"/>
                          <a:ea typeface="Courier New" charset="0"/>
                          <a:cs typeface="Courier New" charset="0"/>
                        </a:rPr>
                        <m:t> </m:t>
                      </m:r>
                      <m:r>
                        <a:rPr lang="en-US" b="0" i="1" smtClean="0">
                          <a:latin typeface="Cambria Math" charset="0"/>
                          <a:ea typeface="Courier New" charset="0"/>
                          <a:cs typeface="Courier New" charset="0"/>
                        </a:rPr>
                        <m:t>𝑠</m:t>
                      </m:r>
                      <m:r>
                        <a:rPr lang="en-US" b="0" i="1" smtClean="0">
                          <a:latin typeface="Cambria Math" charset="0"/>
                          <a:ea typeface="Courier New" charset="0"/>
                          <a:cs typeface="Courier New" charset="0"/>
                        </a:rPr>
                        <m:t>1∈</m:t>
                      </m:r>
                      <m:r>
                        <a:rPr lang="en-US" b="0" i="1" smtClean="0">
                          <a:latin typeface="Cambria Math" charset="0"/>
                          <a:ea typeface="Courier New" charset="0"/>
                          <a:cs typeface="Courier New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latin typeface="Cambria Math" charset="0"/>
                              <a:ea typeface="Courier New" charset="0"/>
                              <a:cs typeface="Courier New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  <a:ea typeface="Courier New" charset="0"/>
                              <a:cs typeface="Courier New" charset="0"/>
                            </a:rPr>
                            <m:t>𝑎</m:t>
                          </m:r>
                        </m:e>
                      </m:d>
                      <m:r>
                        <a:rPr lang="en-US" b="0" i="1" smtClean="0">
                          <a:latin typeface="Cambria Math" charset="0"/>
                          <a:ea typeface="Courier New" charset="0"/>
                          <a:cs typeface="Courier New" charset="0"/>
                        </a:rPr>
                        <m:t> </m:t>
                      </m:r>
                      <m:r>
                        <a:rPr lang="en-US" b="0" i="1" smtClean="0">
                          <a:latin typeface="Cambria Math" charset="0"/>
                          <a:ea typeface="Courier New" charset="0"/>
                          <a:cs typeface="Courier New" charset="0"/>
                        </a:rPr>
                        <m:t>𝑎𝑛𝑑</m:t>
                      </m:r>
                      <m:r>
                        <a:rPr lang="en-US" b="0" i="1" smtClean="0">
                          <a:latin typeface="Cambria Math" charset="0"/>
                          <a:ea typeface="Courier New" charset="0"/>
                          <a:cs typeface="Courier New" charset="0"/>
                        </a:rPr>
                        <m:t> </m:t>
                      </m:r>
                      <m:r>
                        <a:rPr lang="en-US" b="0" i="1" smtClean="0">
                          <a:latin typeface="Cambria Math" charset="0"/>
                          <a:ea typeface="Courier New" charset="0"/>
                          <a:cs typeface="Courier New" charset="0"/>
                        </a:rPr>
                        <m:t>𝑠</m:t>
                      </m:r>
                      <m:r>
                        <a:rPr lang="en-US" b="0" i="1" smtClean="0">
                          <a:latin typeface="Cambria Math" charset="0"/>
                          <a:ea typeface="Courier New" charset="0"/>
                          <a:cs typeface="Courier New" charset="0"/>
                        </a:rPr>
                        <m:t>2∈</m:t>
                      </m:r>
                      <m:r>
                        <a:rPr lang="en-US" b="0" i="1" smtClean="0">
                          <a:latin typeface="Cambria Math" charset="0"/>
                          <a:ea typeface="Courier New" charset="0"/>
                          <a:cs typeface="Courier New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latin typeface="Cambria Math" charset="0"/>
                              <a:ea typeface="Courier New" charset="0"/>
                              <a:cs typeface="Courier New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  <a:ea typeface="Courier New" charset="0"/>
                              <a:cs typeface="Courier New" charset="0"/>
                            </a:rPr>
                            <m:t>𝑏</m:t>
                          </m:r>
                        </m:e>
                      </m:d>
                      <m:r>
                        <a:rPr lang="en-US" b="0" i="1" smtClean="0">
                          <a:latin typeface="Cambria Math" charset="0"/>
                          <a:ea typeface="Courier New" charset="0"/>
                          <a:cs typeface="Courier New" charset="0"/>
                        </a:rPr>
                        <m:t> }</m:t>
                      </m:r>
                    </m:oMath>
                  </m:oMathPara>
                </a14:m>
                <a:endParaRPr lang="en-US" b="0" i="1" dirty="0" smtClean="0">
                  <a:latin typeface="Courier New" charset="0"/>
                  <a:ea typeface="Courier New" charset="0"/>
                  <a:cs typeface="Courier New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  <a:ea typeface="Courier New" charset="0"/>
                          <a:cs typeface="Courier New" charset="0"/>
                        </a:rPr>
                        <m:t>               =</m:t>
                      </m:r>
                      <m:d>
                        <m:dPr>
                          <m:begChr m:val="{"/>
                          <m:endChr m:val="|"/>
                          <m:ctrlPr>
                            <a:rPr lang="en-US" i="1">
                              <a:latin typeface="Cambria Math" charset="0"/>
                              <a:ea typeface="Courier New" charset="0"/>
                              <a:cs typeface="Courier New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charset="0"/>
                              <a:ea typeface="Courier New" charset="0"/>
                              <a:cs typeface="Courier New" charset="0"/>
                            </a:rPr>
                            <m:t> </m:t>
                          </m:r>
                          <m:r>
                            <a:rPr lang="en-US" i="1">
                              <a:latin typeface="Cambria Math" charset="0"/>
                              <a:ea typeface="Courier New" charset="0"/>
                              <a:cs typeface="Courier New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charset="0"/>
                              <a:ea typeface="Courier New" charset="0"/>
                              <a:cs typeface="Courier New" charset="0"/>
                            </a:rPr>
                            <m:t>1</m:t>
                          </m:r>
                          <m:r>
                            <m:rPr>
                              <m:lit/>
                            </m:rPr>
                            <a:rPr lang="en-US" i="1">
                              <a:latin typeface="Cambria Math" charset="0"/>
                              <a:ea typeface="Courier New" charset="0"/>
                              <a:cs typeface="Courier New" charset="0"/>
                            </a:rPr>
                            <m:t>^</m:t>
                          </m:r>
                          <m:r>
                            <a:rPr lang="en-US" i="1">
                              <a:latin typeface="Cambria Math" charset="0"/>
                              <a:ea typeface="Courier New" charset="0"/>
                              <a:cs typeface="Courier New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charset="0"/>
                              <a:ea typeface="Courier New" charset="0"/>
                              <a:cs typeface="Courier New" charset="0"/>
                            </a:rPr>
                            <m:t>2 </m:t>
                          </m:r>
                        </m:e>
                      </m:d>
                      <m:r>
                        <a:rPr lang="en-US" i="1">
                          <a:latin typeface="Cambria Math" charset="0"/>
                          <a:ea typeface="Courier New" charset="0"/>
                          <a:cs typeface="Courier New" charset="0"/>
                        </a:rPr>
                        <m:t> </m:t>
                      </m:r>
                      <m:r>
                        <a:rPr lang="en-US" i="1">
                          <a:latin typeface="Cambria Math" charset="0"/>
                          <a:ea typeface="Courier New" charset="0"/>
                          <a:cs typeface="Courier New" charset="0"/>
                        </a:rPr>
                        <m:t>𝑠</m:t>
                      </m:r>
                      <m:r>
                        <a:rPr lang="en-US" i="1">
                          <a:latin typeface="Cambria Math" charset="0"/>
                          <a:ea typeface="Courier New" charset="0"/>
                          <a:cs typeface="Courier New" charset="0"/>
                        </a:rPr>
                        <m:t>1∈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charset="0"/>
                              <a:ea typeface="Courier New" charset="0"/>
                              <a:cs typeface="Courier New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  <a:ea typeface="Courier New" charset="0"/>
                              <a:cs typeface="Courier New" charset="0"/>
                            </a:rPr>
                            <m:t>“</m:t>
                          </m:r>
                          <m:r>
                            <a:rPr lang="en-US" b="0" i="1" smtClean="0">
                              <a:latin typeface="Cambria Math" charset="0"/>
                              <a:ea typeface="Courier New" charset="0"/>
                              <a:cs typeface="Courier New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charset="0"/>
                              <a:ea typeface="Courier New" charset="0"/>
                              <a:cs typeface="Courier New" charset="0"/>
                            </a:rPr>
                            <m:t>”</m:t>
                          </m:r>
                        </m:e>
                      </m:d>
                      <m:r>
                        <a:rPr lang="en-US" b="0" i="1" smtClean="0">
                          <a:latin typeface="Cambria Math" charset="0"/>
                          <a:ea typeface="Courier New" charset="0"/>
                          <a:cs typeface="Courier New" charset="0"/>
                        </a:rPr>
                        <m:t> </m:t>
                      </m:r>
                      <m:r>
                        <a:rPr lang="en-US" i="1">
                          <a:latin typeface="Cambria Math" charset="0"/>
                          <a:ea typeface="Courier New" charset="0"/>
                          <a:cs typeface="Courier New" charset="0"/>
                        </a:rPr>
                        <m:t>𝑎𝑛𝑑</m:t>
                      </m:r>
                      <m:r>
                        <a:rPr lang="en-US" i="1">
                          <a:latin typeface="Cambria Math" charset="0"/>
                          <a:ea typeface="Courier New" charset="0"/>
                          <a:cs typeface="Courier New" charset="0"/>
                        </a:rPr>
                        <m:t> </m:t>
                      </m:r>
                      <m:r>
                        <a:rPr lang="en-US" i="1">
                          <a:latin typeface="Cambria Math" charset="0"/>
                          <a:ea typeface="Courier New" charset="0"/>
                          <a:cs typeface="Courier New" charset="0"/>
                        </a:rPr>
                        <m:t>𝑠</m:t>
                      </m:r>
                      <m:r>
                        <a:rPr lang="en-US" i="1">
                          <a:latin typeface="Cambria Math" charset="0"/>
                          <a:ea typeface="Courier New" charset="0"/>
                          <a:cs typeface="Courier New" charset="0"/>
                        </a:rPr>
                        <m:t>2∈{“</m:t>
                      </m:r>
                      <m:r>
                        <a:rPr lang="en-US" b="0" i="1" smtClean="0">
                          <a:latin typeface="Cambria Math" charset="0"/>
                          <a:ea typeface="Courier New" charset="0"/>
                          <a:cs typeface="Courier New" charset="0"/>
                        </a:rPr>
                        <m:t>𝑏</m:t>
                      </m:r>
                      <m:r>
                        <a:rPr lang="en-US" b="0" i="1" smtClean="0">
                          <a:latin typeface="Cambria Math" charset="0"/>
                          <a:ea typeface="Courier New" charset="0"/>
                          <a:cs typeface="Courier New" charset="0"/>
                        </a:rPr>
                        <m:t>” }}</m:t>
                      </m:r>
                    </m:oMath>
                  </m:oMathPara>
                </a14:m>
                <a:endParaRPr lang="en-US" b="0" i="1" dirty="0" smtClean="0">
                  <a:latin typeface="Courier New" charset="0"/>
                  <a:ea typeface="Courier New" charset="0"/>
                  <a:cs typeface="Courier New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  <a:ea typeface="Courier New" charset="0"/>
                          <a:cs typeface="Courier New" charset="0"/>
                        </a:rPr>
                        <m:t>               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charset="0"/>
                              <a:ea typeface="Courier New" charset="0"/>
                              <a:cs typeface="Courier New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  <a:ea typeface="Courier New" charset="0"/>
                              <a:cs typeface="Courier New" charset="0"/>
                            </a:rPr>
                            <m:t> “</m:t>
                          </m:r>
                          <m:r>
                            <a:rPr lang="en-US" b="0" i="1" smtClean="0">
                              <a:latin typeface="Cambria Math" charset="0"/>
                              <a:ea typeface="Courier New" charset="0"/>
                              <a:cs typeface="Courier New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charset="0"/>
                              <a:ea typeface="Courier New" charset="0"/>
                              <a:cs typeface="Courier New" charset="0"/>
                            </a:rPr>
                            <m:t>” </m:t>
                          </m:r>
                          <m:r>
                            <m:rPr>
                              <m:lit/>
                            </m:rPr>
                            <a:rPr lang="en-US" b="0" i="1" smtClean="0">
                              <a:latin typeface="Cambria Math" charset="0"/>
                              <a:ea typeface="Courier New" charset="0"/>
                              <a:cs typeface="Courier New" charset="0"/>
                            </a:rPr>
                            <m:t>^</m:t>
                          </m:r>
                          <m:r>
                            <a:rPr lang="en-US" b="0" i="1" smtClean="0">
                              <a:latin typeface="Cambria Math" charset="0"/>
                              <a:ea typeface="Courier New" charset="0"/>
                              <a:cs typeface="Courier New" charset="0"/>
                            </a:rPr>
                            <m:t> “</m:t>
                          </m:r>
                          <m:r>
                            <a:rPr lang="en-US" b="0" i="1" smtClean="0">
                              <a:latin typeface="Cambria Math" charset="0"/>
                              <a:ea typeface="Courier New" charset="0"/>
                              <a:cs typeface="Courier New" charset="0"/>
                            </a:rPr>
                            <m:t>𝑏</m:t>
                          </m:r>
                          <m:r>
                            <a:rPr lang="en-US" b="0" i="1" smtClean="0">
                              <a:latin typeface="Cambria Math" charset="0"/>
                              <a:ea typeface="Courier New" charset="0"/>
                              <a:cs typeface="Courier New" charset="0"/>
                            </a:rPr>
                            <m:t>” </m:t>
                          </m:r>
                        </m:e>
                      </m:d>
                    </m:oMath>
                  </m:oMathPara>
                </a14:m>
                <a:endParaRPr lang="en-US" b="0" i="1" dirty="0" smtClean="0">
                  <a:latin typeface="Courier New" charset="0"/>
                  <a:ea typeface="Courier New" charset="0"/>
                  <a:cs typeface="Courier New" charset="0"/>
                </a:endParaRPr>
              </a:p>
              <a:p>
                <a:pPr marL="0" indent="0">
                  <a:buNone/>
                </a:pPr>
                <a:endParaRPr lang="en-US" sz="2000" i="1" dirty="0" smtClean="0">
                  <a:latin typeface="Courier New" charset="0"/>
                  <a:ea typeface="Courier New" charset="0"/>
                  <a:cs typeface="Courier New" charset="0"/>
                </a:endParaRPr>
              </a:p>
              <a:p>
                <a:pPr marL="0" indent="0">
                  <a:buNone/>
                </a:pPr>
                <a:endParaRPr lang="en-US" sz="2000" i="1" dirty="0">
                  <a:latin typeface="Courier New" charset="0"/>
                  <a:ea typeface="Courier New" charset="0"/>
                  <a:cs typeface="Courier New" charset="0"/>
                </a:endParaRPr>
              </a:p>
              <a:p>
                <a:pPr marL="0" indent="0">
                  <a:buNone/>
                </a:pPr>
                <a:endParaRPr lang="en-US" sz="2000" b="0" i="1" dirty="0" smtClean="0">
                  <a:latin typeface="Courier New" charset="0"/>
                  <a:ea typeface="Courier New" charset="0"/>
                  <a:cs typeface="Courier New" charset="0"/>
                </a:endParaRPr>
              </a:p>
              <a:p>
                <a:pPr marL="0" indent="0">
                  <a:buNone/>
                </a:pPr>
                <a:endParaRPr lang="en-US" b="0" i="1" dirty="0" smtClean="0">
                  <a:latin typeface="Cambria Math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charset="0"/>
                        </a:rPr>
                        <m:t>    </m:t>
                      </m:r>
                      <m:r>
                        <a:rPr lang="en-US" sz="2000" b="0" i="1" smtClean="0">
                          <a:latin typeface="Cambria Math" charset="0"/>
                        </a:rPr>
                        <m:t>𝐿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𝑒𝑚𝑝𝑡𝑦</m:t>
                          </m:r>
                        </m:e>
                      </m:d>
                      <m:r>
                        <a:rPr lang="en-US" sz="2000" b="0" i="1" smtClean="0">
                          <a:latin typeface="Cambria Math" charset="0"/>
                        </a:rPr>
                        <m:t>         = ∅</m:t>
                      </m:r>
                    </m:oMath>
                  </m:oMathPara>
                </a14:m>
                <a:endParaRPr lang="en-US" sz="2000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charset="0"/>
                        </a:rPr>
                        <m:t>    </m:t>
                      </m:r>
                      <m:r>
                        <a:rPr lang="en-US" sz="2000" b="0" i="1" smtClean="0">
                          <a:latin typeface="Cambria Math" charset="0"/>
                        </a:rPr>
                        <m:t>𝐿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𝜖</m:t>
                          </m:r>
                        </m:e>
                      </m:d>
                      <m:r>
                        <a:rPr lang="en-US" sz="2000" b="0" i="1" smtClean="0">
                          <a:latin typeface="Cambria Math" charset="0"/>
                        </a:rPr>
                        <m:t>                    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 “” </m:t>
                          </m:r>
                        </m:e>
                      </m:d>
                    </m:oMath>
                  </m:oMathPara>
                </a14:m>
                <a:endParaRPr lang="en-US" sz="2000" b="0" i="1" dirty="0" smtClean="0">
                  <a:latin typeface="Cambria Math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charset="0"/>
                        </a:rPr>
                        <m:t>    </m:t>
                      </m:r>
                      <m:r>
                        <a:rPr lang="en-US" sz="2000" b="0" i="1" smtClean="0">
                          <a:latin typeface="Cambria Math" charset="0"/>
                        </a:rPr>
                        <m:t>𝐿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𝑐</m:t>
                          </m:r>
                        </m:e>
                      </m:d>
                      <m:r>
                        <a:rPr lang="en-US" sz="2000" b="0" i="1" smtClean="0">
                          <a:latin typeface="Cambria Math" charset="0"/>
                        </a:rPr>
                        <m:t>                    ={ “</m:t>
                      </m:r>
                      <m:r>
                        <a:rPr lang="en-US" sz="2000" b="0" i="1" smtClean="0">
                          <a:latin typeface="Cambria Math" charset="0"/>
                        </a:rPr>
                        <m:t>𝑐</m:t>
                      </m:r>
                      <m:r>
                        <a:rPr lang="en-US" sz="2000" b="0" i="1" smtClean="0">
                          <a:latin typeface="Cambria Math" charset="0"/>
                        </a:rPr>
                        <m:t>” }</m:t>
                      </m:r>
                    </m:oMath>
                  </m:oMathPara>
                </a14:m>
                <a:endParaRPr lang="en-US" sz="2000" b="0" i="1" dirty="0" smtClean="0">
                  <a:latin typeface="Cambria Math" charset="0"/>
                </a:endParaRPr>
              </a:p>
              <a:p>
                <a:pPr marL="0" indent="0">
                  <a:buNone/>
                </a:pPr>
                <a:r>
                  <a:rPr lang="en-US" sz="2000" b="0" dirty="0" smtClean="0"/>
                  <a:t>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charset="0"/>
                      </a:rPr>
                      <m:t>𝐿</m:t>
                    </m:r>
                    <m:d>
                      <m:dPr>
                        <m:ctrlPr>
                          <a:rPr lang="en-US" sz="20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charset="0"/>
                          </a:rPr>
                          <m:t>𝑟</m:t>
                        </m:r>
                        <m:r>
                          <a:rPr lang="en-US" sz="2000" b="0" i="1" smtClean="0">
                            <a:latin typeface="Cambria Math" charset="0"/>
                          </a:rPr>
                          <m:t>1 .  </m:t>
                        </m:r>
                        <m:r>
                          <a:rPr lang="en-US" sz="2000" b="0" i="1" smtClean="0">
                            <a:latin typeface="Cambria Math" charset="0"/>
                          </a:rPr>
                          <m:t>𝑟</m:t>
                        </m:r>
                        <m:r>
                          <a:rPr lang="en-US" sz="2000" b="0" i="1" smtClean="0">
                            <a:latin typeface="Cambria Math" charset="0"/>
                          </a:rPr>
                          <m:t>2</m:t>
                        </m:r>
                      </m:e>
                    </m:d>
                    <m:r>
                      <a:rPr lang="en-US" sz="2000" b="0" i="1" smtClean="0">
                        <a:latin typeface="Cambria Math" charset="0"/>
                      </a:rPr>
                      <m:t>         =</m:t>
                    </m:r>
                    <m:d>
                      <m:dPr>
                        <m:begChr m:val="{"/>
                        <m:endChr m:val="|"/>
                        <m:ctrlPr>
                          <a:rPr lang="en-US" sz="20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charset="0"/>
                          </a:rPr>
                          <m:t>𝑠</m:t>
                        </m:r>
                        <m:r>
                          <a:rPr lang="en-US" sz="2000" b="0" i="1" smtClean="0">
                            <a:latin typeface="Cambria Math" charset="0"/>
                          </a:rPr>
                          <m:t>1 </m:t>
                        </m:r>
                        <m:r>
                          <m:rPr>
                            <m:lit/>
                          </m:rPr>
                          <a:rPr lang="en-US" sz="2000" b="0" i="1" smtClean="0">
                            <a:latin typeface="Cambria Math" charset="0"/>
                          </a:rPr>
                          <m:t>^</m:t>
                        </m:r>
                        <m:r>
                          <a:rPr lang="en-US" sz="2000" b="0" i="1" smtClean="0">
                            <a:latin typeface="Cambria Math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charset="0"/>
                          </a:rPr>
                          <m:t>𝑠</m:t>
                        </m:r>
                        <m:r>
                          <a:rPr lang="en-US" sz="2000" b="0" i="1" smtClean="0">
                            <a:latin typeface="Cambria Math" charset="0"/>
                          </a:rPr>
                          <m:t>2 </m:t>
                        </m:r>
                      </m:e>
                    </m:d>
                    <m:r>
                      <a:rPr lang="en-US" sz="2000" b="0" i="1" smtClean="0">
                        <a:latin typeface="Cambria Math" charset="0"/>
                      </a:rPr>
                      <m:t> </m:t>
                    </m:r>
                    <m:r>
                      <a:rPr lang="en-US" sz="2000" b="0" i="1" smtClean="0">
                        <a:latin typeface="Cambria Math" charset="0"/>
                      </a:rPr>
                      <m:t>𝑠</m:t>
                    </m:r>
                    <m:r>
                      <a:rPr lang="en-US" sz="2000" b="0" i="1" smtClean="0">
                        <a:latin typeface="Cambria Math" charset="0"/>
                      </a:rPr>
                      <m:t>1∈</m:t>
                    </m:r>
                    <m:r>
                      <a:rPr lang="en-US" sz="2000" b="0" i="1" smtClean="0">
                        <a:latin typeface="Cambria Math" charset="0"/>
                      </a:rPr>
                      <m:t>𝐿</m:t>
                    </m:r>
                    <m:d>
                      <m:dPr>
                        <m:ctrlPr>
                          <a:rPr lang="en-US" sz="20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charset="0"/>
                          </a:rPr>
                          <m:t>𝑟</m:t>
                        </m:r>
                        <m:r>
                          <a:rPr lang="en-US" sz="2000" b="0" i="1" smtClean="0">
                            <a:latin typeface="Cambria Math" charset="0"/>
                          </a:rPr>
                          <m:t>1</m:t>
                        </m:r>
                      </m:e>
                    </m:d>
                    <m:r>
                      <a:rPr lang="en-US" sz="2000" b="0" i="1" smtClean="0">
                        <a:latin typeface="Cambria Math" charset="0"/>
                      </a:rPr>
                      <m:t> </m:t>
                    </m:r>
                    <m:r>
                      <a:rPr lang="en-US" sz="2000" b="0" i="1" smtClean="0">
                        <a:latin typeface="Cambria Math" charset="0"/>
                      </a:rPr>
                      <m:t>𝑎𝑛𝑑</m:t>
                    </m:r>
                    <m:r>
                      <a:rPr lang="en-US" sz="2000" b="0" i="1" smtClean="0">
                        <a:latin typeface="Cambria Math" charset="0"/>
                      </a:rPr>
                      <m:t> </m:t>
                    </m:r>
                    <m:r>
                      <a:rPr lang="en-US" sz="2000" b="0" i="1" smtClean="0">
                        <a:latin typeface="Cambria Math" charset="0"/>
                      </a:rPr>
                      <m:t>𝑠</m:t>
                    </m:r>
                    <m:r>
                      <a:rPr lang="en-US" sz="2000" b="0" i="1" smtClean="0">
                        <a:latin typeface="Cambria Math" charset="0"/>
                      </a:rPr>
                      <m:t>2∈</m:t>
                    </m:r>
                    <m:r>
                      <a:rPr lang="en-US" sz="2000" b="0" i="1" smtClean="0">
                        <a:latin typeface="Cambria Math" charset="0"/>
                      </a:rPr>
                      <m:t>𝐿</m:t>
                    </m:r>
                    <m:d>
                      <m:dPr>
                        <m:ctrlPr>
                          <a:rPr lang="en-US" sz="20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charset="0"/>
                          </a:rPr>
                          <m:t>𝑟</m:t>
                        </m:r>
                        <m:r>
                          <a:rPr lang="en-US" sz="2000" b="0" i="1" smtClean="0">
                            <a:latin typeface="Cambria Math" charset="0"/>
                          </a:rPr>
                          <m:t>2</m:t>
                        </m:r>
                      </m:e>
                    </m:d>
                    <m:r>
                      <a:rPr lang="en-US" sz="2000" b="0" i="1" smtClean="0">
                        <a:latin typeface="Cambria Math" charset="0"/>
                      </a:rPr>
                      <m:t> }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charset="0"/>
                        </a:rPr>
                        <m:t>    </m:t>
                      </m:r>
                      <m:r>
                        <a:rPr lang="en-US" sz="2000" b="0" i="1" smtClean="0">
                          <a:latin typeface="Cambria Math" charset="0"/>
                        </a:rPr>
                        <m:t>𝐿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sz="2000" b="0" i="1" smtClean="0">
                          <a:latin typeface="Cambria Math" charset="0"/>
                        </a:rPr>
                        <m:t>                  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 “” </m:t>
                          </m:r>
                        </m:e>
                      </m:d>
                      <m:r>
                        <a:rPr lang="en-US" sz="2000" b="0" i="1" smtClean="0">
                          <a:latin typeface="Cambria Math" charset="0"/>
                        </a:rPr>
                        <m:t>∪</m:t>
                      </m:r>
                      <m:r>
                        <a:rPr lang="en-US" sz="2000" b="0" i="1" smtClean="0">
                          <a:latin typeface="Cambria Math" charset="0"/>
                        </a:rPr>
                        <m:t>𝐿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𝑟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 . 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000" b="0" dirty="0" smtClean="0"/>
              </a:p>
              <a:p>
                <a:pPr marL="0" indent="0">
                  <a:buNone/>
                </a:pPr>
                <a:r>
                  <a:rPr lang="en-US" sz="2000" b="0" dirty="0" smtClean="0"/>
                  <a:t>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charset="0"/>
                      </a:rPr>
                      <m:t>𝐿</m:t>
                    </m:r>
                    <m:d>
                      <m:dPr>
                        <m:endChr m:val="|"/>
                        <m:ctrlPr>
                          <a:rPr lang="en-US" sz="20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charset="0"/>
                          </a:rPr>
                          <m:t>𝑟</m:t>
                        </m:r>
                        <m:r>
                          <a:rPr lang="en-US" sz="2000" b="0" i="1" smtClean="0">
                            <a:latin typeface="Cambria Math" charset="0"/>
                          </a:rPr>
                          <m:t>1 </m:t>
                        </m:r>
                      </m:e>
                    </m:d>
                    <m:d>
                      <m:dPr>
                        <m:begChr m:val="|"/>
                        <m:ctrlPr>
                          <a:rPr lang="en-US" sz="20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charset="0"/>
                          </a:rPr>
                          <m:t>𝑟</m:t>
                        </m:r>
                        <m:r>
                          <a:rPr lang="en-US" sz="2000" b="0" i="1" smtClean="0">
                            <a:latin typeface="Cambria Math" charset="0"/>
                          </a:rPr>
                          <m:t>2 </m:t>
                        </m:r>
                      </m:e>
                    </m:d>
                    <m:r>
                      <a:rPr lang="en-US" sz="2000" b="0" i="1" smtClean="0">
                        <a:latin typeface="Cambria Math" charset="0"/>
                      </a:rPr>
                      <m:t>       =</m:t>
                    </m:r>
                    <m:r>
                      <a:rPr lang="en-US" sz="2000" b="0" i="1" smtClean="0">
                        <a:latin typeface="Cambria Math" charset="0"/>
                      </a:rPr>
                      <m:t>𝐿</m:t>
                    </m:r>
                    <m:d>
                      <m:dPr>
                        <m:ctrlPr>
                          <a:rPr lang="en-US" sz="20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charset="0"/>
                          </a:rPr>
                          <m:t>𝑟</m:t>
                        </m:r>
                        <m:r>
                          <a:rPr lang="en-US" sz="2000" b="0" i="1" smtClean="0">
                            <a:latin typeface="Cambria Math" charset="0"/>
                          </a:rPr>
                          <m:t>1</m:t>
                        </m:r>
                      </m:e>
                    </m:d>
                    <m:r>
                      <a:rPr lang="en-US" sz="2000" b="0" i="1" smtClean="0">
                        <a:latin typeface="Cambria Math" charset="0"/>
                      </a:rPr>
                      <m:t>∪</m:t>
                    </m:r>
                    <m:r>
                      <a:rPr lang="en-US" sz="2000" b="0" i="1" smtClean="0">
                        <a:latin typeface="Cambria Math" charset="0"/>
                      </a:rPr>
                      <m:t>𝐿</m:t>
                    </m:r>
                    <m:d>
                      <m:dPr>
                        <m:ctrlPr>
                          <a:rPr lang="en-US" sz="20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charset="0"/>
                          </a:rPr>
                          <m:t>𝑟</m:t>
                        </m:r>
                        <m:r>
                          <a:rPr lang="en-US" sz="2000" b="0" i="1" smtClean="0">
                            <a:latin typeface="Cambria Math" charset="0"/>
                          </a:rPr>
                          <m:t>2</m:t>
                        </m:r>
                      </m:e>
                    </m:d>
                  </m:oMath>
                </a14:m>
                <a:endParaRPr lang="en-US" sz="2000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charset="0"/>
                        </a:rPr>
                        <m:t>    </m:t>
                      </m:r>
                      <m:r>
                        <a:rPr lang="en-US" sz="2000" b="0" i="1" smtClean="0">
                          <a:latin typeface="Cambria Math" charset="0"/>
                        </a:rPr>
                        <m:t>𝐿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𝑟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1 &amp;&amp; 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𝑟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2</m:t>
                          </m:r>
                        </m:e>
                      </m:d>
                      <m:r>
                        <a:rPr lang="en-US" sz="2000" b="0" i="1" smtClean="0">
                          <a:latin typeface="Cambria Math" charset="0"/>
                        </a:rPr>
                        <m:t>     =</m:t>
                      </m:r>
                      <m:r>
                        <a:rPr lang="en-US" sz="2000" b="0" i="1" smtClean="0">
                          <a:latin typeface="Cambria Math" charset="0"/>
                        </a:rPr>
                        <m:t>𝐿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𝑟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1</m:t>
                          </m:r>
                        </m:e>
                      </m:d>
                      <m:r>
                        <a:rPr lang="en-US" sz="2000" b="0" i="1" smtClean="0">
                          <a:latin typeface="Cambria Math" charset="0"/>
                        </a:rPr>
                        <m:t>∩</m:t>
                      </m:r>
                      <m:r>
                        <a:rPr lang="en-US" sz="2000" b="0" i="1" smtClean="0">
                          <a:latin typeface="Cambria Math" charset="0"/>
                        </a:rPr>
                        <m:t>𝐿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𝑟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2</m:t>
                          </m:r>
                        </m:e>
                      </m:d>
                    </m:oMath>
                  </m:oMathPara>
                </a14:m>
                <a:endParaRPr lang="en-US" sz="2000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charset="0"/>
                        </a:rPr>
                        <m:t>    </m:t>
                      </m:r>
                      <m:r>
                        <a:rPr lang="en-US" sz="2000" b="0" i="1" smtClean="0">
                          <a:latin typeface="Cambria Math" charset="0"/>
                        </a:rPr>
                        <m:t>𝐿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¬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𝑟</m:t>
                          </m:r>
                        </m:e>
                      </m:d>
                      <m:r>
                        <a:rPr lang="en-US" sz="2000" b="0" i="1" smtClean="0">
                          <a:latin typeface="Cambria Math" charset="0"/>
                        </a:rPr>
                        <m:t>                 = 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charset="0"/>
                            </a:rPr>
                            <m:t>Σ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charset="0"/>
                            </a:rPr>
                            <m:t>∗</m:t>
                          </m:r>
                        </m:sup>
                      </m:sSup>
                      <m:r>
                        <a:rPr lang="en-US" sz="2000" b="0" i="1" smtClean="0">
                          <a:latin typeface="Cambria Math" charset="0"/>
                        </a:rPr>
                        <m:t> −</m:t>
                      </m:r>
                      <m:r>
                        <a:rPr lang="en-US" sz="2000" b="0" i="1" smtClean="0">
                          <a:latin typeface="Cambria Math" charset="0"/>
                        </a:rPr>
                        <m:t>𝐿</m:t>
                      </m:r>
                      <m:r>
                        <a:rPr lang="en-US" sz="2000" b="0" i="1" smtClean="0">
                          <a:latin typeface="Cambria Math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charset="0"/>
                        </a:rPr>
                        <m:t>𝑟</m:t>
                      </m:r>
                      <m:r>
                        <a:rPr lang="en-US" sz="2000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20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838200"/>
                <a:ext cx="8229600" cy="6019800"/>
              </a:xfrm>
              <a:blipFill rotWithShape="0">
                <a:blip r:embed="rId2"/>
                <a:stretch>
                  <a:fillRect l="-741" t="-2128" b="-22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5245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1028700"/>
            <a:ext cx="8534400" cy="5600700"/>
          </a:xfrm>
        </p:spPr>
        <p:txBody>
          <a:bodyPr/>
          <a:lstStyle/>
          <a:p>
            <a:r>
              <a:rPr lang="en-US" dirty="0" smtClean="0"/>
              <a:t>A </a:t>
            </a:r>
            <a:r>
              <a:rPr lang="en-US" i="1" dirty="0" smtClean="0">
                <a:solidFill>
                  <a:srgbClr val="C00000"/>
                </a:solidFill>
              </a:rPr>
              <a:t>set</a:t>
            </a:r>
            <a:r>
              <a:rPr lang="en-US" dirty="0" smtClean="0"/>
              <a:t> is a </a:t>
            </a:r>
            <a:r>
              <a:rPr lang="en-US" i="1" dirty="0" smtClean="0">
                <a:solidFill>
                  <a:srgbClr val="C00000"/>
                </a:solidFill>
              </a:rPr>
              <a:t>collection </a:t>
            </a:r>
            <a:r>
              <a:rPr lang="en-US" dirty="0" smtClean="0"/>
              <a:t>of elements (of some type </a:t>
            </a:r>
            <a:r>
              <a:rPr lang="en-US" i="1" dirty="0" smtClean="0">
                <a:solidFill>
                  <a:srgbClr val="C00000"/>
                </a:solidFill>
              </a:rPr>
              <a:t>T</a:t>
            </a:r>
            <a:r>
              <a:rPr lang="en-US" dirty="0" smtClean="0"/>
              <a:t>) that supports the following operations:</a:t>
            </a:r>
          </a:p>
          <a:p>
            <a:pPr lvl="1"/>
            <a:r>
              <a:rPr lang="en-US" dirty="0" smtClean="0"/>
              <a:t>empty : set                                    (* the empty set *)</a:t>
            </a:r>
          </a:p>
          <a:p>
            <a:pPr lvl="1"/>
            <a:r>
              <a:rPr lang="en-US" dirty="0" smtClean="0"/>
              <a:t>contains (S : set) (t : T) : bool      (* does set S contain t? *)</a:t>
            </a:r>
          </a:p>
          <a:p>
            <a:pPr lvl="1"/>
            <a:r>
              <a:rPr lang="en-US" dirty="0" smtClean="0"/>
              <a:t>insert (S : set) (t : T) : set             (* add t to set S *)</a:t>
            </a:r>
          </a:p>
          <a:p>
            <a:pPr lvl="1"/>
            <a:r>
              <a:rPr lang="en-US" dirty="0" smtClean="0"/>
              <a:t>union (S T : set) : set                    (* all elements in either S or T *)</a:t>
            </a:r>
          </a:p>
          <a:p>
            <a:pPr lvl="1"/>
            <a:r>
              <a:rPr lang="en-US" dirty="0" smtClean="0"/>
              <a:t>intersect (S T : set) : set               (* all elements in S and T *)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55155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Examples</a:t>
            </a:r>
            <a:endParaRPr lang="en-US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838200"/>
                <a:ext cx="8229600" cy="6019800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charset="0"/>
                          <a:ea typeface="Courier New" charset="0"/>
                          <a:cs typeface="Courier New" charset="0"/>
                        </a:rPr>
                        <m:t>Σ</m:t>
                      </m:r>
                      <m:r>
                        <a:rPr lang="en-US" b="0" i="1" smtClean="0">
                          <a:latin typeface="Cambria Math" charset="0"/>
                          <a:ea typeface="Courier New" charset="0"/>
                          <a:cs typeface="Courier New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charset="0"/>
                              <a:ea typeface="Courier New" charset="0"/>
                              <a:cs typeface="Courier New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  <a:ea typeface="Courier New" charset="0"/>
                              <a:cs typeface="Courier New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charset="0"/>
                              <a:ea typeface="Courier New" charset="0"/>
                              <a:cs typeface="Courier New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charset="0"/>
                              <a:ea typeface="Courier New" charset="0"/>
                              <a:cs typeface="Courier New" charset="0"/>
                            </a:rPr>
                            <m:t>𝑏</m:t>
                          </m:r>
                          <m:r>
                            <a:rPr lang="en-US" b="0" i="1" smtClean="0">
                              <a:latin typeface="Cambria Math" charset="0"/>
                              <a:ea typeface="Courier New" charset="0"/>
                              <a:cs typeface="Courier New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charset="0"/>
                              <a:ea typeface="Courier New" charset="0"/>
                              <a:cs typeface="Courier New" charset="0"/>
                            </a:rPr>
                            <m:t>𝑐</m:t>
                          </m:r>
                        </m:e>
                      </m:d>
                    </m:oMath>
                  </m:oMathPara>
                </a14:m>
                <a:endParaRPr lang="en-US" b="0" i="1" dirty="0" smtClean="0">
                  <a:latin typeface="Courier New" charset="0"/>
                  <a:ea typeface="Courier New" charset="0"/>
                  <a:cs typeface="Courier New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  <a:ea typeface="Courier New" charset="0"/>
                          <a:cs typeface="Courier New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latin typeface="Cambria Math" charset="0"/>
                              <a:ea typeface="Courier New" charset="0"/>
                              <a:cs typeface="Courier New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  <a:ea typeface="Courier New" charset="0"/>
                              <a:cs typeface="Courier New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charset="0"/>
                              <a:ea typeface="Courier New" charset="0"/>
                              <a:cs typeface="Courier New" charset="0"/>
                            </a:rPr>
                            <m:t> . </m:t>
                          </m:r>
                          <m:r>
                            <a:rPr lang="en-US" b="0" i="1" smtClean="0">
                              <a:latin typeface="Cambria Math" charset="0"/>
                              <a:ea typeface="Courier New" charset="0"/>
                              <a:cs typeface="Courier New" charset="0"/>
                            </a:rPr>
                            <m:t>𝑏</m:t>
                          </m:r>
                        </m:e>
                      </m:d>
                      <m:r>
                        <a:rPr lang="en-US" b="0" i="1" smtClean="0">
                          <a:latin typeface="Cambria Math" charset="0"/>
                          <a:ea typeface="Courier New" charset="0"/>
                          <a:cs typeface="Courier New" charset="0"/>
                        </a:rPr>
                        <m:t>=</m:t>
                      </m:r>
                      <m:d>
                        <m:dPr>
                          <m:begChr m:val="{"/>
                          <m:endChr m:val="|"/>
                          <m:ctrlPr>
                            <a:rPr lang="en-US" b="0" i="1" smtClean="0">
                              <a:latin typeface="Cambria Math" charset="0"/>
                              <a:ea typeface="Courier New" charset="0"/>
                              <a:cs typeface="Courier New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  <a:ea typeface="Courier New" charset="0"/>
                              <a:cs typeface="Courier New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charset="0"/>
                              <a:ea typeface="Courier New" charset="0"/>
                              <a:cs typeface="Courier New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charset="0"/>
                              <a:ea typeface="Courier New" charset="0"/>
                              <a:cs typeface="Courier New" charset="0"/>
                            </a:rPr>
                            <m:t>1</m:t>
                          </m:r>
                          <m:r>
                            <m:rPr>
                              <m:lit/>
                            </m:rPr>
                            <a:rPr lang="en-US" b="0" i="1" smtClean="0">
                              <a:latin typeface="Cambria Math" charset="0"/>
                              <a:ea typeface="Courier New" charset="0"/>
                              <a:cs typeface="Courier New" charset="0"/>
                            </a:rPr>
                            <m:t>^</m:t>
                          </m:r>
                          <m:r>
                            <a:rPr lang="en-US" b="0" i="1" smtClean="0">
                              <a:latin typeface="Cambria Math" charset="0"/>
                              <a:ea typeface="Courier New" charset="0"/>
                              <a:cs typeface="Courier New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charset="0"/>
                              <a:ea typeface="Courier New" charset="0"/>
                              <a:cs typeface="Courier New" charset="0"/>
                            </a:rPr>
                            <m:t>2 </m:t>
                          </m:r>
                        </m:e>
                      </m:d>
                      <m:r>
                        <a:rPr lang="en-US" b="0" i="1" smtClean="0">
                          <a:latin typeface="Cambria Math" charset="0"/>
                          <a:ea typeface="Courier New" charset="0"/>
                          <a:cs typeface="Courier New" charset="0"/>
                        </a:rPr>
                        <m:t> </m:t>
                      </m:r>
                      <m:r>
                        <a:rPr lang="en-US" b="0" i="1" smtClean="0">
                          <a:latin typeface="Cambria Math" charset="0"/>
                          <a:ea typeface="Courier New" charset="0"/>
                          <a:cs typeface="Courier New" charset="0"/>
                        </a:rPr>
                        <m:t>𝑠</m:t>
                      </m:r>
                      <m:r>
                        <a:rPr lang="en-US" b="0" i="1" smtClean="0">
                          <a:latin typeface="Cambria Math" charset="0"/>
                          <a:ea typeface="Courier New" charset="0"/>
                          <a:cs typeface="Courier New" charset="0"/>
                        </a:rPr>
                        <m:t>1∈</m:t>
                      </m:r>
                      <m:r>
                        <a:rPr lang="en-US" b="0" i="1" smtClean="0">
                          <a:latin typeface="Cambria Math" charset="0"/>
                          <a:ea typeface="Courier New" charset="0"/>
                          <a:cs typeface="Courier New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latin typeface="Cambria Math" charset="0"/>
                              <a:ea typeface="Courier New" charset="0"/>
                              <a:cs typeface="Courier New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  <a:ea typeface="Courier New" charset="0"/>
                              <a:cs typeface="Courier New" charset="0"/>
                            </a:rPr>
                            <m:t>𝑎</m:t>
                          </m:r>
                        </m:e>
                      </m:d>
                      <m:r>
                        <a:rPr lang="en-US" b="0" i="1" smtClean="0">
                          <a:latin typeface="Cambria Math" charset="0"/>
                          <a:ea typeface="Courier New" charset="0"/>
                          <a:cs typeface="Courier New" charset="0"/>
                        </a:rPr>
                        <m:t> </m:t>
                      </m:r>
                      <m:r>
                        <a:rPr lang="en-US" b="0" i="1" smtClean="0">
                          <a:latin typeface="Cambria Math" charset="0"/>
                          <a:ea typeface="Courier New" charset="0"/>
                          <a:cs typeface="Courier New" charset="0"/>
                        </a:rPr>
                        <m:t>𝑎𝑛𝑑</m:t>
                      </m:r>
                      <m:r>
                        <a:rPr lang="en-US" b="0" i="1" smtClean="0">
                          <a:latin typeface="Cambria Math" charset="0"/>
                          <a:ea typeface="Courier New" charset="0"/>
                          <a:cs typeface="Courier New" charset="0"/>
                        </a:rPr>
                        <m:t> </m:t>
                      </m:r>
                      <m:r>
                        <a:rPr lang="en-US" b="0" i="1" smtClean="0">
                          <a:latin typeface="Cambria Math" charset="0"/>
                          <a:ea typeface="Courier New" charset="0"/>
                          <a:cs typeface="Courier New" charset="0"/>
                        </a:rPr>
                        <m:t>𝑠</m:t>
                      </m:r>
                      <m:r>
                        <a:rPr lang="en-US" b="0" i="1" smtClean="0">
                          <a:latin typeface="Cambria Math" charset="0"/>
                          <a:ea typeface="Courier New" charset="0"/>
                          <a:cs typeface="Courier New" charset="0"/>
                        </a:rPr>
                        <m:t>2∈</m:t>
                      </m:r>
                      <m:r>
                        <a:rPr lang="en-US" b="0" i="1" smtClean="0">
                          <a:latin typeface="Cambria Math" charset="0"/>
                          <a:ea typeface="Courier New" charset="0"/>
                          <a:cs typeface="Courier New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latin typeface="Cambria Math" charset="0"/>
                              <a:ea typeface="Courier New" charset="0"/>
                              <a:cs typeface="Courier New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  <a:ea typeface="Courier New" charset="0"/>
                              <a:cs typeface="Courier New" charset="0"/>
                            </a:rPr>
                            <m:t>𝑏</m:t>
                          </m:r>
                        </m:e>
                      </m:d>
                      <m:r>
                        <a:rPr lang="en-US" b="0" i="1" smtClean="0">
                          <a:latin typeface="Cambria Math" charset="0"/>
                          <a:ea typeface="Courier New" charset="0"/>
                          <a:cs typeface="Courier New" charset="0"/>
                        </a:rPr>
                        <m:t> }</m:t>
                      </m:r>
                    </m:oMath>
                  </m:oMathPara>
                </a14:m>
                <a:endParaRPr lang="en-US" b="0" i="1" dirty="0" smtClean="0">
                  <a:latin typeface="Courier New" charset="0"/>
                  <a:ea typeface="Courier New" charset="0"/>
                  <a:cs typeface="Courier New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  <a:ea typeface="Courier New" charset="0"/>
                          <a:cs typeface="Courier New" charset="0"/>
                        </a:rPr>
                        <m:t>               =</m:t>
                      </m:r>
                      <m:d>
                        <m:dPr>
                          <m:begChr m:val="{"/>
                          <m:endChr m:val="|"/>
                          <m:ctrlPr>
                            <a:rPr lang="en-US" i="1">
                              <a:latin typeface="Cambria Math" charset="0"/>
                              <a:ea typeface="Courier New" charset="0"/>
                              <a:cs typeface="Courier New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charset="0"/>
                              <a:ea typeface="Courier New" charset="0"/>
                              <a:cs typeface="Courier New" charset="0"/>
                            </a:rPr>
                            <m:t> </m:t>
                          </m:r>
                          <m:r>
                            <a:rPr lang="en-US" i="1">
                              <a:latin typeface="Cambria Math" charset="0"/>
                              <a:ea typeface="Courier New" charset="0"/>
                              <a:cs typeface="Courier New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charset="0"/>
                              <a:ea typeface="Courier New" charset="0"/>
                              <a:cs typeface="Courier New" charset="0"/>
                            </a:rPr>
                            <m:t>1</m:t>
                          </m:r>
                          <m:r>
                            <m:rPr>
                              <m:lit/>
                            </m:rPr>
                            <a:rPr lang="en-US" i="1">
                              <a:latin typeface="Cambria Math" charset="0"/>
                              <a:ea typeface="Courier New" charset="0"/>
                              <a:cs typeface="Courier New" charset="0"/>
                            </a:rPr>
                            <m:t>^</m:t>
                          </m:r>
                          <m:r>
                            <a:rPr lang="en-US" i="1">
                              <a:latin typeface="Cambria Math" charset="0"/>
                              <a:ea typeface="Courier New" charset="0"/>
                              <a:cs typeface="Courier New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charset="0"/>
                              <a:ea typeface="Courier New" charset="0"/>
                              <a:cs typeface="Courier New" charset="0"/>
                            </a:rPr>
                            <m:t>2 </m:t>
                          </m:r>
                        </m:e>
                      </m:d>
                      <m:r>
                        <a:rPr lang="en-US" i="1">
                          <a:latin typeface="Cambria Math" charset="0"/>
                          <a:ea typeface="Courier New" charset="0"/>
                          <a:cs typeface="Courier New" charset="0"/>
                        </a:rPr>
                        <m:t> </m:t>
                      </m:r>
                      <m:r>
                        <a:rPr lang="en-US" i="1">
                          <a:latin typeface="Cambria Math" charset="0"/>
                          <a:ea typeface="Courier New" charset="0"/>
                          <a:cs typeface="Courier New" charset="0"/>
                        </a:rPr>
                        <m:t>𝑠</m:t>
                      </m:r>
                      <m:r>
                        <a:rPr lang="en-US" i="1">
                          <a:latin typeface="Cambria Math" charset="0"/>
                          <a:ea typeface="Courier New" charset="0"/>
                          <a:cs typeface="Courier New" charset="0"/>
                        </a:rPr>
                        <m:t>1∈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charset="0"/>
                              <a:ea typeface="Courier New" charset="0"/>
                              <a:cs typeface="Courier New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  <a:ea typeface="Courier New" charset="0"/>
                              <a:cs typeface="Courier New" charset="0"/>
                            </a:rPr>
                            <m:t>“</m:t>
                          </m:r>
                          <m:r>
                            <a:rPr lang="en-US" b="0" i="1" smtClean="0">
                              <a:latin typeface="Cambria Math" charset="0"/>
                              <a:ea typeface="Courier New" charset="0"/>
                              <a:cs typeface="Courier New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charset="0"/>
                              <a:ea typeface="Courier New" charset="0"/>
                              <a:cs typeface="Courier New" charset="0"/>
                            </a:rPr>
                            <m:t>”</m:t>
                          </m:r>
                        </m:e>
                      </m:d>
                      <m:r>
                        <a:rPr lang="en-US" b="0" i="1" smtClean="0">
                          <a:latin typeface="Cambria Math" charset="0"/>
                          <a:ea typeface="Courier New" charset="0"/>
                          <a:cs typeface="Courier New" charset="0"/>
                        </a:rPr>
                        <m:t> </m:t>
                      </m:r>
                      <m:r>
                        <a:rPr lang="en-US" i="1">
                          <a:latin typeface="Cambria Math" charset="0"/>
                          <a:ea typeface="Courier New" charset="0"/>
                          <a:cs typeface="Courier New" charset="0"/>
                        </a:rPr>
                        <m:t>𝑎𝑛𝑑</m:t>
                      </m:r>
                      <m:r>
                        <a:rPr lang="en-US" i="1">
                          <a:latin typeface="Cambria Math" charset="0"/>
                          <a:ea typeface="Courier New" charset="0"/>
                          <a:cs typeface="Courier New" charset="0"/>
                        </a:rPr>
                        <m:t> </m:t>
                      </m:r>
                      <m:r>
                        <a:rPr lang="en-US" i="1">
                          <a:latin typeface="Cambria Math" charset="0"/>
                          <a:ea typeface="Courier New" charset="0"/>
                          <a:cs typeface="Courier New" charset="0"/>
                        </a:rPr>
                        <m:t>𝑠</m:t>
                      </m:r>
                      <m:r>
                        <a:rPr lang="en-US" i="1">
                          <a:latin typeface="Cambria Math" charset="0"/>
                          <a:ea typeface="Courier New" charset="0"/>
                          <a:cs typeface="Courier New" charset="0"/>
                        </a:rPr>
                        <m:t>2∈{“</m:t>
                      </m:r>
                      <m:r>
                        <a:rPr lang="en-US" b="0" i="1" smtClean="0">
                          <a:latin typeface="Cambria Math" charset="0"/>
                          <a:ea typeface="Courier New" charset="0"/>
                          <a:cs typeface="Courier New" charset="0"/>
                        </a:rPr>
                        <m:t>𝑏</m:t>
                      </m:r>
                      <m:r>
                        <a:rPr lang="en-US" b="0" i="1" smtClean="0">
                          <a:latin typeface="Cambria Math" charset="0"/>
                          <a:ea typeface="Courier New" charset="0"/>
                          <a:cs typeface="Courier New" charset="0"/>
                        </a:rPr>
                        <m:t>” }}</m:t>
                      </m:r>
                    </m:oMath>
                  </m:oMathPara>
                </a14:m>
                <a:endParaRPr lang="en-US" b="0" i="1" dirty="0" smtClean="0">
                  <a:latin typeface="Courier New" charset="0"/>
                  <a:ea typeface="Courier New" charset="0"/>
                  <a:cs typeface="Courier New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  <a:ea typeface="Courier New" charset="0"/>
                          <a:cs typeface="Courier New" charset="0"/>
                        </a:rPr>
                        <m:t>               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charset="0"/>
                              <a:ea typeface="Courier New" charset="0"/>
                              <a:cs typeface="Courier New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  <a:ea typeface="Courier New" charset="0"/>
                              <a:cs typeface="Courier New" charset="0"/>
                            </a:rPr>
                            <m:t> “</m:t>
                          </m:r>
                          <m:r>
                            <a:rPr lang="en-US" b="0" i="1" smtClean="0">
                              <a:latin typeface="Cambria Math" charset="0"/>
                              <a:ea typeface="Courier New" charset="0"/>
                              <a:cs typeface="Courier New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charset="0"/>
                              <a:ea typeface="Courier New" charset="0"/>
                              <a:cs typeface="Courier New" charset="0"/>
                            </a:rPr>
                            <m:t>” </m:t>
                          </m:r>
                          <m:r>
                            <m:rPr>
                              <m:lit/>
                            </m:rPr>
                            <a:rPr lang="en-US" b="0" i="1" smtClean="0">
                              <a:latin typeface="Cambria Math" charset="0"/>
                              <a:ea typeface="Courier New" charset="0"/>
                              <a:cs typeface="Courier New" charset="0"/>
                            </a:rPr>
                            <m:t>^</m:t>
                          </m:r>
                          <m:r>
                            <a:rPr lang="en-US" b="0" i="1" smtClean="0">
                              <a:latin typeface="Cambria Math" charset="0"/>
                              <a:ea typeface="Courier New" charset="0"/>
                              <a:cs typeface="Courier New" charset="0"/>
                            </a:rPr>
                            <m:t> “</m:t>
                          </m:r>
                          <m:r>
                            <a:rPr lang="en-US" b="0" i="1" smtClean="0">
                              <a:latin typeface="Cambria Math" charset="0"/>
                              <a:ea typeface="Courier New" charset="0"/>
                              <a:cs typeface="Courier New" charset="0"/>
                            </a:rPr>
                            <m:t>𝑏</m:t>
                          </m:r>
                          <m:r>
                            <a:rPr lang="en-US" b="0" i="1" smtClean="0">
                              <a:latin typeface="Cambria Math" charset="0"/>
                              <a:ea typeface="Courier New" charset="0"/>
                              <a:cs typeface="Courier New" charset="0"/>
                            </a:rPr>
                            <m:t>” </m:t>
                          </m:r>
                        </m:e>
                      </m:d>
                    </m:oMath>
                  </m:oMathPara>
                </a14:m>
                <a:endParaRPr lang="en-US" b="0" i="1" dirty="0" smtClean="0">
                  <a:latin typeface="Courier New" charset="0"/>
                  <a:ea typeface="Courier New" charset="0"/>
                  <a:cs typeface="Courier New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  <a:ea typeface="Courier New" charset="0"/>
                          <a:cs typeface="Courier New" charset="0"/>
                        </a:rPr>
                        <m:t>               ={ “</m:t>
                      </m:r>
                      <m:r>
                        <a:rPr lang="en-US" b="0" i="1" smtClean="0">
                          <a:latin typeface="Cambria Math" charset="0"/>
                          <a:ea typeface="Courier New" charset="0"/>
                          <a:cs typeface="Courier New" charset="0"/>
                        </a:rPr>
                        <m:t>𝑎𝑏</m:t>
                      </m:r>
                      <m:r>
                        <a:rPr lang="en-US" b="0" i="1" smtClean="0">
                          <a:latin typeface="Cambria Math" charset="0"/>
                          <a:ea typeface="Courier New" charset="0"/>
                          <a:cs typeface="Courier New" charset="0"/>
                        </a:rPr>
                        <m:t>” }</m:t>
                      </m:r>
                    </m:oMath>
                  </m:oMathPara>
                </a14:m>
                <a:endParaRPr lang="en-US" b="0" i="1" dirty="0" smtClean="0">
                  <a:latin typeface="Courier New" charset="0"/>
                  <a:ea typeface="Courier New" charset="0"/>
                  <a:cs typeface="Courier New" charset="0"/>
                </a:endParaRPr>
              </a:p>
              <a:p>
                <a:pPr marL="0" indent="0">
                  <a:buNone/>
                </a:pPr>
                <a:endParaRPr lang="en-US" sz="2000" i="1" dirty="0">
                  <a:latin typeface="Courier New" charset="0"/>
                  <a:ea typeface="Courier New" charset="0"/>
                  <a:cs typeface="Courier New" charset="0"/>
                </a:endParaRPr>
              </a:p>
              <a:p>
                <a:pPr marL="0" indent="0">
                  <a:buNone/>
                </a:pPr>
                <a:endParaRPr lang="en-US" sz="2000" b="0" i="1" dirty="0" smtClean="0">
                  <a:latin typeface="Courier New" charset="0"/>
                  <a:ea typeface="Courier New" charset="0"/>
                  <a:cs typeface="Courier New" charset="0"/>
                </a:endParaRPr>
              </a:p>
              <a:p>
                <a:pPr marL="0" indent="0">
                  <a:buNone/>
                </a:pPr>
                <a:endParaRPr lang="en-US" b="0" i="1" dirty="0" smtClean="0">
                  <a:latin typeface="Cambria Math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charset="0"/>
                        </a:rPr>
                        <m:t>    </m:t>
                      </m:r>
                      <m:r>
                        <a:rPr lang="en-US" sz="2000" b="0" i="1" smtClean="0">
                          <a:latin typeface="Cambria Math" charset="0"/>
                        </a:rPr>
                        <m:t>𝐿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𝑒𝑚𝑝𝑡𝑦</m:t>
                          </m:r>
                        </m:e>
                      </m:d>
                      <m:r>
                        <a:rPr lang="en-US" sz="2000" b="0" i="1" smtClean="0">
                          <a:latin typeface="Cambria Math" charset="0"/>
                        </a:rPr>
                        <m:t>         = ∅</m:t>
                      </m:r>
                    </m:oMath>
                  </m:oMathPara>
                </a14:m>
                <a:endParaRPr lang="en-US" sz="2000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charset="0"/>
                        </a:rPr>
                        <m:t>    </m:t>
                      </m:r>
                      <m:r>
                        <a:rPr lang="en-US" sz="2000" b="0" i="1" smtClean="0">
                          <a:latin typeface="Cambria Math" charset="0"/>
                        </a:rPr>
                        <m:t>𝐿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𝜖</m:t>
                          </m:r>
                        </m:e>
                      </m:d>
                      <m:r>
                        <a:rPr lang="en-US" sz="2000" b="0" i="1" smtClean="0">
                          <a:latin typeface="Cambria Math" charset="0"/>
                        </a:rPr>
                        <m:t>                    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 “” </m:t>
                          </m:r>
                        </m:e>
                      </m:d>
                    </m:oMath>
                  </m:oMathPara>
                </a14:m>
                <a:endParaRPr lang="en-US" sz="2000" b="0" i="1" dirty="0" smtClean="0">
                  <a:latin typeface="Cambria Math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charset="0"/>
                        </a:rPr>
                        <m:t>    </m:t>
                      </m:r>
                      <m:r>
                        <a:rPr lang="en-US" sz="2000" b="0" i="1" smtClean="0">
                          <a:latin typeface="Cambria Math" charset="0"/>
                        </a:rPr>
                        <m:t>𝐿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𝑐</m:t>
                          </m:r>
                        </m:e>
                      </m:d>
                      <m:r>
                        <a:rPr lang="en-US" sz="2000" b="0" i="1" smtClean="0">
                          <a:latin typeface="Cambria Math" charset="0"/>
                        </a:rPr>
                        <m:t>                    ={ “</m:t>
                      </m:r>
                      <m:r>
                        <a:rPr lang="en-US" sz="2000" b="0" i="1" smtClean="0">
                          <a:latin typeface="Cambria Math" charset="0"/>
                        </a:rPr>
                        <m:t>𝑐</m:t>
                      </m:r>
                      <m:r>
                        <a:rPr lang="en-US" sz="2000" b="0" i="1" smtClean="0">
                          <a:latin typeface="Cambria Math" charset="0"/>
                        </a:rPr>
                        <m:t>” }</m:t>
                      </m:r>
                    </m:oMath>
                  </m:oMathPara>
                </a14:m>
                <a:endParaRPr lang="en-US" sz="2000" b="0" i="1" dirty="0" smtClean="0">
                  <a:latin typeface="Cambria Math" charset="0"/>
                </a:endParaRPr>
              </a:p>
              <a:p>
                <a:pPr marL="0" indent="0">
                  <a:buNone/>
                </a:pPr>
                <a:r>
                  <a:rPr lang="en-US" sz="2000" b="0" dirty="0" smtClean="0"/>
                  <a:t>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charset="0"/>
                      </a:rPr>
                      <m:t>𝐿</m:t>
                    </m:r>
                    <m:d>
                      <m:dPr>
                        <m:ctrlPr>
                          <a:rPr lang="en-US" sz="20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charset="0"/>
                          </a:rPr>
                          <m:t>𝑟</m:t>
                        </m:r>
                        <m:r>
                          <a:rPr lang="en-US" sz="2000" b="0" i="1" smtClean="0">
                            <a:latin typeface="Cambria Math" charset="0"/>
                          </a:rPr>
                          <m:t>1 .  </m:t>
                        </m:r>
                        <m:r>
                          <a:rPr lang="en-US" sz="2000" b="0" i="1" smtClean="0">
                            <a:latin typeface="Cambria Math" charset="0"/>
                          </a:rPr>
                          <m:t>𝑟</m:t>
                        </m:r>
                        <m:r>
                          <a:rPr lang="en-US" sz="2000" b="0" i="1" smtClean="0">
                            <a:latin typeface="Cambria Math" charset="0"/>
                          </a:rPr>
                          <m:t>2</m:t>
                        </m:r>
                      </m:e>
                    </m:d>
                    <m:r>
                      <a:rPr lang="en-US" sz="2000" b="0" i="1" smtClean="0">
                        <a:latin typeface="Cambria Math" charset="0"/>
                      </a:rPr>
                      <m:t>         =</m:t>
                    </m:r>
                    <m:d>
                      <m:dPr>
                        <m:begChr m:val="{"/>
                        <m:endChr m:val="|"/>
                        <m:ctrlPr>
                          <a:rPr lang="en-US" sz="20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charset="0"/>
                          </a:rPr>
                          <m:t>𝑠</m:t>
                        </m:r>
                        <m:r>
                          <a:rPr lang="en-US" sz="2000" b="0" i="1" smtClean="0">
                            <a:latin typeface="Cambria Math" charset="0"/>
                          </a:rPr>
                          <m:t>1 </m:t>
                        </m:r>
                        <m:r>
                          <m:rPr>
                            <m:lit/>
                          </m:rPr>
                          <a:rPr lang="en-US" sz="2000" b="0" i="1" smtClean="0">
                            <a:latin typeface="Cambria Math" charset="0"/>
                          </a:rPr>
                          <m:t>^</m:t>
                        </m:r>
                        <m:r>
                          <a:rPr lang="en-US" sz="2000" b="0" i="1" smtClean="0">
                            <a:latin typeface="Cambria Math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charset="0"/>
                          </a:rPr>
                          <m:t>𝑠</m:t>
                        </m:r>
                        <m:r>
                          <a:rPr lang="en-US" sz="2000" b="0" i="1" smtClean="0">
                            <a:latin typeface="Cambria Math" charset="0"/>
                          </a:rPr>
                          <m:t>2 </m:t>
                        </m:r>
                      </m:e>
                    </m:d>
                    <m:r>
                      <a:rPr lang="en-US" sz="2000" b="0" i="1" smtClean="0">
                        <a:latin typeface="Cambria Math" charset="0"/>
                      </a:rPr>
                      <m:t> </m:t>
                    </m:r>
                    <m:r>
                      <a:rPr lang="en-US" sz="2000" b="0" i="1" smtClean="0">
                        <a:latin typeface="Cambria Math" charset="0"/>
                      </a:rPr>
                      <m:t>𝑠</m:t>
                    </m:r>
                    <m:r>
                      <a:rPr lang="en-US" sz="2000" b="0" i="1" smtClean="0">
                        <a:latin typeface="Cambria Math" charset="0"/>
                      </a:rPr>
                      <m:t>1∈</m:t>
                    </m:r>
                    <m:r>
                      <a:rPr lang="en-US" sz="2000" b="0" i="1" smtClean="0">
                        <a:latin typeface="Cambria Math" charset="0"/>
                      </a:rPr>
                      <m:t>𝐿</m:t>
                    </m:r>
                    <m:d>
                      <m:dPr>
                        <m:ctrlPr>
                          <a:rPr lang="en-US" sz="20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charset="0"/>
                          </a:rPr>
                          <m:t>𝑟</m:t>
                        </m:r>
                        <m:r>
                          <a:rPr lang="en-US" sz="2000" b="0" i="1" smtClean="0">
                            <a:latin typeface="Cambria Math" charset="0"/>
                          </a:rPr>
                          <m:t>1</m:t>
                        </m:r>
                      </m:e>
                    </m:d>
                    <m:r>
                      <a:rPr lang="en-US" sz="2000" b="0" i="1" smtClean="0">
                        <a:latin typeface="Cambria Math" charset="0"/>
                      </a:rPr>
                      <m:t> </m:t>
                    </m:r>
                    <m:r>
                      <a:rPr lang="en-US" sz="2000" b="0" i="1" smtClean="0">
                        <a:latin typeface="Cambria Math" charset="0"/>
                      </a:rPr>
                      <m:t>𝑎𝑛𝑑</m:t>
                    </m:r>
                    <m:r>
                      <a:rPr lang="en-US" sz="2000" b="0" i="1" smtClean="0">
                        <a:latin typeface="Cambria Math" charset="0"/>
                      </a:rPr>
                      <m:t> </m:t>
                    </m:r>
                    <m:r>
                      <a:rPr lang="en-US" sz="2000" b="0" i="1" smtClean="0">
                        <a:latin typeface="Cambria Math" charset="0"/>
                      </a:rPr>
                      <m:t>𝑠</m:t>
                    </m:r>
                    <m:r>
                      <a:rPr lang="en-US" sz="2000" b="0" i="1" smtClean="0">
                        <a:latin typeface="Cambria Math" charset="0"/>
                      </a:rPr>
                      <m:t>2∈</m:t>
                    </m:r>
                    <m:r>
                      <a:rPr lang="en-US" sz="2000" b="0" i="1" smtClean="0">
                        <a:latin typeface="Cambria Math" charset="0"/>
                      </a:rPr>
                      <m:t>𝐿</m:t>
                    </m:r>
                    <m:d>
                      <m:dPr>
                        <m:ctrlPr>
                          <a:rPr lang="en-US" sz="20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charset="0"/>
                          </a:rPr>
                          <m:t>𝑟</m:t>
                        </m:r>
                        <m:r>
                          <a:rPr lang="en-US" sz="2000" b="0" i="1" smtClean="0">
                            <a:latin typeface="Cambria Math" charset="0"/>
                          </a:rPr>
                          <m:t>2</m:t>
                        </m:r>
                      </m:e>
                    </m:d>
                    <m:r>
                      <a:rPr lang="en-US" sz="2000" b="0" i="1" smtClean="0">
                        <a:latin typeface="Cambria Math" charset="0"/>
                      </a:rPr>
                      <m:t> }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charset="0"/>
                        </a:rPr>
                        <m:t>    </m:t>
                      </m:r>
                      <m:r>
                        <a:rPr lang="en-US" sz="2000" b="0" i="1" smtClean="0">
                          <a:latin typeface="Cambria Math" charset="0"/>
                        </a:rPr>
                        <m:t>𝐿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sz="2000" b="0" i="1" smtClean="0">
                          <a:latin typeface="Cambria Math" charset="0"/>
                        </a:rPr>
                        <m:t>                  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 “” </m:t>
                          </m:r>
                        </m:e>
                      </m:d>
                      <m:r>
                        <a:rPr lang="en-US" sz="2000" b="0" i="1" smtClean="0">
                          <a:latin typeface="Cambria Math" charset="0"/>
                        </a:rPr>
                        <m:t>∪</m:t>
                      </m:r>
                      <m:r>
                        <a:rPr lang="en-US" sz="2000" b="0" i="1" smtClean="0">
                          <a:latin typeface="Cambria Math" charset="0"/>
                        </a:rPr>
                        <m:t>𝐿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𝑟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 . 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000" b="0" dirty="0" smtClean="0"/>
              </a:p>
              <a:p>
                <a:pPr marL="0" indent="0">
                  <a:buNone/>
                </a:pPr>
                <a:r>
                  <a:rPr lang="en-US" sz="2000" b="0" dirty="0" smtClean="0"/>
                  <a:t>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charset="0"/>
                      </a:rPr>
                      <m:t>𝐿</m:t>
                    </m:r>
                    <m:d>
                      <m:dPr>
                        <m:endChr m:val="|"/>
                        <m:ctrlPr>
                          <a:rPr lang="en-US" sz="20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charset="0"/>
                          </a:rPr>
                          <m:t>𝑟</m:t>
                        </m:r>
                        <m:r>
                          <a:rPr lang="en-US" sz="2000" b="0" i="1" smtClean="0">
                            <a:latin typeface="Cambria Math" charset="0"/>
                          </a:rPr>
                          <m:t>1 </m:t>
                        </m:r>
                      </m:e>
                    </m:d>
                    <m:d>
                      <m:dPr>
                        <m:begChr m:val="|"/>
                        <m:ctrlPr>
                          <a:rPr lang="en-US" sz="20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charset="0"/>
                          </a:rPr>
                          <m:t>𝑟</m:t>
                        </m:r>
                        <m:r>
                          <a:rPr lang="en-US" sz="2000" b="0" i="1" smtClean="0">
                            <a:latin typeface="Cambria Math" charset="0"/>
                          </a:rPr>
                          <m:t>2 </m:t>
                        </m:r>
                      </m:e>
                    </m:d>
                    <m:r>
                      <a:rPr lang="en-US" sz="2000" b="0" i="1" smtClean="0">
                        <a:latin typeface="Cambria Math" charset="0"/>
                      </a:rPr>
                      <m:t>       =</m:t>
                    </m:r>
                    <m:r>
                      <a:rPr lang="en-US" sz="2000" b="0" i="1" smtClean="0">
                        <a:latin typeface="Cambria Math" charset="0"/>
                      </a:rPr>
                      <m:t>𝐿</m:t>
                    </m:r>
                    <m:d>
                      <m:dPr>
                        <m:ctrlPr>
                          <a:rPr lang="en-US" sz="20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charset="0"/>
                          </a:rPr>
                          <m:t>𝑟</m:t>
                        </m:r>
                        <m:r>
                          <a:rPr lang="en-US" sz="2000" b="0" i="1" smtClean="0">
                            <a:latin typeface="Cambria Math" charset="0"/>
                          </a:rPr>
                          <m:t>1</m:t>
                        </m:r>
                      </m:e>
                    </m:d>
                    <m:r>
                      <a:rPr lang="en-US" sz="2000" b="0" i="1" smtClean="0">
                        <a:latin typeface="Cambria Math" charset="0"/>
                      </a:rPr>
                      <m:t>∪</m:t>
                    </m:r>
                    <m:r>
                      <a:rPr lang="en-US" sz="2000" b="0" i="1" smtClean="0">
                        <a:latin typeface="Cambria Math" charset="0"/>
                      </a:rPr>
                      <m:t>𝐿</m:t>
                    </m:r>
                    <m:d>
                      <m:dPr>
                        <m:ctrlPr>
                          <a:rPr lang="en-US" sz="20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charset="0"/>
                          </a:rPr>
                          <m:t>𝑟</m:t>
                        </m:r>
                        <m:r>
                          <a:rPr lang="en-US" sz="2000" b="0" i="1" smtClean="0">
                            <a:latin typeface="Cambria Math" charset="0"/>
                          </a:rPr>
                          <m:t>2</m:t>
                        </m:r>
                      </m:e>
                    </m:d>
                  </m:oMath>
                </a14:m>
                <a:endParaRPr lang="en-US" sz="2000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charset="0"/>
                        </a:rPr>
                        <m:t>    </m:t>
                      </m:r>
                      <m:r>
                        <a:rPr lang="en-US" sz="2000" b="0" i="1" smtClean="0">
                          <a:latin typeface="Cambria Math" charset="0"/>
                        </a:rPr>
                        <m:t>𝐿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𝑟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1 &amp;&amp; 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𝑟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2</m:t>
                          </m:r>
                        </m:e>
                      </m:d>
                      <m:r>
                        <a:rPr lang="en-US" sz="2000" b="0" i="1" smtClean="0">
                          <a:latin typeface="Cambria Math" charset="0"/>
                        </a:rPr>
                        <m:t>     =</m:t>
                      </m:r>
                      <m:r>
                        <a:rPr lang="en-US" sz="2000" b="0" i="1" smtClean="0">
                          <a:latin typeface="Cambria Math" charset="0"/>
                        </a:rPr>
                        <m:t>𝐿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𝑟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1</m:t>
                          </m:r>
                        </m:e>
                      </m:d>
                      <m:r>
                        <a:rPr lang="en-US" sz="2000" b="0" i="1" smtClean="0">
                          <a:latin typeface="Cambria Math" charset="0"/>
                        </a:rPr>
                        <m:t>∩</m:t>
                      </m:r>
                      <m:r>
                        <a:rPr lang="en-US" sz="2000" b="0" i="1" smtClean="0">
                          <a:latin typeface="Cambria Math" charset="0"/>
                        </a:rPr>
                        <m:t>𝐿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𝑟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2</m:t>
                          </m:r>
                        </m:e>
                      </m:d>
                    </m:oMath>
                  </m:oMathPara>
                </a14:m>
                <a:endParaRPr lang="en-US" sz="2000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charset="0"/>
                        </a:rPr>
                        <m:t>    </m:t>
                      </m:r>
                      <m:r>
                        <a:rPr lang="en-US" sz="2000" b="0" i="1" smtClean="0">
                          <a:latin typeface="Cambria Math" charset="0"/>
                        </a:rPr>
                        <m:t>𝐿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¬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𝑟</m:t>
                          </m:r>
                        </m:e>
                      </m:d>
                      <m:r>
                        <a:rPr lang="en-US" sz="2000" b="0" i="1" smtClean="0">
                          <a:latin typeface="Cambria Math" charset="0"/>
                        </a:rPr>
                        <m:t>                 = 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charset="0"/>
                            </a:rPr>
                            <m:t>Σ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charset="0"/>
                            </a:rPr>
                            <m:t>∗</m:t>
                          </m:r>
                        </m:sup>
                      </m:sSup>
                      <m:r>
                        <a:rPr lang="en-US" sz="2000" b="0" i="1" smtClean="0">
                          <a:latin typeface="Cambria Math" charset="0"/>
                        </a:rPr>
                        <m:t> −</m:t>
                      </m:r>
                      <m:r>
                        <a:rPr lang="en-US" sz="2000" b="0" i="1" smtClean="0">
                          <a:latin typeface="Cambria Math" charset="0"/>
                        </a:rPr>
                        <m:t>𝐿</m:t>
                      </m:r>
                      <m:r>
                        <a:rPr lang="en-US" sz="2000" b="0" i="1" smtClean="0">
                          <a:latin typeface="Cambria Math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charset="0"/>
                        </a:rPr>
                        <m:t>𝑟</m:t>
                      </m:r>
                      <m:r>
                        <a:rPr lang="en-US" sz="2000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20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838200"/>
                <a:ext cx="8229600" cy="6019800"/>
              </a:xfrm>
              <a:blipFill rotWithShape="0">
                <a:blip r:embed="rId2"/>
                <a:stretch>
                  <a:fillRect l="-741" t="-2128" b="-22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8086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Trickier One…</a:t>
            </a:r>
            <a:endParaRPr lang="en-US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838200"/>
                <a:ext cx="8229600" cy="6019800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charset="0"/>
                          <a:ea typeface="Courier New" charset="0"/>
                          <a:cs typeface="Courier New" charset="0"/>
                        </a:rPr>
                        <m:t>Σ</m:t>
                      </m:r>
                      <m:r>
                        <a:rPr lang="en-US" b="0" i="1" smtClean="0">
                          <a:latin typeface="Cambria Math" charset="0"/>
                          <a:ea typeface="Courier New" charset="0"/>
                          <a:cs typeface="Courier New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charset="0"/>
                              <a:ea typeface="Courier New" charset="0"/>
                              <a:cs typeface="Courier New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  <a:ea typeface="Courier New" charset="0"/>
                              <a:cs typeface="Courier New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charset="0"/>
                              <a:ea typeface="Courier New" charset="0"/>
                              <a:cs typeface="Courier New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charset="0"/>
                              <a:ea typeface="Courier New" charset="0"/>
                              <a:cs typeface="Courier New" charset="0"/>
                            </a:rPr>
                            <m:t>𝑏</m:t>
                          </m:r>
                          <m:r>
                            <a:rPr lang="en-US" b="0" i="1" smtClean="0">
                              <a:latin typeface="Cambria Math" charset="0"/>
                              <a:ea typeface="Courier New" charset="0"/>
                              <a:cs typeface="Courier New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charset="0"/>
                              <a:ea typeface="Courier New" charset="0"/>
                              <a:cs typeface="Courier New" charset="0"/>
                            </a:rPr>
                            <m:t>𝑐</m:t>
                          </m:r>
                        </m:e>
                      </m:d>
                    </m:oMath>
                  </m:oMathPara>
                </a14:m>
                <a:endParaRPr lang="en-US" b="0" i="1" dirty="0" smtClean="0">
                  <a:latin typeface="Courier New" charset="0"/>
                  <a:ea typeface="Courier New" charset="0"/>
                  <a:cs typeface="Courier New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  <a:ea typeface="Courier New" charset="0"/>
                          <a:cs typeface="Courier New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latin typeface="Cambria Math" charset="0"/>
                              <a:ea typeface="Courier New" charset="0"/>
                              <a:cs typeface="Courier New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 dirty="0" smtClean="0">
                                  <a:latin typeface="Cambria Math" charset="0"/>
                                  <a:ea typeface="Courier New" charset="0"/>
                                  <a:cs typeface="Courier New" charset="0"/>
                                </a:rPr>
                              </m:ctrlPr>
                            </m:sSupPr>
                            <m:e>
                              <m:r>
                                <a:rPr lang="en-US" b="0" i="1" dirty="0" smtClean="0">
                                  <a:latin typeface="Cambria Math" charset="0"/>
                                  <a:ea typeface="Courier New" charset="0"/>
                                  <a:cs typeface="Courier New" charset="0"/>
                                </a:rPr>
                                <m:t>𝑒𝑚𝑝𝑡𝑦</m:t>
                              </m:r>
                            </m:e>
                            <m:sup>
                              <m:r>
                                <a:rPr lang="en-US" b="0" i="1" dirty="0" smtClean="0">
                                  <a:latin typeface="Cambria Math" charset="0"/>
                                  <a:ea typeface="Courier New" charset="0"/>
                                  <a:cs typeface="Courier New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b="0" i="1" dirty="0" smtClean="0">
                              <a:latin typeface="Cambria Math" charset="0"/>
                              <a:ea typeface="Courier New" charset="0"/>
                              <a:cs typeface="Courier New" charset="0"/>
                            </a:rPr>
                            <m:t>. </m:t>
                          </m:r>
                          <m:r>
                            <a:rPr lang="en-US" b="0" i="1" dirty="0" smtClean="0">
                              <a:latin typeface="Cambria Math" charset="0"/>
                              <a:ea typeface="Courier New" charset="0"/>
                              <a:cs typeface="Courier New" charset="0"/>
                            </a:rPr>
                            <m:t>𝑎</m:t>
                          </m:r>
                        </m:e>
                      </m:d>
                    </m:oMath>
                  </m:oMathPara>
                </a14:m>
                <a:endParaRPr lang="en-US" b="0" i="1" dirty="0" smtClean="0">
                  <a:latin typeface="Cambria Math" charset="0"/>
                  <a:ea typeface="Courier New" charset="0"/>
                  <a:cs typeface="Courier New" charset="0"/>
                </a:endParaRPr>
              </a:p>
              <a:p>
                <a:pPr marL="0" indent="0">
                  <a:buNone/>
                </a:pPr>
                <a:endParaRPr lang="en-US" i="1" dirty="0">
                  <a:latin typeface="Courier New" charset="0"/>
                  <a:ea typeface="Courier New" charset="0"/>
                  <a:cs typeface="Courier New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838200"/>
                <a:ext cx="8229600" cy="6019800"/>
              </a:xfrm>
              <a:blipFill rotWithShape="0">
                <a:blip r:embed="rId2"/>
                <a:stretch>
                  <a:fillRect l="-1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468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Trickier One…</a:t>
            </a:r>
            <a:endParaRPr lang="en-US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838200"/>
                <a:ext cx="8229600" cy="6019800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charset="0"/>
                          <a:ea typeface="Courier New" charset="0"/>
                          <a:cs typeface="Courier New" charset="0"/>
                        </a:rPr>
                        <m:t>Σ</m:t>
                      </m:r>
                      <m:r>
                        <a:rPr lang="en-US" b="0" i="1" smtClean="0">
                          <a:latin typeface="Cambria Math" charset="0"/>
                          <a:ea typeface="Courier New" charset="0"/>
                          <a:cs typeface="Courier New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charset="0"/>
                              <a:ea typeface="Courier New" charset="0"/>
                              <a:cs typeface="Courier New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  <a:ea typeface="Courier New" charset="0"/>
                              <a:cs typeface="Courier New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charset="0"/>
                              <a:ea typeface="Courier New" charset="0"/>
                              <a:cs typeface="Courier New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charset="0"/>
                              <a:ea typeface="Courier New" charset="0"/>
                              <a:cs typeface="Courier New" charset="0"/>
                            </a:rPr>
                            <m:t>𝑏</m:t>
                          </m:r>
                          <m:r>
                            <a:rPr lang="en-US" b="0" i="1" smtClean="0">
                              <a:latin typeface="Cambria Math" charset="0"/>
                              <a:ea typeface="Courier New" charset="0"/>
                              <a:cs typeface="Courier New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charset="0"/>
                              <a:ea typeface="Courier New" charset="0"/>
                              <a:cs typeface="Courier New" charset="0"/>
                            </a:rPr>
                            <m:t>𝑐</m:t>
                          </m:r>
                        </m:e>
                      </m:d>
                    </m:oMath>
                  </m:oMathPara>
                </a14:m>
                <a:endParaRPr lang="en-US" b="0" i="1" dirty="0" smtClean="0">
                  <a:latin typeface="Courier New" charset="0"/>
                  <a:ea typeface="Courier New" charset="0"/>
                  <a:cs typeface="Courier New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  <a:ea typeface="Courier New" charset="0"/>
                          <a:cs typeface="Courier New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latin typeface="Cambria Math" charset="0"/>
                              <a:ea typeface="Courier New" charset="0"/>
                              <a:cs typeface="Courier New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 dirty="0" smtClean="0">
                                  <a:latin typeface="Cambria Math" charset="0"/>
                                  <a:ea typeface="Courier New" charset="0"/>
                                  <a:cs typeface="Courier New" charset="0"/>
                                </a:rPr>
                              </m:ctrlPr>
                            </m:sSupPr>
                            <m:e>
                              <m:r>
                                <a:rPr lang="en-US" b="0" i="1" dirty="0" smtClean="0">
                                  <a:latin typeface="Cambria Math" charset="0"/>
                                  <a:ea typeface="Courier New" charset="0"/>
                                  <a:cs typeface="Courier New" charset="0"/>
                                </a:rPr>
                                <m:t>𝑒𝑚𝑝𝑡𝑦</m:t>
                              </m:r>
                            </m:e>
                            <m:sup>
                              <m:r>
                                <a:rPr lang="en-US" b="0" i="1" dirty="0" smtClean="0">
                                  <a:latin typeface="Cambria Math" charset="0"/>
                                  <a:ea typeface="Courier New" charset="0"/>
                                  <a:cs typeface="Courier New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b="0" i="1" dirty="0" smtClean="0">
                              <a:latin typeface="Cambria Math" charset="0"/>
                              <a:ea typeface="Courier New" charset="0"/>
                              <a:cs typeface="Courier New" charset="0"/>
                            </a:rPr>
                            <m:t>. </m:t>
                          </m:r>
                          <m:r>
                            <a:rPr lang="en-US" b="0" i="1" dirty="0" smtClean="0">
                              <a:latin typeface="Cambria Math" charset="0"/>
                              <a:ea typeface="Courier New" charset="0"/>
                              <a:cs typeface="Courier New" charset="0"/>
                            </a:rPr>
                            <m:t>𝑎</m:t>
                          </m:r>
                        </m:e>
                      </m:d>
                    </m:oMath>
                  </m:oMathPara>
                </a14:m>
                <a:endParaRPr lang="en-US" b="0" i="1" dirty="0" smtClean="0">
                  <a:latin typeface="Cambria Math" charset="0"/>
                  <a:ea typeface="Courier New" charset="0"/>
                  <a:cs typeface="Courier New" charset="0"/>
                </a:endParaRPr>
              </a:p>
              <a:p>
                <a:pPr marL="0" indent="0">
                  <a:buNone/>
                </a:pPr>
                <a:r>
                  <a:rPr lang="en-US" b="0" dirty="0" smtClean="0">
                    <a:ea typeface="Courier New" charset="0"/>
                    <a:cs typeface="Courier New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charset="0"/>
                        <a:ea typeface="Courier New" charset="0"/>
                        <a:cs typeface="Courier New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b="0" i="1" smtClean="0">
                            <a:latin typeface="Cambria Math" charset="0"/>
                            <a:ea typeface="Courier New" charset="0"/>
                            <a:cs typeface="Courier New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  <a:ea typeface="Courier New" charset="0"/>
                            <a:cs typeface="Courier New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charset="0"/>
                            <a:ea typeface="Courier New" charset="0"/>
                            <a:cs typeface="Courier New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charset="0"/>
                            <a:ea typeface="Courier New" charset="0"/>
                            <a:cs typeface="Courier New" charset="0"/>
                          </a:rPr>
                          <m:t>1</m:t>
                        </m:r>
                        <m:r>
                          <m:rPr>
                            <m:lit/>
                          </m:rPr>
                          <a:rPr lang="en-US" b="0" i="1" smtClean="0">
                            <a:latin typeface="Cambria Math" charset="0"/>
                            <a:ea typeface="Courier New" charset="0"/>
                            <a:cs typeface="Courier New" charset="0"/>
                          </a:rPr>
                          <m:t>^</m:t>
                        </m:r>
                        <m:r>
                          <a:rPr lang="en-US" b="0" i="1" smtClean="0">
                            <a:latin typeface="Cambria Math" charset="0"/>
                            <a:ea typeface="Courier New" charset="0"/>
                            <a:cs typeface="Courier New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charset="0"/>
                            <a:ea typeface="Courier New" charset="0"/>
                            <a:cs typeface="Courier New" charset="0"/>
                          </a:rPr>
                          <m:t>2 </m:t>
                        </m:r>
                      </m:e>
                    </m:d>
                    <m:r>
                      <a:rPr lang="en-US" b="0" i="1" smtClean="0">
                        <a:latin typeface="Cambria Math" charset="0"/>
                        <a:ea typeface="Courier New" charset="0"/>
                        <a:cs typeface="Courier New" charset="0"/>
                      </a:rPr>
                      <m:t> </m:t>
                    </m:r>
                    <m:r>
                      <a:rPr lang="en-US" b="0" i="1" smtClean="0">
                        <a:latin typeface="Cambria Math" charset="0"/>
                        <a:ea typeface="Courier New" charset="0"/>
                        <a:cs typeface="Courier New" charset="0"/>
                      </a:rPr>
                      <m:t>𝑠</m:t>
                    </m:r>
                    <m:r>
                      <a:rPr lang="en-US" b="0" i="1" smtClean="0">
                        <a:latin typeface="Cambria Math" charset="0"/>
                        <a:ea typeface="Courier New" charset="0"/>
                        <a:cs typeface="Courier New" charset="0"/>
                      </a:rPr>
                      <m:t>1∈</m:t>
                    </m:r>
                    <m:r>
                      <a:rPr lang="en-US" b="0" i="1" smtClean="0">
                        <a:latin typeface="Cambria Math" charset="0"/>
                        <a:ea typeface="Courier New" charset="0"/>
                        <a:cs typeface="Courier New" charset="0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latin typeface="Cambria Math" charset="0"/>
                            <a:ea typeface="Courier New" charset="0"/>
                            <a:cs typeface="Courier New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charset="0"/>
                                <a:ea typeface="Courier New" charset="0"/>
                                <a:cs typeface="Courier New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charset="0"/>
                                <a:ea typeface="Courier New" charset="0"/>
                                <a:cs typeface="Courier New" charset="0"/>
                              </a:rPr>
                              <m:t>𝑒𝑚𝑝𝑡𝑦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charset="0"/>
                                <a:ea typeface="Courier New" charset="0"/>
                                <a:cs typeface="Courier New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charset="0"/>
                        <a:ea typeface="Courier New" charset="0"/>
                        <a:cs typeface="Courier New" charset="0"/>
                      </a:rPr>
                      <m:t> </m:t>
                    </m:r>
                    <m:r>
                      <a:rPr lang="en-US" b="0" i="1" smtClean="0">
                        <a:latin typeface="Cambria Math" charset="0"/>
                        <a:ea typeface="Courier New" charset="0"/>
                        <a:cs typeface="Courier New" charset="0"/>
                      </a:rPr>
                      <m:t>𝑎𝑛𝑑</m:t>
                    </m:r>
                    <m:r>
                      <a:rPr lang="en-US" b="0" i="1" smtClean="0">
                        <a:latin typeface="Cambria Math" charset="0"/>
                        <a:ea typeface="Courier New" charset="0"/>
                        <a:cs typeface="Courier New" charset="0"/>
                      </a:rPr>
                      <m:t> </m:t>
                    </m:r>
                    <m:r>
                      <a:rPr lang="en-US" b="0" i="1" smtClean="0">
                        <a:latin typeface="Cambria Math" charset="0"/>
                        <a:ea typeface="Courier New" charset="0"/>
                        <a:cs typeface="Courier New" charset="0"/>
                      </a:rPr>
                      <m:t>𝑠</m:t>
                    </m:r>
                    <m:r>
                      <a:rPr lang="en-US" b="0" i="1" smtClean="0">
                        <a:latin typeface="Cambria Math" charset="0"/>
                        <a:ea typeface="Courier New" charset="0"/>
                        <a:cs typeface="Courier New" charset="0"/>
                      </a:rPr>
                      <m:t>2∈</m:t>
                    </m:r>
                    <m:r>
                      <a:rPr lang="en-US" b="0" i="1" smtClean="0">
                        <a:latin typeface="Cambria Math" charset="0"/>
                        <a:ea typeface="Courier New" charset="0"/>
                        <a:cs typeface="Courier New" charset="0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latin typeface="Cambria Math" charset="0"/>
                            <a:ea typeface="Courier New" charset="0"/>
                            <a:cs typeface="Courier New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  <a:ea typeface="Courier New" charset="0"/>
                            <a:cs typeface="Courier New" charset="0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latin typeface="Cambria Math" charset="0"/>
                        <a:ea typeface="Courier New" charset="0"/>
                        <a:cs typeface="Courier New" charset="0"/>
                      </a:rPr>
                      <m:t> }</m:t>
                    </m:r>
                  </m:oMath>
                </a14:m>
                <a:endParaRPr lang="en-US" b="0" i="1" dirty="0" smtClean="0">
                  <a:latin typeface="Courier New" charset="0"/>
                  <a:ea typeface="Courier New" charset="0"/>
                  <a:cs typeface="Courier New" charset="0"/>
                </a:endParaRPr>
              </a:p>
              <a:p>
                <a:pPr marL="0" indent="0">
                  <a:buNone/>
                </a:pPr>
                <a:endParaRPr lang="en-US" b="0" i="1" dirty="0" smtClean="0">
                  <a:latin typeface="Courier New" charset="0"/>
                  <a:ea typeface="Courier New" charset="0"/>
                  <a:cs typeface="Courier New" charset="0"/>
                </a:endParaRPr>
              </a:p>
              <a:p>
                <a:pPr marL="0" indent="0">
                  <a:buNone/>
                </a:pPr>
                <a:endParaRPr lang="en-US" i="1" dirty="0">
                  <a:latin typeface="Courier New" charset="0"/>
                  <a:ea typeface="Courier New" charset="0"/>
                  <a:cs typeface="Courier New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838200"/>
                <a:ext cx="8229600" cy="6019800"/>
              </a:xfrm>
              <a:blipFill rotWithShape="0">
                <a:blip r:embed="rId2"/>
                <a:stretch>
                  <a:fillRect l="-1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8481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Trickier One…</a:t>
            </a:r>
            <a:endParaRPr lang="en-US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838200"/>
                <a:ext cx="8229600" cy="6019800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charset="0"/>
                          <a:ea typeface="Courier New" charset="0"/>
                          <a:cs typeface="Courier New" charset="0"/>
                        </a:rPr>
                        <m:t>Σ</m:t>
                      </m:r>
                      <m:r>
                        <a:rPr lang="en-US" b="0" i="1" smtClean="0">
                          <a:latin typeface="Cambria Math" charset="0"/>
                          <a:ea typeface="Courier New" charset="0"/>
                          <a:cs typeface="Courier New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charset="0"/>
                              <a:ea typeface="Courier New" charset="0"/>
                              <a:cs typeface="Courier New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  <a:ea typeface="Courier New" charset="0"/>
                              <a:cs typeface="Courier New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charset="0"/>
                              <a:ea typeface="Courier New" charset="0"/>
                              <a:cs typeface="Courier New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charset="0"/>
                              <a:ea typeface="Courier New" charset="0"/>
                              <a:cs typeface="Courier New" charset="0"/>
                            </a:rPr>
                            <m:t>𝑏</m:t>
                          </m:r>
                          <m:r>
                            <a:rPr lang="en-US" b="0" i="1" smtClean="0">
                              <a:latin typeface="Cambria Math" charset="0"/>
                              <a:ea typeface="Courier New" charset="0"/>
                              <a:cs typeface="Courier New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charset="0"/>
                              <a:ea typeface="Courier New" charset="0"/>
                              <a:cs typeface="Courier New" charset="0"/>
                            </a:rPr>
                            <m:t>𝑐</m:t>
                          </m:r>
                        </m:e>
                      </m:d>
                    </m:oMath>
                  </m:oMathPara>
                </a14:m>
                <a:endParaRPr lang="en-US" b="0" i="1" dirty="0" smtClean="0">
                  <a:latin typeface="Courier New" charset="0"/>
                  <a:ea typeface="Courier New" charset="0"/>
                  <a:cs typeface="Courier New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  <a:ea typeface="Courier New" charset="0"/>
                          <a:cs typeface="Courier New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latin typeface="Cambria Math" charset="0"/>
                              <a:ea typeface="Courier New" charset="0"/>
                              <a:cs typeface="Courier New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 dirty="0" smtClean="0">
                                  <a:latin typeface="Cambria Math" charset="0"/>
                                  <a:ea typeface="Courier New" charset="0"/>
                                  <a:cs typeface="Courier New" charset="0"/>
                                </a:rPr>
                              </m:ctrlPr>
                            </m:sSupPr>
                            <m:e>
                              <m:r>
                                <a:rPr lang="en-US" b="0" i="1" dirty="0" smtClean="0">
                                  <a:latin typeface="Cambria Math" charset="0"/>
                                  <a:ea typeface="Courier New" charset="0"/>
                                  <a:cs typeface="Courier New" charset="0"/>
                                </a:rPr>
                                <m:t>𝑒𝑚𝑝𝑡𝑦</m:t>
                              </m:r>
                            </m:e>
                            <m:sup>
                              <m:r>
                                <a:rPr lang="en-US" b="0" i="1" dirty="0" smtClean="0">
                                  <a:latin typeface="Cambria Math" charset="0"/>
                                  <a:ea typeface="Courier New" charset="0"/>
                                  <a:cs typeface="Courier New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b="0" i="1" dirty="0" smtClean="0">
                              <a:latin typeface="Cambria Math" charset="0"/>
                              <a:ea typeface="Courier New" charset="0"/>
                              <a:cs typeface="Courier New" charset="0"/>
                            </a:rPr>
                            <m:t>. </m:t>
                          </m:r>
                          <m:r>
                            <a:rPr lang="en-US" b="0" i="1" dirty="0" smtClean="0">
                              <a:latin typeface="Cambria Math" charset="0"/>
                              <a:ea typeface="Courier New" charset="0"/>
                              <a:cs typeface="Courier New" charset="0"/>
                            </a:rPr>
                            <m:t>𝑎</m:t>
                          </m:r>
                        </m:e>
                      </m:d>
                    </m:oMath>
                  </m:oMathPara>
                </a14:m>
                <a:endParaRPr lang="en-US" b="0" i="1" dirty="0" smtClean="0">
                  <a:latin typeface="Cambria Math" charset="0"/>
                  <a:ea typeface="Courier New" charset="0"/>
                  <a:cs typeface="Courier New" charset="0"/>
                </a:endParaRPr>
              </a:p>
              <a:p>
                <a:pPr marL="0" indent="0">
                  <a:buNone/>
                </a:pPr>
                <a:r>
                  <a:rPr lang="en-US" b="0" dirty="0" smtClean="0">
                    <a:ea typeface="Courier New" charset="0"/>
                    <a:cs typeface="Courier New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charset="0"/>
                        <a:ea typeface="Courier New" charset="0"/>
                        <a:cs typeface="Courier New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b="0" i="1" smtClean="0">
                            <a:latin typeface="Cambria Math" charset="0"/>
                            <a:ea typeface="Courier New" charset="0"/>
                            <a:cs typeface="Courier New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  <a:ea typeface="Courier New" charset="0"/>
                            <a:cs typeface="Courier New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charset="0"/>
                            <a:ea typeface="Courier New" charset="0"/>
                            <a:cs typeface="Courier New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charset="0"/>
                            <a:ea typeface="Courier New" charset="0"/>
                            <a:cs typeface="Courier New" charset="0"/>
                          </a:rPr>
                          <m:t>1</m:t>
                        </m:r>
                        <m:r>
                          <m:rPr>
                            <m:lit/>
                          </m:rPr>
                          <a:rPr lang="en-US" b="0" i="1" smtClean="0">
                            <a:latin typeface="Cambria Math" charset="0"/>
                            <a:ea typeface="Courier New" charset="0"/>
                            <a:cs typeface="Courier New" charset="0"/>
                          </a:rPr>
                          <m:t>^</m:t>
                        </m:r>
                        <m:r>
                          <a:rPr lang="en-US" b="0" i="1" smtClean="0">
                            <a:latin typeface="Cambria Math" charset="0"/>
                            <a:ea typeface="Courier New" charset="0"/>
                            <a:cs typeface="Courier New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charset="0"/>
                            <a:ea typeface="Courier New" charset="0"/>
                            <a:cs typeface="Courier New" charset="0"/>
                          </a:rPr>
                          <m:t>2 </m:t>
                        </m:r>
                      </m:e>
                    </m:d>
                    <m:r>
                      <a:rPr lang="en-US" b="0" i="1" smtClean="0">
                        <a:latin typeface="Cambria Math" charset="0"/>
                        <a:ea typeface="Courier New" charset="0"/>
                        <a:cs typeface="Courier New" charset="0"/>
                      </a:rPr>
                      <m:t> </m:t>
                    </m:r>
                    <m:r>
                      <a:rPr lang="en-US" b="0" i="1" smtClean="0">
                        <a:latin typeface="Cambria Math" charset="0"/>
                        <a:ea typeface="Courier New" charset="0"/>
                        <a:cs typeface="Courier New" charset="0"/>
                      </a:rPr>
                      <m:t>𝑠</m:t>
                    </m:r>
                    <m:r>
                      <a:rPr lang="en-US" b="0" i="1" smtClean="0">
                        <a:latin typeface="Cambria Math" charset="0"/>
                        <a:ea typeface="Courier New" charset="0"/>
                        <a:cs typeface="Courier New" charset="0"/>
                      </a:rPr>
                      <m:t>1∈</m:t>
                    </m:r>
                    <m:r>
                      <a:rPr lang="en-US" b="0" i="1" smtClean="0">
                        <a:latin typeface="Cambria Math" charset="0"/>
                        <a:ea typeface="Courier New" charset="0"/>
                        <a:cs typeface="Courier New" charset="0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latin typeface="Cambria Math" charset="0"/>
                            <a:ea typeface="Courier New" charset="0"/>
                            <a:cs typeface="Courier New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charset="0"/>
                                <a:ea typeface="Courier New" charset="0"/>
                                <a:cs typeface="Courier New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charset="0"/>
                                <a:ea typeface="Courier New" charset="0"/>
                                <a:cs typeface="Courier New" charset="0"/>
                              </a:rPr>
                              <m:t>𝑒𝑚𝑝𝑡𝑦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charset="0"/>
                                <a:ea typeface="Courier New" charset="0"/>
                                <a:cs typeface="Courier New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charset="0"/>
                        <a:ea typeface="Courier New" charset="0"/>
                        <a:cs typeface="Courier New" charset="0"/>
                      </a:rPr>
                      <m:t> </m:t>
                    </m:r>
                    <m:r>
                      <a:rPr lang="en-US" b="0" i="1" smtClean="0">
                        <a:latin typeface="Cambria Math" charset="0"/>
                        <a:ea typeface="Courier New" charset="0"/>
                        <a:cs typeface="Courier New" charset="0"/>
                      </a:rPr>
                      <m:t>𝑎𝑛𝑑</m:t>
                    </m:r>
                    <m:r>
                      <a:rPr lang="en-US" b="0" i="1" smtClean="0">
                        <a:latin typeface="Cambria Math" charset="0"/>
                        <a:ea typeface="Courier New" charset="0"/>
                        <a:cs typeface="Courier New" charset="0"/>
                      </a:rPr>
                      <m:t> </m:t>
                    </m:r>
                    <m:r>
                      <a:rPr lang="en-US" b="0" i="1" smtClean="0">
                        <a:latin typeface="Cambria Math" charset="0"/>
                        <a:ea typeface="Courier New" charset="0"/>
                        <a:cs typeface="Courier New" charset="0"/>
                      </a:rPr>
                      <m:t>𝑠</m:t>
                    </m:r>
                    <m:r>
                      <a:rPr lang="en-US" b="0" i="1" smtClean="0">
                        <a:latin typeface="Cambria Math" charset="0"/>
                        <a:ea typeface="Courier New" charset="0"/>
                        <a:cs typeface="Courier New" charset="0"/>
                      </a:rPr>
                      <m:t>2∈</m:t>
                    </m:r>
                    <m:r>
                      <a:rPr lang="en-US" b="0" i="1" smtClean="0">
                        <a:latin typeface="Cambria Math" charset="0"/>
                        <a:ea typeface="Courier New" charset="0"/>
                        <a:cs typeface="Courier New" charset="0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latin typeface="Cambria Math" charset="0"/>
                            <a:ea typeface="Courier New" charset="0"/>
                            <a:cs typeface="Courier New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  <a:ea typeface="Courier New" charset="0"/>
                            <a:cs typeface="Courier New" charset="0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latin typeface="Cambria Math" charset="0"/>
                        <a:ea typeface="Courier New" charset="0"/>
                        <a:cs typeface="Courier New" charset="0"/>
                      </a:rPr>
                      <m:t> }</m:t>
                    </m:r>
                  </m:oMath>
                </a14:m>
                <a:endParaRPr lang="en-US" b="0" i="1" dirty="0" smtClean="0">
                  <a:latin typeface="Courier New" charset="0"/>
                  <a:ea typeface="Courier New" charset="0"/>
                  <a:cs typeface="Courier New" charset="0"/>
                </a:endParaRPr>
              </a:p>
              <a:p>
                <a:pPr marL="0" indent="0">
                  <a:buNone/>
                </a:pPr>
                <a:endParaRPr lang="en-US" b="0" i="1" dirty="0" smtClean="0">
                  <a:latin typeface="Courier New" charset="0"/>
                  <a:ea typeface="Courier New" charset="0"/>
                  <a:cs typeface="Courier New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  <a:ea typeface="Courier New" charset="0"/>
                          <a:cs typeface="Courier New" charset="0"/>
                        </a:rPr>
                        <m:t> =</m:t>
                      </m:r>
                      <m:d>
                        <m:dPr>
                          <m:begChr m:val="{"/>
                          <m:endChr m:val="|"/>
                          <m:ctrlPr>
                            <a:rPr lang="en-US" i="1">
                              <a:latin typeface="Cambria Math" charset="0"/>
                              <a:ea typeface="Courier New" charset="0"/>
                              <a:cs typeface="Courier New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charset="0"/>
                              <a:ea typeface="Courier New" charset="0"/>
                              <a:cs typeface="Courier New" charset="0"/>
                            </a:rPr>
                            <m:t> </m:t>
                          </m:r>
                          <m:r>
                            <a:rPr lang="en-US" i="1">
                              <a:latin typeface="Cambria Math" charset="0"/>
                              <a:ea typeface="Courier New" charset="0"/>
                              <a:cs typeface="Courier New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charset="0"/>
                              <a:ea typeface="Courier New" charset="0"/>
                              <a:cs typeface="Courier New" charset="0"/>
                            </a:rPr>
                            <m:t>1</m:t>
                          </m:r>
                          <m:r>
                            <m:rPr>
                              <m:lit/>
                            </m:rPr>
                            <a:rPr lang="en-US" i="1">
                              <a:latin typeface="Cambria Math" charset="0"/>
                              <a:ea typeface="Courier New" charset="0"/>
                              <a:cs typeface="Courier New" charset="0"/>
                            </a:rPr>
                            <m:t>^</m:t>
                          </m:r>
                          <m:r>
                            <a:rPr lang="en-US" i="1">
                              <a:latin typeface="Cambria Math" charset="0"/>
                              <a:ea typeface="Courier New" charset="0"/>
                              <a:cs typeface="Courier New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charset="0"/>
                              <a:ea typeface="Courier New" charset="0"/>
                              <a:cs typeface="Courier New" charset="0"/>
                            </a:rPr>
                            <m:t>2  </m:t>
                          </m:r>
                        </m:e>
                      </m:d>
                      <m:r>
                        <a:rPr lang="en-US" i="1">
                          <a:latin typeface="Cambria Math" charset="0"/>
                          <a:ea typeface="Courier New" charset="0"/>
                          <a:cs typeface="Courier New" charset="0"/>
                        </a:rPr>
                        <m:t> </m:t>
                      </m:r>
                      <m:r>
                        <a:rPr lang="en-US" i="1">
                          <a:latin typeface="Cambria Math" charset="0"/>
                          <a:ea typeface="Courier New" charset="0"/>
                          <a:cs typeface="Courier New" charset="0"/>
                        </a:rPr>
                        <m:t>𝑠</m:t>
                      </m:r>
                      <m:r>
                        <a:rPr lang="en-US" i="1">
                          <a:latin typeface="Cambria Math" charset="0"/>
                          <a:ea typeface="Courier New" charset="0"/>
                          <a:cs typeface="Courier New" charset="0"/>
                        </a:rPr>
                        <m:t>1∈(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charset="0"/>
                              <a:ea typeface="Courier New" charset="0"/>
                              <a:cs typeface="Courier New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  <a:ea typeface="Courier New" charset="0"/>
                              <a:cs typeface="Courier New" charset="0"/>
                            </a:rPr>
                            <m:t>“”</m:t>
                          </m:r>
                        </m:e>
                      </m:d>
                      <m:r>
                        <a:rPr lang="en-US" b="0" i="1" smtClean="0">
                          <a:latin typeface="Cambria Math" charset="0"/>
                          <a:ea typeface="Courier New" charset="0"/>
                          <a:cs typeface="Courier New" charset="0"/>
                        </a:rPr>
                        <m:t>∪</m:t>
                      </m:r>
                      <m:r>
                        <a:rPr lang="en-US" b="0" i="1" smtClean="0">
                          <a:latin typeface="Cambria Math" charset="0"/>
                          <a:ea typeface="Courier New" charset="0"/>
                          <a:cs typeface="Courier New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latin typeface="Cambria Math" charset="0"/>
                              <a:ea typeface="Courier New" charset="0"/>
                              <a:cs typeface="Courier New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  <a:ea typeface="Courier New" charset="0"/>
                              <a:cs typeface="Courier New" charset="0"/>
                            </a:rPr>
                            <m:t>𝑒𝑚𝑝𝑡𝑦</m:t>
                          </m:r>
                          <m:r>
                            <a:rPr lang="en-US" b="0" i="1" smtClean="0">
                              <a:latin typeface="Cambria Math" charset="0"/>
                              <a:ea typeface="Courier New" charset="0"/>
                              <a:cs typeface="Courier New" charset="0"/>
                            </a:rPr>
                            <m:t> . 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charset="0"/>
                                  <a:ea typeface="Courier New" charset="0"/>
                                  <a:cs typeface="Courier New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charset="0"/>
                                  <a:ea typeface="Courier New" charset="0"/>
                                  <a:cs typeface="Courier New" charset="0"/>
                                </a:rPr>
                                <m:t>𝑒𝑚𝑝𝑡𝑦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charset="0"/>
                                  <a:ea typeface="Courier New" charset="0"/>
                                  <a:cs typeface="Courier New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charset="0"/>
                          <a:ea typeface="Courier New" charset="0"/>
                          <a:cs typeface="Courier New" charset="0"/>
                        </a:rPr>
                        <m:t>) </m:t>
                      </m:r>
                      <m:r>
                        <a:rPr lang="en-US" i="1">
                          <a:latin typeface="Cambria Math" charset="0"/>
                          <a:ea typeface="Courier New" charset="0"/>
                          <a:cs typeface="Courier New" charset="0"/>
                        </a:rPr>
                        <m:t>𝑎𝑛𝑑</m:t>
                      </m:r>
                      <m:r>
                        <a:rPr lang="en-US" i="1">
                          <a:latin typeface="Cambria Math" charset="0"/>
                          <a:ea typeface="Courier New" charset="0"/>
                          <a:cs typeface="Courier New" charset="0"/>
                        </a:rPr>
                        <m:t> </m:t>
                      </m:r>
                      <m:r>
                        <a:rPr lang="en-US" i="1">
                          <a:latin typeface="Cambria Math" charset="0"/>
                          <a:ea typeface="Courier New" charset="0"/>
                          <a:cs typeface="Courier New" charset="0"/>
                        </a:rPr>
                        <m:t>𝑠</m:t>
                      </m:r>
                      <m:r>
                        <a:rPr lang="en-US" i="1">
                          <a:latin typeface="Cambria Math" charset="0"/>
                          <a:ea typeface="Courier New" charset="0"/>
                          <a:cs typeface="Courier New" charset="0"/>
                        </a:rPr>
                        <m:t>2∈{“</m:t>
                      </m:r>
                      <m:r>
                        <a:rPr lang="en-US" b="0" i="1" smtClean="0">
                          <a:latin typeface="Cambria Math" charset="0"/>
                          <a:ea typeface="Courier New" charset="0"/>
                          <a:cs typeface="Courier New" charset="0"/>
                        </a:rPr>
                        <m:t>𝑎</m:t>
                      </m:r>
                      <m:r>
                        <a:rPr lang="en-US" b="0" i="1" smtClean="0">
                          <a:latin typeface="Cambria Math" charset="0"/>
                          <a:ea typeface="Courier New" charset="0"/>
                          <a:cs typeface="Courier New" charset="0"/>
                        </a:rPr>
                        <m:t>” }}</m:t>
                      </m:r>
                    </m:oMath>
                  </m:oMathPara>
                </a14:m>
                <a:endParaRPr lang="en-US" b="0" i="1" dirty="0" smtClean="0">
                  <a:latin typeface="Courier New" charset="0"/>
                  <a:ea typeface="Courier New" charset="0"/>
                  <a:cs typeface="Courier New" charset="0"/>
                </a:endParaRPr>
              </a:p>
              <a:p>
                <a:pPr marL="0" indent="0">
                  <a:buNone/>
                </a:pPr>
                <a:endParaRPr lang="en-US" b="0" i="1" dirty="0" smtClean="0">
                  <a:latin typeface="Courier New" charset="0"/>
                  <a:ea typeface="Courier New" charset="0"/>
                  <a:cs typeface="Courier New" charset="0"/>
                </a:endParaRPr>
              </a:p>
              <a:p>
                <a:pPr marL="0" indent="0">
                  <a:buNone/>
                </a:pPr>
                <a:endParaRPr lang="en-US" i="1" dirty="0">
                  <a:latin typeface="Courier New" charset="0"/>
                  <a:ea typeface="Courier New" charset="0"/>
                  <a:cs typeface="Courier New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838200"/>
                <a:ext cx="8229600" cy="6019800"/>
              </a:xfrm>
              <a:blipFill rotWithShape="0">
                <a:blip r:embed="rId2"/>
                <a:stretch>
                  <a:fillRect l="-741" r="-1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862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Trickier One…</a:t>
            </a:r>
            <a:endParaRPr lang="en-US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838200"/>
                <a:ext cx="8229600" cy="6019800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charset="0"/>
                          <a:ea typeface="Courier New" charset="0"/>
                          <a:cs typeface="Courier New" charset="0"/>
                        </a:rPr>
                        <m:t>Σ</m:t>
                      </m:r>
                      <m:r>
                        <a:rPr lang="en-US" b="0" i="1" smtClean="0">
                          <a:latin typeface="Cambria Math" charset="0"/>
                          <a:ea typeface="Courier New" charset="0"/>
                          <a:cs typeface="Courier New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charset="0"/>
                              <a:ea typeface="Courier New" charset="0"/>
                              <a:cs typeface="Courier New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  <a:ea typeface="Courier New" charset="0"/>
                              <a:cs typeface="Courier New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charset="0"/>
                              <a:ea typeface="Courier New" charset="0"/>
                              <a:cs typeface="Courier New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charset="0"/>
                              <a:ea typeface="Courier New" charset="0"/>
                              <a:cs typeface="Courier New" charset="0"/>
                            </a:rPr>
                            <m:t>𝑏</m:t>
                          </m:r>
                          <m:r>
                            <a:rPr lang="en-US" b="0" i="1" smtClean="0">
                              <a:latin typeface="Cambria Math" charset="0"/>
                              <a:ea typeface="Courier New" charset="0"/>
                              <a:cs typeface="Courier New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charset="0"/>
                              <a:ea typeface="Courier New" charset="0"/>
                              <a:cs typeface="Courier New" charset="0"/>
                            </a:rPr>
                            <m:t>𝑐</m:t>
                          </m:r>
                        </m:e>
                      </m:d>
                    </m:oMath>
                  </m:oMathPara>
                </a14:m>
                <a:endParaRPr lang="en-US" b="0" i="1" dirty="0" smtClean="0">
                  <a:latin typeface="Courier New" charset="0"/>
                  <a:ea typeface="Courier New" charset="0"/>
                  <a:cs typeface="Courier New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  <a:ea typeface="Courier New" charset="0"/>
                          <a:cs typeface="Courier New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latin typeface="Cambria Math" charset="0"/>
                              <a:ea typeface="Courier New" charset="0"/>
                              <a:cs typeface="Courier New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 dirty="0" smtClean="0">
                                  <a:latin typeface="Cambria Math" charset="0"/>
                                  <a:ea typeface="Courier New" charset="0"/>
                                  <a:cs typeface="Courier New" charset="0"/>
                                </a:rPr>
                              </m:ctrlPr>
                            </m:sSupPr>
                            <m:e>
                              <m:r>
                                <a:rPr lang="en-US" b="0" i="1" dirty="0" smtClean="0">
                                  <a:latin typeface="Cambria Math" charset="0"/>
                                  <a:ea typeface="Courier New" charset="0"/>
                                  <a:cs typeface="Courier New" charset="0"/>
                                </a:rPr>
                                <m:t>𝑒𝑚𝑝𝑡𝑦</m:t>
                              </m:r>
                            </m:e>
                            <m:sup>
                              <m:r>
                                <a:rPr lang="en-US" b="0" i="1" dirty="0" smtClean="0">
                                  <a:latin typeface="Cambria Math" charset="0"/>
                                  <a:ea typeface="Courier New" charset="0"/>
                                  <a:cs typeface="Courier New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b="0" i="1" dirty="0" smtClean="0">
                              <a:latin typeface="Cambria Math" charset="0"/>
                              <a:ea typeface="Courier New" charset="0"/>
                              <a:cs typeface="Courier New" charset="0"/>
                            </a:rPr>
                            <m:t>. </m:t>
                          </m:r>
                          <m:r>
                            <a:rPr lang="en-US" b="0" i="1" dirty="0" smtClean="0">
                              <a:latin typeface="Cambria Math" charset="0"/>
                              <a:ea typeface="Courier New" charset="0"/>
                              <a:cs typeface="Courier New" charset="0"/>
                            </a:rPr>
                            <m:t>𝑎</m:t>
                          </m:r>
                        </m:e>
                      </m:d>
                    </m:oMath>
                  </m:oMathPara>
                </a14:m>
                <a:endParaRPr lang="en-US" b="0" i="1" dirty="0" smtClean="0">
                  <a:latin typeface="Cambria Math" charset="0"/>
                  <a:ea typeface="Courier New" charset="0"/>
                  <a:cs typeface="Courier New" charset="0"/>
                </a:endParaRPr>
              </a:p>
              <a:p>
                <a:pPr marL="0" indent="0">
                  <a:buNone/>
                </a:pPr>
                <a:r>
                  <a:rPr lang="en-US" b="0" dirty="0" smtClean="0">
                    <a:ea typeface="Courier New" charset="0"/>
                    <a:cs typeface="Courier New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charset="0"/>
                        <a:ea typeface="Courier New" charset="0"/>
                        <a:cs typeface="Courier New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b="0" i="1" smtClean="0">
                            <a:latin typeface="Cambria Math" charset="0"/>
                            <a:ea typeface="Courier New" charset="0"/>
                            <a:cs typeface="Courier New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  <a:ea typeface="Courier New" charset="0"/>
                            <a:cs typeface="Courier New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charset="0"/>
                            <a:ea typeface="Courier New" charset="0"/>
                            <a:cs typeface="Courier New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charset="0"/>
                            <a:ea typeface="Courier New" charset="0"/>
                            <a:cs typeface="Courier New" charset="0"/>
                          </a:rPr>
                          <m:t>1</m:t>
                        </m:r>
                        <m:r>
                          <m:rPr>
                            <m:lit/>
                          </m:rPr>
                          <a:rPr lang="en-US" b="0" i="1" smtClean="0">
                            <a:latin typeface="Cambria Math" charset="0"/>
                            <a:ea typeface="Courier New" charset="0"/>
                            <a:cs typeface="Courier New" charset="0"/>
                          </a:rPr>
                          <m:t>^</m:t>
                        </m:r>
                        <m:r>
                          <a:rPr lang="en-US" b="0" i="1" smtClean="0">
                            <a:latin typeface="Cambria Math" charset="0"/>
                            <a:ea typeface="Courier New" charset="0"/>
                            <a:cs typeface="Courier New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charset="0"/>
                            <a:ea typeface="Courier New" charset="0"/>
                            <a:cs typeface="Courier New" charset="0"/>
                          </a:rPr>
                          <m:t>2 </m:t>
                        </m:r>
                      </m:e>
                    </m:d>
                    <m:r>
                      <a:rPr lang="en-US" b="0" i="1" smtClean="0">
                        <a:latin typeface="Cambria Math" charset="0"/>
                        <a:ea typeface="Courier New" charset="0"/>
                        <a:cs typeface="Courier New" charset="0"/>
                      </a:rPr>
                      <m:t> </m:t>
                    </m:r>
                    <m:r>
                      <a:rPr lang="en-US" b="0" i="1" smtClean="0">
                        <a:latin typeface="Cambria Math" charset="0"/>
                        <a:ea typeface="Courier New" charset="0"/>
                        <a:cs typeface="Courier New" charset="0"/>
                      </a:rPr>
                      <m:t>𝑠</m:t>
                    </m:r>
                    <m:r>
                      <a:rPr lang="en-US" b="0" i="1" smtClean="0">
                        <a:latin typeface="Cambria Math" charset="0"/>
                        <a:ea typeface="Courier New" charset="0"/>
                        <a:cs typeface="Courier New" charset="0"/>
                      </a:rPr>
                      <m:t>1∈</m:t>
                    </m:r>
                    <m:r>
                      <a:rPr lang="en-US" b="0" i="1" smtClean="0">
                        <a:latin typeface="Cambria Math" charset="0"/>
                        <a:ea typeface="Courier New" charset="0"/>
                        <a:cs typeface="Courier New" charset="0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latin typeface="Cambria Math" charset="0"/>
                            <a:ea typeface="Courier New" charset="0"/>
                            <a:cs typeface="Courier New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charset="0"/>
                                <a:ea typeface="Courier New" charset="0"/>
                                <a:cs typeface="Courier New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charset="0"/>
                                <a:ea typeface="Courier New" charset="0"/>
                                <a:cs typeface="Courier New" charset="0"/>
                              </a:rPr>
                              <m:t>𝑒𝑚𝑝𝑡𝑦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charset="0"/>
                                <a:ea typeface="Courier New" charset="0"/>
                                <a:cs typeface="Courier New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charset="0"/>
                        <a:ea typeface="Courier New" charset="0"/>
                        <a:cs typeface="Courier New" charset="0"/>
                      </a:rPr>
                      <m:t> </m:t>
                    </m:r>
                    <m:r>
                      <a:rPr lang="en-US" b="0" i="1" smtClean="0">
                        <a:latin typeface="Cambria Math" charset="0"/>
                        <a:ea typeface="Courier New" charset="0"/>
                        <a:cs typeface="Courier New" charset="0"/>
                      </a:rPr>
                      <m:t>𝑎𝑛𝑑</m:t>
                    </m:r>
                    <m:r>
                      <a:rPr lang="en-US" b="0" i="1" smtClean="0">
                        <a:latin typeface="Cambria Math" charset="0"/>
                        <a:ea typeface="Courier New" charset="0"/>
                        <a:cs typeface="Courier New" charset="0"/>
                      </a:rPr>
                      <m:t> </m:t>
                    </m:r>
                    <m:r>
                      <a:rPr lang="en-US" b="0" i="1" smtClean="0">
                        <a:latin typeface="Cambria Math" charset="0"/>
                        <a:ea typeface="Courier New" charset="0"/>
                        <a:cs typeface="Courier New" charset="0"/>
                      </a:rPr>
                      <m:t>𝑠</m:t>
                    </m:r>
                    <m:r>
                      <a:rPr lang="en-US" b="0" i="1" smtClean="0">
                        <a:latin typeface="Cambria Math" charset="0"/>
                        <a:ea typeface="Courier New" charset="0"/>
                        <a:cs typeface="Courier New" charset="0"/>
                      </a:rPr>
                      <m:t>2∈</m:t>
                    </m:r>
                    <m:r>
                      <a:rPr lang="en-US" b="0" i="1" smtClean="0">
                        <a:latin typeface="Cambria Math" charset="0"/>
                        <a:ea typeface="Courier New" charset="0"/>
                        <a:cs typeface="Courier New" charset="0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latin typeface="Cambria Math" charset="0"/>
                            <a:ea typeface="Courier New" charset="0"/>
                            <a:cs typeface="Courier New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  <a:ea typeface="Courier New" charset="0"/>
                            <a:cs typeface="Courier New" charset="0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latin typeface="Cambria Math" charset="0"/>
                        <a:ea typeface="Courier New" charset="0"/>
                        <a:cs typeface="Courier New" charset="0"/>
                      </a:rPr>
                      <m:t> }</m:t>
                    </m:r>
                  </m:oMath>
                </a14:m>
                <a:endParaRPr lang="en-US" b="0" i="1" dirty="0" smtClean="0">
                  <a:latin typeface="Courier New" charset="0"/>
                  <a:ea typeface="Courier New" charset="0"/>
                  <a:cs typeface="Courier New" charset="0"/>
                </a:endParaRPr>
              </a:p>
              <a:p>
                <a:pPr marL="0" indent="0">
                  <a:buNone/>
                </a:pPr>
                <a:endParaRPr lang="en-US" b="0" i="1" dirty="0" smtClean="0">
                  <a:latin typeface="Courier New" charset="0"/>
                  <a:ea typeface="Courier New" charset="0"/>
                  <a:cs typeface="Courier New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  <a:ea typeface="Courier New" charset="0"/>
                          <a:cs typeface="Courier New" charset="0"/>
                        </a:rPr>
                        <m:t> =</m:t>
                      </m:r>
                      <m:d>
                        <m:dPr>
                          <m:begChr m:val="{"/>
                          <m:endChr m:val="|"/>
                          <m:ctrlPr>
                            <a:rPr lang="en-US" i="1">
                              <a:latin typeface="Cambria Math" charset="0"/>
                              <a:ea typeface="Courier New" charset="0"/>
                              <a:cs typeface="Courier New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charset="0"/>
                              <a:ea typeface="Courier New" charset="0"/>
                              <a:cs typeface="Courier New" charset="0"/>
                            </a:rPr>
                            <m:t> </m:t>
                          </m:r>
                          <m:r>
                            <a:rPr lang="en-US" i="1">
                              <a:latin typeface="Cambria Math" charset="0"/>
                              <a:ea typeface="Courier New" charset="0"/>
                              <a:cs typeface="Courier New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charset="0"/>
                              <a:ea typeface="Courier New" charset="0"/>
                              <a:cs typeface="Courier New" charset="0"/>
                            </a:rPr>
                            <m:t>1</m:t>
                          </m:r>
                          <m:r>
                            <m:rPr>
                              <m:lit/>
                            </m:rPr>
                            <a:rPr lang="en-US" i="1">
                              <a:latin typeface="Cambria Math" charset="0"/>
                              <a:ea typeface="Courier New" charset="0"/>
                              <a:cs typeface="Courier New" charset="0"/>
                            </a:rPr>
                            <m:t>^</m:t>
                          </m:r>
                          <m:r>
                            <a:rPr lang="en-US" i="1">
                              <a:latin typeface="Cambria Math" charset="0"/>
                              <a:ea typeface="Courier New" charset="0"/>
                              <a:cs typeface="Courier New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charset="0"/>
                              <a:ea typeface="Courier New" charset="0"/>
                              <a:cs typeface="Courier New" charset="0"/>
                            </a:rPr>
                            <m:t>2  </m:t>
                          </m:r>
                        </m:e>
                      </m:d>
                      <m:r>
                        <a:rPr lang="en-US" i="1">
                          <a:latin typeface="Cambria Math" charset="0"/>
                          <a:ea typeface="Courier New" charset="0"/>
                          <a:cs typeface="Courier New" charset="0"/>
                        </a:rPr>
                        <m:t> </m:t>
                      </m:r>
                      <m:r>
                        <a:rPr lang="en-US" i="1">
                          <a:latin typeface="Cambria Math" charset="0"/>
                          <a:ea typeface="Courier New" charset="0"/>
                          <a:cs typeface="Courier New" charset="0"/>
                        </a:rPr>
                        <m:t>𝑠</m:t>
                      </m:r>
                      <m:r>
                        <a:rPr lang="en-US" i="1">
                          <a:latin typeface="Cambria Math" charset="0"/>
                          <a:ea typeface="Courier New" charset="0"/>
                          <a:cs typeface="Courier New" charset="0"/>
                        </a:rPr>
                        <m:t>1∈(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charset="0"/>
                              <a:ea typeface="Courier New" charset="0"/>
                              <a:cs typeface="Courier New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  <a:ea typeface="Courier New" charset="0"/>
                              <a:cs typeface="Courier New" charset="0"/>
                            </a:rPr>
                            <m:t>“”</m:t>
                          </m:r>
                        </m:e>
                      </m:d>
                      <m:r>
                        <a:rPr lang="en-US" b="0" i="1" smtClean="0">
                          <a:latin typeface="Cambria Math" charset="0"/>
                          <a:ea typeface="Courier New" charset="0"/>
                          <a:cs typeface="Courier New" charset="0"/>
                        </a:rPr>
                        <m:t>∪</m:t>
                      </m:r>
                      <m:r>
                        <a:rPr lang="en-US" b="0" i="1" smtClean="0">
                          <a:latin typeface="Cambria Math" charset="0"/>
                          <a:ea typeface="Courier New" charset="0"/>
                          <a:cs typeface="Courier New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latin typeface="Cambria Math" charset="0"/>
                              <a:ea typeface="Courier New" charset="0"/>
                              <a:cs typeface="Courier New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  <a:ea typeface="Courier New" charset="0"/>
                              <a:cs typeface="Courier New" charset="0"/>
                            </a:rPr>
                            <m:t>𝑒𝑚𝑝𝑡𝑦</m:t>
                          </m:r>
                          <m:r>
                            <a:rPr lang="en-US" b="0" i="1" smtClean="0">
                              <a:latin typeface="Cambria Math" charset="0"/>
                              <a:ea typeface="Courier New" charset="0"/>
                              <a:cs typeface="Courier New" charset="0"/>
                            </a:rPr>
                            <m:t> . 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charset="0"/>
                                  <a:ea typeface="Courier New" charset="0"/>
                                  <a:cs typeface="Courier New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charset="0"/>
                                  <a:ea typeface="Courier New" charset="0"/>
                                  <a:cs typeface="Courier New" charset="0"/>
                                </a:rPr>
                                <m:t>𝑒𝑚𝑝𝑡𝑦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charset="0"/>
                                  <a:ea typeface="Courier New" charset="0"/>
                                  <a:cs typeface="Courier New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charset="0"/>
                          <a:ea typeface="Courier New" charset="0"/>
                          <a:cs typeface="Courier New" charset="0"/>
                        </a:rPr>
                        <m:t>) </m:t>
                      </m:r>
                      <m:r>
                        <a:rPr lang="en-US" i="1">
                          <a:latin typeface="Cambria Math" charset="0"/>
                          <a:ea typeface="Courier New" charset="0"/>
                          <a:cs typeface="Courier New" charset="0"/>
                        </a:rPr>
                        <m:t>𝑎𝑛𝑑</m:t>
                      </m:r>
                      <m:r>
                        <a:rPr lang="en-US" i="1">
                          <a:latin typeface="Cambria Math" charset="0"/>
                          <a:ea typeface="Courier New" charset="0"/>
                          <a:cs typeface="Courier New" charset="0"/>
                        </a:rPr>
                        <m:t> </m:t>
                      </m:r>
                      <m:r>
                        <a:rPr lang="en-US" i="1">
                          <a:latin typeface="Cambria Math" charset="0"/>
                          <a:ea typeface="Courier New" charset="0"/>
                          <a:cs typeface="Courier New" charset="0"/>
                        </a:rPr>
                        <m:t>𝑠</m:t>
                      </m:r>
                      <m:r>
                        <a:rPr lang="en-US" i="1">
                          <a:latin typeface="Cambria Math" charset="0"/>
                          <a:ea typeface="Courier New" charset="0"/>
                          <a:cs typeface="Courier New" charset="0"/>
                        </a:rPr>
                        <m:t>2∈{“</m:t>
                      </m:r>
                      <m:r>
                        <a:rPr lang="en-US" b="0" i="1" smtClean="0">
                          <a:latin typeface="Cambria Math" charset="0"/>
                          <a:ea typeface="Courier New" charset="0"/>
                          <a:cs typeface="Courier New" charset="0"/>
                        </a:rPr>
                        <m:t>𝑎</m:t>
                      </m:r>
                      <m:r>
                        <a:rPr lang="en-US" b="0" i="1" smtClean="0">
                          <a:latin typeface="Cambria Math" charset="0"/>
                          <a:ea typeface="Courier New" charset="0"/>
                          <a:cs typeface="Courier New" charset="0"/>
                        </a:rPr>
                        <m:t>” }}</m:t>
                      </m:r>
                    </m:oMath>
                  </m:oMathPara>
                </a14:m>
                <a:endParaRPr lang="en-US" b="0" i="1" dirty="0" smtClean="0">
                  <a:latin typeface="Courier New" charset="0"/>
                  <a:ea typeface="Courier New" charset="0"/>
                  <a:cs typeface="Courier New" charset="0"/>
                </a:endParaRPr>
              </a:p>
              <a:p>
                <a:pPr marL="0" indent="0">
                  <a:buNone/>
                </a:pPr>
                <a:endParaRPr lang="en-US" b="0" i="1" dirty="0" smtClean="0">
                  <a:latin typeface="Courier New" charset="0"/>
                  <a:ea typeface="Courier New" charset="0"/>
                  <a:cs typeface="Courier New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  <a:ea typeface="Courier New" charset="0"/>
                          <a:cs typeface="Courier New" charset="0"/>
                        </a:rPr>
                        <m:t> </m:t>
                      </m:r>
                      <m:r>
                        <a:rPr lang="en-US" i="1">
                          <a:latin typeface="Cambria Math" charset="0"/>
                          <a:ea typeface="Courier New" charset="0"/>
                          <a:cs typeface="Courier New" charset="0"/>
                        </a:rPr>
                        <m:t>=</m:t>
                      </m:r>
                      <m:d>
                        <m:dPr>
                          <m:begChr m:val="{"/>
                          <m:endChr m:val="|"/>
                          <m:ctrlPr>
                            <a:rPr lang="en-US" i="1">
                              <a:latin typeface="Cambria Math" charset="0"/>
                              <a:ea typeface="Courier New" charset="0"/>
                              <a:cs typeface="Courier New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charset="0"/>
                              <a:ea typeface="Courier New" charset="0"/>
                              <a:cs typeface="Courier New" charset="0"/>
                            </a:rPr>
                            <m:t> </m:t>
                          </m:r>
                          <m:r>
                            <a:rPr lang="en-US" i="1">
                              <a:latin typeface="Cambria Math" charset="0"/>
                              <a:ea typeface="Courier New" charset="0"/>
                              <a:cs typeface="Courier New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charset="0"/>
                              <a:ea typeface="Courier New" charset="0"/>
                              <a:cs typeface="Courier New" charset="0"/>
                            </a:rPr>
                            <m:t>1</m:t>
                          </m:r>
                          <m:r>
                            <m:rPr>
                              <m:lit/>
                            </m:rPr>
                            <a:rPr lang="en-US" i="1">
                              <a:latin typeface="Cambria Math" charset="0"/>
                              <a:ea typeface="Courier New" charset="0"/>
                              <a:cs typeface="Courier New" charset="0"/>
                            </a:rPr>
                            <m:t>^</m:t>
                          </m:r>
                          <m:r>
                            <a:rPr lang="en-US" b="0" i="1" smtClean="0">
                              <a:latin typeface="Cambria Math" charset="0"/>
                              <a:ea typeface="Courier New" charset="0"/>
                              <a:cs typeface="Courier New" charset="0"/>
                            </a:rPr>
                            <m:t>“</m:t>
                          </m:r>
                          <m:r>
                            <a:rPr lang="en-US" b="0" i="1" smtClean="0">
                              <a:latin typeface="Cambria Math" charset="0"/>
                              <a:ea typeface="Courier New" charset="0"/>
                              <a:cs typeface="Courier New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charset="0"/>
                              <a:ea typeface="Courier New" charset="0"/>
                              <a:cs typeface="Courier New" charset="0"/>
                            </a:rPr>
                            <m:t>” </m:t>
                          </m:r>
                        </m:e>
                      </m:d>
                      <m:r>
                        <a:rPr lang="en-US" i="1">
                          <a:latin typeface="Cambria Math" charset="0"/>
                          <a:ea typeface="Courier New" charset="0"/>
                          <a:cs typeface="Courier New" charset="0"/>
                        </a:rPr>
                        <m:t> </m:t>
                      </m:r>
                      <m:r>
                        <a:rPr lang="en-US" i="1">
                          <a:latin typeface="Cambria Math" charset="0"/>
                          <a:ea typeface="Courier New" charset="0"/>
                          <a:cs typeface="Courier New" charset="0"/>
                        </a:rPr>
                        <m:t>𝑠</m:t>
                      </m:r>
                      <m:r>
                        <a:rPr lang="en-US" i="1">
                          <a:latin typeface="Cambria Math" charset="0"/>
                          <a:ea typeface="Courier New" charset="0"/>
                          <a:cs typeface="Courier New" charset="0"/>
                        </a:rPr>
                        <m:t>1∈</m:t>
                      </m:r>
                      <m:d>
                        <m:dPr>
                          <m:ctrlPr>
                            <a:rPr lang="en-US" i="1">
                              <a:latin typeface="Cambria Math" charset="0"/>
                              <a:ea typeface="Courier New" charset="0"/>
                              <a:cs typeface="Courier New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i="1">
                                  <a:latin typeface="Cambria Math" charset="0"/>
                                  <a:ea typeface="Courier New" charset="0"/>
                                  <a:cs typeface="Courier New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charset="0"/>
                                  <a:ea typeface="Courier New" charset="0"/>
                                  <a:cs typeface="Courier New" charset="0"/>
                                </a:rPr>
                                <m:t>“”</m:t>
                              </m:r>
                            </m:e>
                          </m:d>
                          <m:r>
                            <a:rPr lang="en-US" i="1">
                              <a:latin typeface="Cambria Math" charset="0"/>
                              <a:ea typeface="Courier New" charset="0"/>
                              <a:cs typeface="Courier New" charset="0"/>
                            </a:rPr>
                            <m:t>∪</m:t>
                          </m:r>
                          <m:r>
                            <a:rPr lang="en-US" i="1">
                              <a:latin typeface="Cambria Math" charset="0"/>
                              <a:ea typeface="Courier New" charset="0"/>
                              <a:cs typeface="Courier New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i="1">
                                  <a:latin typeface="Cambria Math" charset="0"/>
                                  <a:ea typeface="Courier New" charset="0"/>
                                  <a:cs typeface="Courier New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charset="0"/>
                                  <a:ea typeface="Courier New" charset="0"/>
                                  <a:cs typeface="Courier New" charset="0"/>
                                </a:rPr>
                                <m:t>𝑒𝑚𝑝𝑡𝑦</m:t>
                              </m:r>
                              <m:r>
                                <a:rPr lang="en-US" i="1">
                                  <a:latin typeface="Cambria Math" charset="0"/>
                                  <a:ea typeface="Courier New" charset="0"/>
                                  <a:cs typeface="Courier New" charset="0"/>
                                </a:rPr>
                                <m:t> . 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charset="0"/>
                                      <a:ea typeface="Courier New" charset="0"/>
                                      <a:cs typeface="Courier New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charset="0"/>
                                      <a:ea typeface="Courier New" charset="0"/>
                                      <a:cs typeface="Courier New" charset="0"/>
                                    </a:rPr>
                                    <m:t>𝑒𝑚𝑝𝑡𝑦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charset="0"/>
                                      <a:ea typeface="Courier New" charset="0"/>
                                      <a:cs typeface="Courier New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charset="0"/>
                          <a:ea typeface="Courier New" charset="0"/>
                          <a:cs typeface="Courier New" charset="0"/>
                        </a:rPr>
                        <m:t>}</m:t>
                      </m:r>
                    </m:oMath>
                  </m:oMathPara>
                </a14:m>
                <a:endParaRPr lang="en-US" b="0" i="1" dirty="0" smtClean="0">
                  <a:latin typeface="Cambria Math" charset="0"/>
                  <a:ea typeface="Courier New" charset="0"/>
                  <a:cs typeface="Courier New" charset="0"/>
                </a:endParaRPr>
              </a:p>
              <a:p>
                <a:pPr marL="0" indent="0">
                  <a:buNone/>
                </a:pPr>
                <a:endParaRPr lang="en-US" b="0" i="1" dirty="0" smtClean="0">
                  <a:latin typeface="Cambria Math" charset="0"/>
                  <a:ea typeface="Courier New" charset="0"/>
                  <a:cs typeface="Courier New" charset="0"/>
                </a:endParaRPr>
              </a:p>
              <a:p>
                <a:pPr marL="0" indent="0">
                  <a:buNone/>
                </a:pPr>
                <a:r>
                  <a:rPr lang="en-US" sz="2000" dirty="0" smtClean="0">
                    <a:ea typeface="Courier New" charset="0"/>
                    <a:cs typeface="Courier New" charset="0"/>
                  </a:rPr>
                  <a:t> </a:t>
                </a:r>
                <a:endParaRPr lang="en-US" i="1" dirty="0">
                  <a:latin typeface="Courier New" charset="0"/>
                  <a:ea typeface="Courier New" charset="0"/>
                  <a:cs typeface="Courier New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838200"/>
                <a:ext cx="8229600" cy="6019800"/>
              </a:xfrm>
              <a:blipFill rotWithShape="0">
                <a:blip r:embed="rId2"/>
                <a:stretch>
                  <a:fillRect l="-741" r="-1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8401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Trickier One…</a:t>
            </a:r>
            <a:endParaRPr lang="en-US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838200"/>
                <a:ext cx="8229600" cy="6019800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charset="0"/>
                          <a:ea typeface="Courier New" charset="0"/>
                          <a:cs typeface="Courier New" charset="0"/>
                        </a:rPr>
                        <m:t>Σ</m:t>
                      </m:r>
                      <m:r>
                        <a:rPr lang="en-US" b="0" i="1" smtClean="0">
                          <a:latin typeface="Cambria Math" charset="0"/>
                          <a:ea typeface="Courier New" charset="0"/>
                          <a:cs typeface="Courier New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charset="0"/>
                              <a:ea typeface="Courier New" charset="0"/>
                              <a:cs typeface="Courier New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  <a:ea typeface="Courier New" charset="0"/>
                              <a:cs typeface="Courier New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charset="0"/>
                              <a:ea typeface="Courier New" charset="0"/>
                              <a:cs typeface="Courier New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charset="0"/>
                              <a:ea typeface="Courier New" charset="0"/>
                              <a:cs typeface="Courier New" charset="0"/>
                            </a:rPr>
                            <m:t>𝑏</m:t>
                          </m:r>
                          <m:r>
                            <a:rPr lang="en-US" b="0" i="1" smtClean="0">
                              <a:latin typeface="Cambria Math" charset="0"/>
                              <a:ea typeface="Courier New" charset="0"/>
                              <a:cs typeface="Courier New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charset="0"/>
                              <a:ea typeface="Courier New" charset="0"/>
                              <a:cs typeface="Courier New" charset="0"/>
                            </a:rPr>
                            <m:t>𝑐</m:t>
                          </m:r>
                        </m:e>
                      </m:d>
                    </m:oMath>
                  </m:oMathPara>
                </a14:m>
                <a:endParaRPr lang="en-US" b="0" i="1" dirty="0" smtClean="0">
                  <a:latin typeface="Courier New" charset="0"/>
                  <a:ea typeface="Courier New" charset="0"/>
                  <a:cs typeface="Courier New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  <a:ea typeface="Courier New" charset="0"/>
                          <a:cs typeface="Courier New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latin typeface="Cambria Math" charset="0"/>
                              <a:ea typeface="Courier New" charset="0"/>
                              <a:cs typeface="Courier New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 dirty="0" smtClean="0">
                                  <a:latin typeface="Cambria Math" charset="0"/>
                                  <a:ea typeface="Courier New" charset="0"/>
                                  <a:cs typeface="Courier New" charset="0"/>
                                </a:rPr>
                              </m:ctrlPr>
                            </m:sSupPr>
                            <m:e>
                              <m:r>
                                <a:rPr lang="en-US" b="0" i="1" dirty="0" smtClean="0">
                                  <a:latin typeface="Cambria Math" charset="0"/>
                                  <a:ea typeface="Courier New" charset="0"/>
                                  <a:cs typeface="Courier New" charset="0"/>
                                </a:rPr>
                                <m:t>𝑒𝑚𝑝𝑡𝑦</m:t>
                              </m:r>
                            </m:e>
                            <m:sup>
                              <m:r>
                                <a:rPr lang="en-US" b="0" i="1" dirty="0" smtClean="0">
                                  <a:latin typeface="Cambria Math" charset="0"/>
                                  <a:ea typeface="Courier New" charset="0"/>
                                  <a:cs typeface="Courier New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b="0" i="1" dirty="0" smtClean="0">
                              <a:latin typeface="Cambria Math" charset="0"/>
                              <a:ea typeface="Courier New" charset="0"/>
                              <a:cs typeface="Courier New" charset="0"/>
                            </a:rPr>
                            <m:t>. </m:t>
                          </m:r>
                          <m:r>
                            <a:rPr lang="en-US" b="0" i="1" dirty="0" smtClean="0">
                              <a:latin typeface="Cambria Math" charset="0"/>
                              <a:ea typeface="Courier New" charset="0"/>
                              <a:cs typeface="Courier New" charset="0"/>
                            </a:rPr>
                            <m:t>𝑎</m:t>
                          </m:r>
                        </m:e>
                      </m:d>
                    </m:oMath>
                  </m:oMathPara>
                </a14:m>
                <a:endParaRPr lang="en-US" b="0" i="1" dirty="0" smtClean="0">
                  <a:latin typeface="Cambria Math" charset="0"/>
                  <a:ea typeface="Courier New" charset="0"/>
                  <a:cs typeface="Courier New" charset="0"/>
                </a:endParaRPr>
              </a:p>
              <a:p>
                <a:pPr marL="0" indent="0">
                  <a:buNone/>
                </a:pPr>
                <a:r>
                  <a:rPr lang="en-US" b="0" dirty="0" smtClean="0">
                    <a:ea typeface="Courier New" charset="0"/>
                    <a:cs typeface="Courier New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charset="0"/>
                        <a:ea typeface="Courier New" charset="0"/>
                        <a:cs typeface="Courier New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b="0" i="1" smtClean="0">
                            <a:latin typeface="Cambria Math" charset="0"/>
                            <a:ea typeface="Courier New" charset="0"/>
                            <a:cs typeface="Courier New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  <a:ea typeface="Courier New" charset="0"/>
                            <a:cs typeface="Courier New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charset="0"/>
                            <a:ea typeface="Courier New" charset="0"/>
                            <a:cs typeface="Courier New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charset="0"/>
                            <a:ea typeface="Courier New" charset="0"/>
                            <a:cs typeface="Courier New" charset="0"/>
                          </a:rPr>
                          <m:t>1</m:t>
                        </m:r>
                        <m:r>
                          <m:rPr>
                            <m:lit/>
                          </m:rPr>
                          <a:rPr lang="en-US" b="0" i="1" smtClean="0">
                            <a:latin typeface="Cambria Math" charset="0"/>
                            <a:ea typeface="Courier New" charset="0"/>
                            <a:cs typeface="Courier New" charset="0"/>
                          </a:rPr>
                          <m:t>^</m:t>
                        </m:r>
                        <m:r>
                          <a:rPr lang="en-US" b="0" i="1" smtClean="0">
                            <a:latin typeface="Cambria Math" charset="0"/>
                            <a:ea typeface="Courier New" charset="0"/>
                            <a:cs typeface="Courier New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charset="0"/>
                            <a:ea typeface="Courier New" charset="0"/>
                            <a:cs typeface="Courier New" charset="0"/>
                          </a:rPr>
                          <m:t>2 </m:t>
                        </m:r>
                      </m:e>
                    </m:d>
                    <m:r>
                      <a:rPr lang="en-US" b="0" i="1" smtClean="0">
                        <a:latin typeface="Cambria Math" charset="0"/>
                        <a:ea typeface="Courier New" charset="0"/>
                        <a:cs typeface="Courier New" charset="0"/>
                      </a:rPr>
                      <m:t> </m:t>
                    </m:r>
                    <m:r>
                      <a:rPr lang="en-US" b="0" i="1" smtClean="0">
                        <a:latin typeface="Cambria Math" charset="0"/>
                        <a:ea typeface="Courier New" charset="0"/>
                        <a:cs typeface="Courier New" charset="0"/>
                      </a:rPr>
                      <m:t>𝑠</m:t>
                    </m:r>
                    <m:r>
                      <a:rPr lang="en-US" b="0" i="1" smtClean="0">
                        <a:latin typeface="Cambria Math" charset="0"/>
                        <a:ea typeface="Courier New" charset="0"/>
                        <a:cs typeface="Courier New" charset="0"/>
                      </a:rPr>
                      <m:t>1∈</m:t>
                    </m:r>
                    <m:r>
                      <a:rPr lang="en-US" b="0" i="1" smtClean="0">
                        <a:latin typeface="Cambria Math" charset="0"/>
                        <a:ea typeface="Courier New" charset="0"/>
                        <a:cs typeface="Courier New" charset="0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latin typeface="Cambria Math" charset="0"/>
                            <a:ea typeface="Courier New" charset="0"/>
                            <a:cs typeface="Courier New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charset="0"/>
                                <a:ea typeface="Courier New" charset="0"/>
                                <a:cs typeface="Courier New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charset="0"/>
                                <a:ea typeface="Courier New" charset="0"/>
                                <a:cs typeface="Courier New" charset="0"/>
                              </a:rPr>
                              <m:t>𝑒𝑚𝑝𝑡𝑦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charset="0"/>
                                <a:ea typeface="Courier New" charset="0"/>
                                <a:cs typeface="Courier New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charset="0"/>
                        <a:ea typeface="Courier New" charset="0"/>
                        <a:cs typeface="Courier New" charset="0"/>
                      </a:rPr>
                      <m:t> </m:t>
                    </m:r>
                    <m:r>
                      <a:rPr lang="en-US" b="0" i="1" smtClean="0">
                        <a:latin typeface="Cambria Math" charset="0"/>
                        <a:ea typeface="Courier New" charset="0"/>
                        <a:cs typeface="Courier New" charset="0"/>
                      </a:rPr>
                      <m:t>𝑎𝑛𝑑</m:t>
                    </m:r>
                    <m:r>
                      <a:rPr lang="en-US" b="0" i="1" smtClean="0">
                        <a:latin typeface="Cambria Math" charset="0"/>
                        <a:ea typeface="Courier New" charset="0"/>
                        <a:cs typeface="Courier New" charset="0"/>
                      </a:rPr>
                      <m:t> </m:t>
                    </m:r>
                    <m:r>
                      <a:rPr lang="en-US" b="0" i="1" smtClean="0">
                        <a:latin typeface="Cambria Math" charset="0"/>
                        <a:ea typeface="Courier New" charset="0"/>
                        <a:cs typeface="Courier New" charset="0"/>
                      </a:rPr>
                      <m:t>𝑠</m:t>
                    </m:r>
                    <m:r>
                      <a:rPr lang="en-US" b="0" i="1" smtClean="0">
                        <a:latin typeface="Cambria Math" charset="0"/>
                        <a:ea typeface="Courier New" charset="0"/>
                        <a:cs typeface="Courier New" charset="0"/>
                      </a:rPr>
                      <m:t>2∈</m:t>
                    </m:r>
                    <m:r>
                      <a:rPr lang="en-US" b="0" i="1" smtClean="0">
                        <a:latin typeface="Cambria Math" charset="0"/>
                        <a:ea typeface="Courier New" charset="0"/>
                        <a:cs typeface="Courier New" charset="0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latin typeface="Cambria Math" charset="0"/>
                            <a:ea typeface="Courier New" charset="0"/>
                            <a:cs typeface="Courier New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  <a:ea typeface="Courier New" charset="0"/>
                            <a:cs typeface="Courier New" charset="0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latin typeface="Cambria Math" charset="0"/>
                        <a:ea typeface="Courier New" charset="0"/>
                        <a:cs typeface="Courier New" charset="0"/>
                      </a:rPr>
                      <m:t> }</m:t>
                    </m:r>
                  </m:oMath>
                </a14:m>
                <a:endParaRPr lang="en-US" b="0" i="1" dirty="0" smtClean="0">
                  <a:latin typeface="Courier New" charset="0"/>
                  <a:ea typeface="Courier New" charset="0"/>
                  <a:cs typeface="Courier New" charset="0"/>
                </a:endParaRPr>
              </a:p>
              <a:p>
                <a:pPr marL="0" indent="0">
                  <a:buNone/>
                </a:pPr>
                <a:endParaRPr lang="en-US" b="0" i="1" dirty="0" smtClean="0">
                  <a:latin typeface="Courier New" charset="0"/>
                  <a:ea typeface="Courier New" charset="0"/>
                  <a:cs typeface="Courier New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  <a:ea typeface="Courier New" charset="0"/>
                          <a:cs typeface="Courier New" charset="0"/>
                        </a:rPr>
                        <m:t> =</m:t>
                      </m:r>
                      <m:d>
                        <m:dPr>
                          <m:begChr m:val="{"/>
                          <m:endChr m:val="|"/>
                          <m:ctrlPr>
                            <a:rPr lang="en-US" i="1">
                              <a:latin typeface="Cambria Math" charset="0"/>
                              <a:ea typeface="Courier New" charset="0"/>
                              <a:cs typeface="Courier New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charset="0"/>
                              <a:ea typeface="Courier New" charset="0"/>
                              <a:cs typeface="Courier New" charset="0"/>
                            </a:rPr>
                            <m:t> </m:t>
                          </m:r>
                          <m:r>
                            <a:rPr lang="en-US" i="1">
                              <a:latin typeface="Cambria Math" charset="0"/>
                              <a:ea typeface="Courier New" charset="0"/>
                              <a:cs typeface="Courier New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charset="0"/>
                              <a:ea typeface="Courier New" charset="0"/>
                              <a:cs typeface="Courier New" charset="0"/>
                            </a:rPr>
                            <m:t>1</m:t>
                          </m:r>
                          <m:r>
                            <m:rPr>
                              <m:lit/>
                            </m:rPr>
                            <a:rPr lang="en-US" i="1">
                              <a:latin typeface="Cambria Math" charset="0"/>
                              <a:ea typeface="Courier New" charset="0"/>
                              <a:cs typeface="Courier New" charset="0"/>
                            </a:rPr>
                            <m:t>^</m:t>
                          </m:r>
                          <m:r>
                            <a:rPr lang="en-US" i="1">
                              <a:latin typeface="Cambria Math" charset="0"/>
                              <a:ea typeface="Courier New" charset="0"/>
                              <a:cs typeface="Courier New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charset="0"/>
                              <a:ea typeface="Courier New" charset="0"/>
                              <a:cs typeface="Courier New" charset="0"/>
                            </a:rPr>
                            <m:t>2  </m:t>
                          </m:r>
                        </m:e>
                      </m:d>
                      <m:r>
                        <a:rPr lang="en-US" i="1">
                          <a:latin typeface="Cambria Math" charset="0"/>
                          <a:ea typeface="Courier New" charset="0"/>
                          <a:cs typeface="Courier New" charset="0"/>
                        </a:rPr>
                        <m:t> </m:t>
                      </m:r>
                      <m:r>
                        <a:rPr lang="en-US" i="1">
                          <a:latin typeface="Cambria Math" charset="0"/>
                          <a:ea typeface="Courier New" charset="0"/>
                          <a:cs typeface="Courier New" charset="0"/>
                        </a:rPr>
                        <m:t>𝑠</m:t>
                      </m:r>
                      <m:r>
                        <a:rPr lang="en-US" i="1">
                          <a:latin typeface="Cambria Math" charset="0"/>
                          <a:ea typeface="Courier New" charset="0"/>
                          <a:cs typeface="Courier New" charset="0"/>
                        </a:rPr>
                        <m:t>1∈(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charset="0"/>
                              <a:ea typeface="Courier New" charset="0"/>
                              <a:cs typeface="Courier New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  <a:ea typeface="Courier New" charset="0"/>
                              <a:cs typeface="Courier New" charset="0"/>
                            </a:rPr>
                            <m:t>“”</m:t>
                          </m:r>
                        </m:e>
                      </m:d>
                      <m:r>
                        <a:rPr lang="en-US" b="0" i="1" smtClean="0">
                          <a:latin typeface="Cambria Math" charset="0"/>
                          <a:ea typeface="Courier New" charset="0"/>
                          <a:cs typeface="Courier New" charset="0"/>
                        </a:rPr>
                        <m:t>∪</m:t>
                      </m:r>
                      <m:r>
                        <a:rPr lang="en-US" b="0" i="1" smtClean="0">
                          <a:latin typeface="Cambria Math" charset="0"/>
                          <a:ea typeface="Courier New" charset="0"/>
                          <a:cs typeface="Courier New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latin typeface="Cambria Math" charset="0"/>
                              <a:ea typeface="Courier New" charset="0"/>
                              <a:cs typeface="Courier New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  <a:ea typeface="Courier New" charset="0"/>
                              <a:cs typeface="Courier New" charset="0"/>
                            </a:rPr>
                            <m:t>𝑒𝑚𝑝𝑡𝑦</m:t>
                          </m:r>
                          <m:r>
                            <a:rPr lang="en-US" b="0" i="1" smtClean="0">
                              <a:latin typeface="Cambria Math" charset="0"/>
                              <a:ea typeface="Courier New" charset="0"/>
                              <a:cs typeface="Courier New" charset="0"/>
                            </a:rPr>
                            <m:t> . 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charset="0"/>
                                  <a:ea typeface="Courier New" charset="0"/>
                                  <a:cs typeface="Courier New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charset="0"/>
                                  <a:ea typeface="Courier New" charset="0"/>
                                  <a:cs typeface="Courier New" charset="0"/>
                                </a:rPr>
                                <m:t>𝑒𝑚𝑝𝑡𝑦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charset="0"/>
                                  <a:ea typeface="Courier New" charset="0"/>
                                  <a:cs typeface="Courier New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charset="0"/>
                          <a:ea typeface="Courier New" charset="0"/>
                          <a:cs typeface="Courier New" charset="0"/>
                        </a:rPr>
                        <m:t>) </m:t>
                      </m:r>
                      <m:r>
                        <a:rPr lang="en-US" i="1">
                          <a:latin typeface="Cambria Math" charset="0"/>
                          <a:ea typeface="Courier New" charset="0"/>
                          <a:cs typeface="Courier New" charset="0"/>
                        </a:rPr>
                        <m:t>𝑎𝑛𝑑</m:t>
                      </m:r>
                      <m:r>
                        <a:rPr lang="en-US" i="1">
                          <a:latin typeface="Cambria Math" charset="0"/>
                          <a:ea typeface="Courier New" charset="0"/>
                          <a:cs typeface="Courier New" charset="0"/>
                        </a:rPr>
                        <m:t> </m:t>
                      </m:r>
                      <m:r>
                        <a:rPr lang="en-US" i="1">
                          <a:latin typeface="Cambria Math" charset="0"/>
                          <a:ea typeface="Courier New" charset="0"/>
                          <a:cs typeface="Courier New" charset="0"/>
                        </a:rPr>
                        <m:t>𝑠</m:t>
                      </m:r>
                      <m:r>
                        <a:rPr lang="en-US" i="1">
                          <a:latin typeface="Cambria Math" charset="0"/>
                          <a:ea typeface="Courier New" charset="0"/>
                          <a:cs typeface="Courier New" charset="0"/>
                        </a:rPr>
                        <m:t>2∈{“</m:t>
                      </m:r>
                      <m:r>
                        <a:rPr lang="en-US" b="0" i="1" smtClean="0">
                          <a:latin typeface="Cambria Math" charset="0"/>
                          <a:ea typeface="Courier New" charset="0"/>
                          <a:cs typeface="Courier New" charset="0"/>
                        </a:rPr>
                        <m:t>𝑎</m:t>
                      </m:r>
                      <m:r>
                        <a:rPr lang="en-US" b="0" i="1" smtClean="0">
                          <a:latin typeface="Cambria Math" charset="0"/>
                          <a:ea typeface="Courier New" charset="0"/>
                          <a:cs typeface="Courier New" charset="0"/>
                        </a:rPr>
                        <m:t>” }}</m:t>
                      </m:r>
                    </m:oMath>
                  </m:oMathPara>
                </a14:m>
                <a:endParaRPr lang="en-US" b="0" i="1" dirty="0" smtClean="0">
                  <a:latin typeface="Courier New" charset="0"/>
                  <a:ea typeface="Courier New" charset="0"/>
                  <a:cs typeface="Courier New" charset="0"/>
                </a:endParaRPr>
              </a:p>
              <a:p>
                <a:pPr marL="0" indent="0">
                  <a:buNone/>
                </a:pPr>
                <a:endParaRPr lang="en-US" b="0" i="1" dirty="0" smtClean="0">
                  <a:latin typeface="Courier New" charset="0"/>
                  <a:ea typeface="Courier New" charset="0"/>
                  <a:cs typeface="Courier New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  <a:ea typeface="Courier New" charset="0"/>
                          <a:cs typeface="Courier New" charset="0"/>
                        </a:rPr>
                        <m:t> </m:t>
                      </m:r>
                      <m:r>
                        <a:rPr lang="en-US" i="1">
                          <a:latin typeface="Cambria Math" charset="0"/>
                          <a:ea typeface="Courier New" charset="0"/>
                          <a:cs typeface="Courier New" charset="0"/>
                        </a:rPr>
                        <m:t>=</m:t>
                      </m:r>
                      <m:d>
                        <m:dPr>
                          <m:begChr m:val="{"/>
                          <m:endChr m:val="|"/>
                          <m:ctrlPr>
                            <a:rPr lang="en-US" i="1">
                              <a:latin typeface="Cambria Math" charset="0"/>
                              <a:ea typeface="Courier New" charset="0"/>
                              <a:cs typeface="Courier New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charset="0"/>
                              <a:ea typeface="Courier New" charset="0"/>
                              <a:cs typeface="Courier New" charset="0"/>
                            </a:rPr>
                            <m:t> </m:t>
                          </m:r>
                          <m:r>
                            <a:rPr lang="en-US" i="1">
                              <a:latin typeface="Cambria Math" charset="0"/>
                              <a:ea typeface="Courier New" charset="0"/>
                              <a:cs typeface="Courier New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charset="0"/>
                              <a:ea typeface="Courier New" charset="0"/>
                              <a:cs typeface="Courier New" charset="0"/>
                            </a:rPr>
                            <m:t>1</m:t>
                          </m:r>
                          <m:r>
                            <m:rPr>
                              <m:lit/>
                            </m:rPr>
                            <a:rPr lang="en-US" i="1">
                              <a:latin typeface="Cambria Math" charset="0"/>
                              <a:ea typeface="Courier New" charset="0"/>
                              <a:cs typeface="Courier New" charset="0"/>
                            </a:rPr>
                            <m:t>^</m:t>
                          </m:r>
                          <m:r>
                            <a:rPr lang="en-US" b="0" i="1" smtClean="0">
                              <a:latin typeface="Cambria Math" charset="0"/>
                              <a:ea typeface="Courier New" charset="0"/>
                              <a:cs typeface="Courier New" charset="0"/>
                            </a:rPr>
                            <m:t>“</m:t>
                          </m:r>
                          <m:r>
                            <a:rPr lang="en-US" b="0" i="1" smtClean="0">
                              <a:latin typeface="Cambria Math" charset="0"/>
                              <a:ea typeface="Courier New" charset="0"/>
                              <a:cs typeface="Courier New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charset="0"/>
                              <a:ea typeface="Courier New" charset="0"/>
                              <a:cs typeface="Courier New" charset="0"/>
                            </a:rPr>
                            <m:t>” </m:t>
                          </m:r>
                        </m:e>
                      </m:d>
                      <m:r>
                        <a:rPr lang="en-US" i="1">
                          <a:latin typeface="Cambria Math" charset="0"/>
                          <a:ea typeface="Courier New" charset="0"/>
                          <a:cs typeface="Courier New" charset="0"/>
                        </a:rPr>
                        <m:t> </m:t>
                      </m:r>
                      <m:r>
                        <a:rPr lang="en-US" i="1">
                          <a:latin typeface="Cambria Math" charset="0"/>
                          <a:ea typeface="Courier New" charset="0"/>
                          <a:cs typeface="Courier New" charset="0"/>
                        </a:rPr>
                        <m:t>𝑠</m:t>
                      </m:r>
                      <m:r>
                        <a:rPr lang="en-US" i="1">
                          <a:latin typeface="Cambria Math" charset="0"/>
                          <a:ea typeface="Courier New" charset="0"/>
                          <a:cs typeface="Courier New" charset="0"/>
                        </a:rPr>
                        <m:t>1∈</m:t>
                      </m:r>
                      <m:d>
                        <m:dPr>
                          <m:ctrlPr>
                            <a:rPr lang="en-US" i="1">
                              <a:latin typeface="Cambria Math" charset="0"/>
                              <a:ea typeface="Courier New" charset="0"/>
                              <a:cs typeface="Courier New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i="1">
                                  <a:latin typeface="Cambria Math" charset="0"/>
                                  <a:ea typeface="Courier New" charset="0"/>
                                  <a:cs typeface="Courier New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charset="0"/>
                                  <a:ea typeface="Courier New" charset="0"/>
                                  <a:cs typeface="Courier New" charset="0"/>
                                </a:rPr>
                                <m:t>“”</m:t>
                              </m:r>
                            </m:e>
                          </m:d>
                          <m:r>
                            <a:rPr lang="en-US" i="1">
                              <a:latin typeface="Cambria Math" charset="0"/>
                              <a:ea typeface="Courier New" charset="0"/>
                              <a:cs typeface="Courier New" charset="0"/>
                            </a:rPr>
                            <m:t>∪</m:t>
                          </m:r>
                          <m:r>
                            <a:rPr lang="en-US" i="1">
                              <a:latin typeface="Cambria Math" charset="0"/>
                              <a:ea typeface="Courier New" charset="0"/>
                              <a:cs typeface="Courier New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i="1">
                                  <a:latin typeface="Cambria Math" charset="0"/>
                                  <a:ea typeface="Courier New" charset="0"/>
                                  <a:cs typeface="Courier New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charset="0"/>
                                  <a:ea typeface="Courier New" charset="0"/>
                                  <a:cs typeface="Courier New" charset="0"/>
                                </a:rPr>
                                <m:t>𝑒𝑚𝑝𝑡𝑦</m:t>
                              </m:r>
                              <m:r>
                                <a:rPr lang="en-US" i="1">
                                  <a:latin typeface="Cambria Math" charset="0"/>
                                  <a:ea typeface="Courier New" charset="0"/>
                                  <a:cs typeface="Courier New" charset="0"/>
                                </a:rPr>
                                <m:t> . 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charset="0"/>
                                      <a:ea typeface="Courier New" charset="0"/>
                                      <a:cs typeface="Courier New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charset="0"/>
                                      <a:ea typeface="Courier New" charset="0"/>
                                      <a:cs typeface="Courier New" charset="0"/>
                                    </a:rPr>
                                    <m:t>𝑒𝑚𝑝𝑡𝑦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charset="0"/>
                                      <a:ea typeface="Courier New" charset="0"/>
                                      <a:cs typeface="Courier New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charset="0"/>
                          <a:ea typeface="Courier New" charset="0"/>
                          <a:cs typeface="Courier New" charset="0"/>
                        </a:rPr>
                        <m:t>}</m:t>
                      </m:r>
                    </m:oMath>
                  </m:oMathPara>
                </a14:m>
                <a:endParaRPr lang="en-US" b="0" i="1" dirty="0" smtClean="0">
                  <a:latin typeface="Cambria Math" charset="0"/>
                  <a:ea typeface="Courier New" charset="0"/>
                  <a:cs typeface="Courier New" charset="0"/>
                </a:endParaRPr>
              </a:p>
              <a:p>
                <a:pPr marL="0" indent="0">
                  <a:buNone/>
                </a:pPr>
                <a:endParaRPr lang="en-US" b="0" i="1" dirty="0" smtClean="0">
                  <a:latin typeface="Cambria Math" charset="0"/>
                  <a:ea typeface="Courier New" charset="0"/>
                  <a:cs typeface="Courier New" charset="0"/>
                </a:endParaRPr>
              </a:p>
              <a:p>
                <a:pPr marL="0" indent="0">
                  <a:buNone/>
                </a:pPr>
                <a:r>
                  <a:rPr lang="en-US" sz="2000" dirty="0" smtClean="0">
                    <a:ea typeface="Courier New" charset="0"/>
                    <a:cs typeface="Courier New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ourier New" charset="0"/>
                        <a:cs typeface="Courier New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i="1">
                            <a:latin typeface="Cambria Math" charset="0"/>
                            <a:ea typeface="Courier New" charset="0"/>
                            <a:cs typeface="Courier New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charset="0"/>
                            <a:ea typeface="Courier New" charset="0"/>
                            <a:cs typeface="Courier New" charset="0"/>
                          </a:rPr>
                          <m:t> </m:t>
                        </m:r>
                        <m:r>
                          <a:rPr lang="en-US" i="1">
                            <a:latin typeface="Cambria Math" charset="0"/>
                            <a:ea typeface="Courier New" charset="0"/>
                            <a:cs typeface="Courier New" charset="0"/>
                          </a:rPr>
                          <m:t>𝑠</m:t>
                        </m:r>
                        <m:r>
                          <a:rPr lang="en-US" i="1">
                            <a:latin typeface="Cambria Math" charset="0"/>
                            <a:ea typeface="Courier New" charset="0"/>
                            <a:cs typeface="Courier New" charset="0"/>
                          </a:rPr>
                          <m:t>1</m:t>
                        </m:r>
                        <m:r>
                          <m:rPr>
                            <m:lit/>
                          </m:rPr>
                          <a:rPr lang="en-US" i="1">
                            <a:latin typeface="Cambria Math" charset="0"/>
                            <a:ea typeface="Courier New" charset="0"/>
                            <a:cs typeface="Courier New" charset="0"/>
                          </a:rPr>
                          <m:t>^</m:t>
                        </m:r>
                        <m:r>
                          <a:rPr lang="en-US" i="1">
                            <a:latin typeface="Cambria Math" charset="0"/>
                            <a:ea typeface="Courier New" charset="0"/>
                            <a:cs typeface="Courier New" charset="0"/>
                          </a:rPr>
                          <m:t>“</m:t>
                        </m:r>
                        <m:r>
                          <a:rPr lang="en-US" i="1">
                            <a:latin typeface="Cambria Math" charset="0"/>
                            <a:ea typeface="Courier New" charset="0"/>
                            <a:cs typeface="Courier New" charset="0"/>
                          </a:rPr>
                          <m:t>𝑎</m:t>
                        </m:r>
                        <m:r>
                          <a:rPr lang="en-US" i="1">
                            <a:latin typeface="Cambria Math" charset="0"/>
                            <a:ea typeface="Courier New" charset="0"/>
                            <a:cs typeface="Courier New" charset="0"/>
                          </a:rPr>
                          <m:t>” </m:t>
                        </m:r>
                      </m:e>
                    </m:d>
                    <m:r>
                      <a:rPr lang="en-US" i="1">
                        <a:latin typeface="Cambria Math" charset="0"/>
                        <a:ea typeface="Courier New" charset="0"/>
                        <a:cs typeface="Courier New" charset="0"/>
                      </a:rPr>
                      <m:t> </m:t>
                    </m:r>
                    <m:r>
                      <a:rPr lang="en-US" i="1">
                        <a:latin typeface="Cambria Math" charset="0"/>
                        <a:ea typeface="Courier New" charset="0"/>
                        <a:cs typeface="Courier New" charset="0"/>
                      </a:rPr>
                      <m:t>𝑠</m:t>
                    </m:r>
                    <m:r>
                      <a:rPr lang="en-US" i="1">
                        <a:latin typeface="Cambria Math" charset="0"/>
                        <a:ea typeface="Courier New" charset="0"/>
                        <a:cs typeface="Courier New" charset="0"/>
                      </a:rPr>
                      <m:t>1∈</m:t>
                    </m:r>
                    <m:d>
                      <m:dPr>
                        <m:ctrlPr>
                          <a:rPr lang="en-US" b="0" i="1" smtClean="0">
                            <a:latin typeface="Cambria Math" charset="0"/>
                            <a:ea typeface="Courier New" charset="0"/>
                            <a:cs typeface="Courier New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charset="0"/>
                                <a:ea typeface="Courier New" charset="0"/>
                                <a:cs typeface="Courier New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charset="0"/>
                                <a:ea typeface="Courier New" charset="0"/>
                                <a:cs typeface="Courier New" charset="0"/>
                              </a:rPr>
                              <m:t>“”</m:t>
                            </m:r>
                          </m:e>
                        </m:d>
                        <m:r>
                          <a:rPr lang="en-US" b="0" i="1" smtClean="0">
                            <a:latin typeface="Cambria Math" charset="0"/>
                            <a:ea typeface="Courier New" charset="0"/>
                            <a:cs typeface="Courier New" charset="0"/>
                          </a:rPr>
                          <m:t>∪∅</m:t>
                        </m:r>
                      </m:e>
                    </m:d>
                    <m:r>
                      <a:rPr lang="en-US" i="1">
                        <a:latin typeface="Cambria Math" charset="0"/>
                        <a:ea typeface="Courier New" charset="0"/>
                        <a:cs typeface="Courier New" charset="0"/>
                      </a:rPr>
                      <m:t>}</m:t>
                    </m:r>
                  </m:oMath>
                </a14:m>
                <a:endParaRPr lang="en-US" i="1" dirty="0" smtClean="0">
                  <a:latin typeface="Cambria Math" charset="0"/>
                  <a:ea typeface="Courier New" charset="0"/>
                  <a:cs typeface="Courier New" charset="0"/>
                </a:endParaRPr>
              </a:p>
              <a:p>
                <a:pPr marL="0" indent="0">
                  <a:buNone/>
                </a:pPr>
                <a:endParaRPr lang="en-US" i="1" dirty="0" smtClean="0">
                  <a:latin typeface="Cambria Math" charset="0"/>
                  <a:ea typeface="Courier New" charset="0"/>
                  <a:cs typeface="Courier New" charset="0"/>
                </a:endParaRPr>
              </a:p>
              <a:p>
                <a:pPr marL="0" indent="0">
                  <a:buNone/>
                </a:pPr>
                <a:endParaRPr lang="en-US" i="1" dirty="0">
                  <a:latin typeface="Courier New" charset="0"/>
                  <a:ea typeface="Courier New" charset="0"/>
                  <a:cs typeface="Courier New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838200"/>
                <a:ext cx="8229600" cy="6019800"/>
              </a:xfrm>
              <a:blipFill rotWithShape="0">
                <a:blip r:embed="rId2"/>
                <a:stretch>
                  <a:fillRect l="-741" r="-1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6529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Trickier One…</a:t>
            </a:r>
            <a:endParaRPr lang="en-US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838200"/>
                <a:ext cx="8229600" cy="6019800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charset="0"/>
                          <a:ea typeface="Courier New" charset="0"/>
                          <a:cs typeface="Courier New" charset="0"/>
                        </a:rPr>
                        <m:t>Σ</m:t>
                      </m:r>
                      <m:r>
                        <a:rPr lang="en-US" b="0" i="1" smtClean="0">
                          <a:latin typeface="Cambria Math" charset="0"/>
                          <a:ea typeface="Courier New" charset="0"/>
                          <a:cs typeface="Courier New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charset="0"/>
                              <a:ea typeface="Courier New" charset="0"/>
                              <a:cs typeface="Courier New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  <a:ea typeface="Courier New" charset="0"/>
                              <a:cs typeface="Courier New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charset="0"/>
                              <a:ea typeface="Courier New" charset="0"/>
                              <a:cs typeface="Courier New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charset="0"/>
                              <a:ea typeface="Courier New" charset="0"/>
                              <a:cs typeface="Courier New" charset="0"/>
                            </a:rPr>
                            <m:t>𝑏</m:t>
                          </m:r>
                          <m:r>
                            <a:rPr lang="en-US" b="0" i="1" smtClean="0">
                              <a:latin typeface="Cambria Math" charset="0"/>
                              <a:ea typeface="Courier New" charset="0"/>
                              <a:cs typeface="Courier New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charset="0"/>
                              <a:ea typeface="Courier New" charset="0"/>
                              <a:cs typeface="Courier New" charset="0"/>
                            </a:rPr>
                            <m:t>𝑐</m:t>
                          </m:r>
                        </m:e>
                      </m:d>
                    </m:oMath>
                  </m:oMathPara>
                </a14:m>
                <a:endParaRPr lang="en-US" b="0" i="1" dirty="0" smtClean="0">
                  <a:latin typeface="Courier New" charset="0"/>
                  <a:ea typeface="Courier New" charset="0"/>
                  <a:cs typeface="Courier New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  <a:ea typeface="Courier New" charset="0"/>
                          <a:cs typeface="Courier New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latin typeface="Cambria Math" charset="0"/>
                              <a:ea typeface="Courier New" charset="0"/>
                              <a:cs typeface="Courier New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 dirty="0" smtClean="0">
                                  <a:latin typeface="Cambria Math" charset="0"/>
                                  <a:ea typeface="Courier New" charset="0"/>
                                  <a:cs typeface="Courier New" charset="0"/>
                                </a:rPr>
                              </m:ctrlPr>
                            </m:sSupPr>
                            <m:e>
                              <m:r>
                                <a:rPr lang="en-US" b="0" i="1" dirty="0" smtClean="0">
                                  <a:latin typeface="Cambria Math" charset="0"/>
                                  <a:ea typeface="Courier New" charset="0"/>
                                  <a:cs typeface="Courier New" charset="0"/>
                                </a:rPr>
                                <m:t>𝑒𝑚𝑝𝑡𝑦</m:t>
                              </m:r>
                            </m:e>
                            <m:sup>
                              <m:r>
                                <a:rPr lang="en-US" b="0" i="1" dirty="0" smtClean="0">
                                  <a:latin typeface="Cambria Math" charset="0"/>
                                  <a:ea typeface="Courier New" charset="0"/>
                                  <a:cs typeface="Courier New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b="0" i="1" dirty="0" smtClean="0">
                              <a:latin typeface="Cambria Math" charset="0"/>
                              <a:ea typeface="Courier New" charset="0"/>
                              <a:cs typeface="Courier New" charset="0"/>
                            </a:rPr>
                            <m:t>. </m:t>
                          </m:r>
                          <m:r>
                            <a:rPr lang="en-US" b="0" i="1" dirty="0" smtClean="0">
                              <a:latin typeface="Cambria Math" charset="0"/>
                              <a:ea typeface="Courier New" charset="0"/>
                              <a:cs typeface="Courier New" charset="0"/>
                            </a:rPr>
                            <m:t>𝑎</m:t>
                          </m:r>
                        </m:e>
                      </m:d>
                    </m:oMath>
                  </m:oMathPara>
                </a14:m>
                <a:endParaRPr lang="en-US" b="0" i="1" dirty="0" smtClean="0">
                  <a:latin typeface="Cambria Math" charset="0"/>
                  <a:ea typeface="Courier New" charset="0"/>
                  <a:cs typeface="Courier New" charset="0"/>
                </a:endParaRPr>
              </a:p>
              <a:p>
                <a:pPr marL="0" indent="0">
                  <a:buNone/>
                </a:pPr>
                <a:r>
                  <a:rPr lang="en-US" b="0" dirty="0" smtClean="0">
                    <a:ea typeface="Courier New" charset="0"/>
                    <a:cs typeface="Courier New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charset="0"/>
                        <a:ea typeface="Courier New" charset="0"/>
                        <a:cs typeface="Courier New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b="0" i="1" smtClean="0">
                            <a:latin typeface="Cambria Math" charset="0"/>
                            <a:ea typeface="Courier New" charset="0"/>
                            <a:cs typeface="Courier New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  <a:ea typeface="Courier New" charset="0"/>
                            <a:cs typeface="Courier New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charset="0"/>
                            <a:ea typeface="Courier New" charset="0"/>
                            <a:cs typeface="Courier New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charset="0"/>
                            <a:ea typeface="Courier New" charset="0"/>
                            <a:cs typeface="Courier New" charset="0"/>
                          </a:rPr>
                          <m:t>1</m:t>
                        </m:r>
                        <m:r>
                          <m:rPr>
                            <m:lit/>
                          </m:rPr>
                          <a:rPr lang="en-US" b="0" i="1" smtClean="0">
                            <a:latin typeface="Cambria Math" charset="0"/>
                            <a:ea typeface="Courier New" charset="0"/>
                            <a:cs typeface="Courier New" charset="0"/>
                          </a:rPr>
                          <m:t>^</m:t>
                        </m:r>
                        <m:r>
                          <a:rPr lang="en-US" b="0" i="1" smtClean="0">
                            <a:latin typeface="Cambria Math" charset="0"/>
                            <a:ea typeface="Courier New" charset="0"/>
                            <a:cs typeface="Courier New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charset="0"/>
                            <a:ea typeface="Courier New" charset="0"/>
                            <a:cs typeface="Courier New" charset="0"/>
                          </a:rPr>
                          <m:t>2 </m:t>
                        </m:r>
                      </m:e>
                    </m:d>
                    <m:r>
                      <a:rPr lang="en-US" b="0" i="1" smtClean="0">
                        <a:latin typeface="Cambria Math" charset="0"/>
                        <a:ea typeface="Courier New" charset="0"/>
                        <a:cs typeface="Courier New" charset="0"/>
                      </a:rPr>
                      <m:t> </m:t>
                    </m:r>
                    <m:r>
                      <a:rPr lang="en-US" b="0" i="1" smtClean="0">
                        <a:latin typeface="Cambria Math" charset="0"/>
                        <a:ea typeface="Courier New" charset="0"/>
                        <a:cs typeface="Courier New" charset="0"/>
                      </a:rPr>
                      <m:t>𝑠</m:t>
                    </m:r>
                    <m:r>
                      <a:rPr lang="en-US" b="0" i="1" smtClean="0">
                        <a:latin typeface="Cambria Math" charset="0"/>
                        <a:ea typeface="Courier New" charset="0"/>
                        <a:cs typeface="Courier New" charset="0"/>
                      </a:rPr>
                      <m:t>1∈</m:t>
                    </m:r>
                    <m:r>
                      <a:rPr lang="en-US" b="0" i="1" smtClean="0">
                        <a:latin typeface="Cambria Math" charset="0"/>
                        <a:ea typeface="Courier New" charset="0"/>
                        <a:cs typeface="Courier New" charset="0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latin typeface="Cambria Math" charset="0"/>
                            <a:ea typeface="Courier New" charset="0"/>
                            <a:cs typeface="Courier New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charset="0"/>
                                <a:ea typeface="Courier New" charset="0"/>
                                <a:cs typeface="Courier New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charset="0"/>
                                <a:ea typeface="Courier New" charset="0"/>
                                <a:cs typeface="Courier New" charset="0"/>
                              </a:rPr>
                              <m:t>𝑒𝑚𝑝𝑡𝑦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charset="0"/>
                                <a:ea typeface="Courier New" charset="0"/>
                                <a:cs typeface="Courier New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charset="0"/>
                        <a:ea typeface="Courier New" charset="0"/>
                        <a:cs typeface="Courier New" charset="0"/>
                      </a:rPr>
                      <m:t> </m:t>
                    </m:r>
                    <m:r>
                      <a:rPr lang="en-US" b="0" i="1" smtClean="0">
                        <a:latin typeface="Cambria Math" charset="0"/>
                        <a:ea typeface="Courier New" charset="0"/>
                        <a:cs typeface="Courier New" charset="0"/>
                      </a:rPr>
                      <m:t>𝑎𝑛𝑑</m:t>
                    </m:r>
                    <m:r>
                      <a:rPr lang="en-US" b="0" i="1" smtClean="0">
                        <a:latin typeface="Cambria Math" charset="0"/>
                        <a:ea typeface="Courier New" charset="0"/>
                        <a:cs typeface="Courier New" charset="0"/>
                      </a:rPr>
                      <m:t> </m:t>
                    </m:r>
                    <m:r>
                      <a:rPr lang="en-US" b="0" i="1" smtClean="0">
                        <a:latin typeface="Cambria Math" charset="0"/>
                        <a:ea typeface="Courier New" charset="0"/>
                        <a:cs typeface="Courier New" charset="0"/>
                      </a:rPr>
                      <m:t>𝑠</m:t>
                    </m:r>
                    <m:r>
                      <a:rPr lang="en-US" b="0" i="1" smtClean="0">
                        <a:latin typeface="Cambria Math" charset="0"/>
                        <a:ea typeface="Courier New" charset="0"/>
                        <a:cs typeface="Courier New" charset="0"/>
                      </a:rPr>
                      <m:t>2∈</m:t>
                    </m:r>
                    <m:r>
                      <a:rPr lang="en-US" b="0" i="1" smtClean="0">
                        <a:latin typeface="Cambria Math" charset="0"/>
                        <a:ea typeface="Courier New" charset="0"/>
                        <a:cs typeface="Courier New" charset="0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latin typeface="Cambria Math" charset="0"/>
                            <a:ea typeface="Courier New" charset="0"/>
                            <a:cs typeface="Courier New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  <a:ea typeface="Courier New" charset="0"/>
                            <a:cs typeface="Courier New" charset="0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latin typeface="Cambria Math" charset="0"/>
                        <a:ea typeface="Courier New" charset="0"/>
                        <a:cs typeface="Courier New" charset="0"/>
                      </a:rPr>
                      <m:t> }</m:t>
                    </m:r>
                  </m:oMath>
                </a14:m>
                <a:endParaRPr lang="en-US" b="0" i="1" dirty="0" smtClean="0">
                  <a:latin typeface="Courier New" charset="0"/>
                  <a:ea typeface="Courier New" charset="0"/>
                  <a:cs typeface="Courier New" charset="0"/>
                </a:endParaRPr>
              </a:p>
              <a:p>
                <a:pPr marL="0" indent="0">
                  <a:buNone/>
                </a:pPr>
                <a:endParaRPr lang="en-US" b="0" i="1" dirty="0" smtClean="0">
                  <a:latin typeface="Courier New" charset="0"/>
                  <a:ea typeface="Courier New" charset="0"/>
                  <a:cs typeface="Courier New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  <a:ea typeface="Courier New" charset="0"/>
                          <a:cs typeface="Courier New" charset="0"/>
                        </a:rPr>
                        <m:t> =</m:t>
                      </m:r>
                      <m:d>
                        <m:dPr>
                          <m:begChr m:val="{"/>
                          <m:endChr m:val="|"/>
                          <m:ctrlPr>
                            <a:rPr lang="en-US" i="1">
                              <a:latin typeface="Cambria Math" charset="0"/>
                              <a:ea typeface="Courier New" charset="0"/>
                              <a:cs typeface="Courier New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charset="0"/>
                              <a:ea typeface="Courier New" charset="0"/>
                              <a:cs typeface="Courier New" charset="0"/>
                            </a:rPr>
                            <m:t> </m:t>
                          </m:r>
                          <m:r>
                            <a:rPr lang="en-US" i="1">
                              <a:latin typeface="Cambria Math" charset="0"/>
                              <a:ea typeface="Courier New" charset="0"/>
                              <a:cs typeface="Courier New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charset="0"/>
                              <a:ea typeface="Courier New" charset="0"/>
                              <a:cs typeface="Courier New" charset="0"/>
                            </a:rPr>
                            <m:t>1</m:t>
                          </m:r>
                          <m:r>
                            <m:rPr>
                              <m:lit/>
                            </m:rPr>
                            <a:rPr lang="en-US" i="1">
                              <a:latin typeface="Cambria Math" charset="0"/>
                              <a:ea typeface="Courier New" charset="0"/>
                              <a:cs typeface="Courier New" charset="0"/>
                            </a:rPr>
                            <m:t>^</m:t>
                          </m:r>
                          <m:r>
                            <a:rPr lang="en-US" i="1">
                              <a:latin typeface="Cambria Math" charset="0"/>
                              <a:ea typeface="Courier New" charset="0"/>
                              <a:cs typeface="Courier New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charset="0"/>
                              <a:ea typeface="Courier New" charset="0"/>
                              <a:cs typeface="Courier New" charset="0"/>
                            </a:rPr>
                            <m:t>2  </m:t>
                          </m:r>
                        </m:e>
                      </m:d>
                      <m:r>
                        <a:rPr lang="en-US" i="1">
                          <a:latin typeface="Cambria Math" charset="0"/>
                          <a:ea typeface="Courier New" charset="0"/>
                          <a:cs typeface="Courier New" charset="0"/>
                        </a:rPr>
                        <m:t> </m:t>
                      </m:r>
                      <m:r>
                        <a:rPr lang="en-US" i="1">
                          <a:latin typeface="Cambria Math" charset="0"/>
                          <a:ea typeface="Courier New" charset="0"/>
                          <a:cs typeface="Courier New" charset="0"/>
                        </a:rPr>
                        <m:t>𝑠</m:t>
                      </m:r>
                      <m:r>
                        <a:rPr lang="en-US" i="1">
                          <a:latin typeface="Cambria Math" charset="0"/>
                          <a:ea typeface="Courier New" charset="0"/>
                          <a:cs typeface="Courier New" charset="0"/>
                        </a:rPr>
                        <m:t>1∈(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charset="0"/>
                              <a:ea typeface="Courier New" charset="0"/>
                              <a:cs typeface="Courier New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  <a:ea typeface="Courier New" charset="0"/>
                              <a:cs typeface="Courier New" charset="0"/>
                            </a:rPr>
                            <m:t>“”</m:t>
                          </m:r>
                        </m:e>
                      </m:d>
                      <m:r>
                        <a:rPr lang="en-US" b="0" i="1" smtClean="0">
                          <a:latin typeface="Cambria Math" charset="0"/>
                          <a:ea typeface="Courier New" charset="0"/>
                          <a:cs typeface="Courier New" charset="0"/>
                        </a:rPr>
                        <m:t>∪</m:t>
                      </m:r>
                      <m:r>
                        <a:rPr lang="en-US" b="0" i="1" smtClean="0">
                          <a:latin typeface="Cambria Math" charset="0"/>
                          <a:ea typeface="Courier New" charset="0"/>
                          <a:cs typeface="Courier New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latin typeface="Cambria Math" charset="0"/>
                              <a:ea typeface="Courier New" charset="0"/>
                              <a:cs typeface="Courier New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  <a:ea typeface="Courier New" charset="0"/>
                              <a:cs typeface="Courier New" charset="0"/>
                            </a:rPr>
                            <m:t>𝑒𝑚𝑝𝑡𝑦</m:t>
                          </m:r>
                          <m:r>
                            <a:rPr lang="en-US" b="0" i="1" smtClean="0">
                              <a:latin typeface="Cambria Math" charset="0"/>
                              <a:ea typeface="Courier New" charset="0"/>
                              <a:cs typeface="Courier New" charset="0"/>
                            </a:rPr>
                            <m:t> . 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charset="0"/>
                                  <a:ea typeface="Courier New" charset="0"/>
                                  <a:cs typeface="Courier New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charset="0"/>
                                  <a:ea typeface="Courier New" charset="0"/>
                                  <a:cs typeface="Courier New" charset="0"/>
                                </a:rPr>
                                <m:t>𝑒𝑚𝑝𝑡𝑦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charset="0"/>
                                  <a:ea typeface="Courier New" charset="0"/>
                                  <a:cs typeface="Courier New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charset="0"/>
                          <a:ea typeface="Courier New" charset="0"/>
                          <a:cs typeface="Courier New" charset="0"/>
                        </a:rPr>
                        <m:t>) </m:t>
                      </m:r>
                      <m:r>
                        <a:rPr lang="en-US" i="1">
                          <a:latin typeface="Cambria Math" charset="0"/>
                          <a:ea typeface="Courier New" charset="0"/>
                          <a:cs typeface="Courier New" charset="0"/>
                        </a:rPr>
                        <m:t>𝑎𝑛𝑑</m:t>
                      </m:r>
                      <m:r>
                        <a:rPr lang="en-US" i="1">
                          <a:latin typeface="Cambria Math" charset="0"/>
                          <a:ea typeface="Courier New" charset="0"/>
                          <a:cs typeface="Courier New" charset="0"/>
                        </a:rPr>
                        <m:t> </m:t>
                      </m:r>
                      <m:r>
                        <a:rPr lang="en-US" i="1">
                          <a:latin typeface="Cambria Math" charset="0"/>
                          <a:ea typeface="Courier New" charset="0"/>
                          <a:cs typeface="Courier New" charset="0"/>
                        </a:rPr>
                        <m:t>𝑠</m:t>
                      </m:r>
                      <m:r>
                        <a:rPr lang="en-US" i="1">
                          <a:latin typeface="Cambria Math" charset="0"/>
                          <a:ea typeface="Courier New" charset="0"/>
                          <a:cs typeface="Courier New" charset="0"/>
                        </a:rPr>
                        <m:t>2∈{“</m:t>
                      </m:r>
                      <m:r>
                        <a:rPr lang="en-US" b="0" i="1" smtClean="0">
                          <a:latin typeface="Cambria Math" charset="0"/>
                          <a:ea typeface="Courier New" charset="0"/>
                          <a:cs typeface="Courier New" charset="0"/>
                        </a:rPr>
                        <m:t>𝑎</m:t>
                      </m:r>
                      <m:r>
                        <a:rPr lang="en-US" b="0" i="1" smtClean="0">
                          <a:latin typeface="Cambria Math" charset="0"/>
                          <a:ea typeface="Courier New" charset="0"/>
                          <a:cs typeface="Courier New" charset="0"/>
                        </a:rPr>
                        <m:t>” }}</m:t>
                      </m:r>
                    </m:oMath>
                  </m:oMathPara>
                </a14:m>
                <a:endParaRPr lang="en-US" b="0" i="1" dirty="0" smtClean="0">
                  <a:latin typeface="Courier New" charset="0"/>
                  <a:ea typeface="Courier New" charset="0"/>
                  <a:cs typeface="Courier New" charset="0"/>
                </a:endParaRPr>
              </a:p>
              <a:p>
                <a:pPr marL="0" indent="0">
                  <a:buNone/>
                </a:pPr>
                <a:endParaRPr lang="en-US" b="0" i="1" dirty="0" smtClean="0">
                  <a:latin typeface="Courier New" charset="0"/>
                  <a:ea typeface="Courier New" charset="0"/>
                  <a:cs typeface="Courier New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  <a:ea typeface="Courier New" charset="0"/>
                          <a:cs typeface="Courier New" charset="0"/>
                        </a:rPr>
                        <m:t> </m:t>
                      </m:r>
                      <m:r>
                        <a:rPr lang="en-US" i="1">
                          <a:latin typeface="Cambria Math" charset="0"/>
                          <a:ea typeface="Courier New" charset="0"/>
                          <a:cs typeface="Courier New" charset="0"/>
                        </a:rPr>
                        <m:t>=</m:t>
                      </m:r>
                      <m:d>
                        <m:dPr>
                          <m:begChr m:val="{"/>
                          <m:endChr m:val="|"/>
                          <m:ctrlPr>
                            <a:rPr lang="en-US" i="1">
                              <a:latin typeface="Cambria Math" charset="0"/>
                              <a:ea typeface="Courier New" charset="0"/>
                              <a:cs typeface="Courier New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charset="0"/>
                              <a:ea typeface="Courier New" charset="0"/>
                              <a:cs typeface="Courier New" charset="0"/>
                            </a:rPr>
                            <m:t> </m:t>
                          </m:r>
                          <m:r>
                            <a:rPr lang="en-US" i="1">
                              <a:latin typeface="Cambria Math" charset="0"/>
                              <a:ea typeface="Courier New" charset="0"/>
                              <a:cs typeface="Courier New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charset="0"/>
                              <a:ea typeface="Courier New" charset="0"/>
                              <a:cs typeface="Courier New" charset="0"/>
                            </a:rPr>
                            <m:t>1</m:t>
                          </m:r>
                          <m:r>
                            <m:rPr>
                              <m:lit/>
                            </m:rPr>
                            <a:rPr lang="en-US" i="1">
                              <a:latin typeface="Cambria Math" charset="0"/>
                              <a:ea typeface="Courier New" charset="0"/>
                              <a:cs typeface="Courier New" charset="0"/>
                            </a:rPr>
                            <m:t>^</m:t>
                          </m:r>
                          <m:r>
                            <a:rPr lang="en-US" b="0" i="1" smtClean="0">
                              <a:latin typeface="Cambria Math" charset="0"/>
                              <a:ea typeface="Courier New" charset="0"/>
                              <a:cs typeface="Courier New" charset="0"/>
                            </a:rPr>
                            <m:t>“</m:t>
                          </m:r>
                          <m:r>
                            <a:rPr lang="en-US" b="0" i="1" smtClean="0">
                              <a:latin typeface="Cambria Math" charset="0"/>
                              <a:ea typeface="Courier New" charset="0"/>
                              <a:cs typeface="Courier New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charset="0"/>
                              <a:ea typeface="Courier New" charset="0"/>
                              <a:cs typeface="Courier New" charset="0"/>
                            </a:rPr>
                            <m:t>” </m:t>
                          </m:r>
                        </m:e>
                      </m:d>
                      <m:r>
                        <a:rPr lang="en-US" i="1">
                          <a:latin typeface="Cambria Math" charset="0"/>
                          <a:ea typeface="Courier New" charset="0"/>
                          <a:cs typeface="Courier New" charset="0"/>
                        </a:rPr>
                        <m:t> </m:t>
                      </m:r>
                      <m:r>
                        <a:rPr lang="en-US" i="1">
                          <a:latin typeface="Cambria Math" charset="0"/>
                          <a:ea typeface="Courier New" charset="0"/>
                          <a:cs typeface="Courier New" charset="0"/>
                        </a:rPr>
                        <m:t>𝑠</m:t>
                      </m:r>
                      <m:r>
                        <a:rPr lang="en-US" i="1">
                          <a:latin typeface="Cambria Math" charset="0"/>
                          <a:ea typeface="Courier New" charset="0"/>
                          <a:cs typeface="Courier New" charset="0"/>
                        </a:rPr>
                        <m:t>1∈</m:t>
                      </m:r>
                      <m:d>
                        <m:dPr>
                          <m:ctrlPr>
                            <a:rPr lang="en-US" i="1">
                              <a:latin typeface="Cambria Math" charset="0"/>
                              <a:ea typeface="Courier New" charset="0"/>
                              <a:cs typeface="Courier New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i="1">
                                  <a:latin typeface="Cambria Math" charset="0"/>
                                  <a:ea typeface="Courier New" charset="0"/>
                                  <a:cs typeface="Courier New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charset="0"/>
                                  <a:ea typeface="Courier New" charset="0"/>
                                  <a:cs typeface="Courier New" charset="0"/>
                                </a:rPr>
                                <m:t>“”</m:t>
                              </m:r>
                            </m:e>
                          </m:d>
                          <m:r>
                            <a:rPr lang="en-US" i="1">
                              <a:latin typeface="Cambria Math" charset="0"/>
                              <a:ea typeface="Courier New" charset="0"/>
                              <a:cs typeface="Courier New" charset="0"/>
                            </a:rPr>
                            <m:t>∪</m:t>
                          </m:r>
                          <m:r>
                            <a:rPr lang="en-US" i="1">
                              <a:latin typeface="Cambria Math" charset="0"/>
                              <a:ea typeface="Courier New" charset="0"/>
                              <a:cs typeface="Courier New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i="1">
                                  <a:latin typeface="Cambria Math" charset="0"/>
                                  <a:ea typeface="Courier New" charset="0"/>
                                  <a:cs typeface="Courier New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charset="0"/>
                                  <a:ea typeface="Courier New" charset="0"/>
                                  <a:cs typeface="Courier New" charset="0"/>
                                </a:rPr>
                                <m:t>𝑒𝑚𝑝𝑡𝑦</m:t>
                              </m:r>
                              <m:r>
                                <a:rPr lang="en-US" i="1">
                                  <a:latin typeface="Cambria Math" charset="0"/>
                                  <a:ea typeface="Courier New" charset="0"/>
                                  <a:cs typeface="Courier New" charset="0"/>
                                </a:rPr>
                                <m:t> . 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charset="0"/>
                                      <a:ea typeface="Courier New" charset="0"/>
                                      <a:cs typeface="Courier New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charset="0"/>
                                      <a:ea typeface="Courier New" charset="0"/>
                                      <a:cs typeface="Courier New" charset="0"/>
                                    </a:rPr>
                                    <m:t>𝑒𝑚𝑝𝑡𝑦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charset="0"/>
                                      <a:ea typeface="Courier New" charset="0"/>
                                      <a:cs typeface="Courier New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charset="0"/>
                          <a:ea typeface="Courier New" charset="0"/>
                          <a:cs typeface="Courier New" charset="0"/>
                        </a:rPr>
                        <m:t>}</m:t>
                      </m:r>
                    </m:oMath>
                  </m:oMathPara>
                </a14:m>
                <a:endParaRPr lang="en-US" b="0" i="1" dirty="0" smtClean="0">
                  <a:latin typeface="Cambria Math" charset="0"/>
                  <a:ea typeface="Courier New" charset="0"/>
                  <a:cs typeface="Courier New" charset="0"/>
                </a:endParaRPr>
              </a:p>
              <a:p>
                <a:pPr marL="0" indent="0">
                  <a:buNone/>
                </a:pPr>
                <a:endParaRPr lang="en-US" b="0" i="1" dirty="0" smtClean="0">
                  <a:latin typeface="Cambria Math" charset="0"/>
                  <a:ea typeface="Courier New" charset="0"/>
                  <a:cs typeface="Courier New" charset="0"/>
                </a:endParaRPr>
              </a:p>
              <a:p>
                <a:pPr marL="0" indent="0">
                  <a:buNone/>
                </a:pPr>
                <a:r>
                  <a:rPr lang="en-US" sz="2000" dirty="0" smtClean="0">
                    <a:ea typeface="Courier New" charset="0"/>
                    <a:cs typeface="Courier New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ourier New" charset="0"/>
                        <a:cs typeface="Courier New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i="1">
                            <a:latin typeface="Cambria Math" charset="0"/>
                            <a:ea typeface="Courier New" charset="0"/>
                            <a:cs typeface="Courier New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charset="0"/>
                            <a:ea typeface="Courier New" charset="0"/>
                            <a:cs typeface="Courier New" charset="0"/>
                          </a:rPr>
                          <m:t> </m:t>
                        </m:r>
                        <m:r>
                          <a:rPr lang="en-US" i="1">
                            <a:latin typeface="Cambria Math" charset="0"/>
                            <a:ea typeface="Courier New" charset="0"/>
                            <a:cs typeface="Courier New" charset="0"/>
                          </a:rPr>
                          <m:t>𝑠</m:t>
                        </m:r>
                        <m:r>
                          <a:rPr lang="en-US" i="1">
                            <a:latin typeface="Cambria Math" charset="0"/>
                            <a:ea typeface="Courier New" charset="0"/>
                            <a:cs typeface="Courier New" charset="0"/>
                          </a:rPr>
                          <m:t>1</m:t>
                        </m:r>
                        <m:r>
                          <m:rPr>
                            <m:lit/>
                          </m:rPr>
                          <a:rPr lang="en-US" i="1">
                            <a:latin typeface="Cambria Math" charset="0"/>
                            <a:ea typeface="Courier New" charset="0"/>
                            <a:cs typeface="Courier New" charset="0"/>
                          </a:rPr>
                          <m:t>^</m:t>
                        </m:r>
                        <m:r>
                          <a:rPr lang="en-US" i="1">
                            <a:latin typeface="Cambria Math" charset="0"/>
                            <a:ea typeface="Courier New" charset="0"/>
                            <a:cs typeface="Courier New" charset="0"/>
                          </a:rPr>
                          <m:t>“</m:t>
                        </m:r>
                        <m:r>
                          <a:rPr lang="en-US" i="1">
                            <a:latin typeface="Cambria Math" charset="0"/>
                            <a:ea typeface="Courier New" charset="0"/>
                            <a:cs typeface="Courier New" charset="0"/>
                          </a:rPr>
                          <m:t>𝑎</m:t>
                        </m:r>
                        <m:r>
                          <a:rPr lang="en-US" i="1">
                            <a:latin typeface="Cambria Math" charset="0"/>
                            <a:ea typeface="Courier New" charset="0"/>
                            <a:cs typeface="Courier New" charset="0"/>
                          </a:rPr>
                          <m:t>” </m:t>
                        </m:r>
                      </m:e>
                    </m:d>
                    <m:r>
                      <a:rPr lang="en-US" i="1">
                        <a:latin typeface="Cambria Math" charset="0"/>
                        <a:ea typeface="Courier New" charset="0"/>
                        <a:cs typeface="Courier New" charset="0"/>
                      </a:rPr>
                      <m:t> </m:t>
                    </m:r>
                    <m:r>
                      <a:rPr lang="en-US" i="1">
                        <a:latin typeface="Cambria Math" charset="0"/>
                        <a:ea typeface="Courier New" charset="0"/>
                        <a:cs typeface="Courier New" charset="0"/>
                      </a:rPr>
                      <m:t>𝑠</m:t>
                    </m:r>
                    <m:r>
                      <a:rPr lang="en-US" i="1">
                        <a:latin typeface="Cambria Math" charset="0"/>
                        <a:ea typeface="Courier New" charset="0"/>
                        <a:cs typeface="Courier New" charset="0"/>
                      </a:rPr>
                      <m:t>1∈</m:t>
                    </m:r>
                    <m:d>
                      <m:dPr>
                        <m:ctrlPr>
                          <a:rPr lang="en-US" b="0" i="1" smtClean="0">
                            <a:latin typeface="Cambria Math" charset="0"/>
                            <a:ea typeface="Courier New" charset="0"/>
                            <a:cs typeface="Courier New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charset="0"/>
                                <a:ea typeface="Courier New" charset="0"/>
                                <a:cs typeface="Courier New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charset="0"/>
                                <a:ea typeface="Courier New" charset="0"/>
                                <a:cs typeface="Courier New" charset="0"/>
                              </a:rPr>
                              <m:t>“”</m:t>
                            </m:r>
                          </m:e>
                        </m:d>
                        <m:r>
                          <a:rPr lang="en-US" b="0" i="1" smtClean="0">
                            <a:latin typeface="Cambria Math" charset="0"/>
                            <a:ea typeface="Courier New" charset="0"/>
                            <a:cs typeface="Courier New" charset="0"/>
                          </a:rPr>
                          <m:t>∪∅</m:t>
                        </m:r>
                      </m:e>
                    </m:d>
                    <m:r>
                      <a:rPr lang="en-US" i="1">
                        <a:latin typeface="Cambria Math" charset="0"/>
                        <a:ea typeface="Courier New" charset="0"/>
                        <a:cs typeface="Courier New" charset="0"/>
                      </a:rPr>
                      <m:t>}</m:t>
                    </m:r>
                  </m:oMath>
                </a14:m>
                <a:endParaRPr lang="en-US" i="1" dirty="0" smtClean="0">
                  <a:latin typeface="Cambria Math" charset="0"/>
                  <a:ea typeface="Courier New" charset="0"/>
                  <a:cs typeface="Courier New" charset="0"/>
                </a:endParaRPr>
              </a:p>
              <a:p>
                <a:pPr marL="0" indent="0">
                  <a:buNone/>
                </a:pPr>
                <a:endParaRPr lang="en-US" i="1" dirty="0" smtClean="0">
                  <a:latin typeface="Cambria Math" charset="0"/>
                  <a:ea typeface="Courier New" charset="0"/>
                  <a:cs typeface="Courier New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  <a:ea typeface="Courier New" charset="0"/>
                          <a:cs typeface="Courier New" charset="0"/>
                        </a:rPr>
                        <m:t> </m:t>
                      </m:r>
                      <m:r>
                        <a:rPr lang="en-US" i="1">
                          <a:latin typeface="Cambria Math" charset="0"/>
                          <a:ea typeface="Courier New" charset="0"/>
                          <a:cs typeface="Courier New" charset="0"/>
                        </a:rPr>
                        <m:t>=</m:t>
                      </m:r>
                      <m:d>
                        <m:dPr>
                          <m:begChr m:val="{"/>
                          <m:endChr m:val="|"/>
                          <m:ctrlPr>
                            <a:rPr lang="en-US" i="1">
                              <a:latin typeface="Cambria Math" charset="0"/>
                              <a:ea typeface="Courier New" charset="0"/>
                              <a:cs typeface="Courier New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charset="0"/>
                              <a:ea typeface="Courier New" charset="0"/>
                              <a:cs typeface="Courier New" charset="0"/>
                            </a:rPr>
                            <m:t> </m:t>
                          </m:r>
                          <m:r>
                            <a:rPr lang="en-US" i="1">
                              <a:latin typeface="Cambria Math" charset="0"/>
                              <a:ea typeface="Courier New" charset="0"/>
                              <a:cs typeface="Courier New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charset="0"/>
                              <a:ea typeface="Courier New" charset="0"/>
                              <a:cs typeface="Courier New" charset="0"/>
                            </a:rPr>
                            <m:t>1</m:t>
                          </m:r>
                          <m:r>
                            <m:rPr>
                              <m:lit/>
                            </m:rPr>
                            <a:rPr lang="en-US" i="1">
                              <a:latin typeface="Cambria Math" charset="0"/>
                              <a:ea typeface="Courier New" charset="0"/>
                              <a:cs typeface="Courier New" charset="0"/>
                            </a:rPr>
                            <m:t>^</m:t>
                          </m:r>
                          <m:r>
                            <a:rPr lang="en-US" i="1">
                              <a:latin typeface="Cambria Math" charset="0"/>
                              <a:ea typeface="Courier New" charset="0"/>
                              <a:cs typeface="Courier New" charset="0"/>
                            </a:rPr>
                            <m:t>“</m:t>
                          </m:r>
                          <m:r>
                            <a:rPr lang="en-US" i="1">
                              <a:latin typeface="Cambria Math" charset="0"/>
                              <a:ea typeface="Courier New" charset="0"/>
                              <a:cs typeface="Courier New" charset="0"/>
                            </a:rPr>
                            <m:t>𝑎</m:t>
                          </m:r>
                          <m:r>
                            <a:rPr lang="en-US" i="1">
                              <a:latin typeface="Cambria Math" charset="0"/>
                              <a:ea typeface="Courier New" charset="0"/>
                              <a:cs typeface="Courier New" charset="0"/>
                            </a:rPr>
                            <m:t>” </m:t>
                          </m:r>
                        </m:e>
                      </m:d>
                      <m:r>
                        <a:rPr lang="en-US" i="1">
                          <a:latin typeface="Cambria Math" charset="0"/>
                          <a:ea typeface="Courier New" charset="0"/>
                          <a:cs typeface="Courier New" charset="0"/>
                        </a:rPr>
                        <m:t> </m:t>
                      </m:r>
                      <m:r>
                        <a:rPr lang="en-US" i="1">
                          <a:latin typeface="Cambria Math" charset="0"/>
                          <a:ea typeface="Courier New" charset="0"/>
                          <a:cs typeface="Courier New" charset="0"/>
                        </a:rPr>
                        <m:t>𝑠</m:t>
                      </m:r>
                      <m:r>
                        <a:rPr lang="en-US" i="1">
                          <a:latin typeface="Cambria Math" charset="0"/>
                          <a:ea typeface="Courier New" charset="0"/>
                          <a:cs typeface="Courier New" charset="0"/>
                        </a:rPr>
                        <m:t>1∈</m:t>
                      </m:r>
                      <m:d>
                        <m:dPr>
                          <m:ctrlPr>
                            <a:rPr lang="en-US" i="1">
                              <a:latin typeface="Cambria Math" charset="0"/>
                              <a:ea typeface="Courier New" charset="0"/>
                              <a:cs typeface="Courier New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i="1">
                                  <a:latin typeface="Cambria Math" charset="0"/>
                                  <a:ea typeface="Courier New" charset="0"/>
                                  <a:cs typeface="Courier New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charset="0"/>
                                  <a:ea typeface="Courier New" charset="0"/>
                                  <a:cs typeface="Courier New" charset="0"/>
                                </a:rPr>
                                <m:t>“”</m:t>
                              </m:r>
                            </m:e>
                          </m:d>
                        </m:e>
                      </m:d>
                      <m:r>
                        <a:rPr lang="en-US" i="1">
                          <a:latin typeface="Cambria Math" charset="0"/>
                          <a:ea typeface="Courier New" charset="0"/>
                          <a:cs typeface="Courier New" charset="0"/>
                        </a:rPr>
                        <m:t>}</m:t>
                      </m:r>
                    </m:oMath>
                  </m:oMathPara>
                </a14:m>
                <a:endParaRPr lang="en-US" i="1" dirty="0" smtClean="0">
                  <a:latin typeface="Courier New" charset="0"/>
                  <a:ea typeface="Courier New" charset="0"/>
                  <a:cs typeface="Courier New" charset="0"/>
                </a:endParaRPr>
              </a:p>
              <a:p>
                <a:pPr marL="0" indent="0">
                  <a:buNone/>
                </a:pPr>
                <a:endParaRPr lang="en-US" i="1" dirty="0">
                  <a:latin typeface="Courier New" charset="0"/>
                  <a:ea typeface="Courier New" charset="0"/>
                  <a:cs typeface="Courier New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  <a:ea typeface="Courier New" charset="0"/>
                          <a:cs typeface="Courier New" charset="0"/>
                        </a:rPr>
                        <m:t> </m:t>
                      </m:r>
                    </m:oMath>
                  </m:oMathPara>
                </a14:m>
                <a:endParaRPr lang="en-US" i="1" dirty="0">
                  <a:latin typeface="Courier New" charset="0"/>
                  <a:ea typeface="Courier New" charset="0"/>
                  <a:cs typeface="Courier New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838200"/>
                <a:ext cx="8229600" cy="6019800"/>
              </a:xfrm>
              <a:blipFill rotWithShape="0">
                <a:blip r:embed="rId2"/>
                <a:stretch>
                  <a:fillRect l="-741" r="-1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3937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Trickier One…</a:t>
            </a:r>
            <a:endParaRPr lang="en-US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838200"/>
                <a:ext cx="8229600" cy="6019800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charset="0"/>
                          <a:ea typeface="Courier New" charset="0"/>
                          <a:cs typeface="Courier New" charset="0"/>
                        </a:rPr>
                        <m:t>Σ</m:t>
                      </m:r>
                      <m:r>
                        <a:rPr lang="en-US" b="0" i="1" smtClean="0">
                          <a:latin typeface="Cambria Math" charset="0"/>
                          <a:ea typeface="Courier New" charset="0"/>
                          <a:cs typeface="Courier New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charset="0"/>
                              <a:ea typeface="Courier New" charset="0"/>
                              <a:cs typeface="Courier New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  <a:ea typeface="Courier New" charset="0"/>
                              <a:cs typeface="Courier New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charset="0"/>
                              <a:ea typeface="Courier New" charset="0"/>
                              <a:cs typeface="Courier New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charset="0"/>
                              <a:ea typeface="Courier New" charset="0"/>
                              <a:cs typeface="Courier New" charset="0"/>
                            </a:rPr>
                            <m:t>𝑏</m:t>
                          </m:r>
                          <m:r>
                            <a:rPr lang="en-US" b="0" i="1" smtClean="0">
                              <a:latin typeface="Cambria Math" charset="0"/>
                              <a:ea typeface="Courier New" charset="0"/>
                              <a:cs typeface="Courier New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charset="0"/>
                              <a:ea typeface="Courier New" charset="0"/>
                              <a:cs typeface="Courier New" charset="0"/>
                            </a:rPr>
                            <m:t>𝑐</m:t>
                          </m:r>
                        </m:e>
                      </m:d>
                    </m:oMath>
                  </m:oMathPara>
                </a14:m>
                <a:endParaRPr lang="en-US" b="0" i="1" dirty="0" smtClean="0">
                  <a:latin typeface="Courier New" charset="0"/>
                  <a:ea typeface="Courier New" charset="0"/>
                  <a:cs typeface="Courier New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  <a:ea typeface="Courier New" charset="0"/>
                          <a:cs typeface="Courier New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latin typeface="Cambria Math" charset="0"/>
                              <a:ea typeface="Courier New" charset="0"/>
                              <a:cs typeface="Courier New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 dirty="0" smtClean="0">
                                  <a:latin typeface="Cambria Math" charset="0"/>
                                  <a:ea typeface="Courier New" charset="0"/>
                                  <a:cs typeface="Courier New" charset="0"/>
                                </a:rPr>
                              </m:ctrlPr>
                            </m:sSupPr>
                            <m:e>
                              <m:r>
                                <a:rPr lang="en-US" b="0" i="1" dirty="0" smtClean="0">
                                  <a:latin typeface="Cambria Math" charset="0"/>
                                  <a:ea typeface="Courier New" charset="0"/>
                                  <a:cs typeface="Courier New" charset="0"/>
                                </a:rPr>
                                <m:t>𝑒𝑚𝑝𝑡𝑦</m:t>
                              </m:r>
                            </m:e>
                            <m:sup>
                              <m:r>
                                <a:rPr lang="en-US" b="0" i="1" dirty="0" smtClean="0">
                                  <a:latin typeface="Cambria Math" charset="0"/>
                                  <a:ea typeface="Courier New" charset="0"/>
                                  <a:cs typeface="Courier New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b="0" i="1" dirty="0" smtClean="0">
                              <a:latin typeface="Cambria Math" charset="0"/>
                              <a:ea typeface="Courier New" charset="0"/>
                              <a:cs typeface="Courier New" charset="0"/>
                            </a:rPr>
                            <m:t>. </m:t>
                          </m:r>
                          <m:r>
                            <a:rPr lang="en-US" b="0" i="1" dirty="0" smtClean="0">
                              <a:latin typeface="Cambria Math" charset="0"/>
                              <a:ea typeface="Courier New" charset="0"/>
                              <a:cs typeface="Courier New" charset="0"/>
                            </a:rPr>
                            <m:t>𝑎</m:t>
                          </m:r>
                        </m:e>
                      </m:d>
                    </m:oMath>
                  </m:oMathPara>
                </a14:m>
                <a:endParaRPr lang="en-US" b="0" i="1" dirty="0" smtClean="0">
                  <a:latin typeface="Cambria Math" charset="0"/>
                  <a:ea typeface="Courier New" charset="0"/>
                  <a:cs typeface="Courier New" charset="0"/>
                </a:endParaRPr>
              </a:p>
              <a:p>
                <a:pPr marL="0" indent="0">
                  <a:buNone/>
                </a:pPr>
                <a:r>
                  <a:rPr lang="en-US" b="0" dirty="0" smtClean="0">
                    <a:ea typeface="Courier New" charset="0"/>
                    <a:cs typeface="Courier New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charset="0"/>
                        <a:ea typeface="Courier New" charset="0"/>
                        <a:cs typeface="Courier New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b="0" i="1" smtClean="0">
                            <a:latin typeface="Cambria Math" charset="0"/>
                            <a:ea typeface="Courier New" charset="0"/>
                            <a:cs typeface="Courier New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  <a:ea typeface="Courier New" charset="0"/>
                            <a:cs typeface="Courier New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charset="0"/>
                            <a:ea typeface="Courier New" charset="0"/>
                            <a:cs typeface="Courier New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charset="0"/>
                            <a:ea typeface="Courier New" charset="0"/>
                            <a:cs typeface="Courier New" charset="0"/>
                          </a:rPr>
                          <m:t>1</m:t>
                        </m:r>
                        <m:r>
                          <m:rPr>
                            <m:lit/>
                          </m:rPr>
                          <a:rPr lang="en-US" b="0" i="1" smtClean="0">
                            <a:latin typeface="Cambria Math" charset="0"/>
                            <a:ea typeface="Courier New" charset="0"/>
                            <a:cs typeface="Courier New" charset="0"/>
                          </a:rPr>
                          <m:t>^</m:t>
                        </m:r>
                        <m:r>
                          <a:rPr lang="en-US" b="0" i="1" smtClean="0">
                            <a:latin typeface="Cambria Math" charset="0"/>
                            <a:ea typeface="Courier New" charset="0"/>
                            <a:cs typeface="Courier New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charset="0"/>
                            <a:ea typeface="Courier New" charset="0"/>
                            <a:cs typeface="Courier New" charset="0"/>
                          </a:rPr>
                          <m:t>2 </m:t>
                        </m:r>
                      </m:e>
                    </m:d>
                    <m:r>
                      <a:rPr lang="en-US" b="0" i="1" smtClean="0">
                        <a:latin typeface="Cambria Math" charset="0"/>
                        <a:ea typeface="Courier New" charset="0"/>
                        <a:cs typeface="Courier New" charset="0"/>
                      </a:rPr>
                      <m:t> </m:t>
                    </m:r>
                    <m:r>
                      <a:rPr lang="en-US" b="0" i="1" smtClean="0">
                        <a:latin typeface="Cambria Math" charset="0"/>
                        <a:ea typeface="Courier New" charset="0"/>
                        <a:cs typeface="Courier New" charset="0"/>
                      </a:rPr>
                      <m:t>𝑠</m:t>
                    </m:r>
                    <m:r>
                      <a:rPr lang="en-US" b="0" i="1" smtClean="0">
                        <a:latin typeface="Cambria Math" charset="0"/>
                        <a:ea typeface="Courier New" charset="0"/>
                        <a:cs typeface="Courier New" charset="0"/>
                      </a:rPr>
                      <m:t>1∈</m:t>
                    </m:r>
                    <m:r>
                      <a:rPr lang="en-US" b="0" i="1" smtClean="0">
                        <a:latin typeface="Cambria Math" charset="0"/>
                        <a:ea typeface="Courier New" charset="0"/>
                        <a:cs typeface="Courier New" charset="0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latin typeface="Cambria Math" charset="0"/>
                            <a:ea typeface="Courier New" charset="0"/>
                            <a:cs typeface="Courier New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charset="0"/>
                                <a:ea typeface="Courier New" charset="0"/>
                                <a:cs typeface="Courier New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charset="0"/>
                                <a:ea typeface="Courier New" charset="0"/>
                                <a:cs typeface="Courier New" charset="0"/>
                              </a:rPr>
                              <m:t>𝑒𝑚𝑝𝑡𝑦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charset="0"/>
                                <a:ea typeface="Courier New" charset="0"/>
                                <a:cs typeface="Courier New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charset="0"/>
                        <a:ea typeface="Courier New" charset="0"/>
                        <a:cs typeface="Courier New" charset="0"/>
                      </a:rPr>
                      <m:t> </m:t>
                    </m:r>
                    <m:r>
                      <a:rPr lang="en-US" b="0" i="1" smtClean="0">
                        <a:latin typeface="Cambria Math" charset="0"/>
                        <a:ea typeface="Courier New" charset="0"/>
                        <a:cs typeface="Courier New" charset="0"/>
                      </a:rPr>
                      <m:t>𝑎𝑛𝑑</m:t>
                    </m:r>
                    <m:r>
                      <a:rPr lang="en-US" b="0" i="1" smtClean="0">
                        <a:latin typeface="Cambria Math" charset="0"/>
                        <a:ea typeface="Courier New" charset="0"/>
                        <a:cs typeface="Courier New" charset="0"/>
                      </a:rPr>
                      <m:t> </m:t>
                    </m:r>
                    <m:r>
                      <a:rPr lang="en-US" b="0" i="1" smtClean="0">
                        <a:latin typeface="Cambria Math" charset="0"/>
                        <a:ea typeface="Courier New" charset="0"/>
                        <a:cs typeface="Courier New" charset="0"/>
                      </a:rPr>
                      <m:t>𝑠</m:t>
                    </m:r>
                    <m:r>
                      <a:rPr lang="en-US" b="0" i="1" smtClean="0">
                        <a:latin typeface="Cambria Math" charset="0"/>
                        <a:ea typeface="Courier New" charset="0"/>
                        <a:cs typeface="Courier New" charset="0"/>
                      </a:rPr>
                      <m:t>2∈</m:t>
                    </m:r>
                    <m:r>
                      <a:rPr lang="en-US" b="0" i="1" smtClean="0">
                        <a:latin typeface="Cambria Math" charset="0"/>
                        <a:ea typeface="Courier New" charset="0"/>
                        <a:cs typeface="Courier New" charset="0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latin typeface="Cambria Math" charset="0"/>
                            <a:ea typeface="Courier New" charset="0"/>
                            <a:cs typeface="Courier New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  <a:ea typeface="Courier New" charset="0"/>
                            <a:cs typeface="Courier New" charset="0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latin typeface="Cambria Math" charset="0"/>
                        <a:ea typeface="Courier New" charset="0"/>
                        <a:cs typeface="Courier New" charset="0"/>
                      </a:rPr>
                      <m:t> }</m:t>
                    </m:r>
                  </m:oMath>
                </a14:m>
                <a:endParaRPr lang="en-US" b="0" i="1" dirty="0" smtClean="0">
                  <a:latin typeface="Courier New" charset="0"/>
                  <a:ea typeface="Courier New" charset="0"/>
                  <a:cs typeface="Courier New" charset="0"/>
                </a:endParaRPr>
              </a:p>
              <a:p>
                <a:pPr marL="0" indent="0">
                  <a:buNone/>
                </a:pPr>
                <a:endParaRPr lang="en-US" b="0" i="1" dirty="0" smtClean="0">
                  <a:latin typeface="Courier New" charset="0"/>
                  <a:ea typeface="Courier New" charset="0"/>
                  <a:cs typeface="Courier New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  <a:ea typeface="Courier New" charset="0"/>
                          <a:cs typeface="Courier New" charset="0"/>
                        </a:rPr>
                        <m:t> =</m:t>
                      </m:r>
                      <m:d>
                        <m:dPr>
                          <m:begChr m:val="{"/>
                          <m:endChr m:val="|"/>
                          <m:ctrlPr>
                            <a:rPr lang="en-US" i="1">
                              <a:latin typeface="Cambria Math" charset="0"/>
                              <a:ea typeface="Courier New" charset="0"/>
                              <a:cs typeface="Courier New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charset="0"/>
                              <a:ea typeface="Courier New" charset="0"/>
                              <a:cs typeface="Courier New" charset="0"/>
                            </a:rPr>
                            <m:t> </m:t>
                          </m:r>
                          <m:r>
                            <a:rPr lang="en-US" i="1">
                              <a:latin typeface="Cambria Math" charset="0"/>
                              <a:ea typeface="Courier New" charset="0"/>
                              <a:cs typeface="Courier New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charset="0"/>
                              <a:ea typeface="Courier New" charset="0"/>
                              <a:cs typeface="Courier New" charset="0"/>
                            </a:rPr>
                            <m:t>1</m:t>
                          </m:r>
                          <m:r>
                            <m:rPr>
                              <m:lit/>
                            </m:rPr>
                            <a:rPr lang="en-US" i="1">
                              <a:latin typeface="Cambria Math" charset="0"/>
                              <a:ea typeface="Courier New" charset="0"/>
                              <a:cs typeface="Courier New" charset="0"/>
                            </a:rPr>
                            <m:t>^</m:t>
                          </m:r>
                          <m:r>
                            <a:rPr lang="en-US" i="1">
                              <a:latin typeface="Cambria Math" charset="0"/>
                              <a:ea typeface="Courier New" charset="0"/>
                              <a:cs typeface="Courier New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charset="0"/>
                              <a:ea typeface="Courier New" charset="0"/>
                              <a:cs typeface="Courier New" charset="0"/>
                            </a:rPr>
                            <m:t>2  </m:t>
                          </m:r>
                        </m:e>
                      </m:d>
                      <m:r>
                        <a:rPr lang="en-US" i="1">
                          <a:latin typeface="Cambria Math" charset="0"/>
                          <a:ea typeface="Courier New" charset="0"/>
                          <a:cs typeface="Courier New" charset="0"/>
                        </a:rPr>
                        <m:t> </m:t>
                      </m:r>
                      <m:r>
                        <a:rPr lang="en-US" i="1">
                          <a:latin typeface="Cambria Math" charset="0"/>
                          <a:ea typeface="Courier New" charset="0"/>
                          <a:cs typeface="Courier New" charset="0"/>
                        </a:rPr>
                        <m:t>𝑠</m:t>
                      </m:r>
                      <m:r>
                        <a:rPr lang="en-US" i="1">
                          <a:latin typeface="Cambria Math" charset="0"/>
                          <a:ea typeface="Courier New" charset="0"/>
                          <a:cs typeface="Courier New" charset="0"/>
                        </a:rPr>
                        <m:t>1∈(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charset="0"/>
                              <a:ea typeface="Courier New" charset="0"/>
                              <a:cs typeface="Courier New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  <a:ea typeface="Courier New" charset="0"/>
                              <a:cs typeface="Courier New" charset="0"/>
                            </a:rPr>
                            <m:t>“”</m:t>
                          </m:r>
                        </m:e>
                      </m:d>
                      <m:r>
                        <a:rPr lang="en-US" b="0" i="1" smtClean="0">
                          <a:latin typeface="Cambria Math" charset="0"/>
                          <a:ea typeface="Courier New" charset="0"/>
                          <a:cs typeface="Courier New" charset="0"/>
                        </a:rPr>
                        <m:t>∪</m:t>
                      </m:r>
                      <m:r>
                        <a:rPr lang="en-US" b="0" i="1" smtClean="0">
                          <a:latin typeface="Cambria Math" charset="0"/>
                          <a:ea typeface="Courier New" charset="0"/>
                          <a:cs typeface="Courier New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latin typeface="Cambria Math" charset="0"/>
                              <a:ea typeface="Courier New" charset="0"/>
                              <a:cs typeface="Courier New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  <a:ea typeface="Courier New" charset="0"/>
                              <a:cs typeface="Courier New" charset="0"/>
                            </a:rPr>
                            <m:t>𝑒𝑚𝑝𝑡𝑦</m:t>
                          </m:r>
                          <m:r>
                            <a:rPr lang="en-US" b="0" i="1" smtClean="0">
                              <a:latin typeface="Cambria Math" charset="0"/>
                              <a:ea typeface="Courier New" charset="0"/>
                              <a:cs typeface="Courier New" charset="0"/>
                            </a:rPr>
                            <m:t> . 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charset="0"/>
                                  <a:ea typeface="Courier New" charset="0"/>
                                  <a:cs typeface="Courier New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charset="0"/>
                                  <a:ea typeface="Courier New" charset="0"/>
                                  <a:cs typeface="Courier New" charset="0"/>
                                </a:rPr>
                                <m:t>𝑒𝑚𝑝𝑡𝑦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charset="0"/>
                                  <a:ea typeface="Courier New" charset="0"/>
                                  <a:cs typeface="Courier New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charset="0"/>
                          <a:ea typeface="Courier New" charset="0"/>
                          <a:cs typeface="Courier New" charset="0"/>
                        </a:rPr>
                        <m:t>) </m:t>
                      </m:r>
                      <m:r>
                        <a:rPr lang="en-US" i="1">
                          <a:latin typeface="Cambria Math" charset="0"/>
                          <a:ea typeface="Courier New" charset="0"/>
                          <a:cs typeface="Courier New" charset="0"/>
                        </a:rPr>
                        <m:t>𝑎𝑛𝑑</m:t>
                      </m:r>
                      <m:r>
                        <a:rPr lang="en-US" i="1">
                          <a:latin typeface="Cambria Math" charset="0"/>
                          <a:ea typeface="Courier New" charset="0"/>
                          <a:cs typeface="Courier New" charset="0"/>
                        </a:rPr>
                        <m:t> </m:t>
                      </m:r>
                      <m:r>
                        <a:rPr lang="en-US" i="1">
                          <a:latin typeface="Cambria Math" charset="0"/>
                          <a:ea typeface="Courier New" charset="0"/>
                          <a:cs typeface="Courier New" charset="0"/>
                        </a:rPr>
                        <m:t>𝑠</m:t>
                      </m:r>
                      <m:r>
                        <a:rPr lang="en-US" i="1">
                          <a:latin typeface="Cambria Math" charset="0"/>
                          <a:ea typeface="Courier New" charset="0"/>
                          <a:cs typeface="Courier New" charset="0"/>
                        </a:rPr>
                        <m:t>2∈{“</m:t>
                      </m:r>
                      <m:r>
                        <a:rPr lang="en-US" b="0" i="1" smtClean="0">
                          <a:latin typeface="Cambria Math" charset="0"/>
                          <a:ea typeface="Courier New" charset="0"/>
                          <a:cs typeface="Courier New" charset="0"/>
                        </a:rPr>
                        <m:t>𝑎</m:t>
                      </m:r>
                      <m:r>
                        <a:rPr lang="en-US" b="0" i="1" smtClean="0">
                          <a:latin typeface="Cambria Math" charset="0"/>
                          <a:ea typeface="Courier New" charset="0"/>
                          <a:cs typeface="Courier New" charset="0"/>
                        </a:rPr>
                        <m:t>” }}</m:t>
                      </m:r>
                    </m:oMath>
                  </m:oMathPara>
                </a14:m>
                <a:endParaRPr lang="en-US" b="0" i="1" dirty="0" smtClean="0">
                  <a:latin typeface="Courier New" charset="0"/>
                  <a:ea typeface="Courier New" charset="0"/>
                  <a:cs typeface="Courier New" charset="0"/>
                </a:endParaRPr>
              </a:p>
              <a:p>
                <a:pPr marL="0" indent="0">
                  <a:buNone/>
                </a:pPr>
                <a:endParaRPr lang="en-US" b="0" i="1" dirty="0" smtClean="0">
                  <a:latin typeface="Courier New" charset="0"/>
                  <a:ea typeface="Courier New" charset="0"/>
                  <a:cs typeface="Courier New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  <a:ea typeface="Courier New" charset="0"/>
                          <a:cs typeface="Courier New" charset="0"/>
                        </a:rPr>
                        <m:t> </m:t>
                      </m:r>
                      <m:r>
                        <a:rPr lang="en-US" i="1">
                          <a:latin typeface="Cambria Math" charset="0"/>
                          <a:ea typeface="Courier New" charset="0"/>
                          <a:cs typeface="Courier New" charset="0"/>
                        </a:rPr>
                        <m:t>=</m:t>
                      </m:r>
                      <m:d>
                        <m:dPr>
                          <m:begChr m:val="{"/>
                          <m:endChr m:val="|"/>
                          <m:ctrlPr>
                            <a:rPr lang="en-US" i="1">
                              <a:latin typeface="Cambria Math" charset="0"/>
                              <a:ea typeface="Courier New" charset="0"/>
                              <a:cs typeface="Courier New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charset="0"/>
                              <a:ea typeface="Courier New" charset="0"/>
                              <a:cs typeface="Courier New" charset="0"/>
                            </a:rPr>
                            <m:t> </m:t>
                          </m:r>
                          <m:r>
                            <a:rPr lang="en-US" i="1">
                              <a:latin typeface="Cambria Math" charset="0"/>
                              <a:ea typeface="Courier New" charset="0"/>
                              <a:cs typeface="Courier New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charset="0"/>
                              <a:ea typeface="Courier New" charset="0"/>
                              <a:cs typeface="Courier New" charset="0"/>
                            </a:rPr>
                            <m:t>1</m:t>
                          </m:r>
                          <m:r>
                            <m:rPr>
                              <m:lit/>
                            </m:rPr>
                            <a:rPr lang="en-US" i="1">
                              <a:latin typeface="Cambria Math" charset="0"/>
                              <a:ea typeface="Courier New" charset="0"/>
                              <a:cs typeface="Courier New" charset="0"/>
                            </a:rPr>
                            <m:t>^</m:t>
                          </m:r>
                          <m:r>
                            <a:rPr lang="en-US" b="0" i="1" smtClean="0">
                              <a:latin typeface="Cambria Math" charset="0"/>
                              <a:ea typeface="Courier New" charset="0"/>
                              <a:cs typeface="Courier New" charset="0"/>
                            </a:rPr>
                            <m:t>“</m:t>
                          </m:r>
                          <m:r>
                            <a:rPr lang="en-US" b="0" i="1" smtClean="0">
                              <a:latin typeface="Cambria Math" charset="0"/>
                              <a:ea typeface="Courier New" charset="0"/>
                              <a:cs typeface="Courier New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charset="0"/>
                              <a:ea typeface="Courier New" charset="0"/>
                              <a:cs typeface="Courier New" charset="0"/>
                            </a:rPr>
                            <m:t>” </m:t>
                          </m:r>
                        </m:e>
                      </m:d>
                      <m:r>
                        <a:rPr lang="en-US" i="1">
                          <a:latin typeface="Cambria Math" charset="0"/>
                          <a:ea typeface="Courier New" charset="0"/>
                          <a:cs typeface="Courier New" charset="0"/>
                        </a:rPr>
                        <m:t> </m:t>
                      </m:r>
                      <m:r>
                        <a:rPr lang="en-US" i="1">
                          <a:latin typeface="Cambria Math" charset="0"/>
                          <a:ea typeface="Courier New" charset="0"/>
                          <a:cs typeface="Courier New" charset="0"/>
                        </a:rPr>
                        <m:t>𝑠</m:t>
                      </m:r>
                      <m:r>
                        <a:rPr lang="en-US" i="1">
                          <a:latin typeface="Cambria Math" charset="0"/>
                          <a:ea typeface="Courier New" charset="0"/>
                          <a:cs typeface="Courier New" charset="0"/>
                        </a:rPr>
                        <m:t>1∈</m:t>
                      </m:r>
                      <m:d>
                        <m:dPr>
                          <m:ctrlPr>
                            <a:rPr lang="en-US" i="1">
                              <a:latin typeface="Cambria Math" charset="0"/>
                              <a:ea typeface="Courier New" charset="0"/>
                              <a:cs typeface="Courier New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i="1">
                                  <a:latin typeface="Cambria Math" charset="0"/>
                                  <a:ea typeface="Courier New" charset="0"/>
                                  <a:cs typeface="Courier New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charset="0"/>
                                  <a:ea typeface="Courier New" charset="0"/>
                                  <a:cs typeface="Courier New" charset="0"/>
                                </a:rPr>
                                <m:t>“”</m:t>
                              </m:r>
                            </m:e>
                          </m:d>
                          <m:r>
                            <a:rPr lang="en-US" i="1">
                              <a:latin typeface="Cambria Math" charset="0"/>
                              <a:ea typeface="Courier New" charset="0"/>
                              <a:cs typeface="Courier New" charset="0"/>
                            </a:rPr>
                            <m:t>∪</m:t>
                          </m:r>
                          <m:r>
                            <a:rPr lang="en-US" i="1">
                              <a:latin typeface="Cambria Math" charset="0"/>
                              <a:ea typeface="Courier New" charset="0"/>
                              <a:cs typeface="Courier New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i="1">
                                  <a:latin typeface="Cambria Math" charset="0"/>
                                  <a:ea typeface="Courier New" charset="0"/>
                                  <a:cs typeface="Courier New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charset="0"/>
                                  <a:ea typeface="Courier New" charset="0"/>
                                  <a:cs typeface="Courier New" charset="0"/>
                                </a:rPr>
                                <m:t>𝑒𝑚𝑝𝑡𝑦</m:t>
                              </m:r>
                              <m:r>
                                <a:rPr lang="en-US" i="1">
                                  <a:latin typeface="Cambria Math" charset="0"/>
                                  <a:ea typeface="Courier New" charset="0"/>
                                  <a:cs typeface="Courier New" charset="0"/>
                                </a:rPr>
                                <m:t> . 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charset="0"/>
                                      <a:ea typeface="Courier New" charset="0"/>
                                      <a:cs typeface="Courier New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charset="0"/>
                                      <a:ea typeface="Courier New" charset="0"/>
                                      <a:cs typeface="Courier New" charset="0"/>
                                    </a:rPr>
                                    <m:t>𝑒𝑚𝑝𝑡𝑦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charset="0"/>
                                      <a:ea typeface="Courier New" charset="0"/>
                                      <a:cs typeface="Courier New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charset="0"/>
                          <a:ea typeface="Courier New" charset="0"/>
                          <a:cs typeface="Courier New" charset="0"/>
                        </a:rPr>
                        <m:t>}</m:t>
                      </m:r>
                    </m:oMath>
                  </m:oMathPara>
                </a14:m>
                <a:endParaRPr lang="en-US" b="0" i="1" dirty="0" smtClean="0">
                  <a:latin typeface="Cambria Math" charset="0"/>
                  <a:ea typeface="Courier New" charset="0"/>
                  <a:cs typeface="Courier New" charset="0"/>
                </a:endParaRPr>
              </a:p>
              <a:p>
                <a:pPr marL="0" indent="0">
                  <a:buNone/>
                </a:pPr>
                <a:endParaRPr lang="en-US" b="0" i="1" dirty="0" smtClean="0">
                  <a:latin typeface="Cambria Math" charset="0"/>
                  <a:ea typeface="Courier New" charset="0"/>
                  <a:cs typeface="Courier New" charset="0"/>
                </a:endParaRPr>
              </a:p>
              <a:p>
                <a:pPr marL="0" indent="0">
                  <a:buNone/>
                </a:pPr>
                <a:r>
                  <a:rPr lang="en-US" sz="2000" dirty="0" smtClean="0">
                    <a:ea typeface="Courier New" charset="0"/>
                    <a:cs typeface="Courier New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ourier New" charset="0"/>
                        <a:cs typeface="Courier New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i="1">
                            <a:latin typeface="Cambria Math" charset="0"/>
                            <a:ea typeface="Courier New" charset="0"/>
                            <a:cs typeface="Courier New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charset="0"/>
                            <a:ea typeface="Courier New" charset="0"/>
                            <a:cs typeface="Courier New" charset="0"/>
                          </a:rPr>
                          <m:t> </m:t>
                        </m:r>
                        <m:r>
                          <a:rPr lang="en-US" i="1">
                            <a:latin typeface="Cambria Math" charset="0"/>
                            <a:ea typeface="Courier New" charset="0"/>
                            <a:cs typeface="Courier New" charset="0"/>
                          </a:rPr>
                          <m:t>𝑠</m:t>
                        </m:r>
                        <m:r>
                          <a:rPr lang="en-US" i="1">
                            <a:latin typeface="Cambria Math" charset="0"/>
                            <a:ea typeface="Courier New" charset="0"/>
                            <a:cs typeface="Courier New" charset="0"/>
                          </a:rPr>
                          <m:t>1</m:t>
                        </m:r>
                        <m:r>
                          <m:rPr>
                            <m:lit/>
                          </m:rPr>
                          <a:rPr lang="en-US" i="1">
                            <a:latin typeface="Cambria Math" charset="0"/>
                            <a:ea typeface="Courier New" charset="0"/>
                            <a:cs typeface="Courier New" charset="0"/>
                          </a:rPr>
                          <m:t>^</m:t>
                        </m:r>
                        <m:r>
                          <a:rPr lang="en-US" i="1">
                            <a:latin typeface="Cambria Math" charset="0"/>
                            <a:ea typeface="Courier New" charset="0"/>
                            <a:cs typeface="Courier New" charset="0"/>
                          </a:rPr>
                          <m:t>“</m:t>
                        </m:r>
                        <m:r>
                          <a:rPr lang="en-US" i="1">
                            <a:latin typeface="Cambria Math" charset="0"/>
                            <a:ea typeface="Courier New" charset="0"/>
                            <a:cs typeface="Courier New" charset="0"/>
                          </a:rPr>
                          <m:t>𝑎</m:t>
                        </m:r>
                        <m:r>
                          <a:rPr lang="en-US" i="1">
                            <a:latin typeface="Cambria Math" charset="0"/>
                            <a:ea typeface="Courier New" charset="0"/>
                            <a:cs typeface="Courier New" charset="0"/>
                          </a:rPr>
                          <m:t>” </m:t>
                        </m:r>
                      </m:e>
                    </m:d>
                    <m:r>
                      <a:rPr lang="en-US" i="1">
                        <a:latin typeface="Cambria Math" charset="0"/>
                        <a:ea typeface="Courier New" charset="0"/>
                        <a:cs typeface="Courier New" charset="0"/>
                      </a:rPr>
                      <m:t> </m:t>
                    </m:r>
                    <m:r>
                      <a:rPr lang="en-US" i="1">
                        <a:latin typeface="Cambria Math" charset="0"/>
                        <a:ea typeface="Courier New" charset="0"/>
                        <a:cs typeface="Courier New" charset="0"/>
                      </a:rPr>
                      <m:t>𝑠</m:t>
                    </m:r>
                    <m:r>
                      <a:rPr lang="en-US" i="1">
                        <a:latin typeface="Cambria Math" charset="0"/>
                        <a:ea typeface="Courier New" charset="0"/>
                        <a:cs typeface="Courier New" charset="0"/>
                      </a:rPr>
                      <m:t>1∈</m:t>
                    </m:r>
                    <m:d>
                      <m:dPr>
                        <m:ctrlPr>
                          <a:rPr lang="en-US" b="0" i="1" smtClean="0">
                            <a:latin typeface="Cambria Math" charset="0"/>
                            <a:ea typeface="Courier New" charset="0"/>
                            <a:cs typeface="Courier New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charset="0"/>
                                <a:ea typeface="Courier New" charset="0"/>
                                <a:cs typeface="Courier New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charset="0"/>
                                <a:ea typeface="Courier New" charset="0"/>
                                <a:cs typeface="Courier New" charset="0"/>
                              </a:rPr>
                              <m:t>“”</m:t>
                            </m:r>
                          </m:e>
                        </m:d>
                        <m:r>
                          <a:rPr lang="en-US" b="0" i="1" smtClean="0">
                            <a:latin typeface="Cambria Math" charset="0"/>
                            <a:ea typeface="Courier New" charset="0"/>
                            <a:cs typeface="Courier New" charset="0"/>
                          </a:rPr>
                          <m:t>∪∅</m:t>
                        </m:r>
                      </m:e>
                    </m:d>
                    <m:r>
                      <a:rPr lang="en-US" i="1">
                        <a:latin typeface="Cambria Math" charset="0"/>
                        <a:ea typeface="Courier New" charset="0"/>
                        <a:cs typeface="Courier New" charset="0"/>
                      </a:rPr>
                      <m:t>}</m:t>
                    </m:r>
                  </m:oMath>
                </a14:m>
                <a:endParaRPr lang="en-US" i="1" dirty="0" smtClean="0">
                  <a:latin typeface="Cambria Math" charset="0"/>
                  <a:ea typeface="Courier New" charset="0"/>
                  <a:cs typeface="Courier New" charset="0"/>
                </a:endParaRPr>
              </a:p>
              <a:p>
                <a:pPr marL="0" indent="0">
                  <a:buNone/>
                </a:pPr>
                <a:endParaRPr lang="en-US" i="1" dirty="0" smtClean="0">
                  <a:latin typeface="Cambria Math" charset="0"/>
                  <a:ea typeface="Courier New" charset="0"/>
                  <a:cs typeface="Courier New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  <a:ea typeface="Courier New" charset="0"/>
                          <a:cs typeface="Courier New" charset="0"/>
                        </a:rPr>
                        <m:t> </m:t>
                      </m:r>
                      <m:r>
                        <a:rPr lang="en-US" i="1">
                          <a:latin typeface="Cambria Math" charset="0"/>
                          <a:ea typeface="Courier New" charset="0"/>
                          <a:cs typeface="Courier New" charset="0"/>
                        </a:rPr>
                        <m:t>=</m:t>
                      </m:r>
                      <m:d>
                        <m:dPr>
                          <m:begChr m:val="{"/>
                          <m:endChr m:val="|"/>
                          <m:ctrlPr>
                            <a:rPr lang="en-US" i="1">
                              <a:latin typeface="Cambria Math" charset="0"/>
                              <a:ea typeface="Courier New" charset="0"/>
                              <a:cs typeface="Courier New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charset="0"/>
                              <a:ea typeface="Courier New" charset="0"/>
                              <a:cs typeface="Courier New" charset="0"/>
                            </a:rPr>
                            <m:t> </m:t>
                          </m:r>
                          <m:r>
                            <a:rPr lang="en-US" i="1">
                              <a:latin typeface="Cambria Math" charset="0"/>
                              <a:ea typeface="Courier New" charset="0"/>
                              <a:cs typeface="Courier New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charset="0"/>
                              <a:ea typeface="Courier New" charset="0"/>
                              <a:cs typeface="Courier New" charset="0"/>
                            </a:rPr>
                            <m:t>1</m:t>
                          </m:r>
                          <m:r>
                            <m:rPr>
                              <m:lit/>
                            </m:rPr>
                            <a:rPr lang="en-US" i="1">
                              <a:latin typeface="Cambria Math" charset="0"/>
                              <a:ea typeface="Courier New" charset="0"/>
                              <a:cs typeface="Courier New" charset="0"/>
                            </a:rPr>
                            <m:t>^</m:t>
                          </m:r>
                          <m:r>
                            <a:rPr lang="en-US" i="1">
                              <a:latin typeface="Cambria Math" charset="0"/>
                              <a:ea typeface="Courier New" charset="0"/>
                              <a:cs typeface="Courier New" charset="0"/>
                            </a:rPr>
                            <m:t>“</m:t>
                          </m:r>
                          <m:r>
                            <a:rPr lang="en-US" i="1">
                              <a:latin typeface="Cambria Math" charset="0"/>
                              <a:ea typeface="Courier New" charset="0"/>
                              <a:cs typeface="Courier New" charset="0"/>
                            </a:rPr>
                            <m:t>𝑎</m:t>
                          </m:r>
                          <m:r>
                            <a:rPr lang="en-US" i="1">
                              <a:latin typeface="Cambria Math" charset="0"/>
                              <a:ea typeface="Courier New" charset="0"/>
                              <a:cs typeface="Courier New" charset="0"/>
                            </a:rPr>
                            <m:t>” </m:t>
                          </m:r>
                        </m:e>
                      </m:d>
                      <m:r>
                        <a:rPr lang="en-US" i="1">
                          <a:latin typeface="Cambria Math" charset="0"/>
                          <a:ea typeface="Courier New" charset="0"/>
                          <a:cs typeface="Courier New" charset="0"/>
                        </a:rPr>
                        <m:t> </m:t>
                      </m:r>
                      <m:r>
                        <a:rPr lang="en-US" i="1">
                          <a:latin typeface="Cambria Math" charset="0"/>
                          <a:ea typeface="Courier New" charset="0"/>
                          <a:cs typeface="Courier New" charset="0"/>
                        </a:rPr>
                        <m:t>𝑠</m:t>
                      </m:r>
                      <m:r>
                        <a:rPr lang="en-US" i="1">
                          <a:latin typeface="Cambria Math" charset="0"/>
                          <a:ea typeface="Courier New" charset="0"/>
                          <a:cs typeface="Courier New" charset="0"/>
                        </a:rPr>
                        <m:t>1∈</m:t>
                      </m:r>
                      <m:d>
                        <m:dPr>
                          <m:ctrlPr>
                            <a:rPr lang="en-US" i="1">
                              <a:latin typeface="Cambria Math" charset="0"/>
                              <a:ea typeface="Courier New" charset="0"/>
                              <a:cs typeface="Courier New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i="1">
                                  <a:latin typeface="Cambria Math" charset="0"/>
                                  <a:ea typeface="Courier New" charset="0"/>
                                  <a:cs typeface="Courier New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charset="0"/>
                                  <a:ea typeface="Courier New" charset="0"/>
                                  <a:cs typeface="Courier New" charset="0"/>
                                </a:rPr>
                                <m:t>“”</m:t>
                              </m:r>
                            </m:e>
                          </m:d>
                        </m:e>
                      </m:d>
                      <m:r>
                        <a:rPr lang="en-US" i="1">
                          <a:latin typeface="Cambria Math" charset="0"/>
                          <a:ea typeface="Courier New" charset="0"/>
                          <a:cs typeface="Courier New" charset="0"/>
                        </a:rPr>
                        <m:t>}</m:t>
                      </m:r>
                    </m:oMath>
                  </m:oMathPara>
                </a14:m>
                <a:endParaRPr lang="en-US" i="1" dirty="0" smtClean="0">
                  <a:latin typeface="Courier New" charset="0"/>
                  <a:ea typeface="Courier New" charset="0"/>
                  <a:cs typeface="Courier New" charset="0"/>
                </a:endParaRPr>
              </a:p>
              <a:p>
                <a:pPr marL="0" indent="0">
                  <a:buNone/>
                </a:pPr>
                <a:endParaRPr lang="en-US" i="1" dirty="0">
                  <a:latin typeface="Courier New" charset="0"/>
                  <a:ea typeface="Courier New" charset="0"/>
                  <a:cs typeface="Courier New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  <a:ea typeface="Courier New" charset="0"/>
                          <a:cs typeface="Courier New" charset="0"/>
                        </a:rPr>
                        <m:t> </m:t>
                      </m:r>
                      <m:r>
                        <a:rPr lang="en-US" i="1">
                          <a:latin typeface="Cambria Math" charset="0"/>
                          <a:ea typeface="Courier New" charset="0"/>
                          <a:cs typeface="Courier New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charset="0"/>
                              <a:ea typeface="Courier New" charset="0"/>
                              <a:cs typeface="Courier New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  <a:ea typeface="Courier New" charset="0"/>
                              <a:cs typeface="Courier New" charset="0"/>
                            </a:rPr>
                            <m:t> “”</m:t>
                          </m:r>
                          <m:r>
                            <m:rPr>
                              <m:lit/>
                            </m:rPr>
                            <a:rPr lang="en-US" b="0" i="1" smtClean="0">
                              <a:latin typeface="Cambria Math" charset="0"/>
                              <a:ea typeface="Courier New" charset="0"/>
                              <a:cs typeface="Courier New" charset="0"/>
                            </a:rPr>
                            <m:t>^</m:t>
                          </m:r>
                          <m:r>
                            <a:rPr lang="en-US" b="0" i="1" smtClean="0">
                              <a:latin typeface="Cambria Math" charset="0"/>
                              <a:ea typeface="Courier New" charset="0"/>
                              <a:cs typeface="Courier New" charset="0"/>
                            </a:rPr>
                            <m:t>“</m:t>
                          </m:r>
                          <m:r>
                            <a:rPr lang="en-US" b="0" i="1" smtClean="0">
                              <a:latin typeface="Cambria Math" charset="0"/>
                              <a:ea typeface="Courier New" charset="0"/>
                              <a:cs typeface="Courier New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charset="0"/>
                              <a:ea typeface="Courier New" charset="0"/>
                              <a:cs typeface="Courier New" charset="0"/>
                            </a:rPr>
                            <m:t>” </m:t>
                          </m:r>
                        </m:e>
                      </m:d>
                      <m:r>
                        <a:rPr lang="en-US" b="0" i="1" smtClean="0">
                          <a:latin typeface="Cambria Math" charset="0"/>
                          <a:ea typeface="Courier New" charset="0"/>
                          <a:cs typeface="Courier New" charset="0"/>
                        </a:rPr>
                        <m:t>={ “</m:t>
                      </m:r>
                      <m:r>
                        <a:rPr lang="en-US" b="0" i="1" smtClean="0">
                          <a:latin typeface="Cambria Math" charset="0"/>
                          <a:ea typeface="Courier New" charset="0"/>
                          <a:cs typeface="Courier New" charset="0"/>
                        </a:rPr>
                        <m:t>𝑎</m:t>
                      </m:r>
                      <m:r>
                        <a:rPr lang="en-US" b="0" i="1" smtClean="0">
                          <a:latin typeface="Cambria Math" charset="0"/>
                          <a:ea typeface="Courier New" charset="0"/>
                          <a:cs typeface="Courier New" charset="0"/>
                        </a:rPr>
                        <m:t>” }</m:t>
                      </m:r>
                    </m:oMath>
                  </m:oMathPara>
                </a14:m>
                <a:endParaRPr lang="en-US" i="1" dirty="0">
                  <a:latin typeface="Courier New" charset="0"/>
                  <a:ea typeface="Courier New" charset="0"/>
                  <a:cs typeface="Courier New" charset="0"/>
                </a:endParaRPr>
              </a:p>
              <a:p>
                <a:pPr marL="0" indent="0">
                  <a:buNone/>
                </a:pPr>
                <a:endParaRPr lang="en-US" i="1" dirty="0">
                  <a:latin typeface="Courier New" charset="0"/>
                  <a:ea typeface="Courier New" charset="0"/>
                  <a:cs typeface="Courier New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838200"/>
                <a:ext cx="8229600" cy="6019800"/>
              </a:xfrm>
              <a:blipFill rotWithShape="0">
                <a:blip r:embed="rId2"/>
                <a:stretch>
                  <a:fillRect l="-741" r="-1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2441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Interpreting </a:t>
            </a:r>
            <a:r>
              <a:rPr lang="en-US" dirty="0" err="1" smtClean="0"/>
              <a:t>Regexps</a:t>
            </a:r>
            <a:r>
              <a:rPr lang="en-US" dirty="0" smtClean="0"/>
              <a:t> </a:t>
            </a:r>
            <a:r>
              <a:rPr lang="en-US" i="1" dirty="0" smtClean="0"/>
              <a:t>In General</a:t>
            </a:r>
            <a:endParaRPr lang="en-US" i="1" dirty="0"/>
          </a:p>
        </p:txBody>
      </p:sp>
      <p:sp>
        <p:nvSpPr>
          <p:cNvPr id="4" name="Rectangle 3"/>
          <p:cNvSpPr/>
          <p:nvPr/>
        </p:nvSpPr>
        <p:spPr>
          <a:xfrm>
            <a:off x="685800" y="5029200"/>
            <a:ext cx="4572000" cy="381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838200"/>
                <a:ext cx="8229600" cy="60198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>
                    <a:latin typeface="Courier New" charset="0"/>
                    <a:ea typeface="Courier New" charset="0"/>
                    <a:cs typeface="Courier New" charset="0"/>
                  </a:rPr>
                  <a:t>r </a:t>
                </a:r>
                <a:r>
                  <a:rPr lang="en-US" sz="2000" dirty="0">
                    <a:latin typeface="Courier New" charset="0"/>
                    <a:ea typeface="Courier New" charset="0"/>
                    <a:cs typeface="Courier New" charset="0"/>
                  </a:rPr>
                  <a:t>::=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charset="0"/>
                        <a:ea typeface="Courier New" charset="0"/>
                        <a:cs typeface="Courier New" charset="0"/>
                      </a:rPr>
                      <m:t>𝑒𝑚𝑝𝑡𝑦</m:t>
                    </m:r>
                    <m:r>
                      <a:rPr lang="en-US" sz="2000" b="0" i="1" smtClean="0">
                        <a:latin typeface="Cambria Math" charset="0"/>
                        <a:ea typeface="Courier New" charset="0"/>
                        <a:cs typeface="Courier New" charset="0"/>
                      </a:rPr>
                      <m:t> | </m:t>
                    </m:r>
                    <m:r>
                      <a:rPr lang="en-US" sz="2000" b="0" i="1" smtClean="0">
                        <a:latin typeface="Cambria Math" charset="0"/>
                        <a:ea typeface="Courier New" charset="0"/>
                        <a:cs typeface="Courier New" charset="0"/>
                      </a:rPr>
                      <m:t>𝜖</m:t>
                    </m:r>
                  </m:oMath>
                </a14:m>
                <a:r>
                  <a:rPr lang="en-US" sz="2000" dirty="0" smtClean="0">
                    <a:latin typeface="Courier New" charset="0"/>
                    <a:ea typeface="Courier New" charset="0"/>
                    <a:cs typeface="Courier New" charset="0"/>
                  </a:rPr>
                  <a:t> | c     </a:t>
                </a:r>
                <a:r>
                  <a:rPr lang="en-US" sz="2000" dirty="0">
                    <a:latin typeface="Courier New" charset="0"/>
                    <a:ea typeface="Courier New" charset="0"/>
                    <a:cs typeface="Courier New" charset="0"/>
                  </a:rPr>
                  <a:t>(*c</a:t>
                </a:r>
                <a14:m>
                  <m:oMath xmlns:m="http://schemas.openxmlformats.org/officeDocument/2006/math">
                    <m:r>
                      <a:rPr lang="en-US" sz="2000">
                        <a:latin typeface="Cambria Math" charset="0"/>
                        <a:ea typeface="Courier New" charset="0"/>
                        <a:cs typeface="Courier New" charset="0"/>
                      </a:rPr>
                      <m:t> </m:t>
                    </m:r>
                    <m:r>
                      <a:rPr lang="en-US" sz="2000" i="1">
                        <a:latin typeface="Cambria Math" charset="0"/>
                        <a:ea typeface="Courier New" charset="0"/>
                        <a:cs typeface="Courier New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sz="2000">
                        <a:latin typeface="Cambria Math" charset="0"/>
                        <a:ea typeface="Courier New" charset="0"/>
                        <a:cs typeface="Courier New" charset="0"/>
                      </a:rPr>
                      <m:t>Σ</m:t>
                    </m:r>
                  </m:oMath>
                </a14:m>
                <a:r>
                  <a:rPr lang="en-US" sz="2000" dirty="0">
                    <a:latin typeface="Courier New" charset="0"/>
                    <a:ea typeface="Courier New" charset="0"/>
                    <a:cs typeface="Courier New" charset="0"/>
                  </a:rPr>
                  <a:t>*)</a:t>
                </a:r>
              </a:p>
              <a:p>
                <a:pPr marL="0" indent="0">
                  <a:buNone/>
                </a:pPr>
                <a:r>
                  <a:rPr lang="en-US" sz="2000" dirty="0" smtClean="0">
                    <a:latin typeface="Courier New" charset="0"/>
                    <a:ea typeface="Courier New" charset="0"/>
                    <a:cs typeface="Courier New" charset="0"/>
                  </a:rPr>
                  <a:t>    | </a:t>
                </a:r>
                <a:r>
                  <a:rPr lang="en-US" sz="2000" dirty="0">
                    <a:latin typeface="Courier New" charset="0"/>
                    <a:ea typeface="Courier New" charset="0"/>
                    <a:cs typeface="Courier New" charset="0"/>
                  </a:rPr>
                  <a:t>r1 . r2         </a:t>
                </a:r>
                <a:r>
                  <a:rPr lang="en-US" sz="2000" dirty="0" smtClean="0">
                    <a:latin typeface="Courier New" charset="0"/>
                    <a:ea typeface="Courier New" charset="0"/>
                    <a:cs typeface="Courier New" charset="0"/>
                  </a:rPr>
                  <a:t>(*concatenation*)</a:t>
                </a:r>
                <a:endParaRPr lang="en-US" sz="2000" dirty="0">
                  <a:latin typeface="Courier New" charset="0"/>
                  <a:ea typeface="Courier New" charset="0"/>
                  <a:cs typeface="Courier New" charset="0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latin typeface="Courier New" charset="0"/>
                    <a:ea typeface="Courier New" charset="0"/>
                    <a:cs typeface="Courier New" charset="0"/>
                  </a:rPr>
                  <a:t>    </a:t>
                </a:r>
                <a:r>
                  <a:rPr lang="en-US" sz="2000" dirty="0" smtClean="0">
                    <a:latin typeface="Courier New" charset="0"/>
                    <a:ea typeface="Courier New" charset="0"/>
                    <a:cs typeface="Courier New" charset="0"/>
                  </a:rPr>
                  <a:t>| </a:t>
                </a:r>
                <a:r>
                  <a:rPr lang="en-US" sz="2000" dirty="0">
                    <a:latin typeface="Courier New" charset="0"/>
                    <a:ea typeface="Courier New" charset="0"/>
                    <a:cs typeface="Courier New" charset="0"/>
                  </a:rPr>
                  <a:t>r*              </a:t>
                </a:r>
                <a:r>
                  <a:rPr lang="en-US" sz="2000" dirty="0" smtClean="0">
                    <a:latin typeface="Courier New" charset="0"/>
                    <a:ea typeface="Courier New" charset="0"/>
                    <a:cs typeface="Courier New" charset="0"/>
                  </a:rPr>
                  <a:t>(*</a:t>
                </a:r>
                <a:r>
                  <a:rPr lang="en-US" sz="2000" dirty="0">
                    <a:latin typeface="Courier New" charset="0"/>
                    <a:ea typeface="Courier New" charset="0"/>
                    <a:cs typeface="Courier New" charset="0"/>
                  </a:rPr>
                  <a:t>Kleene </a:t>
                </a:r>
                <a:r>
                  <a:rPr lang="en-US" sz="2000" dirty="0" smtClean="0">
                    <a:latin typeface="Courier New" charset="0"/>
                    <a:ea typeface="Courier New" charset="0"/>
                    <a:cs typeface="Courier New" charset="0"/>
                  </a:rPr>
                  <a:t>star*)</a:t>
                </a:r>
                <a:endParaRPr lang="en-US" sz="2000" dirty="0">
                  <a:latin typeface="Courier New" charset="0"/>
                  <a:ea typeface="Courier New" charset="0"/>
                  <a:cs typeface="Courier New" charset="0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latin typeface="Courier New" charset="0"/>
                    <a:ea typeface="Courier New" charset="0"/>
                    <a:cs typeface="Courier New" charset="0"/>
                  </a:rPr>
                  <a:t>    </a:t>
                </a:r>
                <a:r>
                  <a:rPr lang="en-US" sz="2000" dirty="0" smtClean="0">
                    <a:latin typeface="Courier New" charset="0"/>
                    <a:ea typeface="Courier New" charset="0"/>
                    <a:cs typeface="Courier New" charset="0"/>
                  </a:rPr>
                  <a:t>| </a:t>
                </a:r>
                <a:r>
                  <a:rPr lang="en-US" sz="2000" dirty="0">
                    <a:latin typeface="Courier New" charset="0"/>
                    <a:ea typeface="Courier New" charset="0"/>
                    <a:cs typeface="Courier New" charset="0"/>
                  </a:rPr>
                  <a:t>(r1 || r2)      </a:t>
                </a:r>
                <a:r>
                  <a:rPr lang="en-US" sz="2000" dirty="0" smtClean="0">
                    <a:latin typeface="Courier New" charset="0"/>
                    <a:ea typeface="Courier New" charset="0"/>
                    <a:cs typeface="Courier New" charset="0"/>
                  </a:rPr>
                  <a:t>(*</a:t>
                </a:r>
                <a:r>
                  <a:rPr lang="en-US" sz="2000" dirty="0">
                    <a:latin typeface="Courier New" charset="0"/>
                    <a:ea typeface="Courier New" charset="0"/>
                    <a:cs typeface="Courier New" charset="0"/>
                  </a:rPr>
                  <a:t>r1 or r2*)</a:t>
                </a:r>
              </a:p>
              <a:p>
                <a:pPr marL="0" indent="0">
                  <a:buNone/>
                </a:pPr>
                <a:r>
                  <a:rPr lang="en-US" sz="2000" dirty="0">
                    <a:latin typeface="Courier New" charset="0"/>
                    <a:ea typeface="Courier New" charset="0"/>
                    <a:cs typeface="Courier New" charset="0"/>
                  </a:rPr>
                  <a:t>    </a:t>
                </a:r>
                <a:r>
                  <a:rPr lang="en-US" sz="2000" dirty="0" smtClean="0">
                    <a:latin typeface="Courier New" charset="0"/>
                    <a:ea typeface="Courier New" charset="0"/>
                    <a:cs typeface="Courier New" charset="0"/>
                  </a:rPr>
                  <a:t>| </a:t>
                </a:r>
                <a:r>
                  <a:rPr lang="en-US" sz="2000" dirty="0">
                    <a:latin typeface="Courier New" charset="0"/>
                    <a:ea typeface="Courier New" charset="0"/>
                    <a:cs typeface="Courier New" charset="0"/>
                  </a:rPr>
                  <a:t>(r1 &amp;&amp; r2)      </a:t>
                </a:r>
                <a:r>
                  <a:rPr lang="en-US" sz="2000" dirty="0" smtClean="0">
                    <a:latin typeface="Courier New" charset="0"/>
                    <a:ea typeface="Courier New" charset="0"/>
                    <a:cs typeface="Courier New" charset="0"/>
                  </a:rPr>
                  <a:t>(*</a:t>
                </a:r>
                <a:r>
                  <a:rPr lang="en-US" sz="2000" dirty="0">
                    <a:latin typeface="Courier New" charset="0"/>
                    <a:ea typeface="Courier New" charset="0"/>
                    <a:cs typeface="Courier New" charset="0"/>
                  </a:rPr>
                  <a:t>r1 and r2*)</a:t>
                </a:r>
              </a:p>
              <a:p>
                <a:pPr marL="0" indent="0">
                  <a:buNone/>
                </a:pPr>
                <a:r>
                  <a:rPr lang="en-US" sz="2000" dirty="0">
                    <a:latin typeface="Courier New" charset="0"/>
                    <a:ea typeface="Courier New" charset="0"/>
                    <a:cs typeface="Courier New" charset="0"/>
                  </a:rPr>
                  <a:t>    </a:t>
                </a:r>
                <a:r>
                  <a:rPr lang="en-US" sz="2000" dirty="0" smtClean="0">
                    <a:latin typeface="Courier New" charset="0"/>
                    <a:ea typeface="Courier New" charset="0"/>
                    <a:cs typeface="Courier New" charset="0"/>
                  </a:rPr>
                  <a:t>|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charset="0"/>
                        <a:ea typeface="Courier New" charset="0"/>
                        <a:cs typeface="Courier New" charset="0"/>
                      </a:rPr>
                      <m:t>¬</m:t>
                    </m:r>
                  </m:oMath>
                </a14:m>
                <a:r>
                  <a:rPr lang="en-US" sz="2000" dirty="0">
                    <a:latin typeface="Courier New" charset="0"/>
                    <a:ea typeface="Courier New" charset="0"/>
                    <a:cs typeface="Courier New" charset="0"/>
                  </a:rPr>
                  <a:t>r         </a:t>
                </a:r>
                <a:r>
                  <a:rPr lang="en-US" sz="2000" dirty="0" smtClean="0">
                    <a:latin typeface="Courier New" charset="0"/>
                    <a:ea typeface="Courier New" charset="0"/>
                    <a:cs typeface="Courier New" charset="0"/>
                  </a:rPr>
                  <a:t>     (*</a:t>
                </a:r>
                <a:r>
                  <a:rPr lang="en-US" sz="2000" dirty="0">
                    <a:latin typeface="Courier New" charset="0"/>
                    <a:ea typeface="Courier New" charset="0"/>
                    <a:cs typeface="Courier New" charset="0"/>
                  </a:rPr>
                  <a:t>not r*)</a:t>
                </a:r>
              </a:p>
              <a:p>
                <a:pPr marL="0" indent="0">
                  <a:buNone/>
                </a:pPr>
                <a:endParaRPr lang="en-US" b="0" i="1" dirty="0" smtClean="0">
                  <a:latin typeface="Cambria Math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    </m:t>
                      </m:r>
                      <m:r>
                        <a:rPr lang="en-US" b="0" i="1" smtClean="0">
                          <a:latin typeface="Cambria Math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𝑒𝑚𝑝𝑡𝑦</m:t>
                          </m:r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         = ∅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    </m:t>
                      </m:r>
                      <m:r>
                        <a:rPr lang="en-US" b="0" i="1" smtClean="0">
                          <a:latin typeface="Cambria Math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𝜖</m:t>
                          </m:r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                    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 “” </m:t>
                          </m:r>
                        </m:e>
                      </m:d>
                    </m:oMath>
                  </m:oMathPara>
                </a14:m>
                <a:endParaRPr lang="en-US" b="0" i="1" dirty="0" smtClean="0">
                  <a:latin typeface="Cambria Math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    </m:t>
                      </m:r>
                      <m:r>
                        <a:rPr lang="en-US" b="0" i="1" smtClean="0">
                          <a:latin typeface="Cambria Math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𝑐</m:t>
                          </m:r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                    ={ “</m:t>
                      </m:r>
                      <m:r>
                        <a:rPr lang="en-US" b="0" i="1" smtClean="0">
                          <a:latin typeface="Cambria Math" charset="0"/>
                        </a:rPr>
                        <m:t>𝑐</m:t>
                      </m:r>
                      <m:r>
                        <a:rPr lang="en-US" b="0" i="1" smtClean="0">
                          <a:latin typeface="Cambria Math" charset="0"/>
                        </a:rPr>
                        <m:t>” }</m:t>
                      </m:r>
                    </m:oMath>
                  </m:oMathPara>
                </a14:m>
                <a:endParaRPr lang="en-US" b="0" i="1" dirty="0" smtClean="0">
                  <a:latin typeface="Cambria Math" charset="0"/>
                </a:endParaRPr>
              </a:p>
              <a:p>
                <a:pPr marL="0" indent="0">
                  <a:buNone/>
                </a:pPr>
                <a:r>
                  <a:rPr lang="en-US" b="0" dirty="0" smtClean="0"/>
                  <a:t>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1 .  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2</m:t>
                        </m:r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         =</m:t>
                    </m:r>
                    <m:d>
                      <m:dPr>
                        <m:begChr m:val="{"/>
                        <m:endChr m:val="|"/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1 </m:t>
                        </m:r>
                        <m:r>
                          <m:rPr>
                            <m:lit/>
                          </m:rPr>
                          <a:rPr lang="en-US" b="0" i="1" smtClean="0">
                            <a:latin typeface="Cambria Math" charset="0"/>
                          </a:rPr>
                          <m:t>^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2 </m:t>
                        </m:r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 </m:t>
                    </m:r>
                    <m:r>
                      <a:rPr lang="en-US" b="0" i="1" smtClean="0">
                        <a:latin typeface="Cambria Math" charset="0"/>
                      </a:rPr>
                      <m:t>𝑠</m:t>
                    </m:r>
                    <m:r>
                      <a:rPr lang="en-US" b="0" i="1" smtClean="0">
                        <a:latin typeface="Cambria Math" charset="0"/>
                      </a:rPr>
                      <m:t>1∈</m:t>
                    </m:r>
                    <m:r>
                      <a:rPr lang="en-US" b="0" i="1" smtClean="0">
                        <a:latin typeface="Cambria Math" charset="0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 </m:t>
                    </m:r>
                    <m:r>
                      <a:rPr lang="en-US" b="0" i="1" smtClean="0">
                        <a:latin typeface="Cambria Math" charset="0"/>
                      </a:rPr>
                      <m:t>𝑎𝑛𝑑</m:t>
                    </m:r>
                    <m:r>
                      <a:rPr lang="en-US" b="0" i="1" smtClean="0">
                        <a:latin typeface="Cambria Math" charset="0"/>
                      </a:rPr>
                      <m:t> </m:t>
                    </m:r>
                    <m:r>
                      <a:rPr lang="en-US" b="0" i="1" smtClean="0">
                        <a:latin typeface="Cambria Math" charset="0"/>
                      </a:rPr>
                      <m:t>𝑠</m:t>
                    </m:r>
                    <m:r>
                      <a:rPr lang="en-US" b="0" i="1" smtClean="0">
                        <a:latin typeface="Cambria Math" charset="0"/>
                      </a:rPr>
                      <m:t>2∈</m:t>
                    </m:r>
                    <m:r>
                      <a:rPr lang="en-US" b="0" i="1" smtClean="0">
                        <a:latin typeface="Cambria Math" charset="0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2</m:t>
                        </m:r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 }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    </m:t>
                      </m:r>
                      <m:r>
                        <a:rPr lang="en-US" b="0" i="1" smtClean="0">
                          <a:latin typeface="Cambria Math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                  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 “” </m:t>
                          </m:r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∪</m:t>
                      </m:r>
                      <m:r>
                        <a:rPr lang="en-US" b="0" i="1" smtClean="0">
                          <a:latin typeface="Cambria Math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𝑟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 . 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r>
                  <a:rPr lang="en-US" b="0" dirty="0" smtClean="0"/>
                  <a:t>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𝐿</m:t>
                    </m:r>
                    <m:d>
                      <m:dPr>
                        <m:endChr m:val="|"/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1 </m:t>
                        </m:r>
                      </m:e>
                    </m:d>
                    <m:d>
                      <m:dPr>
                        <m:begChr m:val="|"/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2 </m:t>
                        </m:r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       =</m:t>
                    </m:r>
                    <m:r>
                      <a:rPr lang="en-US" b="0" i="1" smtClean="0">
                        <a:latin typeface="Cambria Math" charset="0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∪</m:t>
                    </m:r>
                    <m:r>
                      <a:rPr lang="en-US" b="0" i="1" smtClean="0">
                        <a:latin typeface="Cambria Math" charset="0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2</m:t>
                        </m:r>
                      </m:e>
                    </m:d>
                  </m:oMath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    </m:t>
                      </m:r>
                      <m:r>
                        <a:rPr lang="en-US" b="0" i="1" smtClean="0">
                          <a:latin typeface="Cambria Math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𝑟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1 &amp;&amp; 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𝑟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2</m:t>
                          </m:r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     =</m:t>
                      </m:r>
                      <m:r>
                        <a:rPr lang="en-US" b="0" i="1" smtClean="0">
                          <a:latin typeface="Cambria Math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𝑟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1</m:t>
                          </m:r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∩</m:t>
                      </m:r>
                      <m:r>
                        <a:rPr lang="en-US" b="0" i="1" smtClean="0">
                          <a:latin typeface="Cambria Math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𝑟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2</m:t>
                          </m:r>
                        </m:e>
                      </m:d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    </m:t>
                      </m:r>
                      <m:r>
                        <a:rPr lang="en-US" b="0" i="1" smtClean="0">
                          <a:latin typeface="Cambria Math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¬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𝑟</m:t>
                          </m:r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                 = </m:t>
                      </m:r>
                      <m:sSup>
                        <m:sSup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charset="0"/>
                            </a:rPr>
                            <m:t>Σ</m:t>
                          </m:r>
                        </m:e>
                        <m:sup>
                          <m:r>
                            <a:rPr lang="en-US" b="0" i="1" smtClean="0">
                              <a:latin typeface="Cambria Math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latin typeface="Cambria Math" charset="0"/>
                        </a:rPr>
                        <m:t> −</m:t>
                      </m:r>
                      <m:r>
                        <a:rPr lang="en-US" b="0" i="1" smtClean="0">
                          <a:latin typeface="Cambria Math" charset="0"/>
                        </a:rPr>
                        <m:t>𝐿</m:t>
                      </m:r>
                      <m:r>
                        <a:rPr lang="en-US" b="0" i="1" smtClean="0">
                          <a:latin typeface="Cambria Math" charset="0"/>
                        </a:rPr>
                        <m:t>(</m:t>
                      </m:r>
                      <m:r>
                        <a:rPr lang="en-US" b="0" i="1" smtClean="0">
                          <a:latin typeface="Cambria Math" charset="0"/>
                        </a:rPr>
                        <m:t>𝑟</m:t>
                      </m:r>
                      <m:r>
                        <a:rPr lang="en-US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838200"/>
                <a:ext cx="8229600" cy="6019800"/>
              </a:xfrm>
              <a:blipFill rotWithShape="0">
                <a:blip r:embed="rId2"/>
                <a:stretch>
                  <a:fillRect l="-741" t="-6890" b="-53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9889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Interpreting </a:t>
            </a:r>
            <a:r>
              <a:rPr lang="en-US" dirty="0" err="1" smtClean="0"/>
              <a:t>Regexps</a:t>
            </a:r>
            <a:r>
              <a:rPr lang="en-US" dirty="0" smtClean="0"/>
              <a:t> </a:t>
            </a:r>
            <a:r>
              <a:rPr lang="en-US" i="1" dirty="0" smtClean="0"/>
              <a:t>In General</a:t>
            </a:r>
            <a:endParaRPr lang="en-US" i="1" dirty="0"/>
          </a:p>
        </p:txBody>
      </p:sp>
      <p:sp>
        <p:nvSpPr>
          <p:cNvPr id="4" name="Rectangle 3"/>
          <p:cNvSpPr/>
          <p:nvPr/>
        </p:nvSpPr>
        <p:spPr>
          <a:xfrm>
            <a:off x="685800" y="5029200"/>
            <a:ext cx="4572000" cy="381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838200"/>
                <a:ext cx="8229600" cy="60198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>
                    <a:latin typeface="Courier New" charset="0"/>
                    <a:ea typeface="Courier New" charset="0"/>
                    <a:cs typeface="Courier New" charset="0"/>
                  </a:rPr>
                  <a:t>r </a:t>
                </a:r>
                <a:r>
                  <a:rPr lang="en-US" sz="2000" dirty="0">
                    <a:latin typeface="Courier New" charset="0"/>
                    <a:ea typeface="Courier New" charset="0"/>
                    <a:cs typeface="Courier New" charset="0"/>
                  </a:rPr>
                  <a:t>::=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charset="0"/>
                        <a:ea typeface="Courier New" charset="0"/>
                        <a:cs typeface="Courier New" charset="0"/>
                      </a:rPr>
                      <m:t>𝑒𝑚𝑝𝑡𝑦</m:t>
                    </m:r>
                    <m:r>
                      <a:rPr lang="en-US" sz="2000" b="0" i="1" smtClean="0">
                        <a:latin typeface="Cambria Math" charset="0"/>
                        <a:ea typeface="Courier New" charset="0"/>
                        <a:cs typeface="Courier New" charset="0"/>
                      </a:rPr>
                      <m:t> | </m:t>
                    </m:r>
                    <m:r>
                      <a:rPr lang="en-US" sz="2000" b="0" i="1" smtClean="0">
                        <a:latin typeface="Cambria Math" charset="0"/>
                        <a:ea typeface="Courier New" charset="0"/>
                        <a:cs typeface="Courier New" charset="0"/>
                      </a:rPr>
                      <m:t>𝜖</m:t>
                    </m:r>
                  </m:oMath>
                </a14:m>
                <a:r>
                  <a:rPr lang="en-US" sz="2000" dirty="0" smtClean="0">
                    <a:latin typeface="Courier New" charset="0"/>
                    <a:ea typeface="Courier New" charset="0"/>
                    <a:cs typeface="Courier New" charset="0"/>
                  </a:rPr>
                  <a:t> | c     </a:t>
                </a:r>
                <a:r>
                  <a:rPr lang="en-US" sz="2000" dirty="0">
                    <a:latin typeface="Courier New" charset="0"/>
                    <a:ea typeface="Courier New" charset="0"/>
                    <a:cs typeface="Courier New" charset="0"/>
                  </a:rPr>
                  <a:t>(*c</a:t>
                </a:r>
                <a14:m>
                  <m:oMath xmlns:m="http://schemas.openxmlformats.org/officeDocument/2006/math">
                    <m:r>
                      <a:rPr lang="en-US" sz="2000">
                        <a:latin typeface="Cambria Math" charset="0"/>
                        <a:ea typeface="Courier New" charset="0"/>
                        <a:cs typeface="Courier New" charset="0"/>
                      </a:rPr>
                      <m:t> </m:t>
                    </m:r>
                    <m:r>
                      <a:rPr lang="en-US" sz="2000" i="1">
                        <a:latin typeface="Cambria Math" charset="0"/>
                        <a:ea typeface="Courier New" charset="0"/>
                        <a:cs typeface="Courier New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sz="2000">
                        <a:latin typeface="Cambria Math" charset="0"/>
                        <a:ea typeface="Courier New" charset="0"/>
                        <a:cs typeface="Courier New" charset="0"/>
                      </a:rPr>
                      <m:t>Σ</m:t>
                    </m:r>
                  </m:oMath>
                </a14:m>
                <a:r>
                  <a:rPr lang="en-US" sz="2000" dirty="0">
                    <a:latin typeface="Courier New" charset="0"/>
                    <a:ea typeface="Courier New" charset="0"/>
                    <a:cs typeface="Courier New" charset="0"/>
                  </a:rPr>
                  <a:t>*)</a:t>
                </a:r>
              </a:p>
              <a:p>
                <a:pPr marL="0" indent="0">
                  <a:buNone/>
                </a:pPr>
                <a:r>
                  <a:rPr lang="en-US" sz="2000" dirty="0" smtClean="0">
                    <a:latin typeface="Courier New" charset="0"/>
                    <a:ea typeface="Courier New" charset="0"/>
                    <a:cs typeface="Courier New" charset="0"/>
                  </a:rPr>
                  <a:t>    | </a:t>
                </a:r>
                <a:r>
                  <a:rPr lang="en-US" sz="2000" dirty="0">
                    <a:latin typeface="Courier New" charset="0"/>
                    <a:ea typeface="Courier New" charset="0"/>
                    <a:cs typeface="Courier New" charset="0"/>
                  </a:rPr>
                  <a:t>r1 . r2         </a:t>
                </a:r>
                <a:r>
                  <a:rPr lang="en-US" sz="2000" dirty="0" smtClean="0">
                    <a:latin typeface="Courier New" charset="0"/>
                    <a:ea typeface="Courier New" charset="0"/>
                    <a:cs typeface="Courier New" charset="0"/>
                  </a:rPr>
                  <a:t>(*concatenation*)</a:t>
                </a:r>
                <a:endParaRPr lang="en-US" sz="2000" dirty="0">
                  <a:latin typeface="Courier New" charset="0"/>
                  <a:ea typeface="Courier New" charset="0"/>
                  <a:cs typeface="Courier New" charset="0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latin typeface="Courier New" charset="0"/>
                    <a:ea typeface="Courier New" charset="0"/>
                    <a:cs typeface="Courier New" charset="0"/>
                  </a:rPr>
                  <a:t>    </a:t>
                </a:r>
                <a:r>
                  <a:rPr lang="en-US" sz="2000" dirty="0" smtClean="0">
                    <a:latin typeface="Courier New" charset="0"/>
                    <a:ea typeface="Courier New" charset="0"/>
                    <a:cs typeface="Courier New" charset="0"/>
                  </a:rPr>
                  <a:t>| </a:t>
                </a:r>
                <a:r>
                  <a:rPr lang="en-US" sz="2000" dirty="0">
                    <a:latin typeface="Courier New" charset="0"/>
                    <a:ea typeface="Courier New" charset="0"/>
                    <a:cs typeface="Courier New" charset="0"/>
                  </a:rPr>
                  <a:t>r*              </a:t>
                </a:r>
                <a:r>
                  <a:rPr lang="en-US" sz="2000" dirty="0" smtClean="0">
                    <a:latin typeface="Courier New" charset="0"/>
                    <a:ea typeface="Courier New" charset="0"/>
                    <a:cs typeface="Courier New" charset="0"/>
                  </a:rPr>
                  <a:t>(*</a:t>
                </a:r>
                <a:r>
                  <a:rPr lang="en-US" sz="2000" dirty="0">
                    <a:latin typeface="Courier New" charset="0"/>
                    <a:ea typeface="Courier New" charset="0"/>
                    <a:cs typeface="Courier New" charset="0"/>
                  </a:rPr>
                  <a:t>Kleene </a:t>
                </a:r>
                <a:r>
                  <a:rPr lang="en-US" sz="2000" dirty="0" smtClean="0">
                    <a:latin typeface="Courier New" charset="0"/>
                    <a:ea typeface="Courier New" charset="0"/>
                    <a:cs typeface="Courier New" charset="0"/>
                  </a:rPr>
                  <a:t>star*)</a:t>
                </a:r>
                <a:endParaRPr lang="en-US" sz="2000" dirty="0">
                  <a:latin typeface="Courier New" charset="0"/>
                  <a:ea typeface="Courier New" charset="0"/>
                  <a:cs typeface="Courier New" charset="0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latin typeface="Courier New" charset="0"/>
                    <a:ea typeface="Courier New" charset="0"/>
                    <a:cs typeface="Courier New" charset="0"/>
                  </a:rPr>
                  <a:t>    </a:t>
                </a:r>
                <a:r>
                  <a:rPr lang="en-US" sz="2000" dirty="0" smtClean="0">
                    <a:latin typeface="Courier New" charset="0"/>
                    <a:ea typeface="Courier New" charset="0"/>
                    <a:cs typeface="Courier New" charset="0"/>
                  </a:rPr>
                  <a:t>| </a:t>
                </a:r>
                <a:r>
                  <a:rPr lang="en-US" sz="2000" dirty="0">
                    <a:latin typeface="Courier New" charset="0"/>
                    <a:ea typeface="Courier New" charset="0"/>
                    <a:cs typeface="Courier New" charset="0"/>
                  </a:rPr>
                  <a:t>(r1 || r2)      </a:t>
                </a:r>
                <a:r>
                  <a:rPr lang="en-US" sz="2000" dirty="0" smtClean="0">
                    <a:latin typeface="Courier New" charset="0"/>
                    <a:ea typeface="Courier New" charset="0"/>
                    <a:cs typeface="Courier New" charset="0"/>
                  </a:rPr>
                  <a:t>(*</a:t>
                </a:r>
                <a:r>
                  <a:rPr lang="en-US" sz="2000" dirty="0">
                    <a:latin typeface="Courier New" charset="0"/>
                    <a:ea typeface="Courier New" charset="0"/>
                    <a:cs typeface="Courier New" charset="0"/>
                  </a:rPr>
                  <a:t>r1 or r2*)</a:t>
                </a:r>
              </a:p>
              <a:p>
                <a:pPr marL="0" indent="0">
                  <a:buNone/>
                </a:pPr>
                <a:r>
                  <a:rPr lang="en-US" sz="2000" dirty="0">
                    <a:latin typeface="Courier New" charset="0"/>
                    <a:ea typeface="Courier New" charset="0"/>
                    <a:cs typeface="Courier New" charset="0"/>
                  </a:rPr>
                  <a:t>    </a:t>
                </a:r>
                <a:r>
                  <a:rPr lang="en-US" sz="2000" dirty="0" smtClean="0">
                    <a:latin typeface="Courier New" charset="0"/>
                    <a:ea typeface="Courier New" charset="0"/>
                    <a:cs typeface="Courier New" charset="0"/>
                  </a:rPr>
                  <a:t>| </a:t>
                </a:r>
                <a:r>
                  <a:rPr lang="en-US" sz="2000" dirty="0">
                    <a:latin typeface="Courier New" charset="0"/>
                    <a:ea typeface="Courier New" charset="0"/>
                    <a:cs typeface="Courier New" charset="0"/>
                  </a:rPr>
                  <a:t>(r1 &amp;&amp; r2)      </a:t>
                </a:r>
                <a:r>
                  <a:rPr lang="en-US" sz="2000" dirty="0" smtClean="0">
                    <a:latin typeface="Courier New" charset="0"/>
                    <a:ea typeface="Courier New" charset="0"/>
                    <a:cs typeface="Courier New" charset="0"/>
                  </a:rPr>
                  <a:t>(*</a:t>
                </a:r>
                <a:r>
                  <a:rPr lang="en-US" sz="2000" dirty="0">
                    <a:latin typeface="Courier New" charset="0"/>
                    <a:ea typeface="Courier New" charset="0"/>
                    <a:cs typeface="Courier New" charset="0"/>
                  </a:rPr>
                  <a:t>r1 and r2*)</a:t>
                </a:r>
              </a:p>
              <a:p>
                <a:pPr marL="0" indent="0">
                  <a:buNone/>
                </a:pPr>
                <a:r>
                  <a:rPr lang="en-US" sz="2000" dirty="0">
                    <a:latin typeface="Courier New" charset="0"/>
                    <a:ea typeface="Courier New" charset="0"/>
                    <a:cs typeface="Courier New" charset="0"/>
                  </a:rPr>
                  <a:t>    </a:t>
                </a:r>
                <a:r>
                  <a:rPr lang="en-US" sz="2000" dirty="0" smtClean="0">
                    <a:latin typeface="Courier New" charset="0"/>
                    <a:ea typeface="Courier New" charset="0"/>
                    <a:cs typeface="Courier New" charset="0"/>
                  </a:rPr>
                  <a:t>|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charset="0"/>
                        <a:ea typeface="Courier New" charset="0"/>
                        <a:cs typeface="Courier New" charset="0"/>
                      </a:rPr>
                      <m:t>¬</m:t>
                    </m:r>
                  </m:oMath>
                </a14:m>
                <a:r>
                  <a:rPr lang="en-US" sz="2000" dirty="0">
                    <a:latin typeface="Courier New" charset="0"/>
                    <a:ea typeface="Courier New" charset="0"/>
                    <a:cs typeface="Courier New" charset="0"/>
                  </a:rPr>
                  <a:t>r         </a:t>
                </a:r>
                <a:r>
                  <a:rPr lang="en-US" sz="2000" dirty="0" smtClean="0">
                    <a:latin typeface="Courier New" charset="0"/>
                    <a:ea typeface="Courier New" charset="0"/>
                    <a:cs typeface="Courier New" charset="0"/>
                  </a:rPr>
                  <a:t>     (*</a:t>
                </a:r>
                <a:r>
                  <a:rPr lang="en-US" sz="2000" dirty="0">
                    <a:latin typeface="Courier New" charset="0"/>
                    <a:ea typeface="Courier New" charset="0"/>
                    <a:cs typeface="Courier New" charset="0"/>
                  </a:rPr>
                  <a:t>not r*)</a:t>
                </a:r>
              </a:p>
              <a:p>
                <a:pPr marL="0" indent="0">
                  <a:buNone/>
                </a:pPr>
                <a:endParaRPr lang="en-US" b="0" i="1" dirty="0" smtClean="0">
                  <a:latin typeface="Cambria Math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    </m:t>
                      </m:r>
                      <m:r>
                        <a:rPr lang="en-US" b="0" i="1" smtClean="0">
                          <a:latin typeface="Cambria Math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𝑒𝑚𝑝𝑡𝑦</m:t>
                          </m:r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         = ∅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    </m:t>
                      </m:r>
                      <m:r>
                        <a:rPr lang="en-US" b="0" i="1" smtClean="0">
                          <a:latin typeface="Cambria Math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𝜖</m:t>
                          </m:r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                    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 “” </m:t>
                          </m:r>
                        </m:e>
                      </m:d>
                    </m:oMath>
                  </m:oMathPara>
                </a14:m>
                <a:endParaRPr lang="en-US" b="0" i="1" dirty="0" smtClean="0">
                  <a:latin typeface="Cambria Math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    </m:t>
                      </m:r>
                      <m:r>
                        <a:rPr lang="en-US" b="0" i="1" smtClean="0">
                          <a:latin typeface="Cambria Math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𝑐</m:t>
                          </m:r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                    ={ “</m:t>
                      </m:r>
                      <m:r>
                        <a:rPr lang="en-US" b="0" i="1" smtClean="0">
                          <a:latin typeface="Cambria Math" charset="0"/>
                        </a:rPr>
                        <m:t>𝑐</m:t>
                      </m:r>
                      <m:r>
                        <a:rPr lang="en-US" b="0" i="1" smtClean="0">
                          <a:latin typeface="Cambria Math" charset="0"/>
                        </a:rPr>
                        <m:t>” }</m:t>
                      </m:r>
                    </m:oMath>
                  </m:oMathPara>
                </a14:m>
                <a:endParaRPr lang="en-US" b="0" i="1" dirty="0" smtClean="0">
                  <a:latin typeface="Cambria Math" charset="0"/>
                </a:endParaRPr>
              </a:p>
              <a:p>
                <a:pPr marL="0" indent="0">
                  <a:buNone/>
                </a:pPr>
                <a:r>
                  <a:rPr lang="en-US" b="0" dirty="0" smtClean="0"/>
                  <a:t>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1 .  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2</m:t>
                        </m:r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         =</m:t>
                    </m:r>
                    <m:d>
                      <m:dPr>
                        <m:begChr m:val="{"/>
                        <m:endChr m:val="|"/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1 </m:t>
                        </m:r>
                        <m:r>
                          <m:rPr>
                            <m:lit/>
                          </m:rPr>
                          <a:rPr lang="en-US" b="0" i="1" smtClean="0">
                            <a:latin typeface="Cambria Math" charset="0"/>
                          </a:rPr>
                          <m:t>^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2 </m:t>
                        </m:r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 </m:t>
                    </m:r>
                    <m:r>
                      <a:rPr lang="en-US" b="0" i="1" smtClean="0">
                        <a:latin typeface="Cambria Math" charset="0"/>
                      </a:rPr>
                      <m:t>𝑠</m:t>
                    </m:r>
                    <m:r>
                      <a:rPr lang="en-US" b="0" i="1" smtClean="0">
                        <a:latin typeface="Cambria Math" charset="0"/>
                      </a:rPr>
                      <m:t>1∈</m:t>
                    </m:r>
                    <m:r>
                      <a:rPr lang="en-US" b="0" i="1" smtClean="0">
                        <a:latin typeface="Cambria Math" charset="0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 </m:t>
                    </m:r>
                    <m:r>
                      <a:rPr lang="en-US" b="0" i="1" smtClean="0">
                        <a:latin typeface="Cambria Math" charset="0"/>
                      </a:rPr>
                      <m:t>𝑎𝑛𝑑</m:t>
                    </m:r>
                    <m:r>
                      <a:rPr lang="en-US" b="0" i="1" smtClean="0">
                        <a:latin typeface="Cambria Math" charset="0"/>
                      </a:rPr>
                      <m:t> </m:t>
                    </m:r>
                    <m:r>
                      <a:rPr lang="en-US" b="0" i="1" smtClean="0">
                        <a:latin typeface="Cambria Math" charset="0"/>
                      </a:rPr>
                      <m:t>𝑠</m:t>
                    </m:r>
                    <m:r>
                      <a:rPr lang="en-US" b="0" i="1" smtClean="0">
                        <a:latin typeface="Cambria Math" charset="0"/>
                      </a:rPr>
                      <m:t>2∈</m:t>
                    </m:r>
                    <m:r>
                      <a:rPr lang="en-US" b="0" i="1" smtClean="0">
                        <a:latin typeface="Cambria Math" charset="0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2</m:t>
                        </m:r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 }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    </m:t>
                      </m:r>
                      <m:r>
                        <a:rPr lang="en-US" b="0" i="1" smtClean="0">
                          <a:latin typeface="Cambria Math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                  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 “” </m:t>
                          </m:r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∪</m:t>
                      </m:r>
                      <m:r>
                        <a:rPr lang="en-US" b="0" i="1" smtClean="0">
                          <a:latin typeface="Cambria Math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𝑟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 . 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r>
                  <a:rPr lang="en-US" b="0" dirty="0" smtClean="0"/>
                  <a:t>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𝐿</m:t>
                    </m:r>
                    <m:d>
                      <m:dPr>
                        <m:endChr m:val="|"/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1 </m:t>
                        </m:r>
                      </m:e>
                    </m:d>
                    <m:d>
                      <m:dPr>
                        <m:begChr m:val="|"/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2 </m:t>
                        </m:r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       =</m:t>
                    </m:r>
                    <m:r>
                      <a:rPr lang="en-US" b="0" i="1" smtClean="0">
                        <a:latin typeface="Cambria Math" charset="0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∪</m:t>
                    </m:r>
                    <m:r>
                      <a:rPr lang="en-US" b="0" i="1" smtClean="0">
                        <a:latin typeface="Cambria Math" charset="0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2</m:t>
                        </m:r>
                      </m:e>
                    </m:d>
                  </m:oMath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    </m:t>
                      </m:r>
                      <m:r>
                        <a:rPr lang="en-US" b="0" i="1" smtClean="0">
                          <a:latin typeface="Cambria Math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𝑟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1 &amp;&amp; 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𝑟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2</m:t>
                          </m:r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     =</m:t>
                      </m:r>
                      <m:r>
                        <a:rPr lang="en-US" b="0" i="1" smtClean="0">
                          <a:latin typeface="Cambria Math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𝑟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1</m:t>
                          </m:r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∩</m:t>
                      </m:r>
                      <m:r>
                        <a:rPr lang="en-US" b="0" i="1" smtClean="0">
                          <a:latin typeface="Cambria Math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𝑟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2</m:t>
                          </m:r>
                        </m:e>
                      </m:d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    </m:t>
                      </m:r>
                      <m:r>
                        <a:rPr lang="en-US" b="0" i="1" smtClean="0">
                          <a:latin typeface="Cambria Math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¬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𝑟</m:t>
                          </m:r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                 = </m:t>
                      </m:r>
                      <m:sSup>
                        <m:sSup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charset="0"/>
                            </a:rPr>
                            <m:t>Σ</m:t>
                          </m:r>
                        </m:e>
                        <m:sup>
                          <m:r>
                            <a:rPr lang="en-US" b="0" i="1" smtClean="0">
                              <a:latin typeface="Cambria Math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latin typeface="Cambria Math" charset="0"/>
                        </a:rPr>
                        <m:t> −</m:t>
                      </m:r>
                      <m:r>
                        <a:rPr lang="en-US" b="0" i="1" smtClean="0">
                          <a:latin typeface="Cambria Math" charset="0"/>
                        </a:rPr>
                        <m:t>𝐿</m:t>
                      </m:r>
                      <m:r>
                        <a:rPr lang="en-US" b="0" i="1" smtClean="0">
                          <a:latin typeface="Cambria Math" charset="0"/>
                        </a:rPr>
                        <m:t>(</m:t>
                      </m:r>
                      <m:r>
                        <a:rPr lang="en-US" b="0" i="1" smtClean="0">
                          <a:latin typeface="Cambria Math" charset="0"/>
                        </a:rPr>
                        <m:t>𝑟</m:t>
                      </m:r>
                      <m:r>
                        <a:rPr lang="en-US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838200"/>
                <a:ext cx="8229600" cy="6019800"/>
              </a:xfrm>
              <a:blipFill rotWithShape="0">
                <a:blip r:embed="rId2"/>
                <a:stretch>
                  <a:fillRect l="-741" t="-6890" b="-53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1526087" y="1371600"/>
                <a:ext cx="7463425" cy="19050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charset="0"/>
                        </a:rPr>
                        <m:t>𝐿</m:t>
                      </m:r>
                      <m:d>
                        <m:dPr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sz="2400" i="1">
                          <a:latin typeface="Cambria Math" charset="0"/>
                        </a:rPr>
                        <m:t>  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charset="0"/>
                            </a:rPr>
                            <m:t> “” </m:t>
                          </m:r>
                        </m:e>
                      </m:d>
                      <m:r>
                        <a:rPr lang="en-US" sz="2400" i="1">
                          <a:latin typeface="Cambria Math" charset="0"/>
                        </a:rPr>
                        <m:t>∪</m:t>
                      </m:r>
                      <m:r>
                        <a:rPr lang="en-US" sz="2400" i="1">
                          <a:latin typeface="Cambria Math" charset="0"/>
                        </a:rPr>
                        <m:t>𝐿</m:t>
                      </m:r>
                      <m:d>
                        <m:dPr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charset="0"/>
                            </a:rPr>
                            <m:t>𝑟</m:t>
                          </m:r>
                          <m:r>
                            <a:rPr lang="en-US" sz="2400" i="1">
                              <a:latin typeface="Cambria Math" charset="0"/>
                            </a:rPr>
                            <m:t> . 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400" dirty="0" smtClean="0">
                  <a:latin typeface="Courier New" pitchFamily="49" charset="0"/>
                  <a:cs typeface="Courier New" pitchFamily="49" charset="0"/>
                </a:endParaRPr>
              </a:p>
              <a:p>
                <a:r>
                  <a:rPr lang="en-US" sz="2400" dirty="0"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sz="2400" dirty="0" smtClean="0">
                    <a:latin typeface="Courier New" pitchFamily="49" charset="0"/>
                    <a:cs typeface="Courier New" pitchFamily="49" charset="0"/>
                  </a:rPr>
                  <a:t> 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charset="0"/>
                        <a:cs typeface="Courier New" pitchFamily="49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charset="0"/>
                            <a:cs typeface="Courier New" pitchFamily="49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charset="0"/>
                            <a:cs typeface="Courier New" pitchFamily="49" charset="0"/>
                          </a:rPr>
                          <m:t> “” </m:t>
                        </m:r>
                      </m:e>
                    </m:d>
                    <m:r>
                      <a:rPr lang="en-US" sz="2400" b="0" i="1" smtClean="0">
                        <a:latin typeface="Cambria Math" charset="0"/>
                        <a:cs typeface="Courier New" pitchFamily="49" charset="0"/>
                      </a:rPr>
                      <m:t>∪</m:t>
                    </m:r>
                    <m:d>
                      <m:dPr>
                        <m:begChr m:val="{"/>
                        <m:endChr m:val="|"/>
                        <m:ctrlPr>
                          <a:rPr lang="en-US" sz="2400" b="0" i="1" smtClean="0">
                            <a:latin typeface="Cambria Math" charset="0"/>
                            <a:cs typeface="Courier New" pitchFamily="49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charset="0"/>
                            <a:cs typeface="Courier New" pitchFamily="49" charset="0"/>
                          </a:rPr>
                          <m:t>𝑠</m:t>
                        </m:r>
                        <m:r>
                          <a:rPr lang="en-US" sz="2400" b="0" i="1" smtClean="0">
                            <a:latin typeface="Cambria Math" charset="0"/>
                            <a:cs typeface="Courier New" pitchFamily="49" charset="0"/>
                          </a:rPr>
                          <m:t>1</m:t>
                        </m:r>
                        <m:r>
                          <m:rPr>
                            <m:lit/>
                          </m:rPr>
                          <a:rPr lang="en-US" sz="2400" b="0" i="1" smtClean="0">
                            <a:latin typeface="Cambria Math" charset="0"/>
                            <a:cs typeface="Courier New" pitchFamily="49" charset="0"/>
                          </a:rPr>
                          <m:t>^</m:t>
                        </m:r>
                        <m:r>
                          <a:rPr lang="en-US" sz="2400" b="0" i="1" smtClean="0">
                            <a:latin typeface="Cambria Math" charset="0"/>
                            <a:cs typeface="Courier New" pitchFamily="49" charset="0"/>
                          </a:rPr>
                          <m:t>𝑠</m:t>
                        </m:r>
                        <m:r>
                          <a:rPr lang="en-US" sz="2400" b="0" i="1" smtClean="0">
                            <a:latin typeface="Cambria Math" charset="0"/>
                            <a:cs typeface="Courier New" pitchFamily="49" charset="0"/>
                          </a:rPr>
                          <m:t>2 </m:t>
                        </m:r>
                      </m:e>
                    </m:d>
                    <m:r>
                      <a:rPr lang="en-US" sz="2400" b="0" i="1" smtClean="0">
                        <a:latin typeface="Cambria Math" charset="0"/>
                        <a:cs typeface="Courier New" pitchFamily="49" charset="0"/>
                      </a:rPr>
                      <m:t> </m:t>
                    </m:r>
                    <m:r>
                      <a:rPr lang="en-US" sz="2400" b="0" i="1" smtClean="0">
                        <a:latin typeface="Cambria Math" charset="0"/>
                        <a:cs typeface="Courier New" pitchFamily="49" charset="0"/>
                      </a:rPr>
                      <m:t>𝑠</m:t>
                    </m:r>
                    <m:r>
                      <a:rPr lang="en-US" sz="2400" b="0" i="1" smtClean="0">
                        <a:latin typeface="Cambria Math" charset="0"/>
                        <a:cs typeface="Courier New" pitchFamily="49" charset="0"/>
                      </a:rPr>
                      <m:t>1∈</m:t>
                    </m:r>
                    <m:r>
                      <a:rPr lang="en-US" sz="2400" b="0" i="1" smtClean="0">
                        <a:latin typeface="Cambria Math" charset="0"/>
                        <a:cs typeface="Courier New" pitchFamily="49" charset="0"/>
                      </a:rPr>
                      <m:t>𝐿</m:t>
                    </m:r>
                    <m:d>
                      <m:dPr>
                        <m:ctrlPr>
                          <a:rPr lang="en-US" sz="2400" b="0" i="1" smtClean="0">
                            <a:latin typeface="Cambria Math" charset="0"/>
                            <a:cs typeface="Courier New" pitchFamily="49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charset="0"/>
                            <a:cs typeface="Courier New" pitchFamily="49" charset="0"/>
                          </a:rPr>
                          <m:t>𝑟</m:t>
                        </m:r>
                      </m:e>
                    </m:d>
                    <m:r>
                      <a:rPr lang="en-US" sz="2400" b="0" i="1" smtClean="0">
                        <a:latin typeface="Cambria Math" charset="0"/>
                        <a:cs typeface="Courier New" pitchFamily="49" charset="0"/>
                      </a:rPr>
                      <m:t> </m:t>
                    </m:r>
                    <m:r>
                      <a:rPr lang="en-US" sz="2400" b="0" i="1" smtClean="0">
                        <a:latin typeface="Cambria Math" charset="0"/>
                        <a:cs typeface="Courier New" pitchFamily="49" charset="0"/>
                      </a:rPr>
                      <m:t>𝑎𝑛𝑑</m:t>
                    </m:r>
                    <m:r>
                      <a:rPr lang="en-US" sz="2400" b="0" i="1" smtClean="0">
                        <a:latin typeface="Cambria Math" charset="0"/>
                        <a:cs typeface="Courier New" pitchFamily="49" charset="0"/>
                      </a:rPr>
                      <m:t> </m:t>
                    </m:r>
                    <m:r>
                      <a:rPr lang="en-US" sz="2400" b="0" i="1" smtClean="0">
                        <a:latin typeface="Cambria Math" charset="0"/>
                        <a:cs typeface="Courier New" pitchFamily="49" charset="0"/>
                      </a:rPr>
                      <m:t>𝑠</m:t>
                    </m:r>
                    <m:r>
                      <a:rPr lang="en-US" sz="2400" b="0" i="1" smtClean="0">
                        <a:latin typeface="Cambria Math" charset="0"/>
                        <a:cs typeface="Courier New" pitchFamily="49" charset="0"/>
                      </a:rPr>
                      <m:t>2∈</m:t>
                    </m:r>
                    <m:r>
                      <a:rPr lang="en-US" sz="2400" b="0" i="1" smtClean="0">
                        <a:latin typeface="Cambria Math" charset="0"/>
                        <a:cs typeface="Courier New" pitchFamily="49" charset="0"/>
                      </a:rPr>
                      <m:t>𝐿</m:t>
                    </m:r>
                    <m:d>
                      <m:dPr>
                        <m:ctrlPr>
                          <a:rPr lang="en-US" sz="2400" b="0" i="1" smtClean="0">
                            <a:latin typeface="Cambria Math" charset="0"/>
                            <a:cs typeface="Courier New" pitchFamily="49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0" i="1" smtClean="0">
                                <a:latin typeface="Cambria Math" charset="0"/>
                                <a:cs typeface="Courier New" pitchFamily="49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charset="0"/>
                                <a:cs typeface="Courier New" pitchFamily="49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charset="0"/>
                                <a:cs typeface="Courier New" pitchFamily="49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sz="2400" b="0" i="1" smtClean="0">
                        <a:latin typeface="Cambria Math" charset="0"/>
                        <a:cs typeface="Courier New" pitchFamily="49" charset="0"/>
                      </a:rPr>
                      <m:t>}</m:t>
                    </m:r>
                  </m:oMath>
                </a14:m>
                <a:endParaRPr lang="en-US" sz="2400" dirty="0" smtClean="0">
                  <a:latin typeface="Courier New" pitchFamily="49" charset="0"/>
                  <a:cs typeface="Courier New" pitchFamily="49" charset="0"/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6087" y="1371600"/>
                <a:ext cx="7463425" cy="190500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/>
          <p:cNvCxnSpPr/>
          <p:nvPr/>
        </p:nvCxnSpPr>
        <p:spPr>
          <a:xfrm flipV="1">
            <a:off x="2286000" y="3276600"/>
            <a:ext cx="152400" cy="1752600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190999" y="2359508"/>
            <a:ext cx="2133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mtClean="0"/>
              <a:t>L(r*) is defined in terms of itself!</a:t>
            </a:r>
            <a:endParaRPr lang="en-US" sz="2000" dirty="0" smtClean="0"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6375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42900" y="1028700"/>
                <a:ext cx="8534400" cy="5600700"/>
              </a:xfrm>
            </p:spPr>
            <p:txBody>
              <a:bodyPr/>
              <a:lstStyle/>
              <a:p>
                <a:r>
                  <a:rPr lang="en-US" dirty="0" smtClean="0"/>
                  <a:t>A </a:t>
                </a:r>
                <a:r>
                  <a:rPr lang="en-US" i="1" dirty="0" smtClean="0">
                    <a:solidFill>
                      <a:srgbClr val="C00000"/>
                    </a:solidFill>
                  </a:rPr>
                  <a:t>set</a:t>
                </a:r>
                <a:r>
                  <a:rPr lang="en-US" dirty="0" smtClean="0"/>
                  <a:t> is a </a:t>
                </a:r>
                <a:r>
                  <a:rPr lang="en-US" i="1" dirty="0" smtClean="0">
                    <a:solidFill>
                      <a:srgbClr val="C00000"/>
                    </a:solidFill>
                  </a:rPr>
                  <a:t>collection </a:t>
                </a:r>
                <a:r>
                  <a:rPr lang="en-US" dirty="0" smtClean="0"/>
                  <a:t>of elements (of some type </a:t>
                </a:r>
                <a:r>
                  <a:rPr lang="en-US" i="1" dirty="0" smtClean="0">
                    <a:solidFill>
                      <a:srgbClr val="C00000"/>
                    </a:solidFill>
                  </a:rPr>
                  <a:t>T</a:t>
                </a:r>
                <a:r>
                  <a:rPr lang="en-US" dirty="0" smtClean="0"/>
                  <a:t>) that supports the following operations:</a:t>
                </a:r>
              </a:p>
              <a:p>
                <a:pPr lvl="1"/>
                <a:r>
                  <a:rPr lang="en-US" dirty="0" smtClean="0"/>
                  <a:t>empty : set                                    (* the empty set *)</a:t>
                </a:r>
              </a:p>
              <a:p>
                <a:pPr lvl="1"/>
                <a:r>
                  <a:rPr lang="en-US" dirty="0" smtClean="0"/>
                  <a:t>contains (S : set) (t : T) : bool      (* does set S contain t? *)</a:t>
                </a:r>
              </a:p>
              <a:p>
                <a:pPr lvl="1"/>
                <a:r>
                  <a:rPr lang="en-US" dirty="0" smtClean="0"/>
                  <a:t>insert (S : set) (t : T) : set             (* add t to set S *)</a:t>
                </a:r>
              </a:p>
              <a:p>
                <a:pPr lvl="1"/>
                <a:r>
                  <a:rPr lang="en-US" dirty="0" smtClean="0"/>
                  <a:t>union (S T : set) : set                    (* all elements in either S or T *)</a:t>
                </a:r>
              </a:p>
              <a:p>
                <a:pPr lvl="1"/>
                <a:r>
                  <a:rPr lang="en-US" dirty="0" smtClean="0"/>
                  <a:t>intersect (S T : set) : set               (* all elements in S and T *)</a:t>
                </a:r>
              </a:p>
              <a:p>
                <a:r>
                  <a:rPr lang="en-US" dirty="0" smtClean="0"/>
                  <a:t>In math: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∅</m:t>
                    </m:r>
                  </m:oMath>
                </a14:m>
                <a:r>
                  <a:rPr lang="en-US" dirty="0" smtClean="0"/>
                  <a:t>                                                     (* the empty set *)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charset="0"/>
                      </a:rPr>
                      <m:t>𝑡</m:t>
                    </m:r>
                    <m:r>
                      <a:rPr lang="en-US" i="1" dirty="0" smtClean="0">
                        <a:latin typeface="Cambria Math" charset="0"/>
                      </a:rPr>
                      <m:t> ∈ </m:t>
                    </m:r>
                    <m:r>
                      <a:rPr lang="en-US" i="1" dirty="0" smtClean="0">
                        <a:latin typeface="Cambria Math" charset="0"/>
                      </a:rPr>
                      <m:t>𝑆</m:t>
                    </m:r>
                    <m:r>
                      <a:rPr lang="en-US" i="1" dirty="0" smtClean="0">
                        <a:latin typeface="Cambria Math" charset="0"/>
                      </a:rPr>
                      <m:t>                                              </m:t>
                    </m:r>
                  </m:oMath>
                </a14:m>
                <a:r>
                  <a:rPr lang="en-US" dirty="0" smtClean="0"/>
                  <a:t>(* does set S contain t? *)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𝑆</m:t>
                    </m:r>
                    <m:r>
                      <a:rPr lang="en-US" b="0" i="1" smtClean="0">
                        <a:latin typeface="Cambria Math" charset="0"/>
                      </a:rPr>
                      <m:t>∪{ </m:t>
                    </m:r>
                    <m:r>
                      <a:rPr lang="en-US" b="0" i="1" smtClean="0">
                        <a:latin typeface="Cambria Math" charset="0"/>
                      </a:rPr>
                      <m:t>𝑡</m:t>
                    </m:r>
                    <m:r>
                      <a:rPr lang="en-US" b="0" i="1" smtClean="0">
                        <a:latin typeface="Cambria Math" charset="0"/>
                      </a:rPr>
                      <m:t> }</m:t>
                    </m:r>
                  </m:oMath>
                </a14:m>
                <a:r>
                  <a:rPr lang="en-US" dirty="0" smtClean="0"/>
                  <a:t>                                         (* all the elements in S, plus t *)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𝑆</m:t>
                    </m:r>
                    <m:r>
                      <a:rPr lang="en-US" b="0" i="1" smtClean="0">
                        <a:latin typeface="Cambria Math" charset="0"/>
                      </a:rPr>
                      <m:t>∪</m:t>
                    </m:r>
                    <m:r>
                      <a:rPr lang="en-US" b="0" i="1" smtClean="0">
                        <a:latin typeface="Cambria Math" charset="0"/>
                      </a:rPr>
                      <m:t>𝑇</m:t>
                    </m:r>
                  </m:oMath>
                </a14:m>
                <a:r>
                  <a:rPr lang="en-US" dirty="0" smtClean="0"/>
                  <a:t>                                              (* the union of S and T *)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𝑆</m:t>
                    </m:r>
                    <m:r>
                      <a:rPr lang="en-US" b="0" i="1" smtClean="0">
                        <a:latin typeface="Cambria Math" charset="0"/>
                      </a:rPr>
                      <m:t>∩</m:t>
                    </m:r>
                    <m:r>
                      <a:rPr lang="en-US" b="0" i="1" smtClean="0">
                        <a:latin typeface="Cambria Math" charset="0"/>
                      </a:rPr>
                      <m:t>𝑇</m:t>
                    </m:r>
                  </m:oMath>
                </a14:m>
                <a:r>
                  <a:rPr lang="en-US" b="0" dirty="0" smtClean="0"/>
                  <a:t>                                              (* the intersection of S and T *)</a:t>
                </a:r>
              </a:p>
              <a:p>
                <a:pPr lvl="1"/>
                <a:endParaRPr lang="en-US" dirty="0" smtClean="0"/>
              </a:p>
              <a:p>
                <a:pPr lvl="1"/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2900" y="1028700"/>
                <a:ext cx="8534400" cy="5600700"/>
              </a:xfrm>
              <a:blipFill rotWithShape="0">
                <a:blip r:embed="rId3"/>
                <a:stretch>
                  <a:fillRect l="-929" t="-8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8883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Kleene Star Take 2</a:t>
            </a:r>
            <a:endParaRPr lang="en-US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838200"/>
                <a:ext cx="8229600" cy="6019800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b="0" i="1" dirty="0" smtClean="0">
                  <a:latin typeface="Cambria Math" charset="0"/>
                </a:endParaRPr>
              </a:p>
              <a:p>
                <a:pPr marL="0" indent="0" algn="ctr">
                  <a:buNone/>
                </a:pPr>
                <a:r>
                  <a:rPr lang="en-US" i="1" dirty="0" smtClean="0">
                    <a:latin typeface="Calibri" charset="0"/>
                    <a:ea typeface="Calibri" charset="0"/>
                    <a:cs typeface="Calibri" charset="0"/>
                  </a:rPr>
                  <a:t>Kleene Star Take 1</a:t>
                </a:r>
                <a:endParaRPr lang="en-US" b="0" i="1" dirty="0" smtClean="0">
                  <a:latin typeface="Calibri" charset="0"/>
                  <a:ea typeface="Calibri" charset="0"/>
                  <a:cs typeface="Calibri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=  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“”</m:t>
                          </m:r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∪</m:t>
                      </m:r>
                      <m:r>
                        <a:rPr lang="en-US" b="0" i="1" smtClean="0">
                          <a:latin typeface="Cambria Math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𝑟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 . 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b="0" i="1" dirty="0" smtClean="0">
                  <a:latin typeface="Cambria Math" charset="0"/>
                </a:endParaRPr>
              </a:p>
              <a:p>
                <a:pPr marL="0" indent="0">
                  <a:buNone/>
                </a:pPr>
                <a:endParaRPr lang="en-US" b="0" i="1" dirty="0" smtClean="0">
                  <a:latin typeface="Cambria Math" charset="0"/>
                </a:endParaRPr>
              </a:p>
              <a:p>
                <a:pPr marL="0" indent="0" algn="ctr">
                  <a:buNone/>
                </a:pPr>
                <a:r>
                  <a:rPr lang="en-US" i="1" dirty="0" smtClean="0">
                    <a:solidFill>
                      <a:srgbClr val="C00000"/>
                    </a:solidFill>
                    <a:latin typeface="Calibri" charset="0"/>
                    <a:ea typeface="Calibri" charset="0"/>
                    <a:cs typeface="Calibri" charset="0"/>
                  </a:rPr>
                  <a:t>Kleene Star Take 2</a:t>
                </a:r>
                <a:endParaRPr lang="en-US" b="0" i="1" dirty="0" smtClean="0">
                  <a:solidFill>
                    <a:srgbClr val="C00000"/>
                  </a:solidFill>
                  <a:latin typeface="Calibri" charset="0"/>
                  <a:ea typeface="Calibri" charset="0"/>
                  <a:cs typeface="Calibri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nary>
                        <m:naryPr>
                          <m:chr m:val="⋃"/>
                          <m:supHide m:val="on"/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 :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𝑛𝑎𝑡</m:t>
                          </m:r>
                        </m:sub>
                        <m:sup/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𝑖𝑡𝑒𝑟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𝑟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b="0" i="1" dirty="0" smtClean="0">
                  <a:latin typeface="Cambria Math" charset="0"/>
                </a:endParaRPr>
              </a:p>
              <a:p>
                <a:pPr marL="0" indent="0">
                  <a:buNone/>
                </a:pPr>
                <a:endParaRPr lang="en-US" b="0" i="1" dirty="0" smtClean="0">
                  <a:latin typeface="Cambria Math" charset="0"/>
                </a:endParaRPr>
              </a:p>
              <a:p>
                <a:pPr marL="0" indent="0" algn="ctr">
                  <a:buNone/>
                </a:pPr>
                <a:r>
                  <a:rPr lang="en-US" i="1" dirty="0" smtClean="0">
                    <a:solidFill>
                      <a:srgbClr val="C00000"/>
                    </a:solidFill>
                    <a:latin typeface="Calibri" charset="0"/>
                    <a:ea typeface="Calibri" charset="0"/>
                    <a:cs typeface="Calibri" charset="0"/>
                  </a:rPr>
                  <a:t>Iteration</a:t>
                </a:r>
                <a:endParaRPr lang="en-US" b="0" i="1" dirty="0" smtClean="0">
                  <a:latin typeface="Cambria Math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𝑖𝑡𝑒𝑟</m:t>
                      </m:r>
                      <m:r>
                        <a:rPr lang="en-US" b="0" i="1" smtClean="0">
                          <a:latin typeface="Cambria Math" charset="0"/>
                        </a:rPr>
                        <m:t> :</m:t>
                      </m:r>
                      <m:r>
                        <a:rPr lang="en-US" b="0" i="1" smtClean="0">
                          <a:latin typeface="Cambria Math" charset="0"/>
                        </a:rPr>
                        <m:t>𝑛𝑎𝑡</m:t>
                      </m:r>
                      <m:r>
                        <a:rPr lang="en-US" b="0" i="1" smtClean="0">
                          <a:latin typeface="Cambria Math" charset="0"/>
                        </a:rPr>
                        <m:t>→</m:t>
                      </m:r>
                      <m:d>
                        <m:d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charset="0"/>
                            </a:rPr>
                            <m:t>Σ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𝑙𝑖𝑠𝑡</m:t>
                          </m:r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 </m:t>
                      </m:r>
                      <m:r>
                        <a:rPr lang="en-US" b="0" i="1" smtClean="0">
                          <a:latin typeface="Cambria Math" charset="0"/>
                        </a:rPr>
                        <m:t>𝑠𝑒𝑡</m:t>
                      </m:r>
                      <m:r>
                        <a:rPr lang="en-US" b="0" i="1" smtClean="0">
                          <a:latin typeface="Cambria Math" charset="0"/>
                        </a:rPr>
                        <m:t>→</m:t>
                      </m:r>
                      <m:d>
                        <m:d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charset="0"/>
                            </a:rPr>
                            <m:t>Σ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𝑙𝑖𝑠𝑡</m:t>
                          </m:r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 </m:t>
                      </m:r>
                      <m:r>
                        <a:rPr lang="en-US" b="0" i="1" smtClean="0">
                          <a:latin typeface="Cambria Math" charset="0"/>
                        </a:rPr>
                        <m:t>𝑠𝑒𝑡</m:t>
                      </m:r>
                    </m:oMath>
                  </m:oMathPara>
                </a14:m>
                <a:endParaRPr lang="en-US" b="0" i="1" dirty="0" smtClean="0">
                  <a:latin typeface="Cambria Math" charset="0"/>
                </a:endParaRPr>
              </a:p>
              <a:p>
                <a:pPr marL="0" indent="0">
                  <a:buNone/>
                </a:pPr>
                <a:r>
                  <a:rPr lang="en-US" i="1" dirty="0" err="1" smtClean="0">
                    <a:latin typeface="Cambria Math" charset="0"/>
                  </a:rPr>
                  <a:t>iter</a:t>
                </a:r>
                <a:r>
                  <a:rPr lang="en-US" i="1" dirty="0" smtClean="0">
                    <a:latin typeface="Cambria Math" charset="0"/>
                  </a:rPr>
                  <a:t> 0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𝑆</m:t>
                    </m:r>
                    <m:r>
                      <a:rPr lang="en-US" b="0" i="1" smtClean="0">
                        <a:latin typeface="Cambria Math" charset="0"/>
                      </a:rPr>
                      <m:t>={“”}</m:t>
                    </m:r>
                  </m:oMath>
                </a14:m>
                <a:endParaRPr lang="en-US" i="1" dirty="0" smtClean="0">
                  <a:latin typeface="Cambria Math" charset="0"/>
                </a:endParaRPr>
              </a:p>
              <a:p>
                <a:pPr marL="0" indent="0">
                  <a:buNone/>
                </a:pPr>
                <a:r>
                  <a:rPr lang="en-US" i="1" dirty="0" err="1" smtClean="0">
                    <a:latin typeface="Cambria Math" charset="0"/>
                  </a:rPr>
                  <a:t>iter</a:t>
                </a:r>
                <a:r>
                  <a:rPr lang="en-US" i="1" dirty="0" smtClean="0">
                    <a:latin typeface="Cambria Math" charset="0"/>
                  </a:rPr>
                  <a:t> n 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1 </m:t>
                        </m:r>
                        <m:r>
                          <m:rPr>
                            <m:lit/>
                          </m:rPr>
                          <a:rPr lang="en-US" b="0" i="1" smtClean="0">
                            <a:latin typeface="Cambria Math" charset="0"/>
                          </a:rPr>
                          <m:t>^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2 </m:t>
                        </m:r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 </m:t>
                    </m:r>
                    <m:r>
                      <a:rPr lang="en-US" b="0" i="1" smtClean="0">
                        <a:latin typeface="Cambria Math" charset="0"/>
                      </a:rPr>
                      <m:t>𝑠</m:t>
                    </m:r>
                    <m:r>
                      <a:rPr lang="en-US" b="0" i="1" smtClean="0">
                        <a:latin typeface="Cambria Math" charset="0"/>
                      </a:rPr>
                      <m:t>1∈</m:t>
                    </m:r>
                    <m:r>
                      <a:rPr lang="en-US" b="0" i="1" smtClean="0">
                        <a:latin typeface="Cambria Math" charset="0"/>
                      </a:rPr>
                      <m:t>𝑆</m:t>
                    </m:r>
                    <m:r>
                      <a:rPr lang="en-US" b="0" i="1" smtClean="0">
                        <a:latin typeface="Cambria Math" charset="0"/>
                      </a:rPr>
                      <m:t> </m:t>
                    </m:r>
                    <m:r>
                      <a:rPr lang="en-US" b="0" i="1" smtClean="0">
                        <a:latin typeface="Cambria Math" charset="0"/>
                      </a:rPr>
                      <m:t>𝑎𝑛𝑑</m:t>
                    </m:r>
                    <m:r>
                      <a:rPr lang="en-US" b="0" i="1" smtClean="0">
                        <a:latin typeface="Cambria Math" charset="0"/>
                      </a:rPr>
                      <m:t> </m:t>
                    </m:r>
                    <m:r>
                      <a:rPr lang="en-US" b="0" i="1" smtClean="0">
                        <a:latin typeface="Cambria Math" charset="0"/>
                      </a:rPr>
                      <m:t>𝑠</m:t>
                    </m:r>
                    <m:r>
                      <a:rPr lang="en-US" b="0" i="1" smtClean="0">
                        <a:latin typeface="Cambria Math" charset="0"/>
                      </a:rPr>
                      <m:t>2∈</m:t>
                    </m:r>
                    <m:r>
                      <a:rPr lang="en-US" b="0" i="1" smtClean="0">
                        <a:latin typeface="Cambria Math" charset="0"/>
                      </a:rPr>
                      <m:t>𝑖𝑡𝑒𝑟</m:t>
                    </m:r>
                    <m:r>
                      <a:rPr lang="en-US" b="0" i="1" smtClean="0">
                        <a:latin typeface="Cambria Math" charset="0"/>
                      </a:rPr>
                      <m:t> </m:t>
                    </m:r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−1</m:t>
                        </m:r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 </m:t>
                    </m:r>
                    <m:r>
                      <a:rPr lang="en-US" b="0" i="1" smtClean="0">
                        <a:latin typeface="Cambria Math" charset="0"/>
                      </a:rPr>
                      <m:t>𝑆</m:t>
                    </m:r>
                    <m:r>
                      <a:rPr lang="en-US" b="0" i="1" smtClean="0">
                        <a:latin typeface="Cambria Math" charset="0"/>
                      </a:rPr>
                      <m:t>}</m:t>
                    </m:r>
                  </m:oMath>
                </a14:m>
                <a:endParaRPr lang="en-US" b="0" i="1" dirty="0" smtClean="0">
                  <a:latin typeface="Cambria Math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838200"/>
                <a:ext cx="8229600" cy="6019800"/>
              </a:xfrm>
              <a:blipFill rotWithShape="0">
                <a:blip r:embed="rId2"/>
                <a:stretch>
                  <a:fillRect l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0038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</a:t>
            </a:r>
            <a:endParaRPr lang="en-US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838200"/>
                <a:ext cx="8229600" cy="6019800"/>
              </a:xfrm>
            </p:spPr>
            <p:txBody>
              <a:bodyPr/>
              <a:lstStyle/>
              <a:p>
                <a:pPr marL="0" indent="0" algn="ctr">
                  <a:buNone/>
                </a:pPr>
                <a:r>
                  <a:rPr lang="en-US" i="1" dirty="0" smtClean="0">
                    <a:solidFill>
                      <a:srgbClr val="C00000"/>
                    </a:solidFill>
                    <a:latin typeface="Calibri" charset="0"/>
                    <a:ea typeface="Calibri" charset="0"/>
                    <a:cs typeface="Calibri" charset="0"/>
                  </a:rPr>
                  <a:t>Kleene Star Take 2</a:t>
                </a:r>
                <a:endParaRPr lang="en-US" b="0" i="1" dirty="0" smtClean="0">
                  <a:solidFill>
                    <a:srgbClr val="C00000"/>
                  </a:solidFill>
                  <a:latin typeface="Calibri" charset="0"/>
                  <a:ea typeface="Calibri" charset="0"/>
                  <a:cs typeface="Calibri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nary>
                        <m:naryPr>
                          <m:chr m:val="⋃"/>
                          <m:supHide m:val="on"/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 :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𝑛𝑎𝑡</m:t>
                          </m:r>
                        </m:sub>
                        <m:sup/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𝑖𝑡𝑒𝑟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𝑟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b="0" i="1" dirty="0" smtClean="0">
                  <a:latin typeface="Cambria Math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𝑖𝑡𝑒𝑟</m:t>
                      </m:r>
                      <m:r>
                        <a:rPr lang="en-US" b="0" i="1" smtClean="0">
                          <a:latin typeface="Cambria Math" charset="0"/>
                        </a:rPr>
                        <m:t> :</m:t>
                      </m:r>
                      <m:r>
                        <a:rPr lang="en-US" b="0" i="1" smtClean="0">
                          <a:latin typeface="Cambria Math" charset="0"/>
                        </a:rPr>
                        <m:t>𝑛𝑎𝑡</m:t>
                      </m:r>
                      <m:r>
                        <a:rPr lang="en-US" b="0" i="1" smtClean="0">
                          <a:latin typeface="Cambria Math" charset="0"/>
                        </a:rPr>
                        <m:t>→</m:t>
                      </m:r>
                      <m:d>
                        <m:d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charset="0"/>
                            </a:rPr>
                            <m:t>Σ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𝑙𝑖𝑠𝑡</m:t>
                          </m:r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 </m:t>
                      </m:r>
                      <m:r>
                        <a:rPr lang="en-US" b="0" i="1" smtClean="0">
                          <a:latin typeface="Cambria Math" charset="0"/>
                        </a:rPr>
                        <m:t>𝑠𝑒𝑡</m:t>
                      </m:r>
                      <m:r>
                        <a:rPr lang="en-US" b="0" i="1" smtClean="0">
                          <a:latin typeface="Cambria Math" charset="0"/>
                        </a:rPr>
                        <m:t>→</m:t>
                      </m:r>
                      <m:d>
                        <m:d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charset="0"/>
                            </a:rPr>
                            <m:t>Σ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𝑙𝑖𝑠𝑡</m:t>
                          </m:r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 </m:t>
                      </m:r>
                      <m:r>
                        <a:rPr lang="en-US" b="0" i="1" smtClean="0">
                          <a:latin typeface="Cambria Math" charset="0"/>
                        </a:rPr>
                        <m:t>𝑠𝑒𝑡</m:t>
                      </m:r>
                    </m:oMath>
                  </m:oMathPara>
                </a14:m>
                <a:endParaRPr lang="en-US" b="0" i="1" dirty="0" smtClean="0">
                  <a:latin typeface="Cambria Math" charset="0"/>
                </a:endParaRPr>
              </a:p>
              <a:p>
                <a:pPr marL="0" indent="0">
                  <a:buNone/>
                </a:pPr>
                <a:r>
                  <a:rPr lang="en-US" i="1" dirty="0" err="1" smtClean="0">
                    <a:latin typeface="Cambria Math" charset="0"/>
                  </a:rPr>
                  <a:t>iter</a:t>
                </a:r>
                <a:r>
                  <a:rPr lang="en-US" i="1" dirty="0" smtClean="0">
                    <a:latin typeface="Cambria Math" charset="0"/>
                  </a:rPr>
                  <a:t> 0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𝑆</m:t>
                    </m:r>
                    <m:r>
                      <a:rPr lang="en-US" b="0" i="1" smtClean="0">
                        <a:latin typeface="Cambria Math" charset="0"/>
                      </a:rPr>
                      <m:t>={“”}</m:t>
                    </m:r>
                  </m:oMath>
                </a14:m>
                <a:endParaRPr lang="en-US" i="1" dirty="0" smtClean="0">
                  <a:latin typeface="Cambria Math" charset="0"/>
                </a:endParaRPr>
              </a:p>
              <a:p>
                <a:pPr marL="0" indent="0">
                  <a:buNone/>
                </a:pPr>
                <a:r>
                  <a:rPr lang="en-US" i="1" dirty="0" err="1" smtClean="0">
                    <a:latin typeface="Cambria Math" charset="0"/>
                  </a:rPr>
                  <a:t>iter</a:t>
                </a:r>
                <a:r>
                  <a:rPr lang="en-US" i="1" dirty="0" smtClean="0">
                    <a:latin typeface="Cambria Math" charset="0"/>
                  </a:rPr>
                  <a:t> n 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1 </m:t>
                        </m:r>
                        <m:r>
                          <m:rPr>
                            <m:lit/>
                          </m:rPr>
                          <a:rPr lang="en-US" b="0" i="1" smtClean="0">
                            <a:latin typeface="Cambria Math" charset="0"/>
                          </a:rPr>
                          <m:t>^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2 </m:t>
                        </m:r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 </m:t>
                    </m:r>
                    <m:r>
                      <a:rPr lang="en-US" b="0" i="1" smtClean="0">
                        <a:latin typeface="Cambria Math" charset="0"/>
                      </a:rPr>
                      <m:t>𝑠</m:t>
                    </m:r>
                    <m:r>
                      <a:rPr lang="en-US" b="0" i="1" smtClean="0">
                        <a:latin typeface="Cambria Math" charset="0"/>
                      </a:rPr>
                      <m:t>1∈</m:t>
                    </m:r>
                    <m:r>
                      <a:rPr lang="en-US" b="0" i="1" smtClean="0">
                        <a:latin typeface="Cambria Math" charset="0"/>
                      </a:rPr>
                      <m:t>𝑆</m:t>
                    </m:r>
                    <m:r>
                      <a:rPr lang="en-US" b="0" i="1" smtClean="0">
                        <a:latin typeface="Cambria Math" charset="0"/>
                      </a:rPr>
                      <m:t> </m:t>
                    </m:r>
                    <m:r>
                      <a:rPr lang="en-US" b="0" i="1" smtClean="0">
                        <a:latin typeface="Cambria Math" charset="0"/>
                      </a:rPr>
                      <m:t>𝑎𝑛𝑑</m:t>
                    </m:r>
                    <m:r>
                      <a:rPr lang="en-US" b="0" i="1" smtClean="0">
                        <a:latin typeface="Cambria Math" charset="0"/>
                      </a:rPr>
                      <m:t> </m:t>
                    </m:r>
                    <m:r>
                      <a:rPr lang="en-US" b="0" i="1" smtClean="0">
                        <a:latin typeface="Cambria Math" charset="0"/>
                      </a:rPr>
                      <m:t>𝑠</m:t>
                    </m:r>
                    <m:r>
                      <a:rPr lang="en-US" b="0" i="1" smtClean="0">
                        <a:latin typeface="Cambria Math" charset="0"/>
                      </a:rPr>
                      <m:t>2∈</m:t>
                    </m:r>
                    <m:r>
                      <a:rPr lang="en-US" b="0" i="1" smtClean="0">
                        <a:latin typeface="Cambria Math" charset="0"/>
                      </a:rPr>
                      <m:t>𝑖𝑡𝑒𝑟</m:t>
                    </m:r>
                    <m:r>
                      <a:rPr lang="en-US" b="0" i="1" smtClean="0">
                        <a:latin typeface="Cambria Math" charset="0"/>
                      </a:rPr>
                      <m:t> </m:t>
                    </m:r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−1</m:t>
                        </m:r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 </m:t>
                    </m:r>
                    <m:r>
                      <a:rPr lang="en-US" b="0" i="1" smtClean="0">
                        <a:latin typeface="Cambria Math" charset="0"/>
                      </a:rPr>
                      <m:t>𝑆</m:t>
                    </m:r>
                    <m:r>
                      <a:rPr lang="en-US" b="0" i="1" smtClean="0">
                        <a:latin typeface="Cambria Math" charset="0"/>
                      </a:rPr>
                      <m:t>}</m:t>
                    </m:r>
                  </m:oMath>
                </a14:m>
                <a:endParaRPr lang="en-US" b="0" i="1" dirty="0" smtClean="0">
                  <a:latin typeface="Cambria Math" charset="0"/>
                </a:endParaRPr>
              </a:p>
              <a:p>
                <a:pPr marL="0" indent="0">
                  <a:buNone/>
                </a:pPr>
                <a:endParaRPr lang="en-US" b="0" i="1" dirty="0" smtClean="0">
                  <a:latin typeface="Cambria Math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“</m:t>
                      </m:r>
                      <m:r>
                        <a:rPr lang="en-US" b="0" i="1" smtClean="0">
                          <a:latin typeface="Cambria Math" charset="0"/>
                        </a:rPr>
                        <m:t>𝑎𝑎</m:t>
                      </m:r>
                      <m:r>
                        <a:rPr lang="en-US" b="0" i="1" smtClean="0">
                          <a:latin typeface="Cambria Math" charset="0"/>
                        </a:rPr>
                        <m:t>”∈</m:t>
                      </m:r>
                      <m:r>
                        <a:rPr lang="en-US" b="0" i="1" smtClean="0">
                          <a:latin typeface="Cambria Math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?</m:t>
                      </m:r>
                    </m:oMath>
                  </m:oMathPara>
                </a14:m>
                <a:endParaRPr lang="en-US" b="0" i="1" dirty="0" smtClean="0">
                  <a:latin typeface="Cambria Math" charset="0"/>
                </a:endParaRPr>
              </a:p>
              <a:p>
                <a:pPr marL="0" indent="0" algn="ctr">
                  <a:buNone/>
                </a:pPr>
                <a:endParaRPr lang="en-US" i="1" dirty="0" smtClean="0">
                  <a:latin typeface="Cambria Math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𝑖𝑡𝑒𝑟</m:t>
                      </m:r>
                      <m:r>
                        <a:rPr lang="en-US" b="0" i="1" smtClean="0">
                          <a:latin typeface="Cambria Math" charset="0"/>
                        </a:rPr>
                        <m:t> 0 </m:t>
                      </m:r>
                      <m:r>
                        <a:rPr lang="en-US" b="0" i="1" smtClean="0">
                          <a:latin typeface="Cambria Math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𝑎</m:t>
                          </m:r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∪</m:t>
                      </m:r>
                      <m:r>
                        <a:rPr lang="en-US" b="0" i="1" smtClean="0">
                          <a:latin typeface="Cambria Math" charset="0"/>
                        </a:rPr>
                        <m:t>𝑖𝑡𝑒𝑟</m:t>
                      </m:r>
                      <m:r>
                        <a:rPr lang="en-US" b="0" i="1" smtClean="0">
                          <a:latin typeface="Cambria Math" charset="0"/>
                        </a:rPr>
                        <m:t> 1 </m:t>
                      </m:r>
                      <m:r>
                        <a:rPr lang="en-US" b="0" i="1" smtClean="0">
                          <a:latin typeface="Cambria Math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𝑎</m:t>
                          </m:r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∪</m:t>
                      </m:r>
                      <m:r>
                        <a:rPr lang="en-US" b="0" i="1" smtClean="0">
                          <a:latin typeface="Cambria Math" charset="0"/>
                        </a:rPr>
                        <m:t>𝑖𝑡𝑒𝑟</m:t>
                      </m:r>
                      <m:r>
                        <a:rPr lang="en-US" b="0" i="1" smtClean="0">
                          <a:latin typeface="Cambria Math" charset="0"/>
                        </a:rPr>
                        <m:t> 2 </m:t>
                      </m:r>
                      <m:r>
                        <a:rPr lang="en-US" b="0" i="1" smtClean="0">
                          <a:latin typeface="Cambria Math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𝑎</m:t>
                          </m:r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∪</m:t>
                      </m:r>
                      <m:r>
                        <a:rPr lang="en-US" b="0" i="1" smtClean="0">
                          <a:latin typeface="Cambria Math" charset="0"/>
                        </a:rPr>
                        <m:t>𝑖𝑡𝑒𝑟</m:t>
                      </m:r>
                      <m:r>
                        <a:rPr lang="en-US" b="0" i="1" smtClean="0">
                          <a:latin typeface="Cambria Math" charset="0"/>
                        </a:rPr>
                        <m:t> 3 </m:t>
                      </m:r>
                      <m:r>
                        <a:rPr lang="en-US" b="0" i="1" smtClean="0">
                          <a:latin typeface="Cambria Math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𝑎</m:t>
                          </m:r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∪… </m:t>
                      </m:r>
                    </m:oMath>
                  </m:oMathPara>
                </a14:m>
                <a:endParaRPr lang="en-US" i="1" dirty="0" smtClean="0">
                  <a:latin typeface="Cambria Math" charset="0"/>
                </a:endParaRPr>
              </a:p>
              <a:p>
                <a:pPr marL="0" indent="0" algn="ctr">
                  <a:buNone/>
                </a:pPr>
                <a:endParaRPr lang="en-US" i="1" dirty="0">
                  <a:latin typeface="Cambria Math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“”</m:t>
                          </m:r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∪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“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”</m:t>
                          </m:r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∪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“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𝑎𝑎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”</m:t>
                          </m:r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∪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“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𝑎𝑎𝑎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”</m:t>
                          </m:r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∪…</m:t>
                      </m:r>
                    </m:oMath>
                  </m:oMathPara>
                </a14:m>
                <a:endParaRPr lang="en-US" i="1" dirty="0" smtClean="0">
                  <a:latin typeface="Cambria Math" charset="0"/>
                </a:endParaRPr>
              </a:p>
              <a:p>
                <a:pPr marL="0" indent="0" algn="ctr">
                  <a:buNone/>
                </a:pPr>
                <a:endParaRPr lang="en-US" i="1" dirty="0">
                  <a:latin typeface="Cambria Math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“</m:t>
                      </m:r>
                      <m:r>
                        <a:rPr lang="en-US" b="0" i="1" smtClean="0">
                          <a:latin typeface="Cambria Math" charset="0"/>
                        </a:rPr>
                        <m:t>𝑎𝑎</m:t>
                      </m:r>
                      <m:r>
                        <a:rPr lang="en-US" b="0" i="1" smtClean="0">
                          <a:latin typeface="Cambria Math" charset="0"/>
                        </a:rPr>
                        <m:t>”∈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“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𝑎𝑎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”</m:t>
                          </m:r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 !</m:t>
                      </m:r>
                    </m:oMath>
                  </m:oMathPara>
                </a14:m>
                <a:endParaRPr lang="en-US" i="1" dirty="0">
                  <a:latin typeface="Cambria Math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838200"/>
                <a:ext cx="8229600" cy="6019800"/>
              </a:xfrm>
              <a:blipFill rotWithShape="0">
                <a:blip r:embed="rId2"/>
                <a:stretch>
                  <a:fillRect l="-1111" t="-811" b="-67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Arrow Connector 3"/>
          <p:cNvCxnSpPr/>
          <p:nvPr/>
        </p:nvCxnSpPr>
        <p:spPr>
          <a:xfrm flipH="1" flipV="1">
            <a:off x="1981200" y="5105400"/>
            <a:ext cx="533400" cy="304800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 flipV="1">
            <a:off x="3276600" y="5105400"/>
            <a:ext cx="76200" cy="304800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4572000" y="5105400"/>
            <a:ext cx="61064" cy="304800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5852264" y="5105400"/>
            <a:ext cx="243736" cy="304800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4633064" y="5829300"/>
            <a:ext cx="319936" cy="419100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Left Brace 21"/>
          <p:cNvSpPr/>
          <p:nvPr/>
        </p:nvSpPr>
        <p:spPr>
          <a:xfrm rot="5400000">
            <a:off x="4381500" y="781050"/>
            <a:ext cx="381000" cy="7315200"/>
          </a:xfrm>
          <a:prstGeom prst="leftBrace">
            <a:avLst>
              <a:gd name="adj1" fmla="val 8333"/>
              <a:gd name="adj2" fmla="val 4512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60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A Theorem</a:t>
            </a:r>
            <a:endParaRPr lang="en-US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838200"/>
                <a:ext cx="8686800" cy="6019800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nary>
                        <m:naryPr>
                          <m:chr m:val="⋃"/>
                          <m:supHide m:val="on"/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 :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𝑛𝑎𝑡</m:t>
                          </m:r>
                        </m:sub>
                        <m:sup/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𝑖𝑡𝑒𝑟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𝑟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b="0" i="1" dirty="0" smtClean="0">
                  <a:latin typeface="Cambria Math" charset="0"/>
                </a:endParaRPr>
              </a:p>
              <a:p>
                <a:pPr marL="0" indent="0">
                  <a:buNone/>
                </a:pPr>
                <a:r>
                  <a:rPr lang="en-US" i="1" dirty="0" err="1" smtClean="0">
                    <a:latin typeface="Cambria Math" charset="0"/>
                  </a:rPr>
                  <a:t>iter</a:t>
                </a:r>
                <a:r>
                  <a:rPr lang="en-US" i="1" dirty="0" smtClean="0">
                    <a:latin typeface="Cambria Math" charset="0"/>
                  </a:rPr>
                  <a:t> 0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𝑆</m:t>
                    </m:r>
                    <m:r>
                      <a:rPr lang="en-US" b="0" i="1" smtClean="0">
                        <a:latin typeface="Cambria Math" charset="0"/>
                      </a:rPr>
                      <m:t>={“”}</m:t>
                    </m:r>
                  </m:oMath>
                </a14:m>
                <a:endParaRPr lang="en-US" i="1" dirty="0" smtClean="0">
                  <a:latin typeface="Cambria Math" charset="0"/>
                </a:endParaRPr>
              </a:p>
              <a:p>
                <a:pPr marL="0" indent="0">
                  <a:buNone/>
                </a:pPr>
                <a:r>
                  <a:rPr lang="en-US" i="1" dirty="0" err="1" smtClean="0">
                    <a:latin typeface="Cambria Math" charset="0"/>
                  </a:rPr>
                  <a:t>iter</a:t>
                </a:r>
                <a:r>
                  <a:rPr lang="en-US" i="1" dirty="0" smtClean="0">
                    <a:latin typeface="Cambria Math" charset="0"/>
                  </a:rPr>
                  <a:t> n 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1 </m:t>
                        </m:r>
                        <m:r>
                          <m:rPr>
                            <m:lit/>
                          </m:rPr>
                          <a:rPr lang="en-US" b="0" i="1" smtClean="0">
                            <a:latin typeface="Cambria Math" charset="0"/>
                          </a:rPr>
                          <m:t>^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2 </m:t>
                        </m:r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 </m:t>
                    </m:r>
                    <m:r>
                      <a:rPr lang="en-US" b="0" i="1" smtClean="0">
                        <a:latin typeface="Cambria Math" charset="0"/>
                      </a:rPr>
                      <m:t>𝑠</m:t>
                    </m:r>
                    <m:r>
                      <a:rPr lang="en-US" b="0" i="1" smtClean="0">
                        <a:latin typeface="Cambria Math" charset="0"/>
                      </a:rPr>
                      <m:t>1∈</m:t>
                    </m:r>
                    <m:r>
                      <a:rPr lang="en-US" b="0" i="1" smtClean="0">
                        <a:latin typeface="Cambria Math" charset="0"/>
                      </a:rPr>
                      <m:t>𝑆</m:t>
                    </m:r>
                    <m:r>
                      <a:rPr lang="en-US" b="0" i="1" smtClean="0">
                        <a:latin typeface="Cambria Math" charset="0"/>
                      </a:rPr>
                      <m:t> </m:t>
                    </m:r>
                    <m:r>
                      <a:rPr lang="en-US" b="0" i="1" smtClean="0">
                        <a:latin typeface="Cambria Math" charset="0"/>
                      </a:rPr>
                      <m:t>𝑎𝑛𝑑</m:t>
                    </m:r>
                    <m:r>
                      <a:rPr lang="en-US" b="0" i="1" smtClean="0">
                        <a:latin typeface="Cambria Math" charset="0"/>
                      </a:rPr>
                      <m:t> </m:t>
                    </m:r>
                    <m:r>
                      <a:rPr lang="en-US" b="0" i="1" smtClean="0">
                        <a:latin typeface="Cambria Math" charset="0"/>
                      </a:rPr>
                      <m:t>𝑠</m:t>
                    </m:r>
                    <m:r>
                      <a:rPr lang="en-US" b="0" i="1" smtClean="0">
                        <a:latin typeface="Cambria Math" charset="0"/>
                      </a:rPr>
                      <m:t>2∈</m:t>
                    </m:r>
                    <m:r>
                      <a:rPr lang="en-US" b="0" i="1" smtClean="0">
                        <a:latin typeface="Cambria Math" charset="0"/>
                      </a:rPr>
                      <m:t>𝑖𝑡𝑒𝑟</m:t>
                    </m:r>
                    <m:r>
                      <a:rPr lang="en-US" b="0" i="1" smtClean="0">
                        <a:latin typeface="Cambria Math" charset="0"/>
                      </a:rPr>
                      <m:t> </m:t>
                    </m:r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−1</m:t>
                        </m:r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 </m:t>
                    </m:r>
                    <m:r>
                      <a:rPr lang="en-US" b="0" i="1" smtClean="0">
                        <a:latin typeface="Cambria Math" charset="0"/>
                      </a:rPr>
                      <m:t>𝑆</m:t>
                    </m:r>
                    <m:r>
                      <a:rPr lang="en-US" b="0" i="1" smtClean="0">
                        <a:latin typeface="Cambria Math" charset="0"/>
                      </a:rPr>
                      <m:t>}</m:t>
                    </m:r>
                  </m:oMath>
                </a14:m>
                <a:endParaRPr lang="en-US" i="1" dirty="0">
                  <a:latin typeface="Cambria Math" charset="0"/>
                </a:endParaRPr>
              </a:p>
              <a:p>
                <a:pPr marL="0" indent="0" algn="ctr">
                  <a:buNone/>
                </a:pPr>
                <a:endParaRPr lang="en-US" b="1" i="0" dirty="0" smtClean="0">
                  <a:latin typeface="Cambria Math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charset="0"/>
                        </a:rPr>
                        <m:t>𝐓𝐡𝐞𝐨𝐫𝐞𝐦</m:t>
                      </m:r>
                      <m:r>
                        <a:rPr lang="en-US" b="1" i="0" smtClean="0">
                          <a:latin typeface="Cambria Math" charset="0"/>
                        </a:rPr>
                        <m:t>: </m:t>
                      </m:r>
                      <m:r>
                        <a:rPr lang="en-US" b="0" i="1" smtClean="0">
                          <a:latin typeface="Cambria Math" charset="0"/>
                        </a:rPr>
                        <m:t>“</m:t>
                      </m:r>
                      <m:r>
                        <a:rPr lang="en-US" b="0" i="1" smtClean="0">
                          <a:latin typeface="Cambria Math" charset="0"/>
                        </a:rPr>
                        <m:t>𝑎𝑎</m:t>
                      </m:r>
                      <m:r>
                        <a:rPr lang="en-US" b="0" i="1" smtClean="0">
                          <a:latin typeface="Cambria Math" charset="0"/>
                        </a:rPr>
                        <m:t>”∈</m:t>
                      </m:r>
                      <m:r>
                        <a:rPr lang="en-US" b="0" i="1" smtClean="0">
                          <a:latin typeface="Cambria Math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.</m:t>
                      </m:r>
                    </m:oMath>
                  </m:oMathPara>
                </a14:m>
                <a:endParaRPr lang="en-US" b="0" i="1" dirty="0" smtClean="0">
                  <a:latin typeface="Cambria Math" charset="0"/>
                </a:endParaRPr>
              </a:p>
              <a:p>
                <a:pPr marL="0" indent="0">
                  <a:buNone/>
                </a:pPr>
                <a:r>
                  <a:rPr lang="en-US" b="1" dirty="0" smtClean="0">
                    <a:latin typeface="Cambria Math" charset="0"/>
                  </a:rPr>
                  <a:t>Proof: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charset="0"/>
                      </a:rPr>
                      <m:t>Suffices</m:t>
                    </m:r>
                    <m:r>
                      <a:rPr lang="en-US" b="1" i="0" smtClean="0">
                        <a:latin typeface="Cambria Math" charset="0"/>
                      </a:rPr>
                      <m:t> </m:t>
                    </m:r>
                    <m:r>
                      <a:rPr lang="en-US" b="0" i="1" smtClean="0">
                        <a:latin typeface="Cambria Math" charset="0"/>
                      </a:rPr>
                      <m:t>∃</m:t>
                    </m:r>
                    <m:r>
                      <a:rPr lang="en-US" b="0" i="1" smtClean="0">
                        <a:latin typeface="Cambria Math" charset="0"/>
                      </a:rPr>
                      <m:t>𝑛</m:t>
                    </m:r>
                    <m:r>
                      <a:rPr lang="en-US" b="0" i="1" smtClean="0">
                        <a:latin typeface="Cambria Math" charset="0"/>
                      </a:rPr>
                      <m:t>. “</m:t>
                    </m:r>
                    <m:r>
                      <a:rPr lang="en-US" b="0" i="1" smtClean="0">
                        <a:latin typeface="Cambria Math" charset="0"/>
                      </a:rPr>
                      <m:t>𝑎𝑎</m:t>
                    </m:r>
                    <m:r>
                      <a:rPr lang="en-US" b="0" i="1" smtClean="0">
                        <a:latin typeface="Cambria Math" charset="0"/>
                      </a:rPr>
                      <m:t>”∈</m:t>
                    </m:r>
                    <m:r>
                      <a:rPr lang="en-US" b="0" i="1" smtClean="0">
                        <a:latin typeface="Cambria Math" charset="0"/>
                      </a:rPr>
                      <m:t>𝑖𝑡𝑒𝑟</m:t>
                    </m:r>
                    <m:r>
                      <a:rPr lang="en-US" b="0" i="1" smtClean="0">
                        <a:latin typeface="Cambria Math" charset="0"/>
                      </a:rPr>
                      <m:t> </m:t>
                    </m:r>
                    <m:r>
                      <a:rPr lang="en-US" b="0" i="1" smtClean="0">
                        <a:latin typeface="Cambria Math" charset="0"/>
                      </a:rPr>
                      <m:t>𝑛</m:t>
                    </m:r>
                    <m:r>
                      <a:rPr lang="en-US" b="0" i="1" smtClean="0">
                        <a:latin typeface="Cambria Math" charset="0"/>
                      </a:rPr>
                      <m:t> </m:t>
                    </m:r>
                    <m:r>
                      <a:rPr lang="en-US" b="0" i="1" smtClean="0">
                        <a:latin typeface="Cambria Math" charset="0"/>
                      </a:rPr>
                      <m:t>𝐿</m:t>
                    </m:r>
                    <m:d>
                      <m:dPr>
                        <m:ctrlPr>
                          <a:rPr lang="en-US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.</m:t>
                    </m:r>
                  </m:oMath>
                </a14:m>
                <a:r>
                  <a:rPr lang="en-US" b="1" i="1" dirty="0" smtClean="0">
                    <a:latin typeface="Cambria Math" charset="0"/>
                  </a:rPr>
                  <a:t> </a:t>
                </a:r>
                <a:endParaRPr lang="en-US" i="1" dirty="0">
                  <a:latin typeface="Cambria Math" charset="0"/>
                </a:endParaRPr>
              </a:p>
              <a:p>
                <a:pPr marL="0" indent="0">
                  <a:buNone/>
                </a:pPr>
                <a:r>
                  <a:rPr lang="en-US" i="1" dirty="0" smtClean="0">
                    <a:latin typeface="Cambria Math" charset="0"/>
                  </a:rPr>
                  <a:t>Let n = 2.  N.T.S.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“</m:t>
                    </m:r>
                    <m:r>
                      <a:rPr lang="en-US" b="0" i="1" smtClean="0">
                        <a:latin typeface="Cambria Math" charset="0"/>
                      </a:rPr>
                      <m:t>𝑎𝑎</m:t>
                    </m:r>
                    <m:r>
                      <a:rPr lang="en-US" b="0" i="1" smtClean="0">
                        <a:latin typeface="Cambria Math" charset="0"/>
                      </a:rPr>
                      <m:t>”∈</m:t>
                    </m:r>
                    <m:r>
                      <a:rPr lang="en-US" b="0" i="1" smtClean="0">
                        <a:latin typeface="Cambria Math" charset="0"/>
                      </a:rPr>
                      <m:t>𝑖𝑡𝑒𝑟</m:t>
                    </m:r>
                    <m:r>
                      <a:rPr lang="en-US" b="0" i="1" smtClean="0">
                        <a:latin typeface="Cambria Math" charset="0"/>
                      </a:rPr>
                      <m:t> 2 </m:t>
                    </m:r>
                    <m:r>
                      <a:rPr lang="en-US" b="0" i="1" smtClean="0">
                        <a:latin typeface="Cambria Math" charset="0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b="0" i="1" dirty="0" smtClean="0">
                    <a:latin typeface="Cambria Math" charset="0"/>
                  </a:rPr>
                  <a:t>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𝑖𝑡𝑒𝑟</m:t>
                      </m:r>
                      <m:r>
                        <a:rPr lang="en-US" b="0" i="1" smtClean="0">
                          <a:latin typeface="Cambria Math" charset="0"/>
                        </a:rPr>
                        <m:t> 2 </m:t>
                      </m:r>
                      <m:r>
                        <a:rPr lang="en-US" b="0" i="1" smtClean="0">
                          <a:latin typeface="Cambria Math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𝑎</m:t>
                          </m:r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d>
                        <m:dPr>
                          <m:begChr m:val="{"/>
                          <m:endChr m:val="|"/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1</m:t>
                          </m:r>
                          <m:r>
                            <m:rPr>
                              <m:lit/>
                            </m:rPr>
                            <a:rPr lang="en-US" b="0" i="1" smtClean="0">
                              <a:latin typeface="Cambria Math" charset="0"/>
                            </a:rPr>
                            <m:t>^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2 </m:t>
                          </m:r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 </m:t>
                      </m:r>
                      <m:r>
                        <a:rPr lang="en-US" b="0" i="1" smtClean="0">
                          <a:latin typeface="Cambria Math" charset="0"/>
                        </a:rPr>
                        <m:t>𝑠</m:t>
                      </m:r>
                      <m:r>
                        <a:rPr lang="en-US" b="0" i="1" smtClean="0">
                          <a:latin typeface="Cambria Math" charset="0"/>
                        </a:rPr>
                        <m:t>1∈</m:t>
                      </m:r>
                      <m:r>
                        <a:rPr lang="en-US" b="0" i="1" smtClean="0">
                          <a:latin typeface="Cambria Math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𝑎</m:t>
                          </m:r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, </m:t>
                      </m:r>
                      <m:r>
                        <a:rPr lang="en-US" b="0" i="1" smtClean="0">
                          <a:latin typeface="Cambria Math" charset="0"/>
                        </a:rPr>
                        <m:t>𝑠</m:t>
                      </m:r>
                      <m:r>
                        <a:rPr lang="en-US" b="0" i="1" smtClean="0">
                          <a:latin typeface="Cambria Math" charset="0"/>
                        </a:rPr>
                        <m:t>2∈</m:t>
                      </m:r>
                      <m:r>
                        <a:rPr lang="en-US" b="0" i="1" smtClean="0">
                          <a:latin typeface="Cambria Math" charset="0"/>
                        </a:rPr>
                        <m:t>𝑖𝑡𝑒𝑟</m:t>
                      </m:r>
                      <m:r>
                        <a:rPr lang="en-US" b="0" i="1" smtClean="0">
                          <a:latin typeface="Cambria Math" charset="0"/>
                        </a:rPr>
                        <m:t> 1 </m:t>
                      </m:r>
                      <m:r>
                        <a:rPr lang="en-US" b="0" i="1" smtClean="0">
                          <a:latin typeface="Cambria Math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𝑎</m:t>
                          </m:r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}</m:t>
                      </m:r>
                    </m:oMath>
                  </m:oMathPara>
                </a14:m>
                <a:endParaRPr lang="en-US" b="0" i="1" dirty="0" smtClean="0">
                  <a:latin typeface="Cambria Math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                      =</m:t>
                      </m:r>
                      <m:d>
                        <m:dPr>
                          <m:begChr m:val="{"/>
                          <m:endChr m:val="|"/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1</m:t>
                          </m:r>
                          <m:r>
                            <m:rPr>
                              <m:lit/>
                            </m:rPr>
                            <a:rPr lang="en-US" b="0" i="1" smtClean="0">
                              <a:latin typeface="Cambria Math" charset="0"/>
                            </a:rPr>
                            <m:t>^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2 </m:t>
                          </m:r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 </m:t>
                      </m:r>
                      <m:r>
                        <a:rPr lang="en-US" b="0" i="1" smtClean="0">
                          <a:latin typeface="Cambria Math" charset="0"/>
                        </a:rPr>
                        <m:t>𝑠</m:t>
                      </m:r>
                      <m:r>
                        <a:rPr lang="en-US" b="0" i="1" smtClean="0">
                          <a:latin typeface="Cambria Math" charset="0"/>
                        </a:rPr>
                        <m:t>1∈</m:t>
                      </m:r>
                      <m:r>
                        <a:rPr lang="en-US" b="0" i="1" smtClean="0">
                          <a:latin typeface="Cambria Math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𝑎</m:t>
                          </m:r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, </m:t>
                      </m:r>
                    </m:oMath>
                  </m:oMathPara>
                </a14:m>
                <a:endParaRPr lang="en-US" b="0" i="1" dirty="0" smtClean="0">
                  <a:latin typeface="Cambria Math" charset="0"/>
                </a:endParaRPr>
              </a:p>
              <a:p>
                <a:pPr marL="0" indent="0">
                  <a:buNone/>
                </a:pPr>
                <a:r>
                  <a:rPr lang="en-US" b="0" dirty="0" smtClean="0"/>
                  <a:t>                          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𝑠</m:t>
                    </m:r>
                    <m:r>
                      <a:rPr lang="en-US" b="0" i="1" smtClean="0">
                        <a:latin typeface="Cambria Math" charset="0"/>
                      </a:rPr>
                      <m:t>2∈</m:t>
                    </m:r>
                    <m:d>
                      <m:dPr>
                        <m:begChr m:val="{"/>
                        <m:endChr m:val="|"/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1</m:t>
                        </m:r>
                        <m:r>
                          <m:rPr>
                            <m:lit/>
                          </m:rPr>
                          <a:rPr lang="en-US" b="0" i="1" smtClean="0">
                            <a:latin typeface="Cambria Math" charset="0"/>
                          </a:rPr>
                          <m:t>^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2 </m:t>
                        </m:r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 </m:t>
                    </m:r>
                    <m:r>
                      <a:rPr lang="en-US" b="0" i="1" smtClean="0">
                        <a:latin typeface="Cambria Math" charset="0"/>
                      </a:rPr>
                      <m:t>𝑥</m:t>
                    </m:r>
                    <m:r>
                      <a:rPr lang="en-US" b="0" i="1" smtClean="0">
                        <a:latin typeface="Cambria Math" charset="0"/>
                      </a:rPr>
                      <m:t>1∈</m:t>
                    </m:r>
                    <m:r>
                      <a:rPr lang="en-US" b="0" i="1" smtClean="0">
                        <a:latin typeface="Cambria Math" charset="0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, </m:t>
                    </m:r>
                    <m:r>
                      <a:rPr lang="en-US" b="0" i="1" smtClean="0">
                        <a:latin typeface="Cambria Math" charset="0"/>
                      </a:rPr>
                      <m:t>𝑥</m:t>
                    </m:r>
                    <m:r>
                      <a:rPr lang="en-US" b="0" i="1" smtClean="0">
                        <a:latin typeface="Cambria Math" charset="0"/>
                      </a:rPr>
                      <m:t>2∈</m:t>
                    </m:r>
                    <m:r>
                      <a:rPr lang="en-US" b="0" i="1" smtClean="0">
                        <a:latin typeface="Cambria Math" charset="0"/>
                      </a:rPr>
                      <m:t>𝑖𝑡𝑒𝑟</m:t>
                    </m:r>
                    <m:r>
                      <a:rPr lang="en-US" b="0" i="1" smtClean="0">
                        <a:latin typeface="Cambria Math" charset="0"/>
                      </a:rPr>
                      <m:t> 0 </m:t>
                    </m:r>
                    <m:r>
                      <a:rPr lang="en-US" b="0" i="1" smtClean="0">
                        <a:latin typeface="Cambria Math" charset="0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}</m:t>
                    </m:r>
                  </m:oMath>
                </a14:m>
                <a:endParaRPr lang="en-US" b="0" i="1" dirty="0" smtClean="0">
                  <a:latin typeface="Cambria Math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                     =</m:t>
                      </m:r>
                      <m:d>
                        <m:dPr>
                          <m:begChr m:val="{"/>
                          <m:endChr m:val="|"/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 “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”</m:t>
                          </m:r>
                          <m:r>
                            <m:rPr>
                              <m:lit/>
                            </m:rPr>
                            <a:rPr lang="en-US" b="0" i="1" smtClean="0">
                              <a:latin typeface="Cambria Math" charset="0"/>
                            </a:rPr>
                            <m:t>^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2 </m:t>
                          </m:r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 </m:t>
                      </m:r>
                      <m:r>
                        <a:rPr lang="en-US" b="0" i="1" smtClean="0">
                          <a:latin typeface="Cambria Math" charset="0"/>
                        </a:rPr>
                        <m:t>𝑠</m:t>
                      </m:r>
                      <m:r>
                        <a:rPr lang="en-US" b="0" i="1" smtClean="0">
                          <a:latin typeface="Cambria Math" charset="0"/>
                        </a:rPr>
                        <m:t>2∈</m:t>
                      </m:r>
                      <m:d>
                        <m:dPr>
                          <m:begChr m:val="{"/>
                          <m:endChr m:val="|"/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“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”</m:t>
                          </m:r>
                          <m:r>
                            <m:rPr>
                              <m:lit/>
                            </m:rPr>
                            <a:rPr lang="en-US" b="0" i="1" smtClean="0">
                              <a:latin typeface="Cambria Math" charset="0"/>
                            </a:rPr>
                            <m:t>^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2 </m:t>
                          </m:r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 </m:t>
                      </m:r>
                      <m:r>
                        <a:rPr lang="en-US" b="0" i="1" smtClean="0">
                          <a:latin typeface="Cambria Math" charset="0"/>
                        </a:rPr>
                        <m:t>𝑥</m:t>
                      </m:r>
                      <m:r>
                        <a:rPr lang="en-US" b="0" i="1" smtClean="0">
                          <a:latin typeface="Cambria Math" charset="0"/>
                        </a:rPr>
                        <m:t>2∈{“”}}}</m:t>
                      </m:r>
                    </m:oMath>
                  </m:oMathPara>
                </a14:m>
                <a:endParaRPr lang="en-US" b="0" i="1" dirty="0" smtClean="0">
                  <a:latin typeface="Cambria Math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                     =</m:t>
                      </m:r>
                      <m:d>
                        <m:dPr>
                          <m:begChr m:val="{"/>
                          <m:endChr m:val="|"/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 “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”</m:t>
                          </m:r>
                          <m:r>
                            <m:rPr>
                              <m:lit/>
                            </m:rPr>
                            <a:rPr lang="en-US" b="0" i="1" smtClean="0">
                              <a:latin typeface="Cambria Math" charset="0"/>
                            </a:rPr>
                            <m:t>^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2 </m:t>
                          </m:r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 </m:t>
                      </m:r>
                      <m:r>
                        <a:rPr lang="en-US" b="0" i="1" smtClean="0">
                          <a:latin typeface="Cambria Math" charset="0"/>
                        </a:rPr>
                        <m:t>𝑠</m:t>
                      </m:r>
                      <m:r>
                        <a:rPr lang="en-US" b="0" i="1" smtClean="0">
                          <a:latin typeface="Cambria Math" charset="0"/>
                        </a:rPr>
                        <m:t>2∈{“</m:t>
                      </m:r>
                      <m:r>
                        <a:rPr lang="en-US" b="0" i="1" smtClean="0">
                          <a:latin typeface="Cambria Math" charset="0"/>
                        </a:rPr>
                        <m:t>𝑎</m:t>
                      </m:r>
                      <m:r>
                        <a:rPr lang="en-US" b="0" i="1" smtClean="0">
                          <a:latin typeface="Cambria Math" charset="0"/>
                        </a:rPr>
                        <m:t>”</m:t>
                      </m:r>
                      <m:r>
                        <m:rPr>
                          <m:lit/>
                        </m:rPr>
                        <a:rPr lang="en-US" b="0" i="1" smtClean="0">
                          <a:latin typeface="Cambria Math" charset="0"/>
                        </a:rPr>
                        <m:t>^</m:t>
                      </m:r>
                      <m:r>
                        <a:rPr lang="en-US" b="0" i="1" smtClean="0">
                          <a:latin typeface="Cambria Math" charset="0"/>
                        </a:rPr>
                        <m:t>“” }}</m:t>
                      </m:r>
                    </m:oMath>
                  </m:oMathPara>
                </a14:m>
                <a:endParaRPr lang="en-US" b="0" i="1" dirty="0" smtClean="0">
                  <a:latin typeface="Cambria Math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                     ={ “</m:t>
                    </m:r>
                    <m:r>
                      <a:rPr lang="en-US" b="0" i="1" smtClean="0">
                        <a:latin typeface="Cambria Math" charset="0"/>
                      </a:rPr>
                      <m:t>𝑎𝑎</m:t>
                    </m:r>
                    <m:r>
                      <a:rPr lang="en-US" b="0" i="1" smtClean="0">
                        <a:latin typeface="Cambria Math" charset="0"/>
                      </a:rPr>
                      <m:t>” }</m:t>
                    </m:r>
                  </m:oMath>
                </a14:m>
                <a:r>
                  <a:rPr lang="en-US" b="0" i="1" dirty="0" smtClean="0">
                    <a:latin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∎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838200"/>
                <a:ext cx="8686800" cy="6019800"/>
              </a:xfrm>
              <a:blipFill rotWithShape="0">
                <a:blip r:embed="rId2"/>
                <a:stretch>
                  <a:fillRect l="-1053" b="-7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8102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A </a:t>
            </a:r>
            <a:r>
              <a:rPr lang="en-US" i="1" dirty="0" smtClean="0"/>
              <a:t>Slightly Trickier Theorem</a:t>
            </a:r>
            <a:endParaRPr lang="en-US" i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838200"/>
                <a:ext cx="8686800" cy="6019800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nary>
                        <m:naryPr>
                          <m:chr m:val="⋃"/>
                          <m:supHide m:val="on"/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 :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𝑛𝑎𝑡</m:t>
                          </m:r>
                        </m:sub>
                        <m:sup/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𝑖𝑡𝑒𝑟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𝑟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b="0" i="1" dirty="0" smtClean="0">
                  <a:latin typeface="Cambria Math" charset="0"/>
                </a:endParaRPr>
              </a:p>
              <a:p>
                <a:pPr marL="0" indent="0">
                  <a:buNone/>
                </a:pPr>
                <a:r>
                  <a:rPr lang="en-US" i="1" dirty="0" err="1" smtClean="0">
                    <a:latin typeface="Cambria Math" charset="0"/>
                  </a:rPr>
                  <a:t>iter</a:t>
                </a:r>
                <a:r>
                  <a:rPr lang="en-US" i="1" dirty="0" smtClean="0">
                    <a:latin typeface="Cambria Math" charset="0"/>
                  </a:rPr>
                  <a:t> 0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𝑆</m:t>
                    </m:r>
                    <m:r>
                      <a:rPr lang="en-US" b="0" i="1" smtClean="0">
                        <a:latin typeface="Cambria Math" charset="0"/>
                      </a:rPr>
                      <m:t>={“”}</m:t>
                    </m:r>
                  </m:oMath>
                </a14:m>
                <a:endParaRPr lang="en-US" i="1" dirty="0" smtClean="0">
                  <a:latin typeface="Cambria Math" charset="0"/>
                </a:endParaRPr>
              </a:p>
              <a:p>
                <a:pPr marL="0" indent="0">
                  <a:buNone/>
                </a:pPr>
                <a:r>
                  <a:rPr lang="en-US" i="1" dirty="0" err="1" smtClean="0">
                    <a:latin typeface="Cambria Math" charset="0"/>
                  </a:rPr>
                  <a:t>iter</a:t>
                </a:r>
                <a:r>
                  <a:rPr lang="en-US" i="1" dirty="0" smtClean="0">
                    <a:latin typeface="Cambria Math" charset="0"/>
                  </a:rPr>
                  <a:t> n 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1 </m:t>
                        </m:r>
                        <m:r>
                          <m:rPr>
                            <m:lit/>
                          </m:rPr>
                          <a:rPr lang="en-US" b="0" i="1" smtClean="0">
                            <a:latin typeface="Cambria Math" charset="0"/>
                          </a:rPr>
                          <m:t>^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2 </m:t>
                        </m:r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 </m:t>
                    </m:r>
                    <m:r>
                      <a:rPr lang="en-US" b="0" i="1" smtClean="0">
                        <a:latin typeface="Cambria Math" charset="0"/>
                      </a:rPr>
                      <m:t>𝑠</m:t>
                    </m:r>
                    <m:r>
                      <a:rPr lang="en-US" b="0" i="1" smtClean="0">
                        <a:latin typeface="Cambria Math" charset="0"/>
                      </a:rPr>
                      <m:t>1∈</m:t>
                    </m:r>
                    <m:r>
                      <a:rPr lang="en-US" b="0" i="1" smtClean="0">
                        <a:latin typeface="Cambria Math" charset="0"/>
                      </a:rPr>
                      <m:t>𝑆</m:t>
                    </m:r>
                    <m:r>
                      <a:rPr lang="en-US" b="0" i="1" smtClean="0">
                        <a:latin typeface="Cambria Math" charset="0"/>
                      </a:rPr>
                      <m:t> </m:t>
                    </m:r>
                    <m:r>
                      <a:rPr lang="en-US" b="0" i="1" smtClean="0">
                        <a:latin typeface="Cambria Math" charset="0"/>
                      </a:rPr>
                      <m:t>𝑎𝑛𝑑</m:t>
                    </m:r>
                    <m:r>
                      <a:rPr lang="en-US" b="0" i="1" smtClean="0">
                        <a:latin typeface="Cambria Math" charset="0"/>
                      </a:rPr>
                      <m:t> </m:t>
                    </m:r>
                    <m:r>
                      <a:rPr lang="en-US" b="0" i="1" smtClean="0">
                        <a:latin typeface="Cambria Math" charset="0"/>
                      </a:rPr>
                      <m:t>𝑠</m:t>
                    </m:r>
                    <m:r>
                      <a:rPr lang="en-US" b="0" i="1" smtClean="0">
                        <a:latin typeface="Cambria Math" charset="0"/>
                      </a:rPr>
                      <m:t>2∈</m:t>
                    </m:r>
                    <m:r>
                      <a:rPr lang="en-US" b="0" i="1" smtClean="0">
                        <a:latin typeface="Cambria Math" charset="0"/>
                      </a:rPr>
                      <m:t>𝑖𝑡𝑒𝑟</m:t>
                    </m:r>
                    <m:r>
                      <a:rPr lang="en-US" b="0" i="1" smtClean="0">
                        <a:latin typeface="Cambria Math" charset="0"/>
                      </a:rPr>
                      <m:t> </m:t>
                    </m:r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−1</m:t>
                        </m:r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 </m:t>
                    </m:r>
                    <m:r>
                      <a:rPr lang="en-US" b="0" i="1" smtClean="0">
                        <a:latin typeface="Cambria Math" charset="0"/>
                      </a:rPr>
                      <m:t>𝑆</m:t>
                    </m:r>
                    <m:r>
                      <a:rPr lang="en-US" b="0" i="1" smtClean="0">
                        <a:latin typeface="Cambria Math" charset="0"/>
                      </a:rPr>
                      <m:t>}</m:t>
                    </m:r>
                  </m:oMath>
                </a14:m>
                <a:endParaRPr lang="en-US" i="1" dirty="0">
                  <a:latin typeface="Cambria Math" charset="0"/>
                </a:endParaRPr>
              </a:p>
              <a:p>
                <a:pPr marL="0" indent="0" algn="ctr">
                  <a:buNone/>
                </a:pPr>
                <a:endParaRPr lang="en-US" b="1" i="0" dirty="0" smtClean="0">
                  <a:latin typeface="Cambria Math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charset="0"/>
                        </a:rPr>
                        <m:t>𝐓𝐡𝐞𝐨𝐫𝐞𝐦</m:t>
                      </m:r>
                      <m:r>
                        <a:rPr lang="en-US" b="1" i="0" smtClean="0">
                          <a:latin typeface="Cambria Math" charset="0"/>
                        </a:rPr>
                        <m:t>:</m:t>
                      </m:r>
                      <m:r>
                        <a:rPr lang="en-US" b="0" i="1" smtClean="0">
                          <a:latin typeface="Cambria Math" charset="0"/>
                        </a:rPr>
                        <m:t>∀</m:t>
                      </m:r>
                      <m:r>
                        <a:rPr lang="en-US" b="0" i="1" smtClean="0">
                          <a:latin typeface="Cambria Math" charset="0"/>
                        </a:rPr>
                        <m:t>𝑟</m:t>
                      </m:r>
                      <m:r>
                        <a:rPr lang="en-US" b="0" i="1" smtClean="0">
                          <a:latin typeface="Cambria Math" charset="0"/>
                        </a:rPr>
                        <m:t>.  </m:t>
                      </m:r>
                      <m:r>
                        <a:rPr lang="en-US" b="0" i="1" smtClean="0">
                          <a:latin typeface="Cambria Math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⊆</m:t>
                      </m:r>
                      <m:r>
                        <a:rPr lang="en-US" b="0" i="1" smtClean="0">
                          <a:latin typeface="Cambria Math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charset="0"/>
                                </a:rPr>
                                <m:t>∗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.</m:t>
                      </m:r>
                    </m:oMath>
                  </m:oMathPara>
                </a14:m>
                <a:endParaRPr lang="en-US" b="0" i="1" dirty="0" smtClean="0">
                  <a:latin typeface="Cambria Math" charset="0"/>
                </a:endParaRPr>
              </a:p>
              <a:p>
                <a:pPr marL="0" indent="0">
                  <a:buNone/>
                </a:pPr>
                <a:r>
                  <a:rPr lang="en-US" b="1" dirty="0" smtClean="0">
                    <a:latin typeface="Cambria Math" charset="0"/>
                  </a:rPr>
                  <a:t>Proof: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𝐸𝑥𝑒𝑟𝑐𝑖𝑠𝑒</m:t>
                    </m:r>
                  </m:oMath>
                </a14:m>
                <a:r>
                  <a:rPr lang="en-US" b="1" i="1" dirty="0" smtClean="0">
                    <a:latin typeface="Cambria Math" charset="0"/>
                  </a:rPr>
                  <a:t> </a:t>
                </a:r>
                <a:r>
                  <a:rPr lang="en-US" b="1" dirty="0" smtClean="0">
                    <a:latin typeface="Cambria Math" charset="0"/>
                    <a:sym typeface="Wingdings"/>
                  </a:rPr>
                  <a:t></a:t>
                </a:r>
                <a:r>
                  <a:rPr lang="en-US" b="1" i="1" dirty="0" smtClean="0">
                    <a:latin typeface="Cambria Math" charset="0"/>
                    <a:sym typeface="Wingdings"/>
                  </a:rPr>
                  <a:t> </a:t>
                </a:r>
                <a:r>
                  <a:rPr lang="en-US" b="1" i="1" dirty="0" smtClean="0">
                    <a:latin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∎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838200"/>
                <a:ext cx="8686800" cy="6019800"/>
              </a:xfrm>
              <a:blipFill rotWithShape="0">
                <a:blip r:embed="rId2"/>
                <a:stretch>
                  <a:fillRect l="-10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3682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A </a:t>
            </a:r>
            <a:r>
              <a:rPr lang="en-US" i="1" dirty="0" smtClean="0"/>
              <a:t>Slightly Trickier Theorem</a:t>
            </a:r>
            <a:endParaRPr lang="en-US" i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838200"/>
                <a:ext cx="8686800" cy="6019800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nary>
                        <m:naryPr>
                          <m:chr m:val="⋃"/>
                          <m:supHide m:val="on"/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 :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𝑛𝑎𝑡</m:t>
                          </m:r>
                        </m:sub>
                        <m:sup/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𝑖𝑡𝑒𝑟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𝑟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b="0" i="1" dirty="0" smtClean="0">
                  <a:latin typeface="Cambria Math" charset="0"/>
                </a:endParaRPr>
              </a:p>
              <a:p>
                <a:pPr marL="0" indent="0">
                  <a:buNone/>
                </a:pPr>
                <a:r>
                  <a:rPr lang="en-US" i="1" dirty="0" err="1" smtClean="0">
                    <a:latin typeface="Cambria Math" charset="0"/>
                  </a:rPr>
                  <a:t>iter</a:t>
                </a:r>
                <a:r>
                  <a:rPr lang="en-US" i="1" dirty="0" smtClean="0">
                    <a:latin typeface="Cambria Math" charset="0"/>
                  </a:rPr>
                  <a:t> 0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𝑆</m:t>
                    </m:r>
                    <m:r>
                      <a:rPr lang="en-US" b="0" i="1" smtClean="0">
                        <a:latin typeface="Cambria Math" charset="0"/>
                      </a:rPr>
                      <m:t>={“”}</m:t>
                    </m:r>
                  </m:oMath>
                </a14:m>
                <a:endParaRPr lang="en-US" i="1" dirty="0" smtClean="0">
                  <a:latin typeface="Cambria Math" charset="0"/>
                </a:endParaRPr>
              </a:p>
              <a:p>
                <a:pPr marL="0" indent="0">
                  <a:buNone/>
                </a:pPr>
                <a:r>
                  <a:rPr lang="en-US" i="1" dirty="0" err="1" smtClean="0">
                    <a:latin typeface="Cambria Math" charset="0"/>
                  </a:rPr>
                  <a:t>iter</a:t>
                </a:r>
                <a:r>
                  <a:rPr lang="en-US" i="1" dirty="0" smtClean="0">
                    <a:latin typeface="Cambria Math" charset="0"/>
                  </a:rPr>
                  <a:t> n 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1 </m:t>
                        </m:r>
                        <m:r>
                          <m:rPr>
                            <m:lit/>
                          </m:rPr>
                          <a:rPr lang="en-US" b="0" i="1" smtClean="0">
                            <a:latin typeface="Cambria Math" charset="0"/>
                          </a:rPr>
                          <m:t>^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2 </m:t>
                        </m:r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 </m:t>
                    </m:r>
                    <m:r>
                      <a:rPr lang="en-US" b="0" i="1" smtClean="0">
                        <a:latin typeface="Cambria Math" charset="0"/>
                      </a:rPr>
                      <m:t>𝑠</m:t>
                    </m:r>
                    <m:r>
                      <a:rPr lang="en-US" b="0" i="1" smtClean="0">
                        <a:latin typeface="Cambria Math" charset="0"/>
                      </a:rPr>
                      <m:t>1∈</m:t>
                    </m:r>
                    <m:r>
                      <a:rPr lang="en-US" b="0" i="1" smtClean="0">
                        <a:latin typeface="Cambria Math" charset="0"/>
                      </a:rPr>
                      <m:t>𝑆</m:t>
                    </m:r>
                    <m:r>
                      <a:rPr lang="en-US" b="0" i="1" smtClean="0">
                        <a:latin typeface="Cambria Math" charset="0"/>
                      </a:rPr>
                      <m:t> </m:t>
                    </m:r>
                    <m:r>
                      <a:rPr lang="en-US" b="0" i="1" smtClean="0">
                        <a:latin typeface="Cambria Math" charset="0"/>
                      </a:rPr>
                      <m:t>𝑎𝑛𝑑</m:t>
                    </m:r>
                    <m:r>
                      <a:rPr lang="en-US" b="0" i="1" smtClean="0">
                        <a:latin typeface="Cambria Math" charset="0"/>
                      </a:rPr>
                      <m:t> </m:t>
                    </m:r>
                    <m:r>
                      <a:rPr lang="en-US" b="0" i="1" smtClean="0">
                        <a:latin typeface="Cambria Math" charset="0"/>
                      </a:rPr>
                      <m:t>𝑠</m:t>
                    </m:r>
                    <m:r>
                      <a:rPr lang="en-US" b="0" i="1" smtClean="0">
                        <a:latin typeface="Cambria Math" charset="0"/>
                      </a:rPr>
                      <m:t>2∈</m:t>
                    </m:r>
                    <m:r>
                      <a:rPr lang="en-US" b="0" i="1" smtClean="0">
                        <a:latin typeface="Cambria Math" charset="0"/>
                      </a:rPr>
                      <m:t>𝑖𝑡𝑒𝑟</m:t>
                    </m:r>
                    <m:r>
                      <a:rPr lang="en-US" b="0" i="1" smtClean="0">
                        <a:latin typeface="Cambria Math" charset="0"/>
                      </a:rPr>
                      <m:t> </m:t>
                    </m:r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−1</m:t>
                        </m:r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 </m:t>
                    </m:r>
                    <m:r>
                      <a:rPr lang="en-US" b="0" i="1" smtClean="0">
                        <a:latin typeface="Cambria Math" charset="0"/>
                      </a:rPr>
                      <m:t>𝑆</m:t>
                    </m:r>
                    <m:r>
                      <a:rPr lang="en-US" b="0" i="1" smtClean="0">
                        <a:latin typeface="Cambria Math" charset="0"/>
                      </a:rPr>
                      <m:t>}</m:t>
                    </m:r>
                  </m:oMath>
                </a14:m>
                <a:endParaRPr lang="en-US" i="1" dirty="0">
                  <a:latin typeface="Cambria Math" charset="0"/>
                </a:endParaRPr>
              </a:p>
              <a:p>
                <a:pPr marL="0" indent="0" algn="ctr">
                  <a:buNone/>
                </a:pPr>
                <a:endParaRPr lang="en-US" b="1" i="0" dirty="0" smtClean="0">
                  <a:latin typeface="Cambria Math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charset="0"/>
                        </a:rPr>
                        <m:t>𝐓𝐡𝐞𝐨𝐫𝐞𝐦</m:t>
                      </m:r>
                      <m:r>
                        <a:rPr lang="en-US" b="1" i="0" smtClean="0">
                          <a:latin typeface="Cambria Math" charset="0"/>
                        </a:rPr>
                        <m:t>:</m:t>
                      </m:r>
                      <m:r>
                        <a:rPr lang="en-US" b="0" i="1" smtClean="0">
                          <a:latin typeface="Cambria Math" charset="0"/>
                        </a:rPr>
                        <m:t>∀</m:t>
                      </m:r>
                      <m:r>
                        <a:rPr lang="en-US" b="0" i="1" smtClean="0">
                          <a:latin typeface="Cambria Math" charset="0"/>
                        </a:rPr>
                        <m:t>𝑟</m:t>
                      </m:r>
                      <m:r>
                        <a:rPr lang="en-US" b="0" i="1" smtClean="0">
                          <a:latin typeface="Cambria Math" charset="0"/>
                        </a:rPr>
                        <m:t>.  </m:t>
                      </m:r>
                      <m:r>
                        <a:rPr lang="en-US" b="0" i="1" smtClean="0">
                          <a:latin typeface="Cambria Math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⊆</m:t>
                      </m:r>
                      <m:r>
                        <a:rPr lang="en-US" b="0" i="1" smtClean="0">
                          <a:latin typeface="Cambria Math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charset="0"/>
                                </a:rPr>
                                <m:t>∗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.</m:t>
                      </m:r>
                    </m:oMath>
                  </m:oMathPara>
                </a14:m>
                <a:endParaRPr lang="en-US" b="0" i="1" dirty="0" smtClean="0">
                  <a:latin typeface="Cambria Math" charset="0"/>
                </a:endParaRPr>
              </a:p>
              <a:p>
                <a:pPr marL="0" indent="0">
                  <a:buNone/>
                </a:pPr>
                <a:r>
                  <a:rPr lang="en-US" b="1" dirty="0" smtClean="0">
                    <a:latin typeface="Cambria Math" charset="0"/>
                  </a:rPr>
                  <a:t>Proof</a:t>
                </a:r>
                <a:r>
                  <a:rPr lang="en-US" b="1" dirty="0" smtClean="0">
                    <a:latin typeface="Cambria Math" charset="0"/>
                  </a:rPr>
                  <a:t>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𝑁</m:t>
                      </m:r>
                      <m:r>
                        <a:rPr lang="en-US" b="0" i="1" smtClean="0">
                          <a:latin typeface="Cambria Math" charset="0"/>
                        </a:rPr>
                        <m:t>.</m:t>
                      </m:r>
                      <m:r>
                        <a:rPr lang="en-US" b="0" i="1" smtClean="0">
                          <a:latin typeface="Cambria Math" charset="0"/>
                        </a:rPr>
                        <m:t>𝑇</m:t>
                      </m:r>
                      <m:r>
                        <a:rPr lang="en-US" b="0" i="1" smtClean="0">
                          <a:latin typeface="Cambria Math" charset="0"/>
                        </a:rPr>
                        <m:t>.</m:t>
                      </m:r>
                      <m:r>
                        <a:rPr lang="en-US" b="0" i="1" smtClean="0">
                          <a:latin typeface="Cambria Math" charset="0"/>
                        </a:rPr>
                        <m:t>𝑆</m:t>
                      </m:r>
                      <m:r>
                        <a:rPr lang="en-US" b="0" i="1" smtClean="0">
                          <a:latin typeface="Cambria Math" charset="0"/>
                        </a:rPr>
                        <m:t>. ∀</m:t>
                      </m:r>
                      <m:r>
                        <a:rPr lang="en-US" b="0" i="1" smtClean="0">
                          <a:latin typeface="Cambria Math" charset="0"/>
                        </a:rPr>
                        <m:t>𝑥</m:t>
                      </m:r>
                      <m:r>
                        <a:rPr lang="en-US" b="0" i="1" smtClean="0">
                          <a:latin typeface="Cambria Math" charset="0"/>
                        </a:rPr>
                        <m:t>∈</m:t>
                      </m:r>
                      <m:nary>
                        <m:naryPr>
                          <m:chr m:val="⋃"/>
                          <m:subHide m:val="on"/>
                          <m:supHide m:val="on"/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𝑖𝑡𝑒𝑟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𝑟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charset="0"/>
                            </a:rPr>
                            <m:t>. 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∈</m:t>
                          </m:r>
                          <m:nary>
                            <m:naryPr>
                              <m:chr m:val="⋃"/>
                              <m:subHide m:val="on"/>
                              <m:supHide m:val="on"/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𝑖𝑡𝑒𝑟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𝑚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 (</m:t>
                              </m:r>
                              <m:nary>
                                <m:naryPr>
                                  <m:chr m:val="⋃"/>
                                  <m:subHide m:val="on"/>
                                  <m:supHide m:val="on"/>
                                  <m:ctrlPr>
                                    <a:rPr lang="en-US" b="0" i="1" smtClean="0">
                                      <a:latin typeface="Cambria Math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𝑖𝑡𝑒𝑟</m:t>
                                  </m:r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 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charset="0"/>
                                        </a:rPr>
                                        <m:t>𝑚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𝐿</m:t>
                                  </m:r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𝑟</m:t>
                                  </m:r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))</m:t>
                                  </m:r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 marL="457200" indent="-457200">
                  <a:buAutoNum type="arabicParenBoth"/>
                </a:pPr>
                <a:r>
                  <a:rPr lang="en-US" b="0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∃</m:t>
                    </m:r>
                    <m:r>
                      <a:rPr lang="en-US" b="0" i="1" smtClean="0">
                        <a:latin typeface="Cambria Math" charset="0"/>
                      </a:rPr>
                      <m:t>𝑛</m:t>
                    </m:r>
                    <m:r>
                      <a:rPr lang="en-US" b="0" i="1" smtClean="0">
                        <a:latin typeface="Cambria Math" charset="0"/>
                      </a:rPr>
                      <m:t>. </m:t>
                    </m:r>
                    <m:r>
                      <a:rPr lang="en-US" b="0" i="1" smtClean="0">
                        <a:latin typeface="Cambria Math" charset="0"/>
                      </a:rPr>
                      <m:t>𝑥</m:t>
                    </m:r>
                    <m:r>
                      <a:rPr lang="en-US" b="0" i="1" smtClean="0">
                        <a:latin typeface="Cambria Math" charset="0"/>
                      </a:rPr>
                      <m:t>∈</m:t>
                    </m:r>
                    <m:r>
                      <a:rPr lang="en-US" b="0" i="1" smtClean="0">
                        <a:latin typeface="Cambria Math" charset="0"/>
                      </a:rPr>
                      <m:t>𝑖𝑡𝑒𝑟</m:t>
                    </m:r>
                    <m:r>
                      <a:rPr lang="en-US" b="0" i="1" smtClean="0">
                        <a:latin typeface="Cambria Math" charset="0"/>
                      </a:rPr>
                      <m:t> </m:t>
                    </m:r>
                    <m:r>
                      <a:rPr lang="en-US" b="0" i="1" smtClean="0">
                        <a:latin typeface="Cambria Math" charset="0"/>
                      </a:rPr>
                      <m:t>𝑛</m:t>
                    </m:r>
                    <m:r>
                      <a:rPr lang="en-US" b="0" i="1" smtClean="0">
                        <a:latin typeface="Cambria Math" charset="0"/>
                      </a:rPr>
                      <m:t> </m:t>
                    </m:r>
                    <m:r>
                      <a:rPr lang="en-US" b="0" i="1" smtClean="0">
                        <a:latin typeface="Cambria Math" charset="0"/>
                      </a:rPr>
                      <m:t>𝐿</m:t>
                    </m:r>
                    <m:r>
                      <a:rPr lang="en-US" b="0" i="1" smtClean="0">
                        <a:latin typeface="Cambria Math" charset="0"/>
                      </a:rPr>
                      <m:t>(</m:t>
                    </m:r>
                    <m:r>
                      <a:rPr lang="en-US" b="0" i="1" smtClean="0">
                        <a:latin typeface="Cambria Math" charset="0"/>
                      </a:rPr>
                      <m:t>𝑟</m:t>
                    </m:r>
                    <m:r>
                      <a:rPr lang="en-US" b="0" i="1" smtClean="0">
                        <a:latin typeface="Cambria Math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marL="457200" indent="-457200">
                  <a:buAutoNum type="arabicParenBoth"/>
                </a:pPr>
                <a:r>
                  <a:rPr lang="en-US" dirty="0" smtClean="0"/>
                  <a:t> Let m = 1, m’ = n. </a:t>
                </a:r>
              </a:p>
              <a:p>
                <a:pPr marL="457200" indent="-457200">
                  <a:buFont typeface="Arial" pitchFamily="34" charset="0"/>
                  <a:buAutoNum type="arabicParenBoth"/>
                </a:pPr>
                <a:r>
                  <a:rPr lang="en-US" dirty="0" smtClean="0"/>
                  <a:t> N.T.S.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𝑥</m:t>
                    </m:r>
                    <m:r>
                      <a:rPr lang="en-US" b="0" i="1" smtClean="0">
                        <a:latin typeface="Cambria Math" charset="0"/>
                      </a:rPr>
                      <m:t>∈</m:t>
                    </m:r>
                    <m:d>
                      <m:dPr>
                        <m:begChr m:val="{"/>
                        <m:endChr m:val="|"/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charset="0"/>
                          </a:rPr>
                          <m:t>𝑠</m:t>
                        </m:r>
                        <m:r>
                          <a:rPr lang="en-US" i="1">
                            <a:latin typeface="Cambria Math" charset="0"/>
                          </a:rPr>
                          <m:t>1 </m:t>
                        </m:r>
                        <m:r>
                          <m:rPr>
                            <m:lit/>
                          </m:rPr>
                          <a:rPr lang="en-US" i="1">
                            <a:latin typeface="Cambria Math" charset="0"/>
                          </a:rPr>
                          <m:t>^</m:t>
                        </m:r>
                        <m:r>
                          <a:rPr lang="en-US" i="1">
                            <a:latin typeface="Cambria Math" charset="0"/>
                          </a:rPr>
                          <m:t> </m:t>
                        </m:r>
                        <m:r>
                          <a:rPr lang="en-US" i="1">
                            <a:latin typeface="Cambria Math" charset="0"/>
                          </a:rPr>
                          <m:t>𝑠</m:t>
                        </m:r>
                        <m:r>
                          <a:rPr lang="en-US" i="1">
                            <a:latin typeface="Cambria Math" charset="0"/>
                          </a:rPr>
                          <m:t>2 </m:t>
                        </m:r>
                      </m:e>
                    </m:d>
                    <m:r>
                      <a:rPr lang="en-US" i="1">
                        <a:latin typeface="Cambria Math" charset="0"/>
                      </a:rPr>
                      <m:t> </m:t>
                    </m:r>
                    <m:r>
                      <a:rPr lang="en-US" i="1">
                        <a:latin typeface="Cambria Math" charset="0"/>
                      </a:rPr>
                      <m:t>𝑠</m:t>
                    </m:r>
                    <m:r>
                      <a:rPr lang="en-US" i="1">
                        <a:latin typeface="Cambria Math" charset="0"/>
                      </a:rPr>
                      <m:t>1∈</m:t>
                    </m:r>
                    <m:r>
                      <a:rPr lang="en-US" b="0" i="1" smtClean="0">
                        <a:latin typeface="Cambria Math" charset="0"/>
                      </a:rPr>
                      <m:t>𝑖𝑡𝑒𝑟</m:t>
                    </m:r>
                    <m:r>
                      <a:rPr lang="en-US" b="0" i="1" smtClean="0">
                        <a:latin typeface="Cambria Math" charset="0"/>
                      </a:rPr>
                      <m:t> </m:t>
                    </m:r>
                    <m:r>
                      <a:rPr lang="en-US" b="0" i="1" smtClean="0">
                        <a:latin typeface="Cambria Math" charset="0"/>
                      </a:rPr>
                      <m:t>𝑛</m:t>
                    </m:r>
                    <m:r>
                      <a:rPr lang="en-US" b="0" i="1" smtClean="0">
                        <a:latin typeface="Cambria Math" charset="0"/>
                      </a:rPr>
                      <m:t> </m:t>
                    </m:r>
                    <m:r>
                      <a:rPr lang="en-US" b="0" i="1" smtClean="0">
                        <a:latin typeface="Cambria Math" charset="0"/>
                      </a:rPr>
                      <m:t>𝐿</m:t>
                    </m:r>
                    <m:r>
                      <a:rPr lang="en-US" b="0" i="1" smtClean="0">
                        <a:latin typeface="Cambria Math" charset="0"/>
                      </a:rPr>
                      <m:t>(</m:t>
                    </m:r>
                    <m:r>
                      <a:rPr lang="en-US" b="0" i="1" smtClean="0">
                        <a:latin typeface="Cambria Math" charset="0"/>
                      </a:rPr>
                      <m:t>𝑟</m:t>
                    </m:r>
                    <m:r>
                      <a:rPr lang="en-US" b="0" i="1" smtClean="0">
                        <a:latin typeface="Cambria Math" charset="0"/>
                      </a:rPr>
                      <m:t>) </m:t>
                    </m:r>
                    <m:r>
                      <a:rPr lang="en-US" i="1">
                        <a:latin typeface="Cambria Math" charset="0"/>
                      </a:rPr>
                      <m:t>𝑎𝑛𝑑</m:t>
                    </m:r>
                    <m:r>
                      <a:rPr lang="en-US" i="1">
                        <a:latin typeface="Cambria Math" charset="0"/>
                      </a:rPr>
                      <m:t> </m:t>
                    </m:r>
                    <m:r>
                      <a:rPr lang="en-US" i="1">
                        <a:latin typeface="Cambria Math" charset="0"/>
                      </a:rPr>
                      <m:t>𝑠</m:t>
                    </m:r>
                    <m:r>
                      <a:rPr lang="en-US" i="1">
                        <a:latin typeface="Cambria Math" charset="0"/>
                      </a:rPr>
                      <m:t>2∈</m:t>
                    </m:r>
                    <m:r>
                      <a:rPr lang="en-US" i="1">
                        <a:latin typeface="Cambria Math" charset="0"/>
                      </a:rPr>
                      <m:t>𝑖𝑡𝑒𝑟</m:t>
                    </m:r>
                    <m:r>
                      <a:rPr lang="en-US" i="1">
                        <a:latin typeface="Cambria Math" charset="0"/>
                      </a:rPr>
                      <m:t> 0 …}</m:t>
                    </m:r>
                  </m:oMath>
                </a14:m>
                <a:endParaRPr lang="en-US" dirty="0" smtClean="0"/>
              </a:p>
              <a:p>
                <a:pPr marL="457200" indent="-457200">
                  <a:buFont typeface="Arial" pitchFamily="34" charset="0"/>
                  <a:buAutoNum type="arabicParenBoth"/>
                </a:pPr>
                <a:r>
                  <a:rPr lang="en-US" dirty="0"/>
                  <a:t> </a:t>
                </a:r>
                <a:r>
                  <a:rPr lang="en-US" dirty="0" smtClean="0"/>
                  <a:t>       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𝑥</m:t>
                    </m:r>
                    <m:r>
                      <a:rPr lang="en-US" b="0" i="1" smtClean="0">
                        <a:latin typeface="Cambria Math" charset="0"/>
                      </a:rPr>
                      <m:t>∈ </m:t>
                    </m:r>
                    <m:r>
                      <a:rPr lang="en-US" i="1">
                        <a:latin typeface="Cambria Math" charset="0"/>
                      </a:rPr>
                      <m:t>𝑖𝑡𝑒𝑟</m:t>
                    </m:r>
                    <m:r>
                      <a:rPr lang="en-US" i="1">
                        <a:latin typeface="Cambria Math" charset="0"/>
                      </a:rPr>
                      <m:t> </m:t>
                    </m:r>
                    <m:r>
                      <a:rPr lang="en-US" i="1">
                        <a:latin typeface="Cambria Math" charset="0"/>
                      </a:rPr>
                      <m:t>𝑛</m:t>
                    </m:r>
                    <m:r>
                      <a:rPr lang="en-US" i="1">
                        <a:latin typeface="Cambria Math" charset="0"/>
                      </a:rPr>
                      <m:t> </m:t>
                    </m:r>
                    <m:r>
                      <a:rPr lang="en-US" i="1">
                        <a:latin typeface="Cambria Math" charset="0"/>
                      </a:rPr>
                      <m:t>𝐿</m:t>
                    </m:r>
                    <m:r>
                      <a:rPr lang="en-US" i="1">
                        <a:latin typeface="Cambria Math" charset="0"/>
                      </a:rPr>
                      <m:t>(</m:t>
                    </m:r>
                    <m:r>
                      <a:rPr lang="en-US" i="1">
                        <a:latin typeface="Cambria Math" charset="0"/>
                      </a:rPr>
                      <m:t>𝑟</m:t>
                    </m:r>
                    <m:r>
                      <a:rPr lang="en-US" i="1"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∎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838200"/>
                <a:ext cx="8686800" cy="6019800"/>
              </a:xfrm>
              <a:blipFill rotWithShape="0">
                <a:blip r:embed="rId2"/>
                <a:stretch>
                  <a:fillRect l="-1123" b="-5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1960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Derived Operations on Sets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>
                    <a:latin typeface="Cambria Math" charset="0"/>
                  </a:rPr>
                  <a:t>Set Inclusion</a:t>
                </a:r>
                <a:endParaRPr lang="en-US" b="0" dirty="0" smtClean="0">
                  <a:latin typeface="Cambria Math" charset="0"/>
                </a:endParaRPr>
              </a:p>
              <a:p>
                <a:pPr lvl="1"/>
                <a:r>
                  <a:rPr lang="en-US" b="0" dirty="0" smtClean="0"/>
                  <a:t>S is a </a:t>
                </a:r>
                <a:r>
                  <a:rPr lang="en-US" b="0" i="1" dirty="0" smtClean="0">
                    <a:solidFill>
                      <a:srgbClr val="C00000"/>
                    </a:solidFill>
                  </a:rPr>
                  <a:t>subset </a:t>
                </a:r>
                <a:r>
                  <a:rPr lang="en-US" b="0" dirty="0" smtClean="0"/>
                  <a:t>of T:             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charset="0"/>
                      </a:rPr>
                      <m:t>𝑆</m:t>
                    </m:r>
                    <m:r>
                      <a:rPr lang="en-US" b="0" i="1" dirty="0" smtClean="0">
                        <a:latin typeface="Cambria Math" charset="0"/>
                      </a:rPr>
                      <m:t>⊆</m:t>
                    </m:r>
                    <m:r>
                      <a:rPr lang="en-US" b="0" i="1" dirty="0" smtClean="0">
                        <a:latin typeface="Cambria Math" charset="0"/>
                      </a:rPr>
                      <m:t>𝑇</m:t>
                    </m:r>
                    <m:r>
                      <a:rPr lang="en-US" b="0" i="1" dirty="0" smtClean="0">
                        <a:latin typeface="Cambria Math" charset="0"/>
                      </a:rPr>
                      <m:t>≔∀</m:t>
                    </m:r>
                    <m:r>
                      <a:rPr lang="en-US" b="0" i="1" dirty="0" smtClean="0">
                        <a:latin typeface="Cambria Math" charset="0"/>
                      </a:rPr>
                      <m:t>𝑠</m:t>
                    </m:r>
                    <m:r>
                      <a:rPr lang="en-US" b="0" i="1" dirty="0" smtClean="0">
                        <a:latin typeface="Cambria Math" charset="0"/>
                      </a:rPr>
                      <m:t>. </m:t>
                    </m:r>
                    <m:r>
                      <a:rPr lang="en-US" b="0" i="1" dirty="0" smtClean="0">
                        <a:latin typeface="Cambria Math" charset="0"/>
                      </a:rPr>
                      <m:t>𝑠</m:t>
                    </m:r>
                    <m:r>
                      <a:rPr lang="en-US" b="0" i="1" dirty="0" smtClean="0">
                        <a:latin typeface="Cambria Math" charset="0"/>
                      </a:rPr>
                      <m:t>∈</m:t>
                    </m:r>
                    <m:r>
                      <a:rPr lang="en-US" b="0" i="1" dirty="0" smtClean="0">
                        <a:latin typeface="Cambria Math" charset="0"/>
                      </a:rPr>
                      <m:t>𝑆</m:t>
                    </m:r>
                    <m:r>
                      <a:rPr lang="en-US" b="0" i="1" dirty="0" smtClean="0">
                        <a:latin typeface="Cambria Math" charset="0"/>
                      </a:rPr>
                      <m:t>→</m:t>
                    </m:r>
                    <m:r>
                      <a:rPr lang="en-US" b="0" i="1" dirty="0" smtClean="0">
                        <a:latin typeface="Cambria Math" charset="0"/>
                      </a:rPr>
                      <m:t>𝑠</m:t>
                    </m:r>
                    <m:r>
                      <a:rPr lang="en-US" b="0" i="1" dirty="0" smtClean="0">
                        <a:latin typeface="Cambria Math" charset="0"/>
                      </a:rPr>
                      <m:t>∈</m:t>
                    </m:r>
                    <m:r>
                      <a:rPr lang="en-US" b="0" i="1" dirty="0" smtClean="0">
                        <a:latin typeface="Cambria Math" charset="0"/>
                      </a:rPr>
                      <m:t>𝑇</m:t>
                    </m:r>
                  </m:oMath>
                </a14:m>
                <a:endParaRPr lang="en-US" b="0" dirty="0" smtClean="0"/>
              </a:p>
              <a:p>
                <a:pPr lvl="1"/>
                <a:r>
                  <a:rPr lang="en-US" dirty="0">
                    <a:latin typeface="Cambria Math" charset="0"/>
                  </a:rPr>
                  <a:t>S</a:t>
                </a:r>
                <a:r>
                  <a:rPr lang="en-US" dirty="0" smtClean="0">
                    <a:latin typeface="Cambria Math" charset="0"/>
                  </a:rPr>
                  <a:t> is a </a:t>
                </a:r>
                <a:r>
                  <a:rPr lang="en-US" i="1" dirty="0" smtClean="0">
                    <a:solidFill>
                      <a:srgbClr val="C00000"/>
                    </a:solidFill>
                    <a:latin typeface="Cambria Math" charset="0"/>
                  </a:rPr>
                  <a:t>superset</a:t>
                </a:r>
                <a:r>
                  <a:rPr lang="en-US" dirty="0" smtClean="0">
                    <a:latin typeface="Cambria Math" charset="0"/>
                  </a:rPr>
                  <a:t> of T: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𝑆</m:t>
                    </m:r>
                    <m:r>
                      <a:rPr lang="en-US" b="0" i="1" smtClean="0">
                        <a:latin typeface="Cambria Math" charset="0"/>
                      </a:rPr>
                      <m:t>⊇</m:t>
                    </m:r>
                    <m:r>
                      <a:rPr lang="en-US" b="0" i="1" smtClean="0">
                        <a:latin typeface="Cambria Math" charset="0"/>
                      </a:rPr>
                      <m:t>𝑇</m:t>
                    </m:r>
                    <m:r>
                      <a:rPr lang="en-US" b="0" i="1" smtClean="0">
                        <a:latin typeface="Cambria Math" charset="0"/>
                      </a:rPr>
                      <m:t>≔∀</m:t>
                    </m:r>
                    <m:r>
                      <a:rPr lang="en-US" b="0" i="1" smtClean="0">
                        <a:latin typeface="Cambria Math" charset="0"/>
                      </a:rPr>
                      <m:t>𝑡</m:t>
                    </m:r>
                    <m:r>
                      <a:rPr lang="en-US" b="0" i="1" smtClean="0">
                        <a:latin typeface="Cambria Math" charset="0"/>
                      </a:rPr>
                      <m:t>. </m:t>
                    </m:r>
                    <m:r>
                      <a:rPr lang="en-US" b="0" i="1" smtClean="0">
                        <a:latin typeface="Cambria Math" charset="0"/>
                      </a:rPr>
                      <m:t>𝑡</m:t>
                    </m:r>
                    <m:r>
                      <a:rPr lang="en-US" b="0" i="1" smtClean="0">
                        <a:latin typeface="Cambria Math" charset="0"/>
                      </a:rPr>
                      <m:t>∈</m:t>
                    </m:r>
                    <m:r>
                      <a:rPr lang="en-US" b="0" i="1" smtClean="0">
                        <a:latin typeface="Cambria Math" charset="0"/>
                      </a:rPr>
                      <m:t>𝑇</m:t>
                    </m:r>
                    <m:r>
                      <a:rPr lang="en-US" b="0" i="1" smtClean="0">
                        <a:latin typeface="Cambria Math" charset="0"/>
                      </a:rPr>
                      <m:t>→</m:t>
                    </m:r>
                    <m:r>
                      <a:rPr lang="en-US" b="0" i="1" smtClean="0">
                        <a:latin typeface="Cambria Math" charset="0"/>
                      </a:rPr>
                      <m:t>𝑡</m:t>
                    </m:r>
                    <m:r>
                      <a:rPr lang="en-US" b="0" i="1" smtClean="0">
                        <a:latin typeface="Cambria Math" charset="0"/>
                      </a:rPr>
                      <m:t>∈</m:t>
                    </m:r>
                    <m:r>
                      <a:rPr lang="en-US" b="0" i="1" smtClean="0">
                        <a:latin typeface="Cambria Math" charset="0"/>
                      </a:rPr>
                      <m:t>𝑆</m:t>
                    </m:r>
                  </m:oMath>
                </a14:m>
                <a:endParaRPr lang="en-US" b="0" dirty="0" smtClean="0"/>
              </a:p>
              <a:p>
                <a:endParaRPr lang="en-US" b="0" i="1" dirty="0" smtClean="0">
                  <a:latin typeface="Cambria Math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63" t="-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6434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Derived Operations on Sets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>
                    <a:latin typeface="Cambria Math" charset="0"/>
                  </a:rPr>
                  <a:t>Set Inclusion</a:t>
                </a:r>
                <a:endParaRPr lang="en-US" b="0" dirty="0" smtClean="0">
                  <a:latin typeface="Cambria Math" charset="0"/>
                </a:endParaRPr>
              </a:p>
              <a:p>
                <a:pPr lvl="1"/>
                <a:r>
                  <a:rPr lang="en-US" b="0" dirty="0" smtClean="0"/>
                  <a:t>S is a </a:t>
                </a:r>
                <a:r>
                  <a:rPr lang="en-US" b="0" i="1" dirty="0" smtClean="0">
                    <a:solidFill>
                      <a:srgbClr val="C00000"/>
                    </a:solidFill>
                  </a:rPr>
                  <a:t>subset </a:t>
                </a:r>
                <a:r>
                  <a:rPr lang="en-US" b="0" dirty="0" smtClean="0"/>
                  <a:t>of T:             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charset="0"/>
                      </a:rPr>
                      <m:t>𝑆</m:t>
                    </m:r>
                    <m:r>
                      <a:rPr lang="en-US" b="0" i="1" dirty="0" smtClean="0">
                        <a:latin typeface="Cambria Math" charset="0"/>
                      </a:rPr>
                      <m:t>⊆</m:t>
                    </m:r>
                    <m:r>
                      <a:rPr lang="en-US" b="0" i="1" dirty="0" smtClean="0">
                        <a:latin typeface="Cambria Math" charset="0"/>
                      </a:rPr>
                      <m:t>𝑇</m:t>
                    </m:r>
                    <m:r>
                      <a:rPr lang="en-US" b="0" i="1" dirty="0" smtClean="0">
                        <a:latin typeface="Cambria Math" charset="0"/>
                      </a:rPr>
                      <m:t>≔∀</m:t>
                    </m:r>
                    <m:r>
                      <a:rPr lang="en-US" b="0" i="1" dirty="0" smtClean="0">
                        <a:latin typeface="Cambria Math" charset="0"/>
                      </a:rPr>
                      <m:t>𝑠</m:t>
                    </m:r>
                    <m:r>
                      <a:rPr lang="en-US" b="0" i="1" dirty="0" smtClean="0">
                        <a:latin typeface="Cambria Math" charset="0"/>
                      </a:rPr>
                      <m:t>. </m:t>
                    </m:r>
                    <m:r>
                      <a:rPr lang="en-US" b="0" i="1" dirty="0" smtClean="0">
                        <a:latin typeface="Cambria Math" charset="0"/>
                      </a:rPr>
                      <m:t>𝑠</m:t>
                    </m:r>
                    <m:r>
                      <a:rPr lang="en-US" b="0" i="1" dirty="0" smtClean="0">
                        <a:latin typeface="Cambria Math" charset="0"/>
                      </a:rPr>
                      <m:t>∈</m:t>
                    </m:r>
                    <m:r>
                      <a:rPr lang="en-US" b="0" i="1" dirty="0" smtClean="0">
                        <a:latin typeface="Cambria Math" charset="0"/>
                      </a:rPr>
                      <m:t>𝑆</m:t>
                    </m:r>
                    <m:r>
                      <a:rPr lang="en-US" b="0" i="1" dirty="0" smtClean="0">
                        <a:latin typeface="Cambria Math" charset="0"/>
                      </a:rPr>
                      <m:t>→</m:t>
                    </m:r>
                    <m:r>
                      <a:rPr lang="en-US" b="0" i="1" dirty="0" smtClean="0">
                        <a:latin typeface="Cambria Math" charset="0"/>
                      </a:rPr>
                      <m:t>𝑠</m:t>
                    </m:r>
                    <m:r>
                      <a:rPr lang="en-US" b="0" i="1" dirty="0" smtClean="0">
                        <a:latin typeface="Cambria Math" charset="0"/>
                      </a:rPr>
                      <m:t>∈</m:t>
                    </m:r>
                    <m:r>
                      <a:rPr lang="en-US" b="0" i="1" dirty="0" smtClean="0">
                        <a:latin typeface="Cambria Math" charset="0"/>
                      </a:rPr>
                      <m:t>𝑇</m:t>
                    </m:r>
                  </m:oMath>
                </a14:m>
                <a:endParaRPr lang="en-US" b="0" dirty="0" smtClean="0"/>
              </a:p>
              <a:p>
                <a:pPr lvl="1"/>
                <a:r>
                  <a:rPr lang="en-US" dirty="0">
                    <a:latin typeface="Cambria Math" charset="0"/>
                  </a:rPr>
                  <a:t>S</a:t>
                </a:r>
                <a:r>
                  <a:rPr lang="en-US" dirty="0" smtClean="0">
                    <a:latin typeface="Cambria Math" charset="0"/>
                  </a:rPr>
                  <a:t> is a </a:t>
                </a:r>
                <a:r>
                  <a:rPr lang="en-US" i="1" dirty="0" smtClean="0">
                    <a:solidFill>
                      <a:srgbClr val="C00000"/>
                    </a:solidFill>
                    <a:latin typeface="Cambria Math" charset="0"/>
                  </a:rPr>
                  <a:t>superset</a:t>
                </a:r>
                <a:r>
                  <a:rPr lang="en-US" dirty="0" smtClean="0">
                    <a:latin typeface="Cambria Math" charset="0"/>
                  </a:rPr>
                  <a:t> of T: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𝑆</m:t>
                    </m:r>
                    <m:r>
                      <a:rPr lang="en-US" b="0" i="1" smtClean="0">
                        <a:latin typeface="Cambria Math" charset="0"/>
                      </a:rPr>
                      <m:t>⊇</m:t>
                    </m:r>
                    <m:r>
                      <a:rPr lang="en-US" b="0" i="1" smtClean="0">
                        <a:latin typeface="Cambria Math" charset="0"/>
                      </a:rPr>
                      <m:t>𝑇</m:t>
                    </m:r>
                    <m:r>
                      <a:rPr lang="en-US" b="0" i="1" smtClean="0">
                        <a:latin typeface="Cambria Math" charset="0"/>
                      </a:rPr>
                      <m:t>≔∀</m:t>
                    </m:r>
                    <m:r>
                      <a:rPr lang="en-US" b="0" i="1" smtClean="0">
                        <a:latin typeface="Cambria Math" charset="0"/>
                      </a:rPr>
                      <m:t>𝑡</m:t>
                    </m:r>
                    <m:r>
                      <a:rPr lang="en-US" b="0" i="1" smtClean="0">
                        <a:latin typeface="Cambria Math" charset="0"/>
                      </a:rPr>
                      <m:t>. </m:t>
                    </m:r>
                    <m:r>
                      <a:rPr lang="en-US" b="0" i="1" smtClean="0">
                        <a:latin typeface="Cambria Math" charset="0"/>
                      </a:rPr>
                      <m:t>𝑡</m:t>
                    </m:r>
                    <m:r>
                      <a:rPr lang="en-US" b="0" i="1" smtClean="0">
                        <a:latin typeface="Cambria Math" charset="0"/>
                      </a:rPr>
                      <m:t>∈</m:t>
                    </m:r>
                    <m:r>
                      <a:rPr lang="en-US" b="0" i="1" smtClean="0">
                        <a:latin typeface="Cambria Math" charset="0"/>
                      </a:rPr>
                      <m:t>𝑇</m:t>
                    </m:r>
                    <m:r>
                      <a:rPr lang="en-US" b="0" i="1" smtClean="0">
                        <a:latin typeface="Cambria Math" charset="0"/>
                      </a:rPr>
                      <m:t>→</m:t>
                    </m:r>
                    <m:r>
                      <a:rPr lang="en-US" b="0" i="1" smtClean="0">
                        <a:latin typeface="Cambria Math" charset="0"/>
                      </a:rPr>
                      <m:t>𝑡</m:t>
                    </m:r>
                    <m:r>
                      <a:rPr lang="en-US" b="0" i="1" smtClean="0">
                        <a:latin typeface="Cambria Math" charset="0"/>
                      </a:rPr>
                      <m:t>∈</m:t>
                    </m:r>
                    <m:r>
                      <a:rPr lang="en-US" b="0" i="1" smtClean="0">
                        <a:latin typeface="Cambria Math" charset="0"/>
                      </a:rPr>
                      <m:t>𝑆</m:t>
                    </m:r>
                  </m:oMath>
                </a14:m>
                <a:endParaRPr lang="en-US" b="0" dirty="0" smtClean="0"/>
              </a:p>
              <a:p>
                <a:endParaRPr lang="en-US" b="0" i="1" dirty="0" smtClean="0">
                  <a:latin typeface="Cambria Math" charset="0"/>
                </a:endParaRPr>
              </a:p>
              <a:p>
                <a:r>
                  <a:rPr lang="en-US" dirty="0" smtClean="0">
                    <a:latin typeface="Cambria Math" charset="0"/>
                  </a:rPr>
                  <a:t>Set Equality</a:t>
                </a:r>
              </a:p>
              <a:p>
                <a:pPr lvl="1"/>
                <a:r>
                  <a:rPr lang="en-US" dirty="0" smtClean="0"/>
                  <a:t>S </a:t>
                </a:r>
                <a:r>
                  <a:rPr lang="en-US" i="1" dirty="0" smtClean="0">
                    <a:solidFill>
                      <a:srgbClr val="C00000"/>
                    </a:solidFill>
                  </a:rPr>
                  <a:t>equals</a:t>
                </a:r>
                <a:r>
                  <a:rPr lang="en-US" dirty="0" smtClean="0"/>
                  <a:t> T </a:t>
                </a:r>
                <a:r>
                  <a:rPr lang="en-US" b="0" dirty="0" smtClean="0"/>
                  <a:t>       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𝑆</m:t>
                    </m:r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r>
                      <a:rPr lang="en-US" b="0" i="1" smtClean="0">
                        <a:latin typeface="Cambria Math" charset="0"/>
                      </a:rPr>
                      <m:t>𝑇</m:t>
                    </m:r>
                    <m:r>
                      <a:rPr lang="en-US" b="0" i="1" smtClean="0">
                        <a:latin typeface="Cambria Math" charset="0"/>
                      </a:rPr>
                      <m:t>≔</m:t>
                    </m:r>
                    <m:r>
                      <a:rPr lang="en-US" b="0" i="1" smtClean="0">
                        <a:latin typeface="Cambria Math" charset="0"/>
                      </a:rPr>
                      <m:t>𝑆</m:t>
                    </m:r>
                    <m:r>
                      <a:rPr lang="en-US" b="0" i="1" smtClean="0">
                        <a:latin typeface="Cambria Math" charset="0"/>
                      </a:rPr>
                      <m:t>⊆</m:t>
                    </m:r>
                    <m:r>
                      <a:rPr lang="en-US" b="0" i="1" smtClean="0">
                        <a:latin typeface="Cambria Math" charset="0"/>
                      </a:rPr>
                      <m:t>𝑇</m:t>
                    </m:r>
                    <m:r>
                      <a:rPr lang="en-US" b="0" i="1" smtClean="0">
                        <a:latin typeface="Cambria Math" charset="0"/>
                      </a:rPr>
                      <m:t> ∧  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𝑇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⊆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𝑆</m:t>
                    </m:r>
                  </m:oMath>
                </a14:m>
                <a:r>
                  <a:rPr lang="en-US" b="0" dirty="0" smtClean="0"/>
                  <a:t>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63" t="-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6698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01-intro">
  <a:themeElements>
    <a:clrScheme name="Custom 1">
      <a:dk1>
        <a:sysClr val="windowText" lastClr="000000"/>
      </a:dk1>
      <a:lt1>
        <a:sysClr val="window" lastClr="FFFFFF"/>
      </a:lt1>
      <a:dk2>
        <a:srgbClr val="323232"/>
      </a:dk2>
      <a:lt2>
        <a:srgbClr val="E0DAD2"/>
      </a:lt2>
      <a:accent1>
        <a:srgbClr val="4F81BD"/>
      </a:accent1>
      <a:accent2>
        <a:srgbClr val="C00000"/>
      </a:accent2>
      <a:accent3>
        <a:srgbClr val="4E8542"/>
      </a:accent3>
      <a:accent4>
        <a:srgbClr val="48365A"/>
      </a:accent4>
      <a:accent5>
        <a:srgbClr val="B45F06"/>
      </a:accent5>
      <a:accent6>
        <a:srgbClr val="0E3145"/>
      </a:accent6>
      <a:hlink>
        <a:srgbClr val="14425D"/>
      </a:hlink>
      <a:folHlink>
        <a:srgbClr val="B26B0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20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20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01-intro</Template>
  <TotalTime>9769</TotalTime>
  <Words>2213</Words>
  <Application>Microsoft Macintosh PowerPoint</Application>
  <PresentationFormat>On-screen Show (4:3)</PresentationFormat>
  <Paragraphs>783</Paragraphs>
  <Slides>74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74</vt:i4>
      </vt:variant>
    </vt:vector>
  </HeadingPairs>
  <TitlesOfParts>
    <vt:vector size="80" baseType="lpstr">
      <vt:lpstr>Calibri</vt:lpstr>
      <vt:lpstr>Cambria Math</vt:lpstr>
      <vt:lpstr>Courier New</vt:lpstr>
      <vt:lpstr>Wingdings</vt:lpstr>
      <vt:lpstr>Arial</vt:lpstr>
      <vt:lpstr>01-intro</vt:lpstr>
      <vt:lpstr>Regular Expressions</vt:lpstr>
      <vt:lpstr>Quizzes</vt:lpstr>
      <vt:lpstr>Quizzes</vt:lpstr>
      <vt:lpstr>Quiz 2</vt:lpstr>
      <vt:lpstr>REVIEW: 3000</vt:lpstr>
      <vt:lpstr>Sets</vt:lpstr>
      <vt:lpstr>Sets</vt:lpstr>
      <vt:lpstr>Derived Operations on Sets</vt:lpstr>
      <vt:lpstr>Derived Operations on Sets</vt:lpstr>
      <vt:lpstr>Derived Operations on Sets</vt:lpstr>
      <vt:lpstr>Derived Operations on Sets</vt:lpstr>
      <vt:lpstr>A Couple Questions…</vt:lpstr>
      <vt:lpstr>A Couple Questions…</vt:lpstr>
      <vt:lpstr>A Couple Questions…</vt:lpstr>
      <vt:lpstr>A Couple Questions…</vt:lpstr>
      <vt:lpstr>A Couple Questions…</vt:lpstr>
      <vt:lpstr>Operations on Sets (II)</vt:lpstr>
      <vt:lpstr>Operations on Sets (II)</vt:lpstr>
      <vt:lpstr>Operations on Sets (II)</vt:lpstr>
      <vt:lpstr>Operations on Sets (II)</vt:lpstr>
      <vt:lpstr>Operations on Sets (II)</vt:lpstr>
      <vt:lpstr>Operations on Sets (II)</vt:lpstr>
      <vt:lpstr>A Simple Proof</vt:lpstr>
      <vt:lpstr>A Simple Proof</vt:lpstr>
      <vt:lpstr>A Simple Proof</vt:lpstr>
      <vt:lpstr>A Simple Proof</vt:lpstr>
      <vt:lpstr>A Simple Proof</vt:lpstr>
      <vt:lpstr>REGULAR EXPRESSIONS IN OCAML</vt:lpstr>
      <vt:lpstr>Regular Expressions</vt:lpstr>
      <vt:lpstr>Regular Expressions</vt:lpstr>
      <vt:lpstr>Regular Expressions</vt:lpstr>
      <vt:lpstr>Regular Expressions</vt:lpstr>
      <vt:lpstr>Regular Expressions</vt:lpstr>
      <vt:lpstr>Regular Expressions</vt:lpstr>
      <vt:lpstr>OCaml Regexp Syntax</vt:lpstr>
      <vt:lpstr>Examples</vt:lpstr>
      <vt:lpstr>REGULAR EXPRESSIONS, FORMALLY</vt:lpstr>
      <vt:lpstr>Backus-Naur Form (BNF)</vt:lpstr>
      <vt:lpstr>Backus-Naur Form (BNF)</vt:lpstr>
      <vt:lpstr>Backus-Naur Form (BNF)</vt:lpstr>
      <vt:lpstr>BNF in OCaml</vt:lpstr>
      <vt:lpstr>BNF in OCaml</vt:lpstr>
      <vt:lpstr>A Language of Regular Expressions</vt:lpstr>
      <vt:lpstr>OCaml Regexp Syntax</vt:lpstr>
      <vt:lpstr>OCaml Regexp Syntax</vt:lpstr>
      <vt:lpstr>INTERPRETING  REGULAR EXPRESSIONS</vt:lpstr>
      <vt:lpstr>What Do Regexps Mean?</vt:lpstr>
      <vt:lpstr>Enumerate the strings of…</vt:lpstr>
      <vt:lpstr>Enumerate the strings of…</vt:lpstr>
      <vt:lpstr>Enumerate the strings of…</vt:lpstr>
      <vt:lpstr>Enumerate the strings of…</vt:lpstr>
      <vt:lpstr>Enumerate the strings of…</vt:lpstr>
      <vt:lpstr>Enumerate the strings of…</vt:lpstr>
      <vt:lpstr>Interpreting Regexps</vt:lpstr>
      <vt:lpstr>Interpreting Regexps In General</vt:lpstr>
      <vt:lpstr>Some Examples</vt:lpstr>
      <vt:lpstr>Some Examples</vt:lpstr>
      <vt:lpstr>Some Examples</vt:lpstr>
      <vt:lpstr>Some Examples</vt:lpstr>
      <vt:lpstr>Some Examples</vt:lpstr>
      <vt:lpstr>A Trickier One…</vt:lpstr>
      <vt:lpstr>A Trickier One…</vt:lpstr>
      <vt:lpstr>A Trickier One…</vt:lpstr>
      <vt:lpstr>A Trickier One…</vt:lpstr>
      <vt:lpstr>A Trickier One…</vt:lpstr>
      <vt:lpstr>A Trickier One…</vt:lpstr>
      <vt:lpstr>A Trickier One…</vt:lpstr>
      <vt:lpstr>Interpreting Regexps In General</vt:lpstr>
      <vt:lpstr>Interpreting Regexps In General</vt:lpstr>
      <vt:lpstr>Kleene Star Take 2</vt:lpstr>
      <vt:lpstr>An Example</vt:lpstr>
      <vt:lpstr>A Theorem</vt:lpstr>
      <vt:lpstr>A Slightly Trickier Theorem</vt:lpstr>
      <vt:lpstr>A Slightly Trickier Theorem</vt:lpstr>
    </vt:vector>
  </TitlesOfParts>
  <Company>Microsoft</Company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XKCD</dc:title>
  <dc:creator>dpw</dc:creator>
  <cp:lastModifiedBy>Stewart, James</cp:lastModifiedBy>
  <cp:revision>710</cp:revision>
  <cp:lastPrinted>2016-01-25T21:54:26Z</cp:lastPrinted>
  <dcterms:created xsi:type="dcterms:W3CDTF">2012-02-21T18:16:40Z</dcterms:created>
  <dcterms:modified xsi:type="dcterms:W3CDTF">2017-01-24T15:35:40Z</dcterms:modified>
</cp:coreProperties>
</file>