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6"/>
  </p:notesMasterIdLst>
  <p:sldIdLst>
    <p:sldId id="256" r:id="rId2"/>
    <p:sldId id="621" r:id="rId3"/>
    <p:sldId id="624" r:id="rId4"/>
    <p:sldId id="622" r:id="rId5"/>
    <p:sldId id="329" r:id="rId6"/>
    <p:sldId id="334" r:id="rId7"/>
    <p:sldId id="338" r:id="rId8"/>
    <p:sldId id="339" r:id="rId9"/>
    <p:sldId id="340" r:id="rId10"/>
    <p:sldId id="439" r:id="rId11"/>
    <p:sldId id="584" r:id="rId12"/>
    <p:sldId id="443" r:id="rId13"/>
    <p:sldId id="440" r:id="rId14"/>
    <p:sldId id="442" r:id="rId15"/>
    <p:sldId id="484" r:id="rId16"/>
    <p:sldId id="485" r:id="rId17"/>
    <p:sldId id="486" r:id="rId18"/>
    <p:sldId id="487" r:id="rId19"/>
    <p:sldId id="444" r:id="rId20"/>
    <p:sldId id="447" r:id="rId21"/>
    <p:sldId id="446" r:id="rId22"/>
    <p:sldId id="445" r:id="rId23"/>
    <p:sldId id="448" r:id="rId24"/>
    <p:sldId id="449" r:id="rId25"/>
    <p:sldId id="450" r:id="rId26"/>
    <p:sldId id="451" r:id="rId27"/>
    <p:sldId id="452" r:id="rId28"/>
    <p:sldId id="354" r:id="rId29"/>
    <p:sldId id="458" r:id="rId30"/>
    <p:sldId id="355" r:id="rId31"/>
    <p:sldId id="360" r:id="rId32"/>
    <p:sldId id="456" r:id="rId33"/>
    <p:sldId id="455" r:id="rId34"/>
    <p:sldId id="469" r:id="rId35"/>
    <p:sldId id="472" r:id="rId36"/>
    <p:sldId id="473" r:id="rId37"/>
    <p:sldId id="470" r:id="rId38"/>
    <p:sldId id="471" r:id="rId39"/>
    <p:sldId id="474" r:id="rId40"/>
    <p:sldId id="475" r:id="rId41"/>
    <p:sldId id="476" r:id="rId42"/>
    <p:sldId id="494" r:id="rId43"/>
    <p:sldId id="495" r:id="rId44"/>
    <p:sldId id="496" r:id="rId45"/>
    <p:sldId id="478" r:id="rId46"/>
    <p:sldId id="532" r:id="rId47"/>
    <p:sldId id="530" r:id="rId48"/>
    <p:sldId id="533" r:id="rId49"/>
    <p:sldId id="531" r:id="rId50"/>
    <p:sldId id="477" r:id="rId51"/>
    <p:sldId id="529" r:id="rId52"/>
    <p:sldId id="479" r:id="rId53"/>
    <p:sldId id="493" r:id="rId54"/>
    <p:sldId id="497" r:id="rId55"/>
    <p:sldId id="498" r:id="rId56"/>
    <p:sldId id="499" r:id="rId57"/>
    <p:sldId id="501" r:id="rId58"/>
    <p:sldId id="500" r:id="rId59"/>
    <p:sldId id="481" r:id="rId60"/>
    <p:sldId id="482" r:id="rId61"/>
    <p:sldId id="540" r:id="rId62"/>
    <p:sldId id="626" r:id="rId63"/>
    <p:sldId id="625" r:id="rId64"/>
    <p:sldId id="583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33"/>
    <a:srgbClr val="C00000"/>
    <a:srgbClr val="3366FF"/>
    <a:srgbClr val="008000"/>
    <a:srgbClr val="339933"/>
    <a:srgbClr val="0066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3198" autoAdjust="0"/>
  </p:normalViewPr>
  <p:slideViewPr>
    <p:cSldViewPr>
      <p:cViewPr>
        <p:scale>
          <a:sx n="109" d="100"/>
          <a:sy n="109" d="100"/>
        </p:scale>
        <p:origin x="176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882FE-659A-42EA-910C-4C44D24EADAE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88489-EDAE-49E6-A8BE-9463D527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7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114300"/>
            <a:ext cx="8229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1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6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alworldocaml.org/v1/en/html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ml.inria.fr/pub/docs/manual-ocaml/coreexamples.html" TargetMode="External"/><Relationship Id="rId3" Type="http://schemas.openxmlformats.org/officeDocument/2006/relationships/hyperlink" Target="https://realworldocaml.org/v1/en/html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go-prog.info/ocaid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Intro. to </a:t>
            </a:r>
            <a:br>
              <a:rPr lang="en-US" dirty="0" smtClean="0"/>
            </a:br>
            <a:r>
              <a:rPr lang="en-US" dirty="0" smtClean="0"/>
              <a:t>Functional Programming in </a:t>
            </a:r>
            <a:r>
              <a:rPr lang="en-US" dirty="0" err="1" smtClean="0"/>
              <a:t>OCaml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CS 4100</a:t>
            </a:r>
          </a:p>
          <a:p>
            <a:r>
              <a:rPr lang="en-US" sz="3600" dirty="0" smtClean="0"/>
              <a:t>Gordon Stewart</a:t>
            </a:r>
          </a:p>
          <a:p>
            <a:r>
              <a:rPr lang="en-US" sz="3600" dirty="0" smtClean="0"/>
              <a:t>Ohio University</a:t>
            </a:r>
          </a:p>
          <a:p>
            <a:endParaRPr lang="en-US" sz="2400" dirty="0" smtClean="0"/>
          </a:p>
          <a:p>
            <a:r>
              <a:rPr lang="en-US" sz="2400" dirty="0" smtClean="0"/>
              <a:t>(slides adapted with permission </a:t>
            </a:r>
          </a:p>
          <a:p>
            <a:r>
              <a:rPr lang="en-US" sz="2400" dirty="0" smtClean="0"/>
              <a:t>from Dave Walker, </a:t>
            </a:r>
          </a:p>
          <a:p>
            <a:r>
              <a:rPr lang="en-US" sz="2400" dirty="0" smtClean="0"/>
              <a:t>COS326 Princeton University) </a:t>
            </a:r>
          </a:p>
        </p:txBody>
      </p:sp>
    </p:spTree>
    <p:extLst>
      <p:ext uri="{BB962C8B-B14F-4D97-AF65-F5344CB8AC3E}">
        <p14:creationId xmlns:p14="http://schemas.microsoft.com/office/powerpoint/2010/main" val="16436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introductory example</a:t>
            </a:r>
            <a:br>
              <a:rPr lang="en-US" dirty="0" smtClean="0"/>
            </a:br>
            <a:r>
              <a:rPr lang="en-US" dirty="0" smtClean="0"/>
              <a:t>(or two)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r>
              <a:rPr lang="en-US" dirty="0" smtClean="0"/>
              <a:t> Compiler and Interpreter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.ml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writing simple programs: hello.ml, sum.ml</a:t>
            </a:r>
          </a:p>
          <a:p>
            <a:pPr lvl="1"/>
            <a:r>
              <a:rPr lang="en-US" dirty="0" smtClean="0"/>
              <a:t>simple debugging and unit tests</a:t>
            </a:r>
          </a:p>
          <a:p>
            <a:pPr lvl="1"/>
            <a:r>
              <a:rPr lang="en-US" dirty="0" err="1" smtClean="0"/>
              <a:t>ocamlc</a:t>
            </a:r>
            <a:r>
              <a:rPr lang="en-US" dirty="0" smtClean="0"/>
              <a:t> </a:t>
            </a:r>
            <a:r>
              <a:rPr lang="en-US" dirty="0" smtClean="0"/>
              <a:t>compiler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ocaml</a:t>
            </a:r>
            <a:r>
              <a:rPr lang="en-US" dirty="0" smtClean="0"/>
              <a:t> top-level loop</a:t>
            </a:r>
          </a:p>
          <a:p>
            <a:pPr lvl="2"/>
            <a:r>
              <a:rPr lang="en-US" dirty="0" smtClean="0"/>
              <a:t>#</a:t>
            </a:r>
            <a:r>
              <a:rPr lang="en-US" dirty="0" smtClean="0"/>
              <a:t>use:      import a .ml file into top-level loop</a:t>
            </a:r>
            <a:endParaRPr lang="en-US" dirty="0" smtClean="0"/>
          </a:p>
          <a:p>
            <a:pPr lvl="2"/>
            <a:r>
              <a:rPr lang="en-US" dirty="0" smtClean="0"/>
              <a:t>#</a:t>
            </a:r>
            <a:r>
              <a:rPr lang="en-US" dirty="0" smtClean="0"/>
              <a:t>load      import a .ml file that’s already been compiled</a:t>
            </a:r>
            <a:endParaRPr lang="en-US" dirty="0" smtClean="0"/>
          </a:p>
          <a:p>
            <a:pPr lvl="2"/>
            <a:r>
              <a:rPr lang="en-US" dirty="0" smtClean="0"/>
              <a:t>#</a:t>
            </a:r>
            <a:r>
              <a:rPr lang="en-US" dirty="0" smtClean="0"/>
              <a:t>quit      exit the top-level loop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6364" y="17049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hello.ml: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2119747"/>
            <a:ext cx="5791200" cy="8520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“Hello CS 4100!!\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00200" y="2119747"/>
            <a:ext cx="5791200" cy="8520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“Hello CS 4100!!\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6364" y="17049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hello.ml: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66800" y="2819400"/>
            <a:ext cx="990600" cy="9144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491" y="3713018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function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114800" y="2819400"/>
            <a:ext cx="484909" cy="9144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9460" y="3692236"/>
            <a:ext cx="2209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it’s string argument</a:t>
            </a:r>
          </a:p>
          <a:p>
            <a:r>
              <a:rPr lang="en-US" sz="2000" dirty="0" smtClean="0"/>
              <a:t>enclosed in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"..."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116201" y="2798618"/>
            <a:ext cx="1132036" cy="9144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2073" y="3405241"/>
            <a:ext cx="1855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top-level</a:t>
            </a:r>
          </a:p>
          <a:p>
            <a:r>
              <a:rPr lang="en-US" sz="2000" dirty="0" smtClean="0"/>
              <a:t>expressions</a:t>
            </a:r>
          </a:p>
          <a:p>
            <a:r>
              <a:rPr lang="en-US" sz="2000" dirty="0" smtClean="0"/>
              <a:t>terminated</a:t>
            </a:r>
            <a:r>
              <a:rPr lang="en-US" sz="2000" dirty="0"/>
              <a:t> </a:t>
            </a:r>
            <a:r>
              <a:rPr lang="en-US" sz="2000" dirty="0" smtClean="0"/>
              <a:t>by ;;</a:t>
            </a:r>
          </a:p>
        </p:txBody>
      </p:sp>
    </p:spTree>
    <p:extLst>
      <p:ext uri="{BB962C8B-B14F-4D97-AF65-F5344CB8AC3E}">
        <p14:creationId xmlns:p14="http://schemas.microsoft.com/office/powerpoint/2010/main" val="19767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119746"/>
            <a:ext cx="5791200" cy="8520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“Hello CS 4100!!\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83327" y="3886200"/>
            <a:ext cx="5631873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ocamlbuild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hello.byte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hello.byte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ello CS 4100!!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6364" y="17049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hello.ml: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6364" y="3429000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compiling and running hello.ml:</a:t>
            </a:r>
          </a:p>
        </p:txBody>
      </p:sp>
    </p:spTree>
    <p:extLst>
      <p:ext uri="{BB962C8B-B14F-4D97-AF65-F5344CB8AC3E}">
        <p14:creationId xmlns:p14="http://schemas.microsoft.com/office/powerpoint/2010/main" val="18484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83327" y="3886200"/>
            <a:ext cx="5631873" cy="228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ocaml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Objective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Version 4.02.1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6364" y="17049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hello.ml: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4831" y="3429000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interpreting and playing with hello.ml: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2119746"/>
            <a:ext cx="5791200" cy="8520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“Hello CS 4100!!\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83327" y="3886200"/>
            <a:ext cx="5631873" cy="228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ocaml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Objective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Version 4.02.1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3 + 1;;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6364" y="17049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hello.ml: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4831" y="3429000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interpreting and playing with hello.ml: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2119746"/>
            <a:ext cx="5791200" cy="8520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“Hello CS 4100!!\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83327" y="3886200"/>
            <a:ext cx="5631873" cy="228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ocaml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Objective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Version 4.02.1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3 + 1;;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#use "hello.ml";;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ello CS 4100!!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: unit = 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6364" y="17049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hello.ml: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4831" y="3429000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interpreting and playing with hello.ml: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2119746"/>
            <a:ext cx="5791200" cy="8520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“Hello CS 4100!!\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83327" y="3886200"/>
            <a:ext cx="5631873" cy="2667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ocaml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Objective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Version 4.02.1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3 + 1;;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#use "hello.ml";;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ello CS 4100!!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: unit = 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#quit;;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6364" y="17049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hello.ml: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4831" y="3429000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interpreting and playing with hello.ml: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2119746"/>
            <a:ext cx="5791200" cy="8520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“Hello CS 4100!!\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</a:t>
            </a:r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7888" y="2101076"/>
            <a:ext cx="6167312" cy="38425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(* sum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 numbers from 0 to n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precondition: n must be a natural number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*)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let rec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n:int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match n with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0 -&gt;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| n -&gt; n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(n-1)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8);;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print_newline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();;</a:t>
            </a: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5460406" y="1747133"/>
            <a:ext cx="1635348" cy="625411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95754" y="1393190"/>
            <a:ext cx="1364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comment</a:t>
            </a:r>
          </a:p>
          <a:p>
            <a:r>
              <a:rPr lang="en-US" sz="2000" dirty="0" smtClean="0"/>
              <a:t>(* ... *)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7049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sumTo8.ml:</a:t>
            </a:r>
          </a:p>
        </p:txBody>
      </p:sp>
    </p:spTree>
    <p:extLst>
      <p:ext uri="{BB962C8B-B14F-4D97-AF65-F5344CB8AC3E}">
        <p14:creationId xmlns:p14="http://schemas.microsoft.com/office/powerpoint/2010/main" val="18871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Functionally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smtClean="0">
                <a:solidFill>
                  <a:srgbClr val="C00000"/>
                </a:solidFill>
              </a:rPr>
              <a:t>Java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, you get (most) work done by </a:t>
            </a:r>
            <a:r>
              <a:rPr lang="en-US" i="1" dirty="0" smtClean="0">
                <a:solidFill>
                  <a:schemeClr val="accent2"/>
                </a:solidFill>
              </a:rPr>
              <a:t>changing</a:t>
            </a:r>
            <a:r>
              <a:rPr lang="en-US" dirty="0" smtClean="0"/>
              <a:t> something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>
                <a:solidFill>
                  <a:srgbClr val="C00000"/>
                </a:solidFill>
              </a:rPr>
              <a:t>OCaml</a:t>
            </a:r>
            <a:r>
              <a:rPr lang="en-US" dirty="0" smtClean="0"/>
              <a:t>, you get (most) work done by </a:t>
            </a:r>
            <a:r>
              <a:rPr lang="en-US" i="1" dirty="0" smtClean="0">
                <a:solidFill>
                  <a:srgbClr val="CC0033"/>
                </a:solidFill>
              </a:rPr>
              <a:t>producing something new</a:t>
            </a:r>
            <a:endParaRPr lang="en-US" i="1" dirty="0">
              <a:solidFill>
                <a:srgbClr val="CC00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8534" y="1915820"/>
            <a:ext cx="16052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temp = </a:t>
            </a:r>
            <a:r>
              <a:rPr lang="en-US" sz="2000" dirty="0" err="1" smtClean="0"/>
              <a:t>pair.x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pair.x</a:t>
            </a:r>
            <a:r>
              <a:rPr lang="en-US" sz="2000" dirty="0" smtClean="0"/>
              <a:t> = </a:t>
            </a:r>
            <a:r>
              <a:rPr lang="en-US" sz="2000" dirty="0" err="1" smtClean="0"/>
              <a:t>pair.y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pair.y</a:t>
            </a:r>
            <a:r>
              <a:rPr lang="en-US" sz="2000" dirty="0" smtClean="0"/>
              <a:t> = temp;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84834" y="2325329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2422" y="2423652"/>
            <a:ext cx="3544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commands </a:t>
            </a:r>
            <a:r>
              <a:rPr lang="en-US" sz="2000" i="1" dirty="0" smtClean="0">
                <a:solidFill>
                  <a:schemeClr val="accent2"/>
                </a:solidFill>
              </a:rPr>
              <a:t>modify</a:t>
            </a:r>
            <a:r>
              <a:rPr lang="en-US" sz="2000" dirty="0" smtClean="0"/>
              <a:t> or </a:t>
            </a:r>
            <a:r>
              <a:rPr lang="en-US" sz="2000" i="1" dirty="0" smtClean="0">
                <a:solidFill>
                  <a:schemeClr val="accent2"/>
                </a:solidFill>
              </a:rPr>
              <a:t>change </a:t>
            </a:r>
            <a:r>
              <a:rPr lang="en-US" sz="2000" dirty="0" smtClean="0"/>
              <a:t>an</a:t>
            </a:r>
          </a:p>
          <a:p>
            <a:r>
              <a:rPr lang="en-US" sz="2000" dirty="0" smtClean="0"/>
              <a:t>existing data structure (like pair)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4891982"/>
            <a:ext cx="1995170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let pair = (3,4) in</a:t>
            </a:r>
          </a:p>
          <a:p>
            <a:r>
              <a:rPr lang="en-US" sz="2000" dirty="0" smtClean="0"/>
              <a:t>let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(</a:t>
            </a:r>
            <a:r>
              <a:rPr lang="en-US" sz="2000" dirty="0" err="1" smtClean="0"/>
              <a:t>x,y</a:t>
            </a:r>
            <a:r>
              <a:rPr lang="en-US" sz="2000" dirty="0" smtClean="0"/>
              <a:t>) = pair</a:t>
            </a:r>
          </a:p>
          <a:p>
            <a:r>
              <a:rPr lang="en-US" sz="2000" dirty="0" smtClean="0"/>
              <a:t>in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(</a:t>
            </a:r>
            <a:r>
              <a:rPr lang="en-US" sz="2000" dirty="0" err="1" smtClean="0"/>
              <a:t>y,x+y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71800" y="5715000"/>
            <a:ext cx="13511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22958" y="5498588"/>
            <a:ext cx="3818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you </a:t>
            </a:r>
            <a:r>
              <a:rPr lang="en-US" sz="2000" i="1" dirty="0" smtClean="0">
                <a:solidFill>
                  <a:schemeClr val="accent2"/>
                </a:solidFill>
              </a:rPr>
              <a:t>analyze</a:t>
            </a:r>
            <a:r>
              <a:rPr lang="en-US" sz="2000" dirty="0" smtClean="0"/>
              <a:t> existing data (like pair)</a:t>
            </a:r>
          </a:p>
          <a:p>
            <a:r>
              <a:rPr lang="en-US" sz="2000" dirty="0" smtClean="0"/>
              <a:t>and you </a:t>
            </a:r>
            <a:r>
              <a:rPr lang="en-US" sz="2000" i="1" dirty="0" smtClean="0">
                <a:solidFill>
                  <a:schemeClr val="accent2"/>
                </a:solidFill>
              </a:rPr>
              <a:t>produce</a:t>
            </a:r>
            <a:r>
              <a:rPr lang="en-US" sz="2000" dirty="0" smtClean="0"/>
              <a:t> new data (</a:t>
            </a:r>
            <a:r>
              <a:rPr lang="en-US" sz="2000" dirty="0" err="1" smtClean="0"/>
              <a:t>y,x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3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7888" y="2101076"/>
            <a:ext cx="6167312" cy="38425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(*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 numbers from 0 to n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precondition: n must be a natural number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*)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let rec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n:int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match n with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0 -&gt;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| n -&gt; n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(n-1)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8);;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print_newline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</a:t>
            </a:r>
            <a:r>
              <a:rPr lang="en-US" dirty="0" err="1" smtClean="0"/>
              <a:t>O’Caml</a:t>
            </a:r>
            <a:r>
              <a:rPr lang="en-US" dirty="0" smtClean="0"/>
              <a:t> Program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667000" y="1547078"/>
            <a:ext cx="1296824" cy="157263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89831" y="1185371"/>
            <a:ext cx="4279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name of the function being defined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04800" y="3581400"/>
            <a:ext cx="1034470" cy="2362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-20782" y="6073914"/>
            <a:ext cx="5755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keyword “let” begins a definition</a:t>
            </a:r>
          </a:p>
          <a:p>
            <a:r>
              <a:rPr lang="en-US" sz="2000" dirty="0" smtClean="0"/>
              <a:t>the keyword “rec” indicates the definition is recursive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558903" y="4531458"/>
            <a:ext cx="5908697" cy="1524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0" y="4086761"/>
            <a:ext cx="13600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top-level</a:t>
            </a:r>
          </a:p>
          <a:p>
            <a:r>
              <a:rPr lang="en-US" sz="2000" dirty="0" smtClean="0"/>
              <a:t>declaration</a:t>
            </a:r>
          </a:p>
          <a:p>
            <a:r>
              <a:rPr lang="en-US" sz="2000" dirty="0" smtClean="0"/>
              <a:t>ends with</a:t>
            </a:r>
          </a:p>
          <a:p>
            <a:r>
              <a:rPr lang="en-US" sz="2000" dirty="0" smtClean="0"/>
              <a:t>“;;”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17049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sumTo8.ml:</a:t>
            </a:r>
          </a:p>
        </p:txBody>
      </p:sp>
    </p:spTree>
    <p:extLst>
      <p:ext uri="{BB962C8B-B14F-4D97-AF65-F5344CB8AC3E}">
        <p14:creationId xmlns:p14="http://schemas.microsoft.com/office/powerpoint/2010/main" val="29072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47888" y="2101076"/>
            <a:ext cx="6167312" cy="38425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(*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 numbers from 0 to n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precondition: n must be a natural number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*)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let rec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n:int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match n with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0 -&gt;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| n -&gt; n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(n-1)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8);;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print_newline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</a:t>
            </a:r>
            <a:r>
              <a:rPr lang="en-US" dirty="0" err="1" smtClean="0"/>
              <a:t>O’Caml</a:t>
            </a:r>
            <a:r>
              <a:rPr lang="en-US" dirty="0" smtClean="0"/>
              <a:t> Program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979917" y="3539930"/>
            <a:ext cx="2372452" cy="42247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2369" y="3790890"/>
            <a:ext cx="1639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result type </a:t>
            </a:r>
            <a:r>
              <a:rPr lang="en-US" sz="2000" dirty="0" err="1" smtClean="0"/>
              <a:t>int</a:t>
            </a:r>
            <a:endParaRPr lang="en-US" sz="2000" dirty="0" smtClean="0"/>
          </a:p>
        </p:txBody>
      </p:sp>
      <p:cxnSp>
        <p:nvCxnSpPr>
          <p:cNvPr id="14" name="Straight Arrow Connector 13"/>
          <p:cNvCxnSpPr>
            <a:stCxn id="16" idx="1"/>
          </p:cNvCxnSpPr>
          <p:nvPr/>
        </p:nvCxnSpPr>
        <p:spPr>
          <a:xfrm flipH="1" flipV="1">
            <a:off x="3657600" y="3632792"/>
            <a:ext cx="3827626" cy="149817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85226" y="4623137"/>
            <a:ext cx="1506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argument </a:t>
            </a:r>
          </a:p>
          <a:p>
            <a:r>
              <a:rPr lang="en-US" sz="2000" dirty="0" smtClean="0"/>
              <a:t>named n</a:t>
            </a:r>
          </a:p>
          <a:p>
            <a:r>
              <a:rPr lang="en-US" sz="2000" dirty="0" smtClean="0"/>
              <a:t>with type </a:t>
            </a:r>
            <a:r>
              <a:rPr lang="en-US" sz="2000" dirty="0" err="1" smtClean="0"/>
              <a:t>int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3000" y="17049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sumTo8.ml:</a:t>
            </a:r>
          </a:p>
        </p:txBody>
      </p:sp>
    </p:spTree>
    <p:extLst>
      <p:ext uri="{BB962C8B-B14F-4D97-AF65-F5344CB8AC3E}">
        <p14:creationId xmlns:p14="http://schemas.microsoft.com/office/powerpoint/2010/main" val="8779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0861" y="2101076"/>
            <a:ext cx="6167312" cy="38425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(*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 numbers from 0 to n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precondition: n must be a natural number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*)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let rec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n:int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match n with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0 -&gt;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| n -&gt; n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(n-1)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8);;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print_newline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</a:t>
            </a:r>
            <a:r>
              <a:rPr lang="en-US" dirty="0" err="1" smtClean="0"/>
              <a:t>O’Caml</a:t>
            </a:r>
            <a:r>
              <a:rPr lang="en-US" dirty="0" smtClean="0"/>
              <a:t> Program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4" idx="2"/>
          </p:cNvCxnSpPr>
          <p:nvPr/>
        </p:nvCxnSpPr>
        <p:spPr>
          <a:xfrm flipH="1">
            <a:off x="2438400" y="1747133"/>
            <a:ext cx="2083452" cy="191046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00400" y="1039247"/>
            <a:ext cx="2642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deconstruct the value n</a:t>
            </a:r>
          </a:p>
          <a:p>
            <a:r>
              <a:rPr lang="en-US" sz="2000" dirty="0" smtClean="0"/>
              <a:t>using pattern matching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443417" y="3366463"/>
            <a:ext cx="4024183" cy="304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67600" y="3163431"/>
            <a:ext cx="16885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to be</a:t>
            </a:r>
          </a:p>
          <a:p>
            <a:r>
              <a:rPr lang="en-US" sz="2000" dirty="0" smtClean="0"/>
              <a:t>deconstructed</a:t>
            </a:r>
          </a:p>
          <a:p>
            <a:r>
              <a:rPr lang="en-US" sz="2000" dirty="0" smtClean="0"/>
              <a:t>appears</a:t>
            </a:r>
          </a:p>
          <a:p>
            <a:r>
              <a:rPr lang="en-US" sz="2000" dirty="0" smtClean="0"/>
              <a:t>between</a:t>
            </a:r>
          </a:p>
          <a:p>
            <a:r>
              <a:rPr lang="en-US" sz="2000" dirty="0" smtClean="0"/>
              <a:t>key words</a:t>
            </a:r>
          </a:p>
          <a:p>
            <a:r>
              <a:rPr lang="en-US" sz="2000" dirty="0" smtClean="0"/>
              <a:t>“match” and</a:t>
            </a:r>
          </a:p>
          <a:p>
            <a:r>
              <a:rPr lang="en-US" sz="2000" dirty="0" smtClean="0"/>
              <a:t>“with”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7049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sumTo8.ml:</a:t>
            </a:r>
          </a:p>
        </p:txBody>
      </p:sp>
    </p:spTree>
    <p:extLst>
      <p:ext uri="{BB962C8B-B14F-4D97-AF65-F5344CB8AC3E}">
        <p14:creationId xmlns:p14="http://schemas.microsoft.com/office/powerpoint/2010/main" val="16010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30861" y="2101076"/>
            <a:ext cx="6167312" cy="38425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(*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 numbers from 0 to n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precondition: n must be a natural number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*)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let rec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n:int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match n with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0 -&gt;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| n -&gt; n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(n-1)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8);;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print_newline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</a:t>
            </a:r>
            <a:r>
              <a:rPr lang="en-US" dirty="0" err="1" smtClean="0"/>
              <a:t>O’Caml</a:t>
            </a:r>
            <a:r>
              <a:rPr lang="en-US" dirty="0" smtClean="0"/>
              <a:t> Program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09600" y="4022338"/>
            <a:ext cx="1145436" cy="192126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8074" y="6073914"/>
            <a:ext cx="8563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deconstructed data matches one of 2 cases:</a:t>
            </a:r>
          </a:p>
          <a:p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 the data matches the pattern 0, or (ii) the data matches the variable pattern 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5800" y="4343400"/>
            <a:ext cx="1069236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" y="1828800"/>
            <a:ext cx="914400" cy="2286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219200"/>
            <a:ext cx="5327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vertical bar "|" separates the alternative patterns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7049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sumTo8.ml:</a:t>
            </a:r>
          </a:p>
        </p:txBody>
      </p:sp>
    </p:spTree>
    <p:extLst>
      <p:ext uri="{BB962C8B-B14F-4D97-AF65-F5344CB8AC3E}">
        <p14:creationId xmlns:p14="http://schemas.microsoft.com/office/powerpoint/2010/main" val="34939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30861" y="2101076"/>
            <a:ext cx="6167312" cy="38425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(*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 numbers from 0 to n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precondition: n must be a natural number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*)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let rec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n:int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match n with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0 -&gt;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| n -&gt; n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(n-1)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8);;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print_newline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</a:t>
            </a:r>
            <a:r>
              <a:rPr lang="en-US" dirty="0" err="1" smtClean="0"/>
              <a:t>O’Caml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9744" y="1066800"/>
            <a:ext cx="5946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</a:t>
            </a:r>
            <a:r>
              <a:rPr lang="en-US" sz="2000" dirty="0" smtClean="0"/>
              <a:t>ach branch of the match statement constructs a result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622121" y="3200400"/>
            <a:ext cx="4616880" cy="69272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63691" y="2718137"/>
            <a:ext cx="1375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construct</a:t>
            </a:r>
          </a:p>
          <a:p>
            <a:r>
              <a:rPr lang="en-US" sz="2000" dirty="0" smtClean="0"/>
              <a:t>the result 0</a:t>
            </a:r>
          </a:p>
          <a:p>
            <a:endParaRPr lang="en-US" sz="2000" dirty="0" smtClean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 flipV="1">
            <a:off x="4043155" y="4409515"/>
            <a:ext cx="3348245" cy="45310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91400" y="3893127"/>
            <a:ext cx="15454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construct </a:t>
            </a:r>
          </a:p>
          <a:p>
            <a:r>
              <a:rPr lang="en-US" sz="2000" dirty="0" smtClean="0"/>
              <a:t>a result</a:t>
            </a:r>
          </a:p>
          <a:p>
            <a:r>
              <a:rPr lang="en-US" sz="2000" dirty="0" smtClean="0"/>
              <a:t>using a</a:t>
            </a:r>
          </a:p>
          <a:p>
            <a:r>
              <a:rPr lang="en-US" sz="2000" dirty="0" smtClean="0"/>
              <a:t>recursive</a:t>
            </a:r>
          </a:p>
          <a:p>
            <a:r>
              <a:rPr lang="en-US" sz="2000" dirty="0" smtClean="0"/>
              <a:t>call to </a:t>
            </a:r>
            <a:r>
              <a:rPr lang="en-US" sz="2000" dirty="0" err="1" smtClean="0"/>
              <a:t>sumTo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7049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sumTo8.ml:</a:t>
            </a:r>
          </a:p>
        </p:txBody>
      </p:sp>
    </p:spTree>
    <p:extLst>
      <p:ext uri="{BB962C8B-B14F-4D97-AF65-F5344CB8AC3E}">
        <p14:creationId xmlns:p14="http://schemas.microsoft.com/office/powerpoint/2010/main" val="18775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0861" y="2101076"/>
            <a:ext cx="6167312" cy="38425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(*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 numbers from 0 to n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precondition: n must be a natural number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*)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let rec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n:int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match n with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0 -&gt;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| n -&gt; n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(n-1)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;;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8);;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print_newline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</a:t>
            </a:r>
            <a:r>
              <a:rPr lang="en-US" dirty="0" err="1" smtClean="0"/>
              <a:t>O’Caml</a:t>
            </a:r>
            <a:r>
              <a:rPr lang="en-US" dirty="0" smtClean="0"/>
              <a:t> Program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54929" y="4022338"/>
            <a:ext cx="4041819" cy="74949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47663" y="3260781"/>
            <a:ext cx="13769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print the</a:t>
            </a:r>
          </a:p>
          <a:p>
            <a:r>
              <a:rPr lang="en-US" sz="2000" dirty="0" smtClean="0"/>
              <a:t>result of </a:t>
            </a:r>
          </a:p>
          <a:p>
            <a:r>
              <a:rPr lang="en-US" sz="2000" dirty="0" smtClean="0"/>
              <a:t>calling</a:t>
            </a:r>
          </a:p>
          <a:p>
            <a:r>
              <a:rPr lang="en-US" sz="2000" dirty="0" err="1" smtClean="0"/>
              <a:t>sumTo</a:t>
            </a:r>
            <a:r>
              <a:rPr lang="en-US" sz="2000" dirty="0" smtClean="0"/>
              <a:t> on 8</a:t>
            </a:r>
          </a:p>
          <a:p>
            <a:endParaRPr lang="en-US" sz="20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241965" y="5548744"/>
            <a:ext cx="4378035" cy="73103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01044" y="5925833"/>
            <a:ext cx="1068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print a</a:t>
            </a:r>
          </a:p>
          <a:p>
            <a:r>
              <a:rPr lang="en-US" sz="2000" dirty="0" smtClean="0"/>
              <a:t>new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7049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sumTo8.ml:</a:t>
            </a:r>
          </a:p>
        </p:txBody>
      </p:sp>
    </p:spTree>
    <p:extLst>
      <p:ext uri="{BB962C8B-B14F-4D97-AF65-F5344CB8AC3E}">
        <p14:creationId xmlns:p14="http://schemas.microsoft.com/office/powerpoint/2010/main" val="12818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16887" cy="1362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O’caml</a:t>
            </a:r>
            <a:r>
              <a:rPr lang="en-US" dirty="0" smtClean="0"/>
              <a:t> Basics:</a:t>
            </a:r>
            <a:br>
              <a:rPr lang="en-US" dirty="0" smtClean="0"/>
            </a:br>
            <a:r>
              <a:rPr lang="en-US" dirty="0" smtClean="0"/>
              <a:t>Expressions, Values, Simple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Expressions, Values,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Expressions</a:t>
            </a:r>
            <a:r>
              <a:rPr lang="en-US" dirty="0" smtClean="0"/>
              <a:t> are computations</a:t>
            </a:r>
          </a:p>
          <a:p>
            <a:pPr lvl="1"/>
            <a:r>
              <a:rPr lang="en-US" dirty="0" smtClean="0"/>
              <a:t>2 + 3 is a computation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Values</a:t>
            </a:r>
            <a:r>
              <a:rPr lang="en-US" dirty="0" smtClean="0"/>
              <a:t> are the results of computations</a:t>
            </a:r>
          </a:p>
          <a:p>
            <a:pPr lvl="1"/>
            <a:r>
              <a:rPr lang="en-US" dirty="0" smtClean="0"/>
              <a:t>5 is a value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Types</a:t>
            </a:r>
            <a:r>
              <a:rPr lang="en-US" dirty="0" smtClean="0"/>
              <a:t> describe collections of values and the computations that generate those values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is a type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v</a:t>
            </a:r>
            <a:r>
              <a:rPr lang="en-US" dirty="0" smtClean="0"/>
              <a:t>alues of type </a:t>
            </a:r>
            <a:r>
              <a:rPr lang="en-US" dirty="0" err="1" smtClean="0"/>
              <a:t>int</a:t>
            </a:r>
            <a:r>
              <a:rPr lang="en-US" dirty="0" smtClean="0"/>
              <a:t> include </a:t>
            </a:r>
          </a:p>
          <a:p>
            <a:pPr lvl="2"/>
            <a:r>
              <a:rPr lang="en-US" dirty="0" smtClean="0"/>
              <a:t>0</a:t>
            </a:r>
            <a:r>
              <a:rPr lang="en-US" dirty="0"/>
              <a:t>, 1, 2, 3</a:t>
            </a:r>
            <a:r>
              <a:rPr lang="en-US" dirty="0" smtClean="0"/>
              <a:t>, …, </a:t>
            </a:r>
            <a:r>
              <a:rPr lang="en-US" dirty="0" err="1" smtClean="0"/>
              <a:t>max_int</a:t>
            </a:r>
            <a:endParaRPr lang="en-US" dirty="0" smtClean="0"/>
          </a:p>
          <a:p>
            <a:pPr lvl="2"/>
            <a:r>
              <a:rPr lang="en-US" dirty="0" smtClean="0"/>
              <a:t>-1, -2, …, </a:t>
            </a:r>
            <a:r>
              <a:rPr lang="en-US" dirty="0" err="1" smtClean="0"/>
              <a:t>min_int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simple types, values,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803-4C98-8B4B-AFAD-B6AF560654D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868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>
                <a:cs typeface="Courier"/>
              </a:rPr>
              <a:t>Type</a:t>
            </a:r>
            <a:r>
              <a:rPr lang="en-US" sz="2000" dirty="0" smtClean="0">
                <a:cs typeface="Courier"/>
              </a:rPr>
              <a:t>:		</a:t>
            </a:r>
            <a:r>
              <a:rPr lang="en-US" sz="2000" u="sng" dirty="0" smtClean="0">
                <a:cs typeface="Courier"/>
              </a:rPr>
              <a:t>Values</a:t>
            </a:r>
            <a:r>
              <a:rPr lang="en-US" sz="2000" dirty="0" smtClean="0">
                <a:cs typeface="Courier"/>
              </a:rPr>
              <a:t>:			</a:t>
            </a:r>
            <a:r>
              <a:rPr lang="en-US" sz="2000" u="sng" dirty="0" smtClean="0">
                <a:cs typeface="Courier"/>
              </a:rPr>
              <a:t>Expressions:</a:t>
            </a:r>
            <a:endParaRPr lang="en-US" sz="2000" dirty="0" smtClean="0">
              <a:cs typeface="Courier"/>
            </a:endParaRP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-2, 0, 42		42 * (13 + 1)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float		3.14, -1., 2e12	(3.14 +. 12.0) *. 10e6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		‘a’, ’b’, ’&amp;’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int_of_char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‘a’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		“moo”, “cow”		“moo” ^ “cow”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true, false		if true then 3 else 4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unit		()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print_int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800" dirty="0" smtClean="0">
                <a:cs typeface="Courier"/>
              </a:rPr>
              <a:t>For more primitive types and functions over them, </a:t>
            </a:r>
            <a:br>
              <a:rPr lang="en-US" sz="2800" dirty="0" smtClean="0">
                <a:cs typeface="Courier"/>
              </a:rPr>
            </a:br>
            <a:r>
              <a:rPr lang="en-US" sz="2800" dirty="0" smtClean="0">
                <a:cs typeface="Courier"/>
              </a:rPr>
              <a:t>see the </a:t>
            </a:r>
            <a:r>
              <a:rPr lang="en-US" sz="2800" dirty="0" err="1" smtClean="0">
                <a:cs typeface="Courier"/>
              </a:rPr>
              <a:t>OCaml</a:t>
            </a:r>
            <a:r>
              <a:rPr lang="en-US" sz="2800" dirty="0" smtClean="0">
                <a:cs typeface="Courier"/>
              </a:rPr>
              <a:t> Reference Manual here:</a:t>
            </a:r>
          </a:p>
          <a:p>
            <a:pPr>
              <a:buNone/>
            </a:pPr>
            <a:endParaRPr lang="en-US" sz="2800" dirty="0" smtClean="0">
              <a:cs typeface="Courier"/>
            </a:endParaRPr>
          </a:p>
          <a:p>
            <a:pPr>
              <a:buNone/>
            </a:pPr>
            <a:r>
              <a:rPr lang="en-US" dirty="0" err="1" smtClean="0">
                <a:cs typeface="Courier"/>
              </a:rPr>
              <a:t>http://caml.inria.fr/pub/docs/manual-ocaml/libref/Pervasives.html</a:t>
            </a:r>
            <a:endParaRPr lang="en-US" dirty="0" smtClean="0">
              <a:cs typeface="Courier"/>
            </a:endParaRP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263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16887" cy="1362075"/>
          </a:xfrm>
        </p:spPr>
        <p:txBody>
          <a:bodyPr/>
          <a:lstStyle/>
          <a:p>
            <a:r>
              <a:rPr lang="en-US" dirty="0" err="1" smtClean="0"/>
              <a:t>O’caml</a:t>
            </a:r>
            <a:r>
              <a:rPr lang="en-US" dirty="0" smtClean="0"/>
              <a:t> Basics:</a:t>
            </a:r>
            <a:br>
              <a:rPr lang="en-US" dirty="0" smtClean="0"/>
            </a:br>
            <a:r>
              <a:rPr lang="en-US" dirty="0" smtClean="0"/>
              <a:t>Core Expression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simple switch in perspective can change the way you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>think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about programming and problem solving.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Expression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803-4C98-8B4B-AFAD-B6AF560654D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simplest </a:t>
            </a:r>
            <a:r>
              <a:rPr lang="en-US" dirty="0" err="1" smtClean="0"/>
              <a:t>O'Caml</a:t>
            </a:r>
            <a:r>
              <a:rPr lang="en-US" dirty="0" smtClean="0"/>
              <a:t> expressions </a:t>
            </a:r>
            <a:r>
              <a:rPr lang="en-US" dirty="0" smtClean="0">
                <a:solidFill>
                  <a:srgbClr val="3366FF"/>
                </a:solidFill>
              </a:rPr>
              <a:t>e</a:t>
            </a:r>
            <a:r>
              <a:rPr lang="en-US" dirty="0" smtClean="0"/>
              <a:t> are:</a:t>
            </a:r>
          </a:p>
          <a:p>
            <a:r>
              <a:rPr lang="en-US" dirty="0" smtClean="0"/>
              <a:t>values			</a:t>
            </a:r>
            <a:r>
              <a:rPr lang="en-US" i="1" dirty="0" smtClean="0">
                <a:solidFill>
                  <a:srgbClr val="3366FF"/>
                </a:solidFill>
                <a:cs typeface="Courier"/>
              </a:rPr>
              <a:t>numbers, strings, </a:t>
            </a:r>
            <a:r>
              <a:rPr lang="en-US" i="1" dirty="0" err="1" smtClean="0">
                <a:solidFill>
                  <a:srgbClr val="3366FF"/>
                </a:solidFill>
                <a:cs typeface="Courier"/>
              </a:rPr>
              <a:t>bools</a:t>
            </a:r>
            <a:r>
              <a:rPr lang="en-US" i="1" dirty="0" smtClean="0">
                <a:solidFill>
                  <a:srgbClr val="3366FF"/>
                </a:solidFill>
                <a:cs typeface="Courier"/>
              </a:rPr>
              <a:t>, ...</a:t>
            </a:r>
            <a:endParaRPr lang="en-US" dirty="0"/>
          </a:p>
          <a:p>
            <a:r>
              <a:rPr lang="en-US" dirty="0" smtClean="0"/>
              <a:t>id			</a:t>
            </a:r>
            <a:r>
              <a:rPr lang="en-US" dirty="0"/>
              <a:t>	</a:t>
            </a:r>
            <a:r>
              <a:rPr lang="en-US" i="1" dirty="0" smtClean="0">
                <a:solidFill>
                  <a:srgbClr val="3366FF"/>
                </a:solidFill>
                <a:cs typeface="Courier"/>
              </a:rPr>
              <a:t>variables (x, foo, ...)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op e</a:t>
            </a:r>
            <a:r>
              <a:rPr lang="en-US" baseline="-25000" dirty="0" smtClean="0"/>
              <a:t>2	</a:t>
            </a:r>
            <a:r>
              <a:rPr lang="en-US" baseline="-25000" dirty="0"/>
              <a:t>	</a:t>
            </a:r>
            <a:r>
              <a:rPr lang="en-US" baseline="-25000" dirty="0" smtClean="0"/>
              <a:t>	</a:t>
            </a:r>
            <a:r>
              <a:rPr lang="en-US" i="1" dirty="0" smtClean="0">
                <a:solidFill>
                  <a:srgbClr val="3366FF"/>
                </a:solidFill>
                <a:cs typeface="Courier"/>
              </a:rPr>
              <a:t>operators (x+3, ...)</a:t>
            </a:r>
            <a:endParaRPr lang="en-US" baseline="-25000" dirty="0">
              <a:solidFill>
                <a:srgbClr val="3366FF"/>
              </a:solidFill>
            </a:endParaRPr>
          </a:p>
          <a:p>
            <a:r>
              <a:rPr lang="en-US" dirty="0" smtClean="0"/>
              <a:t>id e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 … e</a:t>
            </a:r>
            <a:r>
              <a:rPr lang="en-US" baseline="-25000" dirty="0" smtClean="0"/>
              <a:t>n			</a:t>
            </a:r>
            <a:r>
              <a:rPr lang="en-US" i="1" dirty="0" smtClean="0">
                <a:solidFill>
                  <a:srgbClr val="3366FF"/>
                </a:solidFill>
                <a:cs typeface="Courier"/>
              </a:rPr>
              <a:t>function call (foo 3 42)</a:t>
            </a:r>
            <a:endParaRPr lang="en-US" baseline="-25000" dirty="0">
              <a:solidFill>
                <a:srgbClr val="3366FF"/>
              </a:solidFill>
            </a:endParaRPr>
          </a:p>
          <a:p>
            <a:r>
              <a:rPr lang="en-US" b="1" dirty="0" smtClean="0">
                <a:cs typeface="Courier"/>
              </a:rPr>
              <a:t>let </a:t>
            </a:r>
            <a:r>
              <a:rPr lang="en-US" dirty="0" smtClean="0"/>
              <a:t>id = e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="1" dirty="0" smtClean="0">
                <a:cs typeface="Courier"/>
              </a:rPr>
              <a:t>in </a:t>
            </a:r>
            <a:r>
              <a:rPr lang="en-US" dirty="0" smtClean="0"/>
              <a:t>e</a:t>
            </a:r>
            <a:r>
              <a:rPr lang="en-US" baseline="-25000" dirty="0" smtClean="0"/>
              <a:t>2		</a:t>
            </a:r>
            <a:r>
              <a:rPr lang="en-US" i="1" dirty="0" smtClean="0">
                <a:solidFill>
                  <a:srgbClr val="3366FF"/>
                </a:solidFill>
                <a:cs typeface="Courier"/>
              </a:rPr>
              <a:t>local variable decl</a:t>
            </a:r>
            <a:r>
              <a:rPr lang="en-US" i="1" dirty="0" smtClean="0">
                <a:cs typeface="Courier"/>
              </a:rPr>
              <a:t>.</a:t>
            </a:r>
            <a:endParaRPr lang="en-US" baseline="-25000" dirty="0"/>
          </a:p>
          <a:p>
            <a:r>
              <a:rPr lang="en-US" b="1" dirty="0" smtClean="0">
                <a:cs typeface="Courier"/>
              </a:rPr>
              <a:t>if </a:t>
            </a:r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="1" dirty="0" smtClean="0">
                <a:cs typeface="Courier"/>
              </a:rPr>
              <a:t>then </a:t>
            </a:r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b="1" dirty="0" smtClean="0">
                <a:cs typeface="Courier"/>
              </a:rPr>
              <a:t>else </a:t>
            </a:r>
            <a:r>
              <a:rPr lang="en-US" dirty="0" smtClean="0"/>
              <a:t>e</a:t>
            </a:r>
            <a:r>
              <a:rPr lang="en-US" baseline="-25000" dirty="0" smtClean="0"/>
              <a:t>3</a:t>
            </a:r>
            <a:r>
              <a:rPr lang="en-US" dirty="0" smtClean="0"/>
              <a:t>    	</a:t>
            </a:r>
            <a:r>
              <a:rPr lang="en-US" i="1" dirty="0" smtClean="0">
                <a:solidFill>
                  <a:srgbClr val="3366FF"/>
                </a:solidFill>
                <a:cs typeface="Courier"/>
              </a:rPr>
              <a:t>a conditional</a:t>
            </a:r>
          </a:p>
          <a:p>
            <a:r>
              <a:rPr lang="en-US" dirty="0" smtClean="0">
                <a:cs typeface="Courier"/>
              </a:rPr>
              <a:t>(e)				</a:t>
            </a:r>
            <a:r>
              <a:rPr lang="en-US" i="1" dirty="0" smtClean="0">
                <a:solidFill>
                  <a:srgbClr val="3366FF"/>
                </a:solidFill>
                <a:cs typeface="Courier"/>
              </a:rPr>
              <a:t>a parenthesized expression</a:t>
            </a:r>
          </a:p>
          <a:p>
            <a:r>
              <a:rPr lang="en-US" dirty="0" smtClean="0">
                <a:cs typeface="Courier"/>
              </a:rPr>
              <a:t>(e : t)			</a:t>
            </a:r>
            <a:r>
              <a:rPr lang="en-US" i="1" dirty="0" smtClean="0">
                <a:solidFill>
                  <a:srgbClr val="3366FF"/>
                </a:solidFill>
                <a:cs typeface="Courier"/>
              </a:rPr>
              <a:t>an expression with its type</a:t>
            </a:r>
          </a:p>
        </p:txBody>
      </p:sp>
    </p:spTree>
    <p:extLst>
      <p:ext uri="{BB962C8B-B14F-4D97-AF65-F5344CB8AC3E}">
        <p14:creationId xmlns:p14="http://schemas.microsoft.com/office/powerpoint/2010/main" val="39203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parentheses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803-4C98-8B4B-AFAD-B6AF560654D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8392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cs typeface="Courier"/>
              </a:rPr>
              <a:t>In most languages, arguments are parenthesized &amp; separated by commas:  </a:t>
            </a:r>
          </a:p>
          <a:p>
            <a:pPr>
              <a:buNone/>
            </a:pPr>
            <a:r>
              <a:rPr lang="en-US" dirty="0">
                <a:cs typeface="Courier"/>
              </a:rPr>
              <a:t>	</a:t>
            </a:r>
            <a:endParaRPr lang="en-US" dirty="0" smtClean="0">
              <a:cs typeface="Courier"/>
            </a:endParaRPr>
          </a:p>
          <a:p>
            <a:pPr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f(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x,y,z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)     sum(3,4,5) </a:t>
            </a:r>
          </a:p>
          <a:p>
            <a:pPr>
              <a:buNone/>
            </a:pPr>
            <a:endParaRPr lang="en-US" dirty="0" smtClean="0">
              <a:cs typeface="Courier"/>
            </a:endParaRPr>
          </a:p>
          <a:p>
            <a:pPr>
              <a:buNone/>
            </a:pPr>
            <a:r>
              <a:rPr lang="en-US" dirty="0" smtClean="0">
                <a:cs typeface="Courier"/>
              </a:rPr>
              <a:t>In </a:t>
            </a:r>
            <a:r>
              <a:rPr lang="en-US" dirty="0" err="1" smtClean="0">
                <a:cs typeface="Courier"/>
              </a:rPr>
              <a:t>OCaml</a:t>
            </a:r>
            <a:r>
              <a:rPr lang="en-US" dirty="0" smtClean="0">
                <a:cs typeface="Courier"/>
              </a:rPr>
              <a:t>, we don’t write the parentheses or the commas: </a:t>
            </a:r>
            <a:br>
              <a:rPr lang="en-US" dirty="0" smtClean="0">
                <a:cs typeface="Courier"/>
              </a:rPr>
            </a:br>
            <a:endParaRPr lang="en-US" dirty="0" smtClean="0">
              <a:cs typeface="Courier"/>
            </a:endParaRPr>
          </a:p>
          <a:p>
            <a:pPr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f x y z      sum 3 4 5</a:t>
            </a:r>
          </a:p>
          <a:p>
            <a:pPr>
              <a:buNone/>
            </a:pPr>
            <a:endParaRPr lang="en-US" dirty="0" smtClean="0">
              <a:cs typeface="Courier"/>
            </a:endParaRPr>
          </a:p>
          <a:p>
            <a:pPr>
              <a:buNone/>
            </a:pPr>
            <a:r>
              <a:rPr lang="en-US" dirty="0" smtClean="0">
                <a:cs typeface="Courier"/>
              </a:rPr>
              <a:t>But we do have to worry about </a:t>
            </a:r>
            <a:r>
              <a:rPr lang="en-US" i="1" dirty="0" smtClean="0">
                <a:cs typeface="Courier"/>
              </a:rPr>
              <a:t>grouping</a:t>
            </a:r>
            <a:r>
              <a:rPr lang="en-US" dirty="0" smtClean="0">
                <a:cs typeface="Courier"/>
              </a:rPr>
              <a:t>.  For example, 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	f x y z</a:t>
            </a:r>
            <a:b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f x (y z)</a:t>
            </a:r>
          </a:p>
          <a:p>
            <a:pPr>
              <a:buNone/>
            </a:pPr>
            <a:endParaRPr lang="en-US" dirty="0" smtClean="0">
              <a:cs typeface="Courier"/>
            </a:endParaRPr>
          </a:p>
          <a:p>
            <a:pPr>
              <a:buNone/>
            </a:pPr>
            <a:r>
              <a:rPr lang="en-US" dirty="0" smtClean="0">
                <a:cs typeface="Courier"/>
              </a:rPr>
              <a:t>The first one passes three arguments to f (x, y, and z)</a:t>
            </a:r>
          </a:p>
          <a:p>
            <a:pPr>
              <a:buNone/>
            </a:pPr>
            <a:r>
              <a:rPr lang="en-US" dirty="0">
                <a:cs typeface="Courier"/>
              </a:rPr>
              <a:t>T</a:t>
            </a:r>
            <a:r>
              <a:rPr lang="en-US" dirty="0" smtClean="0">
                <a:cs typeface="Courier"/>
              </a:rPr>
              <a:t>he second passes two arguments to f (x, and the result of applying the function y to z.)  </a:t>
            </a:r>
          </a:p>
          <a:p>
            <a:pPr>
              <a:buNone/>
            </a:pPr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205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16887" cy="1362075"/>
          </a:xfrm>
        </p:spPr>
        <p:txBody>
          <a:bodyPr/>
          <a:lstStyle/>
          <a:p>
            <a:r>
              <a:rPr lang="en-US" dirty="0" err="1" smtClean="0"/>
              <a:t>O’caml</a:t>
            </a:r>
            <a:r>
              <a:rPr lang="en-US" dirty="0" smtClean="0"/>
              <a:t> Basics:</a:t>
            </a:r>
            <a:br>
              <a:rPr lang="en-US" dirty="0" smtClean="0"/>
            </a:br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value has a type and so does every expression</a:t>
            </a:r>
          </a:p>
          <a:p>
            <a:r>
              <a:rPr lang="en-US" dirty="0" smtClean="0"/>
              <a:t>This is a concept that is familiar from Java but it becomes more important when programming in a functional language</a:t>
            </a:r>
          </a:p>
          <a:p>
            <a:r>
              <a:rPr lang="en-US" dirty="0" smtClean="0"/>
              <a:t>The type of an expression is determined by the type of its </a:t>
            </a:r>
            <a:r>
              <a:rPr lang="en-US" dirty="0" err="1" smtClean="0"/>
              <a:t>subexpressions</a:t>
            </a:r>
            <a:endParaRPr lang="en-US" dirty="0"/>
          </a:p>
          <a:p>
            <a:r>
              <a:rPr lang="en-US" dirty="0" smtClean="0"/>
              <a:t>We write (e : t) to say that expression e has type t.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 : </a:t>
            </a:r>
            <a:r>
              <a:rPr lang="en-US" dirty="0" err="1" smtClean="0"/>
              <a:t>int</a:t>
            </a:r>
            <a:r>
              <a:rPr lang="en-US" dirty="0"/>
              <a:t>				"hello" : </a:t>
            </a:r>
            <a:r>
              <a:rPr lang="en-US" dirty="0" smtClean="0"/>
              <a:t>string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 + 2 : </a:t>
            </a:r>
            <a:r>
              <a:rPr lang="en-US" dirty="0" err="1" smtClean="0"/>
              <a:t>int</a:t>
            </a: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"I say " ^ "hello" :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set of </a:t>
            </a:r>
            <a:r>
              <a:rPr lang="en-US" dirty="0" smtClean="0">
                <a:solidFill>
                  <a:schemeClr val="accent2"/>
                </a:solidFill>
              </a:rPr>
              <a:t>simple rules </a:t>
            </a:r>
            <a:r>
              <a:rPr lang="en-US" dirty="0" smtClean="0"/>
              <a:t>that govern type checking</a:t>
            </a:r>
          </a:p>
          <a:p>
            <a:pPr lvl="1"/>
            <a:r>
              <a:rPr lang="en-US" dirty="0" smtClean="0"/>
              <a:t>programs that do not follow the rules will not type check and </a:t>
            </a:r>
            <a:r>
              <a:rPr lang="en-US" dirty="0" err="1" smtClean="0"/>
              <a:t>O’Caml</a:t>
            </a:r>
            <a:r>
              <a:rPr lang="en-US" dirty="0" smtClean="0"/>
              <a:t> will refuse to compile them for you (the nerve!)</a:t>
            </a:r>
          </a:p>
          <a:p>
            <a:pPr lvl="1"/>
            <a:r>
              <a:rPr lang="en-US" dirty="0" smtClean="0"/>
              <a:t>at first you may find this to be a pain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types are a great thing:</a:t>
            </a:r>
          </a:p>
          <a:p>
            <a:pPr lvl="1"/>
            <a:r>
              <a:rPr lang="en-US" dirty="0" smtClean="0"/>
              <a:t>they </a:t>
            </a:r>
            <a:r>
              <a:rPr lang="en-US" i="1" dirty="0" smtClean="0">
                <a:solidFill>
                  <a:srgbClr val="C00000"/>
                </a:solidFill>
              </a:rPr>
              <a:t>help us think </a:t>
            </a:r>
            <a:r>
              <a:rPr lang="en-US" dirty="0" smtClean="0"/>
              <a:t>about </a:t>
            </a:r>
            <a:r>
              <a:rPr lang="en-US" i="1" dirty="0" smtClean="0">
                <a:solidFill>
                  <a:schemeClr val="accent2"/>
                </a:solidFill>
              </a:rPr>
              <a:t>how to construct</a:t>
            </a:r>
            <a:r>
              <a:rPr lang="en-US" dirty="0" smtClean="0"/>
              <a:t> our programs</a:t>
            </a:r>
          </a:p>
          <a:p>
            <a:pPr lvl="1"/>
            <a:r>
              <a:rPr lang="en-US" dirty="0" smtClean="0"/>
              <a:t>they help us </a:t>
            </a:r>
            <a:r>
              <a:rPr lang="en-US" i="1" dirty="0" smtClean="0">
                <a:solidFill>
                  <a:srgbClr val="C00000"/>
                </a:solidFill>
              </a:rPr>
              <a:t>find stupid programming errors </a:t>
            </a:r>
          </a:p>
          <a:p>
            <a:pPr lvl="1"/>
            <a:r>
              <a:rPr lang="en-US" dirty="0" smtClean="0"/>
              <a:t>they help us track down compatibility errors quickly when we edit and </a:t>
            </a:r>
            <a:r>
              <a:rPr lang="en-US" i="1" dirty="0" smtClean="0">
                <a:solidFill>
                  <a:srgbClr val="C00000"/>
                </a:solidFill>
              </a:rPr>
              <a:t>maintain our code</a:t>
            </a:r>
          </a:p>
          <a:p>
            <a:pPr lvl="1"/>
            <a:r>
              <a:rPr lang="en-US" dirty="0" smtClean="0"/>
              <a:t>they allow us to </a:t>
            </a:r>
            <a:r>
              <a:rPr lang="en-US" i="1" dirty="0" smtClean="0">
                <a:solidFill>
                  <a:srgbClr val="C00000"/>
                </a:solidFill>
              </a:rPr>
              <a:t>enforce powerful invariants </a:t>
            </a:r>
            <a:r>
              <a:rPr lang="en-US" dirty="0" smtClean="0"/>
              <a:t>about our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2216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9763" y="1476345"/>
            <a:ext cx="687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0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       	</a:t>
            </a:r>
            <a:r>
              <a:rPr lang="en-US" sz="2000" dirty="0" smtClean="0"/>
              <a:t>(and similarly for any other integer constant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61" y="2114490"/>
            <a:ext cx="696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" : string</a:t>
            </a:r>
            <a:r>
              <a:rPr lang="en-US" sz="2000" dirty="0" smtClean="0"/>
              <a:t>	(and similarly for any other string constant "…")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8948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62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+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8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*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9763" y="1476345"/>
            <a:ext cx="687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0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       	</a:t>
            </a:r>
            <a:r>
              <a:rPr lang="en-US" sz="2000" dirty="0" smtClean="0"/>
              <a:t>(and similarly for any other integer constant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61" y="2114490"/>
            <a:ext cx="696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" : string</a:t>
            </a:r>
            <a:r>
              <a:rPr lang="en-US" sz="2000" dirty="0" smtClean="0"/>
              <a:t>	(and similarly for any other string constant "…")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7596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5525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62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+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8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*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763" y="3733800"/>
            <a:ext cx="2950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string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string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^ e2 :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3475" y="3755886"/>
            <a:ext cx="3138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err="1" smtClean="0">
                <a:solidFill>
                  <a:schemeClr val="accent2"/>
                </a:solidFill>
              </a:rPr>
              <a:t>string_of_int</a:t>
            </a:r>
            <a:r>
              <a:rPr lang="en-US" sz="2000" dirty="0" smtClean="0">
                <a:solidFill>
                  <a:schemeClr val="accent2"/>
                </a:solidFill>
              </a:rPr>
              <a:t> e  :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9763" y="1476345"/>
            <a:ext cx="687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0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       	</a:t>
            </a:r>
            <a:r>
              <a:rPr lang="en-US" sz="2000" dirty="0" smtClean="0"/>
              <a:t>(and similarly for any other integer constant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61" y="2114490"/>
            <a:ext cx="696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" : string</a:t>
            </a:r>
            <a:r>
              <a:rPr lang="en-US" sz="2000" dirty="0" smtClean="0"/>
              <a:t>	(and similarly for any other string constant "…")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7596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19782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+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8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*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763" y="3733800"/>
            <a:ext cx="2950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string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string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^ e2 :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3475" y="3755886"/>
            <a:ext cx="3138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err="1" smtClean="0">
                <a:solidFill>
                  <a:schemeClr val="accent2"/>
                </a:solidFill>
              </a:rPr>
              <a:t>string_of_int</a:t>
            </a:r>
            <a:r>
              <a:rPr lang="en-US" sz="2000" dirty="0" smtClean="0">
                <a:solidFill>
                  <a:schemeClr val="accent2"/>
                </a:solidFill>
              </a:rPr>
              <a:t> e  :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8485" y="5334000"/>
            <a:ext cx="4079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3 : int</a:t>
            </a:r>
            <a:r>
              <a:rPr lang="en-US" sz="2000" dirty="0" smtClean="0"/>
              <a:t>. 		(By rule  1)</a:t>
            </a:r>
          </a:p>
          <a:p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9763" y="1476345"/>
            <a:ext cx="687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0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       	</a:t>
            </a:r>
            <a:r>
              <a:rPr lang="en-US" sz="2000" dirty="0" smtClean="0"/>
              <a:t>(and similarly for any other integer constant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61" y="2114490"/>
            <a:ext cx="696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" : string</a:t>
            </a:r>
            <a:r>
              <a:rPr lang="en-US" sz="2000" dirty="0" smtClean="0"/>
              <a:t>	(and similarly for any other string constant "…")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7596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9590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+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8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*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763" y="3733800"/>
            <a:ext cx="2950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string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string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^ e2 :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3475" y="3755886"/>
            <a:ext cx="3138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err="1" smtClean="0">
                <a:solidFill>
                  <a:schemeClr val="accent2"/>
                </a:solidFill>
              </a:rPr>
              <a:t>string_of_int</a:t>
            </a:r>
            <a:r>
              <a:rPr lang="en-US" sz="2000" dirty="0" smtClean="0">
                <a:solidFill>
                  <a:schemeClr val="accent2"/>
                </a:solidFill>
              </a:rPr>
              <a:t> e  :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8485" y="5334000"/>
            <a:ext cx="4079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3 : int</a:t>
            </a:r>
            <a:r>
              <a:rPr lang="en-US" sz="2000" dirty="0" smtClean="0"/>
              <a:t>. 		(By rule  1)</a:t>
            </a:r>
          </a:p>
          <a:p>
            <a:r>
              <a:rPr lang="en-US" sz="2000" dirty="0" smtClean="0"/>
              <a:t>Therefore, </a:t>
            </a:r>
            <a:r>
              <a:rPr lang="en-US" sz="2000" dirty="0" smtClean="0">
                <a:solidFill>
                  <a:schemeClr val="accent2"/>
                </a:solidFill>
              </a:rPr>
              <a:t>(2 + 3)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</a:t>
            </a:r>
            <a:r>
              <a:rPr lang="en-US" sz="2000" dirty="0" smtClean="0"/>
              <a:t>(By rule </a:t>
            </a:r>
            <a:r>
              <a:rPr lang="en-US" sz="2000" dirty="0"/>
              <a:t> </a:t>
            </a:r>
            <a:r>
              <a:rPr lang="en-US" sz="2000" dirty="0" smtClean="0"/>
              <a:t>3)</a:t>
            </a:r>
          </a:p>
          <a:p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9763" y="1476345"/>
            <a:ext cx="687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0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       	</a:t>
            </a:r>
            <a:r>
              <a:rPr lang="en-US" sz="2000" dirty="0" smtClean="0"/>
              <a:t>(and similarly for any other integer constant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61" y="2114490"/>
            <a:ext cx="696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" : string</a:t>
            </a:r>
            <a:r>
              <a:rPr lang="en-US" sz="2000" dirty="0" smtClean="0"/>
              <a:t>	(and similarly for any other string constant "…")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7596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8046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Functionally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966019"/>
            <a:ext cx="4230329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imperative 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chemeClr val="accent2"/>
                </a:solidFill>
              </a:rPr>
              <a:t>outputs are irrelevant!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output is not function of input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volatile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unrepeatable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i="1" dirty="0" smtClean="0">
                <a:solidFill>
                  <a:schemeClr val="accent2"/>
                </a:solidFill>
              </a:rPr>
              <a:t>parallelism hidden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harder to test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harder to compose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966019"/>
            <a:ext cx="44958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pure, functional code: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chemeClr val="accent2"/>
                </a:solidFill>
              </a:rPr>
              <a:t>outputs are everything!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output is function of input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persistent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i="1" dirty="0" smtClean="0">
                <a:solidFill>
                  <a:schemeClr val="accent2"/>
                </a:solidFill>
              </a:rPr>
              <a:t>repeatable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i="1" dirty="0" smtClean="0">
                <a:solidFill>
                  <a:schemeClr val="accent2"/>
                </a:solidFill>
              </a:rPr>
              <a:t>parallelism apparent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easier to test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easier to compose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1830287"/>
            <a:ext cx="16052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temp = </a:t>
            </a:r>
            <a:r>
              <a:rPr lang="en-US" sz="2000" dirty="0" err="1" smtClean="0"/>
              <a:t>pair.x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pair.x</a:t>
            </a:r>
            <a:r>
              <a:rPr lang="en-US" sz="2000" dirty="0" smtClean="0"/>
              <a:t> = </a:t>
            </a:r>
            <a:r>
              <a:rPr lang="en-US" sz="2000" dirty="0" err="1" smtClean="0"/>
              <a:t>pair.y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pair.y</a:t>
            </a:r>
            <a:r>
              <a:rPr lang="en-US" sz="2000" dirty="0" smtClean="0"/>
              <a:t> = temp;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1981200"/>
            <a:ext cx="198365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let (</a:t>
            </a:r>
            <a:r>
              <a:rPr lang="en-US" sz="2000" dirty="0" err="1" smtClean="0"/>
              <a:t>x,y</a:t>
            </a:r>
            <a:r>
              <a:rPr lang="en-US" sz="2000" dirty="0" smtClean="0"/>
              <a:t>) = pair in</a:t>
            </a:r>
          </a:p>
          <a:p>
            <a:r>
              <a:rPr lang="en-US" sz="2000" dirty="0" smtClean="0"/>
              <a:t>(</a:t>
            </a:r>
            <a:r>
              <a:rPr lang="en-US" sz="2000" dirty="0" err="1" smtClean="0"/>
              <a:t>y,x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15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+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8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*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763" y="3733800"/>
            <a:ext cx="2950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string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string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^ e2 :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3475" y="3755886"/>
            <a:ext cx="3138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err="1" smtClean="0">
                <a:solidFill>
                  <a:schemeClr val="accent2"/>
                </a:solidFill>
              </a:rPr>
              <a:t>string_of_int</a:t>
            </a:r>
            <a:r>
              <a:rPr lang="en-US" sz="2000" dirty="0" smtClean="0">
                <a:solidFill>
                  <a:schemeClr val="accent2"/>
                </a:solidFill>
              </a:rPr>
              <a:t> e  :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8485" y="5334000"/>
            <a:ext cx="40790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3 : int</a:t>
            </a:r>
            <a:r>
              <a:rPr lang="en-US" sz="2000" dirty="0" smtClean="0"/>
              <a:t>. 		(By rule  1)</a:t>
            </a:r>
          </a:p>
          <a:p>
            <a:r>
              <a:rPr lang="en-US" sz="2000" dirty="0" smtClean="0"/>
              <a:t>Therefore, </a:t>
            </a:r>
            <a:r>
              <a:rPr lang="en-US" sz="2000" dirty="0" smtClean="0">
                <a:solidFill>
                  <a:schemeClr val="accent2"/>
                </a:solidFill>
              </a:rPr>
              <a:t>(2 + 3)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</a:t>
            </a:r>
            <a:r>
              <a:rPr lang="en-US" sz="2000" dirty="0" smtClean="0"/>
              <a:t>(By rule </a:t>
            </a:r>
            <a:r>
              <a:rPr lang="en-US" sz="2000" dirty="0"/>
              <a:t> </a:t>
            </a:r>
            <a:r>
              <a:rPr lang="en-US" sz="2000" dirty="0" smtClean="0"/>
              <a:t>3)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5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		</a:t>
            </a:r>
            <a:r>
              <a:rPr lang="en-US" sz="2000" dirty="0" smtClean="0"/>
              <a:t>(By rule  1)</a:t>
            </a:r>
          </a:p>
          <a:p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9763" y="1476345"/>
            <a:ext cx="687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0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       	</a:t>
            </a:r>
            <a:r>
              <a:rPr lang="en-US" sz="2000" dirty="0" smtClean="0"/>
              <a:t>(and similarly for any other integer constant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61" y="2114490"/>
            <a:ext cx="696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" : string</a:t>
            </a:r>
            <a:r>
              <a:rPr lang="en-US" sz="2000" dirty="0" smtClean="0"/>
              <a:t>	(and similarly for any other string constant "…")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7596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24029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+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8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*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763" y="3733800"/>
            <a:ext cx="2950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string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string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^ e2 :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3475" y="3755886"/>
            <a:ext cx="3138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err="1" smtClean="0">
                <a:solidFill>
                  <a:schemeClr val="accent2"/>
                </a:solidFill>
              </a:rPr>
              <a:t>string_of_int</a:t>
            </a:r>
            <a:r>
              <a:rPr lang="en-US" sz="2000" dirty="0" smtClean="0">
                <a:solidFill>
                  <a:schemeClr val="accent2"/>
                </a:solidFill>
              </a:rPr>
              <a:t> e  :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8485" y="5334000"/>
            <a:ext cx="64765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3 : int</a:t>
            </a:r>
            <a:r>
              <a:rPr lang="en-US" sz="2000" dirty="0" smtClean="0"/>
              <a:t>. 		(By rule  1)</a:t>
            </a:r>
          </a:p>
          <a:p>
            <a:r>
              <a:rPr lang="en-US" sz="2000" dirty="0" smtClean="0"/>
              <a:t>Therefore, </a:t>
            </a:r>
            <a:r>
              <a:rPr lang="en-US" sz="2000" dirty="0" smtClean="0">
                <a:solidFill>
                  <a:schemeClr val="accent2"/>
                </a:solidFill>
              </a:rPr>
              <a:t>(2 + 3)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</a:t>
            </a:r>
            <a:r>
              <a:rPr lang="en-US" sz="2000" dirty="0" smtClean="0"/>
              <a:t>(By rule </a:t>
            </a:r>
            <a:r>
              <a:rPr lang="en-US" sz="2000" dirty="0"/>
              <a:t> </a:t>
            </a:r>
            <a:r>
              <a:rPr lang="en-US" sz="2000" dirty="0" smtClean="0"/>
              <a:t>3)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5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		</a:t>
            </a:r>
            <a:r>
              <a:rPr lang="en-US" sz="2000" dirty="0" smtClean="0"/>
              <a:t>(By rule  1)</a:t>
            </a:r>
          </a:p>
          <a:p>
            <a:r>
              <a:rPr lang="en-US" sz="2000" dirty="0" smtClean="0"/>
              <a:t>Therefore, </a:t>
            </a:r>
            <a:r>
              <a:rPr lang="en-US" sz="2000" dirty="0" smtClean="0">
                <a:solidFill>
                  <a:schemeClr val="accent2"/>
                </a:solidFill>
              </a:rPr>
              <a:t>(2 + 3) * 5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 smtClean="0"/>
              <a:t>(By rule </a:t>
            </a:r>
            <a:r>
              <a:rPr lang="en-US" sz="2000" dirty="0"/>
              <a:t> </a:t>
            </a:r>
            <a:r>
              <a:rPr lang="en-US" sz="2000" dirty="0" smtClean="0"/>
              <a:t>4 and our previous work)</a:t>
            </a:r>
          </a:p>
          <a:p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9763" y="1476345"/>
            <a:ext cx="687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0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       	</a:t>
            </a:r>
            <a:r>
              <a:rPr lang="en-US" sz="2000" dirty="0" smtClean="0"/>
              <a:t>(and similarly for any other integer constant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61" y="2114490"/>
            <a:ext cx="696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" : string</a:t>
            </a:r>
            <a:r>
              <a:rPr lang="en-US" sz="2000" dirty="0" smtClean="0"/>
              <a:t>	(and similarly for any other string constant "…")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7596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307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Another perspective: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+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8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*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763" y="3733800"/>
            <a:ext cx="2950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string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string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^ e2 :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3475" y="3755886"/>
            <a:ext cx="3138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err="1" smtClean="0">
                <a:solidFill>
                  <a:schemeClr val="accent2"/>
                </a:solidFill>
              </a:rPr>
              <a:t>string_of_int</a:t>
            </a:r>
            <a:r>
              <a:rPr lang="en-US" sz="2000" dirty="0" smtClean="0">
                <a:solidFill>
                  <a:schemeClr val="accent2"/>
                </a:solidFill>
              </a:rPr>
              <a:t> e  :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5345" y="5334000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????    *    ????                    : 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>
                <a:solidFill>
                  <a:schemeClr val="accent2"/>
                </a:solidFill>
              </a:rPr>
              <a:t>	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9763" y="1476345"/>
            <a:ext cx="687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0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       	</a:t>
            </a:r>
            <a:r>
              <a:rPr lang="en-US" sz="2000" dirty="0" smtClean="0"/>
              <a:t>(and similarly for any other integer constant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61" y="2114490"/>
            <a:ext cx="696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" : string</a:t>
            </a:r>
            <a:r>
              <a:rPr lang="en-US" sz="2000" dirty="0" smtClean="0"/>
              <a:t>	(and similarly for any other string constant "…")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7596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(6)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14694" y="5734110"/>
            <a:ext cx="714506" cy="70130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9202" y="5842337"/>
            <a:ext cx="3580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rule (4) for typing expressions</a:t>
            </a:r>
          </a:p>
          <a:p>
            <a:r>
              <a:rPr lang="en-US" sz="2000" dirty="0" smtClean="0"/>
              <a:t>says I can put any expression </a:t>
            </a:r>
          </a:p>
          <a:p>
            <a:r>
              <a:rPr lang="en-US" sz="2000" dirty="0" smtClean="0"/>
              <a:t>with type </a:t>
            </a:r>
            <a:r>
              <a:rPr lang="en-US" sz="2000" dirty="0" err="1" smtClean="0"/>
              <a:t>int</a:t>
            </a:r>
            <a:r>
              <a:rPr lang="en-US" sz="2000" dirty="0" smtClean="0"/>
              <a:t> in place of the ????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467094" y="5842338"/>
            <a:ext cx="1400306" cy="59308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Another perspective: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+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8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*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763" y="3733800"/>
            <a:ext cx="2950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string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string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^ e2 :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3475" y="3755886"/>
            <a:ext cx="3138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err="1" smtClean="0">
                <a:solidFill>
                  <a:schemeClr val="accent2"/>
                </a:solidFill>
              </a:rPr>
              <a:t>string_of_int</a:t>
            </a:r>
            <a:r>
              <a:rPr lang="en-US" sz="2000" dirty="0" smtClean="0">
                <a:solidFill>
                  <a:schemeClr val="accent2"/>
                </a:solidFill>
              </a:rPr>
              <a:t> e  :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5345" y="5334000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7          *    ????                    : 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>
                <a:solidFill>
                  <a:schemeClr val="accent2"/>
                </a:solidFill>
              </a:rPr>
              <a:t>	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9763" y="1476345"/>
            <a:ext cx="687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0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       	</a:t>
            </a:r>
            <a:r>
              <a:rPr lang="en-US" sz="2000" dirty="0" smtClean="0"/>
              <a:t>(and similarly for any other integer constant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61" y="2114490"/>
            <a:ext cx="696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" : string</a:t>
            </a:r>
            <a:r>
              <a:rPr lang="en-US" sz="2000" dirty="0" smtClean="0"/>
              <a:t>	(and similarly for any other string constant "…")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7596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(6)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14694" y="5734110"/>
            <a:ext cx="714506" cy="70130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9202" y="5842337"/>
            <a:ext cx="3580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rule (4) for typing expressions</a:t>
            </a:r>
          </a:p>
          <a:p>
            <a:r>
              <a:rPr lang="en-US" sz="2000" dirty="0" smtClean="0"/>
              <a:t>says I can put any expression </a:t>
            </a:r>
          </a:p>
          <a:p>
            <a:r>
              <a:rPr lang="en-US" sz="2000" dirty="0" smtClean="0"/>
              <a:t>with type </a:t>
            </a:r>
            <a:r>
              <a:rPr lang="en-US" sz="2000" dirty="0" err="1" smtClean="0"/>
              <a:t>int</a:t>
            </a:r>
            <a:r>
              <a:rPr lang="en-US" sz="2000" dirty="0" smtClean="0"/>
              <a:t> in place of the ????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467094" y="5842338"/>
            <a:ext cx="1400306" cy="59308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Another perspective: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+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8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*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763" y="3733800"/>
            <a:ext cx="2950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string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string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^ e2 :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3475" y="3755886"/>
            <a:ext cx="3138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err="1" smtClean="0">
                <a:solidFill>
                  <a:schemeClr val="accent2"/>
                </a:solidFill>
              </a:rPr>
              <a:t>string_of_int</a:t>
            </a:r>
            <a:r>
              <a:rPr lang="en-US" sz="2000" dirty="0" smtClean="0">
                <a:solidFill>
                  <a:schemeClr val="accent2"/>
                </a:solidFill>
              </a:rPr>
              <a:t> e  :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5345" y="5334000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7          *    (</a:t>
            </a:r>
            <a:r>
              <a:rPr lang="en-US" sz="2000" dirty="0" err="1" smtClean="0">
                <a:solidFill>
                  <a:schemeClr val="accent2"/>
                </a:solidFill>
              </a:rPr>
              <a:t>add_one</a:t>
            </a:r>
            <a:r>
              <a:rPr lang="en-US" sz="2000" dirty="0" smtClean="0">
                <a:solidFill>
                  <a:schemeClr val="accent2"/>
                </a:solidFill>
              </a:rPr>
              <a:t> 17)    : 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>
                <a:solidFill>
                  <a:schemeClr val="accent2"/>
                </a:solidFill>
              </a:rPr>
              <a:t>	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9763" y="1476345"/>
            <a:ext cx="687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0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       	</a:t>
            </a:r>
            <a:r>
              <a:rPr lang="en-US" sz="2000" dirty="0" smtClean="0"/>
              <a:t>(and similarly for any other integer constant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61" y="2114490"/>
            <a:ext cx="696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" : string</a:t>
            </a:r>
            <a:r>
              <a:rPr lang="en-US" sz="2000" dirty="0" smtClean="0"/>
              <a:t>	(and similarly for any other string constant "…")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7596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(6)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14694" y="5734110"/>
            <a:ext cx="714506" cy="70130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9202" y="5842337"/>
            <a:ext cx="3580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rule (4) for typing expressions</a:t>
            </a:r>
          </a:p>
          <a:p>
            <a:r>
              <a:rPr lang="en-US" sz="2000" dirty="0" smtClean="0"/>
              <a:t>says I can put any expression </a:t>
            </a:r>
          </a:p>
          <a:p>
            <a:r>
              <a:rPr lang="en-US" sz="2000" dirty="0" smtClean="0"/>
              <a:t>with type </a:t>
            </a:r>
            <a:r>
              <a:rPr lang="en-US" sz="2000" dirty="0" err="1" smtClean="0"/>
              <a:t>int</a:t>
            </a:r>
            <a:r>
              <a:rPr lang="en-US" sz="2000" dirty="0" smtClean="0"/>
              <a:t> in place of the ????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467094" y="5842338"/>
            <a:ext cx="1400306" cy="59308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always start up the </a:t>
            </a:r>
            <a:r>
              <a:rPr lang="en-US" dirty="0" err="1" smtClean="0"/>
              <a:t>O’Caml</a:t>
            </a:r>
            <a:r>
              <a:rPr lang="en-US" dirty="0" smtClean="0"/>
              <a:t> interpreter to find out a type of a simple expression: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156" y="2514600"/>
            <a:ext cx="5631873" cy="2667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ocaml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Objective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Version 4.02.1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292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always start up the </a:t>
            </a:r>
            <a:r>
              <a:rPr lang="en-US" dirty="0" err="1" smtClean="0"/>
              <a:t>O’Caml</a:t>
            </a:r>
            <a:r>
              <a:rPr lang="en-US" dirty="0" smtClean="0"/>
              <a:t> interpreter to find out a type of a simple expression: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156" y="2514600"/>
            <a:ext cx="5631873" cy="2667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ocaml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Objective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Version 4.02.1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3 + 1;;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always start up the </a:t>
            </a:r>
            <a:r>
              <a:rPr lang="en-US" dirty="0" err="1" smtClean="0"/>
              <a:t>O’Caml</a:t>
            </a:r>
            <a:r>
              <a:rPr lang="en-US" dirty="0" smtClean="0"/>
              <a:t> interpreter to find out a type of a simple expression: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156" y="2514600"/>
            <a:ext cx="5631873" cy="2667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ocaml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Objective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Version 4.02.1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3 + 1;;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3848100"/>
            <a:ext cx="1219200" cy="6477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3962400"/>
            <a:ext cx="10745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press</a:t>
            </a:r>
          </a:p>
          <a:p>
            <a:r>
              <a:rPr lang="en-US" sz="2000" dirty="0" smtClean="0"/>
              <a:t>return</a:t>
            </a:r>
          </a:p>
          <a:p>
            <a:r>
              <a:rPr lang="en-US" sz="2000" dirty="0" smtClean="0"/>
              <a:t>and you </a:t>
            </a:r>
          </a:p>
          <a:p>
            <a:r>
              <a:rPr lang="en-US" sz="2000" dirty="0" smtClean="0"/>
              <a:t>find out</a:t>
            </a:r>
          </a:p>
          <a:p>
            <a:r>
              <a:rPr lang="en-US" sz="2000" dirty="0" smtClean="0"/>
              <a:t>the type</a:t>
            </a:r>
          </a:p>
          <a:p>
            <a:r>
              <a:rPr lang="en-US" sz="2000" dirty="0" smtClean="0"/>
              <a:t>and the</a:t>
            </a:r>
          </a:p>
          <a:p>
            <a:r>
              <a:rPr lang="en-US" sz="2000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6909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always start up the </a:t>
            </a:r>
            <a:r>
              <a:rPr lang="en-US" dirty="0" err="1" smtClean="0"/>
              <a:t>O’Caml</a:t>
            </a:r>
            <a:r>
              <a:rPr lang="en-US" dirty="0" smtClean="0"/>
              <a:t> interpreter to find out a type of a simple expression: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156" y="2514600"/>
            <a:ext cx="5631873" cy="2667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ocaml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Objective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Version 4.02.1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3 + 1;;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“hello ” ^ “world”;;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 : string = “hello world”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79325" y="4408989"/>
            <a:ext cx="1219200" cy="6477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3962400"/>
            <a:ext cx="10745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press</a:t>
            </a:r>
          </a:p>
          <a:p>
            <a:r>
              <a:rPr lang="en-US" sz="2000" dirty="0" smtClean="0"/>
              <a:t>return</a:t>
            </a:r>
          </a:p>
          <a:p>
            <a:r>
              <a:rPr lang="en-US" sz="2000" dirty="0" smtClean="0"/>
              <a:t>and you </a:t>
            </a:r>
          </a:p>
          <a:p>
            <a:r>
              <a:rPr lang="en-US" sz="2000" dirty="0" smtClean="0"/>
              <a:t>find out</a:t>
            </a:r>
          </a:p>
          <a:p>
            <a:r>
              <a:rPr lang="en-US" sz="2000" dirty="0" smtClean="0"/>
              <a:t>the type</a:t>
            </a:r>
          </a:p>
          <a:p>
            <a:r>
              <a:rPr lang="en-US" sz="2000" dirty="0" smtClean="0"/>
              <a:t>and the</a:t>
            </a:r>
          </a:p>
          <a:p>
            <a:r>
              <a:rPr lang="en-US" sz="2000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1718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always start up the </a:t>
            </a:r>
            <a:r>
              <a:rPr lang="en-US" dirty="0" err="1" smtClean="0"/>
              <a:t>O’Caml</a:t>
            </a:r>
            <a:r>
              <a:rPr lang="en-US" dirty="0" smtClean="0"/>
              <a:t> interpreter to find out a type of a simple expression: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156" y="2514600"/>
            <a:ext cx="5631873" cy="2667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ocaml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Objective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Version 4.02.1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3 + 1;;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“hello ” ^ “world”;;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 : string = “hello world”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#quit;;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OCaml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803-4C98-8B4B-AFAD-B6AF560654D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2296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Small, </a:t>
            </a:r>
            <a:r>
              <a:rPr lang="en-US" i="1" dirty="0" smtClean="0">
                <a:solidFill>
                  <a:schemeClr val="accent2"/>
                </a:solidFill>
              </a:rPr>
              <a:t>orthogonal</a:t>
            </a:r>
            <a:r>
              <a:rPr lang="en-US" i="1" dirty="0" smtClean="0"/>
              <a:t> </a:t>
            </a:r>
            <a:r>
              <a:rPr lang="en-US" dirty="0" smtClean="0"/>
              <a:t>core based on the </a:t>
            </a:r>
            <a:r>
              <a:rPr lang="en-US" i="1" dirty="0" smtClean="0">
                <a:solidFill>
                  <a:schemeClr val="accent2"/>
                </a:solidFill>
              </a:rPr>
              <a:t>lambda calculus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Control is based on (recursive) functions.</a:t>
            </a:r>
          </a:p>
          <a:p>
            <a:pPr lvl="1"/>
            <a:r>
              <a:rPr lang="en-US" dirty="0" smtClean="0"/>
              <a:t>Instead of for-loops, while-loops, do-loops, </a:t>
            </a:r>
            <a:r>
              <a:rPr lang="en-US" dirty="0" err="1" smtClean="0"/>
              <a:t>iterators</a:t>
            </a:r>
            <a:r>
              <a:rPr lang="en-US" dirty="0" smtClean="0"/>
              <a:t>, etc.</a:t>
            </a:r>
          </a:p>
          <a:p>
            <a:pPr lvl="2"/>
            <a:r>
              <a:rPr lang="en-US" dirty="0" smtClean="0"/>
              <a:t>can be defined as library functions.</a:t>
            </a:r>
          </a:p>
          <a:p>
            <a:pPr lvl="1"/>
            <a:r>
              <a:rPr lang="en-US" dirty="0" smtClean="0"/>
              <a:t>Makes it easy to define semantics 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accent2"/>
                </a:solidFill>
              </a:rPr>
              <a:t>first-class, </a:t>
            </a:r>
            <a:r>
              <a:rPr lang="en-US" i="1" dirty="0">
                <a:solidFill>
                  <a:schemeClr val="accent2"/>
                </a:solidFill>
              </a:rPr>
              <a:t>lexically-scoped, </a:t>
            </a:r>
            <a:r>
              <a:rPr lang="en-US" i="1" dirty="0" smtClean="0">
                <a:solidFill>
                  <a:schemeClr val="accent2"/>
                </a:solidFill>
              </a:rPr>
              <a:t>higher-order</a:t>
            </a:r>
            <a:r>
              <a:rPr lang="en-US" dirty="0" smtClean="0"/>
              <a:t> procedures</a:t>
            </a:r>
          </a:p>
          <a:p>
            <a:pPr lvl="1"/>
            <a:r>
              <a:rPr lang="en-US" dirty="0" smtClean="0"/>
              <a:t>first-class functions: a.k.a. closures </a:t>
            </a:r>
            <a:r>
              <a:rPr lang="en-US" dirty="0" smtClean="0"/>
              <a:t>or lambdas.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first-class</a:t>
            </a:r>
            <a:r>
              <a:rPr lang="en-US" dirty="0" smtClean="0"/>
              <a:t>:  functions are data values like any other data value</a:t>
            </a:r>
          </a:p>
          <a:p>
            <a:pPr lvl="2"/>
            <a:r>
              <a:rPr lang="en-US" dirty="0" smtClean="0"/>
              <a:t>like numbers, they can be stored, defined anonymously, ... 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lexically-scoped</a:t>
            </a:r>
            <a:r>
              <a:rPr lang="en-US" dirty="0" smtClean="0"/>
              <a:t>:  meaning of variables determined statically.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higher-order</a:t>
            </a:r>
            <a:r>
              <a:rPr lang="en-US" dirty="0" smtClean="0"/>
              <a:t>:  functions as arguments and results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rograms passed to programs; generated from programs</a:t>
            </a:r>
          </a:p>
          <a:p>
            <a:pPr lvl="3"/>
            <a:endParaRPr lang="en-US" dirty="0" smtClean="0"/>
          </a:p>
          <a:p>
            <a:pPr>
              <a:buNone/>
            </a:pPr>
            <a:r>
              <a:rPr lang="en-US" dirty="0" smtClean="0"/>
              <a:t>These features also found in Racket, Haskell, SML, F#, </a:t>
            </a:r>
            <a:r>
              <a:rPr lang="en-US" dirty="0" err="1" smtClean="0"/>
              <a:t>Clojure</a:t>
            </a:r>
            <a:r>
              <a:rPr lang="en-US" dirty="0" smtClean="0"/>
              <a:t>, ....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92" y="762000"/>
            <a:ext cx="18288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8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Violating</a:t>
            </a:r>
            <a:r>
              <a:rPr lang="en-US" dirty="0" smtClean="0"/>
              <a:t>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+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815" y="2797314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* e2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763" y="3733800"/>
            <a:ext cx="2950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string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string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e1 ^ e2 :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3475" y="3755886"/>
            <a:ext cx="3138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then </a:t>
            </a:r>
            <a:r>
              <a:rPr lang="en-US" sz="2000" dirty="0" err="1" smtClean="0">
                <a:solidFill>
                  <a:schemeClr val="accent2"/>
                </a:solidFill>
              </a:rPr>
              <a:t>string_of_int</a:t>
            </a:r>
            <a:r>
              <a:rPr lang="en-US" sz="2000" dirty="0" smtClean="0">
                <a:solidFill>
                  <a:schemeClr val="accent2"/>
                </a:solidFill>
              </a:rPr>
              <a:t> e  :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8485" y="5334000"/>
            <a:ext cx="6538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"hello" : string</a:t>
            </a:r>
            <a:r>
              <a:rPr lang="en-US" sz="2000" dirty="0" smtClean="0"/>
              <a:t>		(By rule  2)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1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		</a:t>
            </a:r>
            <a:r>
              <a:rPr lang="en-US" sz="2000" dirty="0" smtClean="0"/>
              <a:t>(By rule </a:t>
            </a:r>
            <a:r>
              <a:rPr lang="en-US" sz="2000" dirty="0"/>
              <a:t> 1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1 + "hello" : ??		</a:t>
            </a:r>
            <a:r>
              <a:rPr lang="en-US" sz="2000" dirty="0" smtClean="0"/>
              <a:t>(NO TYPE!  Rule 3</a:t>
            </a:r>
            <a:r>
              <a:rPr lang="en-US" sz="2000" dirty="0"/>
              <a:t> </a:t>
            </a:r>
            <a:r>
              <a:rPr lang="en-US" sz="2000" dirty="0" smtClean="0"/>
              <a:t>does not apply!)</a:t>
            </a:r>
          </a:p>
          <a:p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9763" y="1476345"/>
            <a:ext cx="687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0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       	</a:t>
            </a:r>
            <a:r>
              <a:rPr lang="en-US" sz="2000" dirty="0" smtClean="0"/>
              <a:t>(and similarly for any other integer constant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61" y="2114490"/>
            <a:ext cx="696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" : string</a:t>
            </a:r>
            <a:r>
              <a:rPr lang="en-US" sz="2000" dirty="0" smtClean="0"/>
              <a:t>	(and similarly for any other string constant "…")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7596" y="28002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7146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4551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Violating the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type error message tells you the type that was </a:t>
            </a:r>
            <a:r>
              <a:rPr lang="en-US" dirty="0" smtClean="0">
                <a:solidFill>
                  <a:schemeClr val="accent2"/>
                </a:solidFill>
              </a:rPr>
              <a:t>expected</a:t>
            </a:r>
            <a:r>
              <a:rPr lang="en-US" dirty="0" smtClean="0"/>
              <a:t> and the type that it </a:t>
            </a:r>
            <a:r>
              <a:rPr lang="en-US" dirty="0" smtClean="0">
                <a:solidFill>
                  <a:schemeClr val="accent2"/>
                </a:solidFill>
              </a:rPr>
              <a:t>inferred</a:t>
            </a:r>
            <a:r>
              <a:rPr lang="en-US" dirty="0" smtClean="0"/>
              <a:t> for your </a:t>
            </a:r>
            <a:r>
              <a:rPr lang="en-US" dirty="0" err="1" smtClean="0"/>
              <a:t>subexpression</a:t>
            </a:r>
            <a:endParaRPr lang="en-US" dirty="0" smtClean="0"/>
          </a:p>
          <a:p>
            <a:r>
              <a:rPr lang="en-US" dirty="0" smtClean="0"/>
              <a:t>By the way, this was one of the nonsensical expressions that did not evaluate to a value</a:t>
            </a:r>
          </a:p>
          <a:p>
            <a:r>
              <a:rPr lang="en-US" dirty="0" smtClean="0"/>
              <a:t>I consider it a good thing that this expression does not type check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89777" y="1676400"/>
            <a:ext cx="73914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hello"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+ 1;;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Error: This expression has type string but an expression was expected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Violating the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possible fix: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>
                <a:solidFill>
                  <a:srgbClr val="CC0033"/>
                </a:solidFill>
              </a:rPr>
              <a:t>One of the keys to becoming a good </a:t>
            </a:r>
            <a:r>
              <a:rPr lang="en-US" i="1" dirty="0" err="1" smtClean="0">
                <a:solidFill>
                  <a:srgbClr val="CC0033"/>
                </a:solidFill>
              </a:rPr>
              <a:t>OCaml</a:t>
            </a:r>
            <a:r>
              <a:rPr lang="en-US" i="1" dirty="0" smtClean="0">
                <a:solidFill>
                  <a:srgbClr val="CC0033"/>
                </a:solidFill>
              </a:rPr>
              <a:t> </a:t>
            </a:r>
            <a:r>
              <a:rPr lang="en-US" i="1" dirty="0" smtClean="0">
                <a:solidFill>
                  <a:srgbClr val="CC0033"/>
                </a:solidFill>
              </a:rPr>
              <a:t>programmer is to understand type error messages.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777" y="1676400"/>
            <a:ext cx="73914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hello"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+ 1;;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Error: This expression has type string but an expression was expected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6800" y="4191000"/>
            <a:ext cx="73914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hello"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string_of_int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1);;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 : string = "hello1"</a:t>
            </a:r>
          </a:p>
        </p:txBody>
      </p:sp>
    </p:spTree>
    <p:extLst>
      <p:ext uri="{BB962C8B-B14F-4D97-AF65-F5344CB8AC3E}">
        <p14:creationId xmlns:p14="http://schemas.microsoft.com/office/powerpoint/2010/main" val="19114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4337"/>
            <a:ext cx="4007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t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chemeClr val="accent2"/>
                </a:solidFill>
              </a:rPr>
              <a:t> e3 : t </a:t>
            </a:r>
            <a:r>
              <a:rPr lang="en-US" sz="2000" dirty="0" smtClean="0"/>
              <a:t>(for some type t)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if e1 then e2 else e3 : </a:t>
            </a:r>
            <a:r>
              <a:rPr lang="en-US" sz="2000" dirty="0">
                <a:solidFill>
                  <a:schemeClr val="accent2"/>
                </a:solidFill>
              </a:rPr>
              <a:t>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538008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if ???? then  ????  else  ???? 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797313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9763" y="147634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true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98461" y="2114490"/>
            <a:ext cx="131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false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(8)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1820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4337"/>
            <a:ext cx="4007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t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chemeClr val="accent2"/>
                </a:solidFill>
              </a:rPr>
              <a:t> e3 : t </a:t>
            </a:r>
            <a:r>
              <a:rPr lang="en-US" sz="2000" dirty="0" smtClean="0"/>
              <a:t>(for some type t)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if e1 then e2 else e3 : </a:t>
            </a:r>
            <a:r>
              <a:rPr lang="en-US" sz="2000" dirty="0">
                <a:solidFill>
                  <a:schemeClr val="accent2"/>
                </a:solidFill>
              </a:rPr>
              <a:t>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538008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if true then  ????  else  ???? 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797313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9763" y="147634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true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98461" y="2114490"/>
            <a:ext cx="131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false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(8)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17620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4337"/>
            <a:ext cx="4007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t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chemeClr val="accent2"/>
                </a:solidFill>
              </a:rPr>
              <a:t> e3 : t </a:t>
            </a:r>
            <a:r>
              <a:rPr lang="en-US" sz="2000" dirty="0" smtClean="0"/>
              <a:t>(for some type t)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if e1 then e2 else e3 : </a:t>
            </a:r>
            <a:r>
              <a:rPr lang="en-US" sz="2000" dirty="0">
                <a:solidFill>
                  <a:schemeClr val="accent2"/>
                </a:solidFill>
              </a:rPr>
              <a:t>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538008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if true then      7    else  ???? 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797313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9763" y="147634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true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98461" y="2114490"/>
            <a:ext cx="131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false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(8)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4397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rules: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4337"/>
            <a:ext cx="4007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t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chemeClr val="accent2"/>
                </a:solidFill>
              </a:rPr>
              <a:t> e3 : t </a:t>
            </a:r>
            <a:r>
              <a:rPr lang="en-US" sz="2000" dirty="0" smtClean="0"/>
              <a:t>(for some type t)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if e1 then e2 else e3 : </a:t>
            </a:r>
            <a:r>
              <a:rPr lang="en-US" sz="2000" dirty="0">
                <a:solidFill>
                  <a:schemeClr val="accent2"/>
                </a:solidFill>
              </a:rPr>
              <a:t>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538008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if true then      7    else    8      : 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	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797313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9763" y="147634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true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98461" y="2114490"/>
            <a:ext cx="131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false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(8)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22796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Violating the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215" y="2794337"/>
            <a:ext cx="4007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e1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e2 : t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chemeClr val="accent2"/>
                </a:solidFill>
              </a:rPr>
              <a:t> e3 : t </a:t>
            </a:r>
            <a:r>
              <a:rPr lang="en-US" sz="2000" dirty="0" smtClean="0"/>
              <a:t>(for some type t)</a:t>
            </a:r>
          </a:p>
          <a:p>
            <a:r>
              <a:rPr lang="en-US" sz="2000" dirty="0" smtClean="0"/>
              <a:t>then </a:t>
            </a:r>
            <a:r>
              <a:rPr lang="en-US" sz="2000" dirty="0" smtClean="0">
                <a:solidFill>
                  <a:schemeClr val="accent2"/>
                </a:solidFill>
              </a:rPr>
              <a:t>if e1 then e2 else e3 : </a:t>
            </a:r>
            <a:r>
              <a:rPr lang="en-US" sz="2000" dirty="0">
                <a:solidFill>
                  <a:schemeClr val="accent2"/>
                </a:solidFill>
              </a:rPr>
              <a:t>t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538008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if false then      "1"    else    2      : ????	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797313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9763" y="147634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true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98461" y="2114490"/>
            <a:ext cx="131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false : </a:t>
            </a:r>
            <a:r>
              <a:rPr lang="en-US" sz="2000" dirty="0" err="1" smtClean="0">
                <a:solidFill>
                  <a:schemeClr val="accent2"/>
                </a:solidFill>
              </a:rPr>
              <a:t>bool</a:t>
            </a:r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0" y="211449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(8)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44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(7)</a:t>
            </a:r>
          </a:p>
        </p:txBody>
      </p:sp>
      <p:sp>
        <p:nvSpPr>
          <p:cNvPr id="5" name="Freeform 4"/>
          <p:cNvSpPr/>
          <p:nvPr/>
        </p:nvSpPr>
        <p:spPr>
          <a:xfrm>
            <a:off x="2994212" y="5020235"/>
            <a:ext cx="950259" cy="484122"/>
          </a:xfrm>
          <a:custGeom>
            <a:avLst/>
            <a:gdLst>
              <a:gd name="connsiteX0" fmla="*/ 0 w 950259"/>
              <a:gd name="connsiteY0" fmla="*/ 17930 h 484122"/>
              <a:gd name="connsiteX1" fmla="*/ 340659 w 950259"/>
              <a:gd name="connsiteY1" fmla="*/ 484094 h 484122"/>
              <a:gd name="connsiteX2" fmla="*/ 950259 w 950259"/>
              <a:gd name="connsiteY2" fmla="*/ 0 h 48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259" h="484122">
                <a:moveTo>
                  <a:pt x="0" y="17930"/>
                </a:moveTo>
                <a:cubicBezTo>
                  <a:pt x="91141" y="252506"/>
                  <a:pt x="182283" y="487082"/>
                  <a:pt x="340659" y="484094"/>
                </a:cubicBezTo>
                <a:cubicBezTo>
                  <a:pt x="499035" y="481106"/>
                  <a:pt x="724647" y="240553"/>
                  <a:pt x="950259" y="0"/>
                </a:cubicBezTo>
              </a:path>
            </a:pathLst>
          </a:custGeom>
          <a:noFill/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7340" y="5716651"/>
            <a:ext cx="5489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types don't agree -- one is a string and one is an </a:t>
            </a:r>
            <a:r>
              <a:rPr lang="en-US" sz="2000" dirty="0" err="1" smtClean="0"/>
              <a:t>int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180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Violating the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89777" y="1676400"/>
            <a:ext cx="73914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true then "1" else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Error: This expression has 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but an expression was expected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082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r>
              <a:rPr lang="en-US" dirty="0" smtClean="0"/>
              <a:t>What about this expression: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doesn't the ML type checker do us the favor of telling us the expression will raise an exception?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710" y="1371600"/>
            <a:ext cx="739140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3 / 0 ;;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Division_by_zero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8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OCaml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803-4C98-8B4B-AFAD-B6AF560654D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Statically typed</a:t>
            </a:r>
            <a:r>
              <a:rPr lang="en-US" dirty="0" smtClean="0"/>
              <a:t>:  debugging and testing aid</a:t>
            </a:r>
          </a:p>
          <a:p>
            <a:pPr lvl="1"/>
            <a:r>
              <a:rPr lang="en-US" dirty="0" smtClean="0"/>
              <a:t>compiler catches many silly errors before you can run the code.</a:t>
            </a:r>
          </a:p>
          <a:p>
            <a:pPr lvl="1"/>
            <a:r>
              <a:rPr lang="en-US" dirty="0" smtClean="0"/>
              <a:t>e.g., calling a function with the wrong number of arguments</a:t>
            </a:r>
          </a:p>
          <a:p>
            <a:pPr lvl="1"/>
            <a:r>
              <a:rPr lang="en-US" dirty="0" smtClean="0"/>
              <a:t>Java is also strongly, statically typed.</a:t>
            </a:r>
          </a:p>
          <a:p>
            <a:pPr lvl="1"/>
            <a:r>
              <a:rPr lang="en-US" dirty="0" smtClean="0"/>
              <a:t>Scheme, Python, </a:t>
            </a:r>
            <a:r>
              <a:rPr lang="en-US" dirty="0" err="1" smtClean="0"/>
              <a:t>Javascript</a:t>
            </a:r>
            <a:r>
              <a:rPr lang="en-US" dirty="0" smtClean="0"/>
              <a:t>, etc. are all strongly, </a:t>
            </a:r>
            <a:r>
              <a:rPr lang="en-US" i="1" dirty="0" smtClean="0">
                <a:solidFill>
                  <a:schemeClr val="accent2"/>
                </a:solidFill>
              </a:rPr>
              <a:t>dynamically typed </a:t>
            </a:r>
            <a:r>
              <a:rPr lang="en-US" dirty="0" smtClean="0"/>
              <a:t>– type errors are discovered while the code is running.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Strongly </a:t>
            </a:r>
            <a:r>
              <a:rPr lang="en-US" dirty="0" smtClean="0">
                <a:solidFill>
                  <a:schemeClr val="accent2"/>
                </a:solidFill>
              </a:rPr>
              <a:t>typed</a:t>
            </a:r>
            <a:r>
              <a:rPr lang="en-US" dirty="0" smtClean="0"/>
              <a:t>:  compiler enforces type abstraction.</a:t>
            </a:r>
          </a:p>
          <a:p>
            <a:pPr lvl="1"/>
            <a:r>
              <a:rPr lang="en-US" dirty="0" smtClean="0"/>
              <a:t>cannot cast an integer to a record, function, string, etc.</a:t>
            </a:r>
          </a:p>
          <a:p>
            <a:pPr lvl="2"/>
            <a:r>
              <a:rPr lang="en-US" dirty="0" smtClean="0"/>
              <a:t>so we can utilize </a:t>
            </a:r>
            <a:r>
              <a:rPr lang="en-US" i="1" dirty="0" smtClean="0">
                <a:solidFill>
                  <a:schemeClr val="accent2"/>
                </a:solidFill>
              </a:rPr>
              <a:t>types as capabilities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crucial for local  reasoning</a:t>
            </a:r>
          </a:p>
          <a:p>
            <a:pPr lvl="1"/>
            <a:r>
              <a:rPr lang="en-US" dirty="0" err="1" smtClean="0"/>
              <a:t>C/C</a:t>
            </a:r>
            <a:r>
              <a:rPr lang="en-US" dirty="0" smtClean="0"/>
              <a:t>++ are </a:t>
            </a:r>
            <a:r>
              <a:rPr lang="en-US" i="1" dirty="0" smtClean="0">
                <a:solidFill>
                  <a:schemeClr val="accent2"/>
                </a:solidFill>
              </a:rPr>
              <a:t>weakly-typed</a:t>
            </a:r>
            <a:r>
              <a:rPr lang="en-US" dirty="0" smtClean="0"/>
              <a:t> languages.  The compiler will happily let you do something smart (</a:t>
            </a:r>
            <a:r>
              <a:rPr lang="en-US" i="1" dirty="0" smtClean="0">
                <a:solidFill>
                  <a:schemeClr val="accent2"/>
                </a:solidFill>
              </a:rPr>
              <a:t>more often stupid</a:t>
            </a:r>
            <a:r>
              <a:rPr lang="en-US" dirty="0" smtClean="0"/>
              <a:t>). 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Type inference</a:t>
            </a:r>
            <a:r>
              <a:rPr lang="en-US" dirty="0" smtClean="0"/>
              <a:t>:  compiler fills in types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1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r>
              <a:rPr lang="en-US" dirty="0" smtClean="0"/>
              <a:t>What about this expression: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doesn't the ML type checker do us the favor of telling us the expression will raise an exception?</a:t>
            </a:r>
          </a:p>
          <a:p>
            <a:pPr lvl="1"/>
            <a:r>
              <a:rPr lang="en-US" dirty="0" smtClean="0"/>
              <a:t>In general, detecting a divide-by-zero error requires we know that the divisor evaluates to 0.</a:t>
            </a:r>
          </a:p>
          <a:p>
            <a:pPr lvl="1"/>
            <a:r>
              <a:rPr lang="en-US" dirty="0" smtClean="0"/>
              <a:t>In general, deciding whether the divisor evaluates to 0 requires solving the halting problem: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There are type systems that will rule out divide-by-zero errors, but they require </a:t>
            </a:r>
            <a:r>
              <a:rPr lang="en-US" dirty="0" smtClean="0"/>
              <a:t>that programmers </a:t>
            </a:r>
            <a:r>
              <a:rPr lang="en-US" dirty="0" smtClean="0"/>
              <a:t>supply proofs to the type checker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6710" y="1371600"/>
            <a:ext cx="739140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3 / 0 ;;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Division_by_zero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710" y="5105400"/>
            <a:ext cx="73914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3 / (if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turing_machine_halts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 then 0 else 1);;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16887" cy="1765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Summary:</a:t>
            </a:r>
            <a:br>
              <a:rPr lang="en-US" dirty="0" smtClean="0"/>
            </a:br>
            <a:r>
              <a:rPr lang="en-US" dirty="0" smtClean="0"/>
              <a:t>A short introduction to</a:t>
            </a:r>
            <a:br>
              <a:rPr lang="en-US" dirty="0" smtClean="0"/>
            </a:br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r>
              <a:rPr lang="en-US" dirty="0" smtClean="0"/>
              <a:t> Tips/Tricks</a:t>
            </a:r>
            <a:r>
              <a:rPr lang="en-US" smtClean="0"/>
              <a:t>: Using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b="1" dirty="0" smtClean="0"/>
              <a:t>Loading libraries in the </a:t>
            </a:r>
            <a:r>
              <a:rPr lang="en-US" b="1" dirty="0" err="1" smtClean="0"/>
              <a:t>Ocaml</a:t>
            </a:r>
            <a:r>
              <a:rPr lang="en-US" b="1" dirty="0" smtClean="0"/>
              <a:t> </a:t>
            </a:r>
            <a:r>
              <a:rPr lang="en-US" b="1" dirty="0" err="1" smtClean="0"/>
              <a:t>toplevel</a:t>
            </a:r>
            <a:r>
              <a:rPr lang="en-US" b="1" dirty="0" smtClean="0"/>
              <a:t> loop:</a:t>
            </a:r>
            <a:endParaRPr lang="en-US" b="1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# #use "</a:t>
            </a:r>
            <a:r>
              <a:rPr lang="en-US" dirty="0" err="1"/>
              <a:t>topfind</a:t>
            </a:r>
            <a:r>
              <a:rPr lang="en-US" dirty="0" smtClean="0"/>
              <a:t>";;			Loads the “</a:t>
            </a:r>
            <a:r>
              <a:rPr lang="en-US" dirty="0" err="1" smtClean="0"/>
              <a:t>topfind</a:t>
            </a:r>
            <a:r>
              <a:rPr lang="en-US" dirty="0" smtClean="0"/>
              <a:t>” library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#require "batteries</a:t>
            </a:r>
            <a:r>
              <a:rPr lang="en-US" dirty="0" smtClean="0"/>
              <a:t>";;		Which can be used to find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		and load other libraries like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“Batteries”, which we’ll be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using later in the course.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open Batteries</a:t>
            </a:r>
            <a:r>
              <a:rPr lang="en-US" dirty="0" smtClean="0"/>
              <a:t>;;			Import the contents of the 					Batteries library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lvl="1" indent="0" algn="ctr">
              <a:buNone/>
            </a:pPr>
            <a:r>
              <a:rPr lang="en-US" b="1" dirty="0" smtClean="0"/>
              <a:t>Compiling </a:t>
            </a:r>
            <a:r>
              <a:rPr lang="en-US" b="1" dirty="0" err="1" smtClean="0"/>
              <a:t>O</a:t>
            </a:r>
            <a:r>
              <a:rPr lang="en-US" b="1" dirty="0" err="1" smtClean="0">
                <a:hlinkClick r:id="rId2"/>
              </a:rPr>
              <a:t>c</a:t>
            </a:r>
            <a:r>
              <a:rPr lang="en-US" b="1" dirty="0" err="1" smtClean="0"/>
              <a:t>aml</a:t>
            </a:r>
            <a:r>
              <a:rPr lang="en-US" b="1" dirty="0" smtClean="0"/>
              <a:t> code that uses libraries:</a:t>
            </a:r>
            <a:endParaRPr lang="en-US" b="1" dirty="0" smtClean="0">
              <a:hlinkClick r:id="rId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300" y="5181600"/>
            <a:ext cx="739140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ocamlbuild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-package batteries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sum.byte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./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sum.byte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6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The </a:t>
            </a:r>
            <a:r>
              <a:rPr lang="en-US" u="sng" dirty="0">
                <a:hlinkClick r:id="rId2"/>
              </a:rPr>
              <a:t>OCaml language </a:t>
            </a:r>
            <a:r>
              <a:rPr lang="en-US" u="sng" dirty="0" smtClean="0">
                <a:hlinkClick r:id="rId2"/>
              </a:rPr>
              <a:t>manual: Chapter 1: The core language</a:t>
            </a:r>
            <a:endParaRPr lang="en-US" u="sng" dirty="0"/>
          </a:p>
          <a:p>
            <a:r>
              <a:rPr lang="en-US" u="sng" dirty="0">
                <a:hlinkClick r:id="rId3"/>
              </a:rPr>
              <a:t>Real World </a:t>
            </a:r>
            <a:r>
              <a:rPr lang="en-US" u="sng" dirty="0" smtClean="0">
                <a:hlinkClick r:id="rId3"/>
              </a:rPr>
              <a:t>Ocaml</a:t>
            </a:r>
          </a:p>
          <a:p>
            <a:endParaRPr lang="en-US" u="sng" dirty="0">
              <a:hlinkClick r:id="rId3"/>
            </a:endParaRPr>
          </a:p>
          <a:p>
            <a:endParaRPr lang="en-US" u="sng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95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838200"/>
            <a:ext cx="88392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/>
              <a:t>OCaml</a:t>
            </a:r>
            <a:r>
              <a:rPr lang="en-US" sz="2800" dirty="0" smtClean="0"/>
              <a:t> is a </a:t>
            </a:r>
            <a:r>
              <a:rPr lang="en-US" sz="2800" i="1" dirty="0" smtClean="0">
                <a:solidFill>
                  <a:srgbClr val="FF0000"/>
                </a:solidFill>
              </a:rPr>
              <a:t>functional</a:t>
            </a:r>
            <a:r>
              <a:rPr lang="en-US" sz="2800" dirty="0" smtClean="0">
                <a:solidFill>
                  <a:srgbClr val="800000"/>
                </a:solidFill>
              </a:rPr>
              <a:t> </a:t>
            </a:r>
            <a:r>
              <a:rPr lang="en-US" sz="2800" dirty="0" smtClean="0"/>
              <a:t>programming language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400" dirty="0" smtClean="0"/>
              <a:t>Java gets most work done by </a:t>
            </a:r>
            <a:r>
              <a:rPr lang="en-US" sz="2400" i="1" dirty="0" smtClean="0">
                <a:solidFill>
                  <a:srgbClr val="FF0000"/>
                </a:solidFill>
              </a:rPr>
              <a:t>modifying</a:t>
            </a:r>
            <a:r>
              <a:rPr lang="en-US" sz="2400" i="1" dirty="0" smtClean="0">
                <a:solidFill>
                  <a:schemeClr val="accent2"/>
                </a:solidFill>
              </a:rPr>
              <a:t>  </a:t>
            </a:r>
            <a:r>
              <a:rPr lang="en-US" sz="2400" dirty="0" smtClean="0"/>
              <a:t>data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err="1" smtClean="0"/>
              <a:t>OCaml</a:t>
            </a:r>
            <a:r>
              <a:rPr lang="en-US" sz="2400" dirty="0" smtClean="0"/>
              <a:t> gets most work done by producing </a:t>
            </a:r>
            <a:r>
              <a:rPr lang="en-US" sz="2400" i="1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immutable</a:t>
            </a:r>
            <a:r>
              <a:rPr lang="en-US" sz="2400" dirty="0" smtClean="0"/>
              <a:t> data</a:t>
            </a:r>
            <a:endParaRPr lang="en-US" sz="2400" i="1" dirty="0" smtClean="0">
              <a:solidFill>
                <a:schemeClr val="accent2"/>
              </a:solidFill>
            </a:endParaRP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OCaml</a:t>
            </a:r>
            <a:r>
              <a:rPr lang="en-US" sz="2800" dirty="0" smtClean="0"/>
              <a:t> is typed programming language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rgbClr val="FF0000"/>
                </a:solidFill>
              </a:rPr>
              <a:t>type</a:t>
            </a:r>
            <a:r>
              <a:rPr lang="en-US" sz="2400" dirty="0" smtClean="0"/>
              <a:t> of an expression </a:t>
            </a:r>
            <a:r>
              <a:rPr lang="en-US" sz="2400" i="1" dirty="0" smtClean="0">
                <a:solidFill>
                  <a:srgbClr val="FF0000"/>
                </a:solidFill>
              </a:rPr>
              <a:t>correctly predicts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the kind of </a:t>
            </a:r>
            <a:r>
              <a:rPr lang="en-US" sz="2400" i="1" dirty="0" smtClean="0">
                <a:solidFill>
                  <a:srgbClr val="FF0000"/>
                </a:solidFill>
              </a:rPr>
              <a:t>value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r>
              <a:rPr lang="en-US" sz="2400" dirty="0" smtClean="0"/>
              <a:t>the expression will generate when it is executed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types help us </a:t>
            </a:r>
            <a:r>
              <a:rPr lang="en-US" sz="2400" i="1" dirty="0" smtClean="0">
                <a:solidFill>
                  <a:srgbClr val="FF0000"/>
                </a:solidFill>
              </a:rPr>
              <a:t>understand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FF0000"/>
                </a:solidFill>
              </a:rPr>
              <a:t>write</a:t>
            </a:r>
            <a:r>
              <a:rPr lang="en-US" sz="2400" dirty="0" smtClean="0"/>
              <a:t> our programs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570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Ocaml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803-4C98-8B4B-AFAD-B6AF560654D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Ocaml</a:t>
            </a:r>
            <a:r>
              <a:rPr lang="en-US" dirty="0" smtClean="0"/>
              <a:t> comes with an interactive, top-level loop.</a:t>
            </a:r>
          </a:p>
          <a:p>
            <a:pPr lvl="1"/>
            <a:r>
              <a:rPr lang="en-US" dirty="0" smtClean="0"/>
              <a:t>useful for testing and debugging code.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ocaml</a:t>
            </a:r>
            <a:r>
              <a:rPr lang="en-US" dirty="0" smtClean="0"/>
              <a:t>” at the prompt.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also comes with compilers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ocamlc</a:t>
            </a:r>
            <a:r>
              <a:rPr lang="en-US" dirty="0" smtClean="0"/>
              <a:t>” – fast </a:t>
            </a:r>
            <a:r>
              <a:rPr lang="en-US" dirty="0" err="1" smtClean="0"/>
              <a:t>bytecode</a:t>
            </a:r>
            <a:r>
              <a:rPr lang="en-US" dirty="0" smtClean="0"/>
              <a:t> compiler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ocamlopt</a:t>
            </a:r>
            <a:r>
              <a:rPr lang="en-US" dirty="0" smtClean="0"/>
              <a:t>” – optimizing, native code compiler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ocamlbuild</a:t>
            </a:r>
            <a:r>
              <a:rPr lang="en-US" dirty="0" smtClean="0"/>
              <a:t> – a nice wrapper that computes dependencies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 smtClean="0"/>
              <a:t>many other tools</a:t>
            </a:r>
          </a:p>
          <a:p>
            <a:pPr lvl="1"/>
            <a:r>
              <a:rPr lang="en-US" dirty="0" smtClean="0"/>
              <a:t>e.g., debugger, dependency generator, profiler, etc.</a:t>
            </a:r>
          </a:p>
        </p:txBody>
      </p:sp>
    </p:spTree>
    <p:extLst>
      <p:ext uri="{BB962C8B-B14F-4D97-AF65-F5344CB8AC3E}">
        <p14:creationId xmlns:p14="http://schemas.microsoft.com/office/powerpoint/2010/main" val="35474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</a:t>
            </a:r>
            <a:r>
              <a:rPr lang="en-US" dirty="0" err="1" smtClean="0"/>
              <a:t>Ocaml</a:t>
            </a:r>
            <a:r>
              <a:rPr lang="en-US" dirty="0" smtClean="0"/>
              <a:t>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803-4C98-8B4B-AFAD-B6AF560654D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options:  pick your own poison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2"/>
            <a:r>
              <a:rPr lang="en-US" dirty="0" smtClean="0"/>
              <a:t>what I’ll be using in class.</a:t>
            </a:r>
          </a:p>
          <a:p>
            <a:pPr lvl="2"/>
            <a:r>
              <a:rPr lang="en-US" dirty="0" smtClean="0"/>
              <a:t>good but not great support for </a:t>
            </a:r>
            <a:r>
              <a:rPr lang="en-US" dirty="0" err="1" smtClean="0"/>
              <a:t>OCaml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on the other hand, it’s still the best code editor I’ve encountered.</a:t>
            </a:r>
          </a:p>
          <a:p>
            <a:pPr lvl="2"/>
            <a:r>
              <a:rPr lang="en-US" dirty="0" smtClean="0"/>
              <a:t>(extensions written in </a:t>
            </a:r>
            <a:r>
              <a:rPr lang="en-US" dirty="0" err="1" smtClean="0"/>
              <a:t>elisp</a:t>
            </a:r>
            <a:r>
              <a:rPr lang="en-US" dirty="0" smtClean="0"/>
              <a:t> – a functional language!)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/>
              <a:t>IDE</a:t>
            </a:r>
          </a:p>
          <a:p>
            <a:pPr lvl="2"/>
            <a:r>
              <a:rPr lang="en-US" dirty="0"/>
              <a:t>integrated development environment written in </a:t>
            </a:r>
            <a:r>
              <a:rPr lang="en-US" dirty="0" err="1"/>
              <a:t>Ocaml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haven’t used it much, so can’t comment.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Eclipse</a:t>
            </a:r>
            <a:endParaRPr lang="en-US" dirty="0"/>
          </a:p>
          <a:p>
            <a:pPr lvl="2"/>
            <a:r>
              <a:rPr lang="en-US" dirty="0" smtClean="0">
                <a:hlinkClick r:id="rId2"/>
              </a:rPr>
              <a:t>Ocaml plugin: http</a:t>
            </a:r>
            <a:r>
              <a:rPr lang="en-US" dirty="0">
                <a:hlinkClick r:id="rId2"/>
              </a:rPr>
              <a:t>://www.algo-prog.info/ocaide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I </a:t>
            </a:r>
            <a:r>
              <a:rPr lang="en-US" dirty="0" smtClean="0"/>
              <a:t>haven't tried it but others recommend it</a:t>
            </a:r>
            <a:endParaRPr lang="en-US" dirty="0"/>
          </a:p>
          <a:p>
            <a:pPr marL="59436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XKCD on Editors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803-4C98-8B4B-AFAD-B6AF560654D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957"/>
            <a:ext cx="9144000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-intro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0DAD2"/>
      </a:lt2>
      <a:accent1>
        <a:srgbClr val="4F81BD"/>
      </a:accent1>
      <a:accent2>
        <a:srgbClr val="C00000"/>
      </a:accent2>
      <a:accent3>
        <a:srgbClr val="4E8542"/>
      </a:accent3>
      <a:accent4>
        <a:srgbClr val="48365A"/>
      </a:accent4>
      <a:accent5>
        <a:srgbClr val="B45F06"/>
      </a:accent5>
      <a:accent6>
        <a:srgbClr val="0E3145"/>
      </a:accent6>
      <a:hlink>
        <a:srgbClr val="14425D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01-intro</Template>
  <TotalTime>13092</TotalTime>
  <Words>3504</Words>
  <Application>Microsoft Macintosh PowerPoint</Application>
  <PresentationFormat>On-screen Show (4:3)</PresentationFormat>
  <Paragraphs>996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Calibri</vt:lpstr>
      <vt:lpstr>Courier</vt:lpstr>
      <vt:lpstr>Courier New</vt:lpstr>
      <vt:lpstr>Arial</vt:lpstr>
      <vt:lpstr>01-intro</vt:lpstr>
      <vt:lpstr>Intro. to  Functional Programming in OCaml</vt:lpstr>
      <vt:lpstr>Thinking Functionally</vt:lpstr>
      <vt:lpstr>This simple switch in perspective can change the way you  think  about programming and problem solving.</vt:lpstr>
      <vt:lpstr>Thinking Functionally</vt:lpstr>
      <vt:lpstr>Why OCaml?</vt:lpstr>
      <vt:lpstr>Why OCaml?</vt:lpstr>
      <vt:lpstr>Running Ocaml</vt:lpstr>
      <vt:lpstr>Editing Ocaml Programs</vt:lpstr>
      <vt:lpstr>XKCD on Editors</vt:lpstr>
      <vt:lpstr>An introductory example (or two)</vt:lpstr>
      <vt:lpstr>OCaml Compiler and Interpreter</vt:lpstr>
      <vt:lpstr>A First OCaml Program</vt:lpstr>
      <vt:lpstr>A First OCaml Program</vt:lpstr>
      <vt:lpstr>A First OCaml Program</vt:lpstr>
      <vt:lpstr>A First OCaml Program</vt:lpstr>
      <vt:lpstr>A First OCaml Program</vt:lpstr>
      <vt:lpstr>A First OCaml Program</vt:lpstr>
      <vt:lpstr>A First OCaml Program</vt:lpstr>
      <vt:lpstr>A Second OCaml Program</vt:lpstr>
      <vt:lpstr>A Second O’Caml Program</vt:lpstr>
      <vt:lpstr>A Second O’Caml Program</vt:lpstr>
      <vt:lpstr>A Second O’Caml Program</vt:lpstr>
      <vt:lpstr>A Second O’Caml Program</vt:lpstr>
      <vt:lpstr>A Second O’Caml Program</vt:lpstr>
      <vt:lpstr>A Second O’Caml Program</vt:lpstr>
      <vt:lpstr>O’caml Basics: Expressions, Values, Simple Types</vt:lpstr>
      <vt:lpstr>Expressions, Values, Types</vt:lpstr>
      <vt:lpstr>More simple types, values, operations</vt:lpstr>
      <vt:lpstr>O’caml Basics: Core Expression Syntax</vt:lpstr>
      <vt:lpstr>Core Expression Syntax</vt:lpstr>
      <vt:lpstr>A note on parentheses</vt:lpstr>
      <vt:lpstr>O’caml Basics: Type checking</vt:lpstr>
      <vt:lpstr>Type Checking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Type Checking Rules</vt:lpstr>
      <vt:lpstr>Overall Summary: A short introduction to Functional Programming</vt:lpstr>
      <vt:lpstr>Ocaml Tips/Tricks: Using Libraries</vt:lpstr>
      <vt:lpstr>Supplementary Resources</vt:lpstr>
      <vt:lpstr>OCaml</vt:lpstr>
    </vt:vector>
  </TitlesOfParts>
  <Company>Microsoft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XKCD</dc:title>
  <dc:creator>dpw</dc:creator>
  <cp:lastModifiedBy>Stewart, James</cp:lastModifiedBy>
  <cp:revision>216</cp:revision>
  <dcterms:created xsi:type="dcterms:W3CDTF">2012-02-21T18:16:40Z</dcterms:created>
  <dcterms:modified xsi:type="dcterms:W3CDTF">2017-01-12T16:51:56Z</dcterms:modified>
</cp:coreProperties>
</file>