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7"/>
  </p:notesMasterIdLst>
  <p:sldIdLst>
    <p:sldId id="256" r:id="rId2"/>
    <p:sldId id="672" r:id="rId3"/>
    <p:sldId id="675" r:id="rId4"/>
    <p:sldId id="674" r:id="rId5"/>
    <p:sldId id="584" r:id="rId6"/>
    <p:sldId id="477" r:id="rId7"/>
    <p:sldId id="529" r:id="rId8"/>
    <p:sldId id="479" r:id="rId9"/>
    <p:sldId id="493" r:id="rId10"/>
    <p:sldId id="497" r:id="rId11"/>
    <p:sldId id="498" r:id="rId12"/>
    <p:sldId id="499" r:id="rId13"/>
    <p:sldId id="501" r:id="rId14"/>
    <p:sldId id="500" r:id="rId15"/>
    <p:sldId id="481" r:id="rId16"/>
    <p:sldId id="482" r:id="rId17"/>
    <p:sldId id="661" r:id="rId18"/>
    <p:sldId id="583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662" r:id="rId31"/>
    <p:sldId id="596" r:id="rId32"/>
    <p:sldId id="597" r:id="rId33"/>
    <p:sldId id="598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13" r:id="rId42"/>
    <p:sldId id="614" r:id="rId43"/>
    <p:sldId id="663" r:id="rId44"/>
    <p:sldId id="665" r:id="rId45"/>
    <p:sldId id="666" r:id="rId46"/>
    <p:sldId id="670" r:id="rId47"/>
    <p:sldId id="671" r:id="rId48"/>
    <p:sldId id="635" r:id="rId49"/>
    <p:sldId id="617" r:id="rId50"/>
    <p:sldId id="618" r:id="rId51"/>
    <p:sldId id="619" r:id="rId52"/>
    <p:sldId id="620" r:id="rId53"/>
    <p:sldId id="621" r:id="rId54"/>
    <p:sldId id="622" r:id="rId55"/>
    <p:sldId id="623" r:id="rId56"/>
    <p:sldId id="624" r:id="rId57"/>
    <p:sldId id="625" r:id="rId58"/>
    <p:sldId id="626" r:id="rId59"/>
    <p:sldId id="627" r:id="rId60"/>
    <p:sldId id="628" r:id="rId61"/>
    <p:sldId id="629" r:id="rId62"/>
    <p:sldId id="630" r:id="rId63"/>
    <p:sldId id="631" r:id="rId64"/>
    <p:sldId id="632" r:id="rId65"/>
    <p:sldId id="633" r:id="rId66"/>
    <p:sldId id="634" r:id="rId67"/>
    <p:sldId id="636" r:id="rId68"/>
    <p:sldId id="637" r:id="rId69"/>
    <p:sldId id="638" r:id="rId70"/>
    <p:sldId id="643" r:id="rId71"/>
    <p:sldId id="645" r:id="rId72"/>
    <p:sldId id="646" r:id="rId73"/>
    <p:sldId id="647" r:id="rId74"/>
    <p:sldId id="648" r:id="rId75"/>
    <p:sldId id="649" r:id="rId76"/>
    <p:sldId id="650" r:id="rId77"/>
    <p:sldId id="651" r:id="rId78"/>
    <p:sldId id="652" r:id="rId79"/>
    <p:sldId id="654" r:id="rId80"/>
    <p:sldId id="655" r:id="rId81"/>
    <p:sldId id="656" r:id="rId82"/>
    <p:sldId id="657" r:id="rId83"/>
    <p:sldId id="658" r:id="rId84"/>
    <p:sldId id="659" r:id="rId85"/>
    <p:sldId id="660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C00000"/>
    <a:srgbClr val="3366FF"/>
    <a:srgbClr val="008000"/>
    <a:srgbClr val="339933"/>
    <a:srgbClr val="00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1" autoAdjust="0"/>
    <p:restoredTop sz="83198" autoAdjust="0"/>
  </p:normalViewPr>
  <p:slideViewPr>
    <p:cSldViewPr>
      <p:cViewPr>
        <p:scale>
          <a:sx n="109" d="100"/>
          <a:sy n="109" d="100"/>
        </p:scale>
        <p:origin x="21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882FE-659A-42EA-910C-4C44D24EADAE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8489-EDAE-49E6-A8BE-9463D527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88489-EDAE-49E6-A8BE-9463D527279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28650" y="1215554"/>
            <a:ext cx="7886700" cy="496140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4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87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8650" y="994544"/>
            <a:ext cx="7886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46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14300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Programming in </a:t>
            </a:r>
            <a:r>
              <a:rPr lang="en-US" dirty="0" err="1" smtClean="0"/>
              <a:t>O’Caml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…continued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CS 4100</a:t>
            </a:r>
          </a:p>
          <a:p>
            <a:r>
              <a:rPr lang="en-US" sz="3600" dirty="0" smtClean="0"/>
              <a:t>Gordon Stewart</a:t>
            </a:r>
          </a:p>
          <a:p>
            <a:r>
              <a:rPr lang="en-US" sz="3600" dirty="0" smtClean="0"/>
              <a:t>Ohio University</a:t>
            </a:r>
          </a:p>
          <a:p>
            <a:endParaRPr lang="en-US" sz="2400" dirty="0" smtClean="0"/>
          </a:p>
          <a:p>
            <a:r>
              <a:rPr lang="en-US" sz="2400" dirty="0" smtClean="0"/>
              <a:t>(slides adapted with permission </a:t>
            </a:r>
          </a:p>
          <a:p>
            <a:r>
              <a:rPr lang="en-US" sz="2400" dirty="0" smtClean="0"/>
              <a:t>from Dave Walker, </a:t>
            </a:r>
          </a:p>
          <a:p>
            <a:r>
              <a:rPr lang="en-US" sz="2400" dirty="0" smtClean="0"/>
              <a:t>COS326 Princeton University) </a:t>
            </a:r>
          </a:p>
        </p:txBody>
      </p:sp>
    </p:spTree>
    <p:extLst>
      <p:ext uri="{BB962C8B-B14F-4D97-AF65-F5344CB8AC3E}">
        <p14:creationId xmlns:p14="http://schemas.microsoft.com/office/powerpoint/2010/main" val="16436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????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7620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    7  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4397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    7    else    8    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2796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Violating the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false then      "1"    else    2      : ????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  <p:sp>
        <p:nvSpPr>
          <p:cNvPr id="5" name="Freeform 4"/>
          <p:cNvSpPr/>
          <p:nvPr/>
        </p:nvSpPr>
        <p:spPr>
          <a:xfrm>
            <a:off x="2994212" y="5020235"/>
            <a:ext cx="950259" cy="484122"/>
          </a:xfrm>
          <a:custGeom>
            <a:avLst/>
            <a:gdLst>
              <a:gd name="connsiteX0" fmla="*/ 0 w 950259"/>
              <a:gd name="connsiteY0" fmla="*/ 17930 h 484122"/>
              <a:gd name="connsiteX1" fmla="*/ 340659 w 950259"/>
              <a:gd name="connsiteY1" fmla="*/ 484094 h 484122"/>
              <a:gd name="connsiteX2" fmla="*/ 950259 w 950259"/>
              <a:gd name="connsiteY2" fmla="*/ 0 h 4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259" h="484122">
                <a:moveTo>
                  <a:pt x="0" y="17930"/>
                </a:moveTo>
                <a:cubicBezTo>
                  <a:pt x="91141" y="252506"/>
                  <a:pt x="182283" y="487082"/>
                  <a:pt x="340659" y="484094"/>
                </a:cubicBezTo>
                <a:cubicBezTo>
                  <a:pt x="499035" y="481106"/>
                  <a:pt x="724647" y="240553"/>
                  <a:pt x="950259" y="0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7340" y="5716651"/>
            <a:ext cx="548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 don't agree -- one is a string and one is an </a:t>
            </a:r>
            <a:r>
              <a:rPr lang="en-US" sz="2000" dirty="0" err="1" smtClean="0"/>
              <a:t>int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80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true then "1" else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082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What about this expression: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doesn't the ML type checker do us the favor of telling us the expression will raise an exception?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710" y="1371600"/>
            <a:ext cx="73914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0 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Division_by_zero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8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What about this expression: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doesn't the ML type checker do us the favor of telling us the expression will raise an exception?</a:t>
            </a:r>
          </a:p>
          <a:p>
            <a:pPr lvl="1"/>
            <a:r>
              <a:rPr lang="en-US" dirty="0" smtClean="0"/>
              <a:t>In general, detecting a divide-by-zero error requires we know that the divisor evaluates to 0.</a:t>
            </a:r>
          </a:p>
          <a:p>
            <a:pPr lvl="1"/>
            <a:r>
              <a:rPr lang="en-US" dirty="0" smtClean="0"/>
              <a:t>In general, deciding whether the divisor evaluates to 0 requires solving the halting problem: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type systems that will rule out divide-by-zero errors, but they require programmers supply proofs to the type checker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6710" y="1371600"/>
            <a:ext cx="73914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0 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Division_by_zero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710" y="5105400"/>
            <a:ext cx="7391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(if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turing_machine_halts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 then 0 else 1);;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OCAML BASICS:</a:t>
            </a:r>
            <a:br>
              <a:rPr lang="en-US" dirty="0" smtClean="0"/>
            </a:br>
            <a:r>
              <a:rPr lang="en-US" dirty="0" smtClean="0"/>
              <a:t>RECAP FROM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OCaml</a:t>
            </a:r>
            <a:r>
              <a:rPr lang="en-US" sz="2800" dirty="0" smtClean="0"/>
              <a:t> is a </a:t>
            </a:r>
            <a:r>
              <a:rPr lang="en-US" sz="2800" i="1" dirty="0" smtClean="0">
                <a:solidFill>
                  <a:srgbClr val="FF0000"/>
                </a:solidFill>
              </a:rPr>
              <a:t>functional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/>
              <a:t>programming language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400" dirty="0" smtClean="0"/>
              <a:t>Java gets most work done by </a:t>
            </a:r>
            <a:r>
              <a:rPr lang="en-US" sz="2400" i="1" dirty="0" smtClean="0">
                <a:solidFill>
                  <a:srgbClr val="FF0000"/>
                </a:solidFill>
              </a:rPr>
              <a:t>modifying</a:t>
            </a:r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/>
              <a:t>data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OCaml</a:t>
            </a:r>
            <a:r>
              <a:rPr lang="en-US" sz="2400" dirty="0" smtClean="0"/>
              <a:t> gets most work done by producing </a:t>
            </a:r>
            <a:r>
              <a:rPr lang="en-US" sz="2400" i="1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immutable</a:t>
            </a:r>
            <a:r>
              <a:rPr lang="en-US" sz="2400" dirty="0" smtClean="0"/>
              <a:t> data</a:t>
            </a:r>
            <a:endParaRPr lang="en-US" sz="2400" i="1" dirty="0" smtClean="0">
              <a:solidFill>
                <a:schemeClr val="accent2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OCaml</a:t>
            </a:r>
            <a:r>
              <a:rPr lang="en-US" sz="2800" dirty="0" smtClean="0"/>
              <a:t> is a typed programming language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 of an expression </a:t>
            </a:r>
            <a:r>
              <a:rPr lang="en-US" sz="2400" i="1" dirty="0" smtClean="0">
                <a:solidFill>
                  <a:srgbClr val="FF0000"/>
                </a:solidFill>
              </a:rPr>
              <a:t>correctly predicts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kind of </a:t>
            </a:r>
            <a:r>
              <a:rPr lang="en-US" sz="2400" i="1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smtClean="0"/>
              <a:t>the expression will generate when it is executed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types help us </a:t>
            </a:r>
            <a:r>
              <a:rPr lang="en-US" sz="2400" i="1" dirty="0" smtClean="0">
                <a:solidFill>
                  <a:srgbClr val="FF0000"/>
                </a:solidFill>
              </a:rPr>
              <a:t>understand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write</a:t>
            </a:r>
            <a:r>
              <a:rPr lang="en-US" sz="2400" dirty="0" smtClean="0"/>
              <a:t> our programs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7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PART II: </a:t>
            </a:r>
            <a:br>
              <a:rPr lang="en-US" dirty="0" smtClean="0"/>
            </a:br>
            <a:r>
              <a:rPr lang="en-US" dirty="0" smtClean="0"/>
              <a:t>LET DECLARATIONS,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Tuesday, we’ll have a quiz with probability 1/3</a:t>
            </a:r>
          </a:p>
          <a:p>
            <a:r>
              <a:rPr lang="en-US" dirty="0" smtClean="0"/>
              <a:t>Typically one question; graded leniently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2" y="2346907"/>
            <a:ext cx="3113113" cy="311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49" y="2346907"/>
            <a:ext cx="3113113" cy="3113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06" y="2346907"/>
            <a:ext cx="3113113" cy="311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4892" y="512599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6908" y="5118905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6365" y="511890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4203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9676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48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6259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&amp; Abbreviation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programmers identify repeated patterns in their code and factor out the repetition into meaning components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O’Caml</a:t>
            </a:r>
            <a:r>
              <a:rPr lang="en-US" dirty="0" smtClean="0"/>
              <a:t>, the most basic technique for factoring your code is to use </a:t>
            </a:r>
            <a:r>
              <a:rPr lang="en-US" dirty="0" smtClean="0">
                <a:solidFill>
                  <a:schemeClr val="accent2"/>
                </a:solidFill>
              </a:rPr>
              <a:t>let expressions </a:t>
            </a:r>
          </a:p>
          <a:p>
            <a:r>
              <a:rPr lang="en-US" dirty="0" smtClean="0"/>
              <a:t>Instead of writing this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write this one: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06926" y="3276600"/>
            <a:ext cx="26669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(2 + 3) * (2 + 3)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4953000"/>
            <a:ext cx="266699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+ 3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Let Expressions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38862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squared = x * x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cubed = x * squared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squared * cubed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Let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657600"/>
            <a:ext cx="34290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a = "a"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"b"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ax = a ^ a ^ a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 ^ b ^ b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 ^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38862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squared = x * x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cubed = x * squared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squared * cubed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&amp; Abbreviation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let: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4267200"/>
            <a:ext cx="4221733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let … </a:t>
            </a:r>
            <a:r>
              <a:rPr lang="en-US" sz="2000" b="1" dirty="0" smtClean="0">
                <a:solidFill>
                  <a:schemeClr val="accent2"/>
                </a:solidFill>
              </a:rPr>
              <a:t>in</a:t>
            </a:r>
            <a:r>
              <a:rPr lang="en-US" sz="2000" dirty="0" smtClean="0">
                <a:solidFill>
                  <a:schemeClr val="accent2"/>
                </a:solidFill>
              </a:rPr>
              <a:t> … </a:t>
            </a:r>
            <a:r>
              <a:rPr lang="en-US" sz="2000" dirty="0" smtClean="0"/>
              <a:t>is an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expression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that </a:t>
            </a:r>
          </a:p>
          <a:p>
            <a:r>
              <a:rPr lang="en-US" sz="2000" dirty="0" smtClean="0"/>
              <a:t>can appear inside any other </a:t>
            </a:r>
            <a:r>
              <a:rPr lang="en-US" sz="2000" i="1" dirty="0" smtClean="0">
                <a:solidFill>
                  <a:schemeClr val="accent2"/>
                </a:solidFill>
              </a:rPr>
              <a:t>expression</a:t>
            </a:r>
          </a:p>
          <a:p>
            <a:endParaRPr lang="en-US" sz="2000" i="1" dirty="0">
              <a:solidFill>
                <a:schemeClr val="accent3"/>
              </a:solidFill>
            </a:endParaRPr>
          </a:p>
          <a:p>
            <a:r>
              <a:rPr lang="en-US" sz="2000" dirty="0"/>
              <a:t>T</a:t>
            </a:r>
            <a:r>
              <a:rPr lang="en-US" sz="2000" dirty="0" smtClean="0"/>
              <a:t>he scope of x does not extend outside</a:t>
            </a:r>
          </a:p>
          <a:p>
            <a:r>
              <a:rPr lang="en-US" sz="2000" dirty="0" smtClean="0"/>
              <a:t>the enclosing “in”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2387" y="2057400"/>
            <a:ext cx="3239613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+ 17 / x ;;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72200" y="3009900"/>
            <a:ext cx="685800" cy="12573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4267200"/>
            <a:ext cx="398802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let … ;; </a:t>
            </a:r>
            <a:r>
              <a:rPr lang="en-US" sz="2000" dirty="0" smtClean="0"/>
              <a:t>without “</a:t>
            </a:r>
            <a:r>
              <a:rPr lang="en-US" sz="2000" dirty="0" smtClean="0">
                <a:solidFill>
                  <a:srgbClr val="CC0033"/>
                </a:solidFill>
              </a:rPr>
              <a:t>in</a:t>
            </a:r>
            <a:r>
              <a:rPr lang="en-US" sz="2000" dirty="0" smtClean="0"/>
              <a:t>” is a top-level </a:t>
            </a:r>
            <a:r>
              <a:rPr lang="en-US" sz="2000" i="1" dirty="0" smtClean="0">
                <a:solidFill>
                  <a:schemeClr val="accent2"/>
                </a:solidFill>
              </a:rPr>
              <a:t>declaration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Variables x and y may be exported; used by other modules</a:t>
            </a:r>
          </a:p>
          <a:p>
            <a:endParaRPr lang="en-US" sz="2000" dirty="0"/>
          </a:p>
          <a:p>
            <a:r>
              <a:rPr lang="en-US" sz="2000" dirty="0" smtClean="0"/>
              <a:t>(Don’t need ;; if another let comes next; do need it if expression next)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1" y="2057400"/>
            <a:ext cx="3247894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tuesday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then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let x = 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x +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99240" y="3009900"/>
            <a:ext cx="243960" cy="12573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OCaml</a:t>
            </a:r>
            <a:r>
              <a:rPr lang="en-US" dirty="0" smtClean="0"/>
              <a:t> variable is </a:t>
            </a:r>
            <a:r>
              <a:rPr lang="en-US" i="1" dirty="0" smtClean="0">
                <a:solidFill>
                  <a:schemeClr val="accent2"/>
                </a:solidFill>
              </a:rPr>
              <a:t>bound</a:t>
            </a:r>
            <a:r>
              <a:rPr lang="en-US" dirty="0" smtClean="0"/>
              <a:t> to 1 value</a:t>
            </a:r>
          </a:p>
          <a:p>
            <a:r>
              <a:rPr lang="en-US" i="1" dirty="0" smtClean="0">
                <a:solidFill>
                  <a:srgbClr val="CC0033"/>
                </a:solidFill>
              </a:rPr>
              <a:t>The value to which a variable is bound to never changes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57150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9002" y="2798218"/>
            <a:ext cx="3962398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OCaml</a:t>
            </a:r>
            <a:r>
              <a:rPr lang="en-US" dirty="0" smtClean="0"/>
              <a:t> variable is </a:t>
            </a:r>
            <a:r>
              <a:rPr lang="en-US" i="1" dirty="0" smtClean="0">
                <a:solidFill>
                  <a:schemeClr val="accent2"/>
                </a:solidFill>
              </a:rPr>
              <a:t>bound</a:t>
            </a:r>
            <a:r>
              <a:rPr lang="en-US" dirty="0" smtClean="0"/>
              <a:t> to 1 value</a:t>
            </a:r>
          </a:p>
          <a:p>
            <a:r>
              <a:rPr lang="en-US" i="1" dirty="0" smtClean="0">
                <a:solidFill>
                  <a:srgbClr val="CC0033"/>
                </a:solidFill>
              </a:rPr>
              <a:t>The value to which a variable is bound to never changes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57150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9002" y="2798218"/>
            <a:ext cx="3962398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2286000" y="3657600"/>
            <a:ext cx="228600" cy="289560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647" y="4267200"/>
            <a:ext cx="147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It does not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matter what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I write next.</a:t>
            </a:r>
          </a:p>
          <a:p>
            <a:r>
              <a:rPr lang="en-US" sz="2000" i="1" dirty="0" err="1" smtClean="0">
                <a:solidFill>
                  <a:schemeClr val="accent2"/>
                </a:solidFill>
              </a:rPr>
              <a:t>add_three</a:t>
            </a:r>
            <a:endParaRPr lang="en-US" sz="2000" i="1" dirty="0" smtClean="0">
              <a:solidFill>
                <a:schemeClr val="accent2"/>
              </a:solidFill>
            </a:endParaRPr>
          </a:p>
          <a:p>
            <a:r>
              <a:rPr lang="en-US" sz="2000" i="1" dirty="0" smtClean="0">
                <a:solidFill>
                  <a:schemeClr val="accent2"/>
                </a:solidFill>
              </a:rPr>
              <a:t>will always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add 3!</a:t>
            </a:r>
          </a:p>
        </p:txBody>
      </p:sp>
    </p:spTree>
    <p:extLst>
      <p:ext uri="{BB962C8B-B14F-4D97-AF65-F5344CB8AC3E}">
        <p14:creationId xmlns:p14="http://schemas.microsoft.com/office/powerpoint/2010/main" val="1073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OCaml</a:t>
            </a:r>
            <a:r>
              <a:rPr lang="en-US" dirty="0" smtClean="0"/>
              <a:t> variable is bound to 1 value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The value a variable is bound to never changes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57150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4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9002" y="2798218"/>
            <a:ext cx="3962398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29000" y="4398418"/>
            <a:ext cx="3810000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3733800"/>
            <a:ext cx="1219200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37409"/>
            <a:ext cx="16578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distinct</a:t>
            </a:r>
          </a:p>
          <a:p>
            <a:r>
              <a:rPr lang="en-US" sz="2000" dirty="0" smtClean="0"/>
              <a:t>variable that</a:t>
            </a:r>
          </a:p>
          <a:p>
            <a:r>
              <a:rPr lang="en-US" sz="2000" dirty="0" smtClean="0"/>
              <a:t>"happens to</a:t>
            </a:r>
          </a:p>
          <a:p>
            <a:r>
              <a:rPr lang="en-US" sz="2000" dirty="0" smtClean="0"/>
              <a:t>be spelled the</a:t>
            </a:r>
          </a:p>
          <a:p>
            <a:r>
              <a:rPr lang="en-US" sz="2000" dirty="0" smtClean="0"/>
              <a:t>same"</a:t>
            </a:r>
          </a:p>
        </p:txBody>
      </p:sp>
    </p:spTree>
    <p:extLst>
      <p:ext uri="{BB962C8B-B14F-4D97-AF65-F5344CB8AC3E}">
        <p14:creationId xmlns:p14="http://schemas.microsoft.com/office/powerpoint/2010/main" val="19119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2 variables (both happened to be named x) are actually different, unconnected things, we can rename them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57150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zzz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zzz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add_seven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9002" y="2798218"/>
            <a:ext cx="3962398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29000" y="4398418"/>
            <a:ext cx="3810000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733800"/>
            <a:ext cx="1219200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3037409"/>
            <a:ext cx="14757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rename x</a:t>
            </a:r>
          </a:p>
          <a:p>
            <a:r>
              <a:rPr lang="en-US" sz="2000" dirty="0" smtClean="0"/>
              <a:t>to </a:t>
            </a:r>
            <a:r>
              <a:rPr lang="en-US" sz="2000" dirty="0" err="1" smtClean="0"/>
              <a:t>zzz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if you want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to</a:t>
            </a:r>
            <a:r>
              <a:rPr lang="en-US" sz="2000" dirty="0" smtClean="0"/>
              <a:t>, replacing</a:t>
            </a:r>
          </a:p>
          <a:p>
            <a:r>
              <a:rPr lang="en-US" sz="2000" dirty="0" smtClean="0"/>
              <a:t>its uses</a:t>
            </a:r>
          </a:p>
        </p:txBody>
      </p:sp>
    </p:spTree>
    <p:extLst>
      <p:ext uri="{BB962C8B-B14F-4D97-AF65-F5344CB8AC3E}">
        <p14:creationId xmlns:p14="http://schemas.microsoft.com/office/powerpoint/2010/main" val="6711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OCaml</a:t>
            </a:r>
            <a:r>
              <a:rPr lang="en-US" dirty="0" smtClean="0"/>
              <a:t> variable is bound to 1 value</a:t>
            </a:r>
          </a:p>
          <a:p>
            <a:r>
              <a:rPr lang="en-US" dirty="0" err="1" smtClean="0"/>
              <a:t>OCaml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2"/>
                </a:solidFill>
              </a:rPr>
              <a:t>statically scoped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57150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4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y + x 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add_seven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y:int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9002" y="2798218"/>
            <a:ext cx="3962398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29000" y="4398418"/>
            <a:ext cx="3810000" cy="47838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6800" y="4876800"/>
            <a:ext cx="1447800" cy="990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3276600"/>
            <a:ext cx="2003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use</a:t>
            </a:r>
          </a:p>
          <a:p>
            <a:r>
              <a:rPr lang="en-US" sz="2000" dirty="0" err="1" smtClean="0"/>
              <a:t>add_three</a:t>
            </a:r>
            <a:endParaRPr lang="en-US" sz="2000" dirty="0" smtClean="0"/>
          </a:p>
          <a:p>
            <a:r>
              <a:rPr lang="en-US" sz="2000" dirty="0" smtClean="0"/>
              <a:t>without worrying</a:t>
            </a:r>
          </a:p>
          <a:p>
            <a:r>
              <a:rPr lang="en-US" sz="2000" dirty="0" smtClean="0"/>
              <a:t>about the second</a:t>
            </a:r>
          </a:p>
          <a:p>
            <a:r>
              <a:rPr lang="en-US" sz="2000" dirty="0" smtClean="0"/>
              <a:t>definition of x</a:t>
            </a:r>
          </a:p>
        </p:txBody>
      </p:sp>
    </p:spTree>
    <p:extLst>
      <p:ext uri="{BB962C8B-B14F-4D97-AF65-F5344CB8AC3E}">
        <p14:creationId xmlns:p14="http://schemas.microsoft.com/office/powerpoint/2010/main" val="696394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let expressions operate?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6002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e1 in e2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General rule: </a:t>
            </a:r>
            <a:r>
              <a:rPr lang="en-US" dirty="0" smtClean="0"/>
              <a:t>evaluate </a:t>
            </a:r>
            <a:r>
              <a:rPr lang="en-US" b="1" dirty="0" smtClean="0">
                <a:solidFill>
                  <a:srgbClr val="FF0000"/>
                </a:solidFill>
              </a:rPr>
              <a:t>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substitute the resulting value for the variable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 </a:t>
            </a:r>
            <a:r>
              <a:rPr lang="en-US" dirty="0" smtClean="0"/>
              <a:t>everywhere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appears in </a:t>
            </a:r>
            <a:r>
              <a:rPr lang="en-US" b="1" dirty="0" smtClean="0">
                <a:solidFill>
                  <a:srgbClr val="FF0000"/>
                </a:solidFill>
              </a:rPr>
              <a:t>e2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Tuesday, we’ll have a quiz with probability 1/3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203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0676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6148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9" y="2346907"/>
            <a:ext cx="2401244" cy="30528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43487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02" y="2346907"/>
            <a:ext cx="2401244" cy="30528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62701" y="3142924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16" y="2300505"/>
            <a:ext cx="2401244" cy="3052838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677229" y="2487888"/>
            <a:ext cx="1844951" cy="1062245"/>
          </a:xfrm>
          <a:prstGeom prst="wedgeEllipseCallout">
            <a:avLst>
              <a:gd name="adj1" fmla="val -51136"/>
              <a:gd name="adj2" fmla="val 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Quiz!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4892" y="512599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66908" y="5118905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6365" y="511890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262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let expressions operate?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+ 1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let expressions operate?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+ 1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194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let expressions operate?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+ 1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194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7338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42672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3 *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082748" y="3180522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3429000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 smtClean="0"/>
              <a:t>3 for x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let expressions operate?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+ 1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194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3 in x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7338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42672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3 *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52578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5791200"/>
            <a:ext cx="3429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2" name="Freeform 11"/>
          <p:cNvSpPr/>
          <p:nvPr/>
        </p:nvSpPr>
        <p:spPr>
          <a:xfrm>
            <a:off x="6082748" y="3180522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3429000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 smtClean="0"/>
              <a:t>3 for x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1" y="990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x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1" y="990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x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413" y="27811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43400" y="1676400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2733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 for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1" y="23622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2 + 2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1" y="990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x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413" y="27811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413" y="41527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43400" y="1676400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2733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 for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1" y="23622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2 + 2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4501" y="38100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4    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1" y="990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x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413" y="27811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413" y="41527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8413" y="55434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43400" y="1676400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2733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 for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1" y="23622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2 + 2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4501" y="38100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4    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4501" y="5181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343400" y="4350026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400" y="38641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 smtClean="0"/>
              <a:t>4 for y</a:t>
            </a:r>
          </a:p>
        </p:txBody>
      </p:sp>
    </p:spTree>
    <p:extLst>
      <p:ext uri="{BB962C8B-B14F-4D97-AF65-F5344CB8AC3E}">
        <p14:creationId xmlns:p14="http://schemas.microsoft.com/office/powerpoint/2010/main" val="12127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1" y="990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+ x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413" y="27811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413" y="41527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8413" y="55434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43400" y="1676400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2733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 for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1" y="23622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2 + 2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4501" y="38100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4     in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4501" y="5181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3213" y="55434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--&gt;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05501" y="5181600"/>
            <a:ext cx="2552699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9" name="Freeform 18"/>
          <p:cNvSpPr/>
          <p:nvPr/>
        </p:nvSpPr>
        <p:spPr>
          <a:xfrm>
            <a:off x="4343400" y="4350026"/>
            <a:ext cx="676091" cy="1212574"/>
          </a:xfrm>
          <a:custGeom>
            <a:avLst/>
            <a:gdLst>
              <a:gd name="connsiteX0" fmla="*/ 0 w 676091"/>
              <a:gd name="connsiteY0" fmla="*/ 0 h 1212574"/>
              <a:gd name="connsiteX1" fmla="*/ 675861 w 676091"/>
              <a:gd name="connsiteY1" fmla="*/ 536713 h 1212574"/>
              <a:gd name="connsiteX2" fmla="*/ 59635 w 676091"/>
              <a:gd name="connsiteY2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91" h="1212574">
                <a:moveTo>
                  <a:pt x="0" y="0"/>
                </a:moveTo>
                <a:cubicBezTo>
                  <a:pt x="332961" y="167308"/>
                  <a:pt x="665922" y="334617"/>
                  <a:pt x="675861" y="536713"/>
                </a:cubicBezTo>
                <a:cubicBezTo>
                  <a:pt x="685800" y="738809"/>
                  <a:pt x="372717" y="975691"/>
                  <a:pt x="59635" y="1212574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400" y="3864114"/>
            <a:ext cx="123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</a:t>
            </a:r>
          </a:p>
          <a:p>
            <a:r>
              <a:rPr lang="en-US" sz="2000" dirty="0" smtClean="0"/>
              <a:t>4 for 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0" y="1524000"/>
            <a:ext cx="2057400" cy="209538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Moral</a:t>
            </a:r>
            <a:r>
              <a:rPr lang="en-US" sz="2000" dirty="0" smtClean="0">
                <a:solidFill>
                  <a:schemeClr val="tx1"/>
                </a:solidFill>
              </a:rPr>
              <a:t>: Let operates by substituting computed values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6987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Basics:</a:t>
            </a:r>
            <a:br>
              <a:rPr lang="en-US" dirty="0" smtClean="0"/>
            </a:br>
            <a:r>
              <a:rPr lang="en-US" dirty="0" smtClean="0"/>
              <a:t>Type Checking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a sheet of paper (or half a sheet borrowed from a friend), write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answer to the following question: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b="1" dirty="0" smtClean="0"/>
              <a:t>What is the type of </a:t>
            </a:r>
          </a:p>
          <a:p>
            <a:pPr marL="0" indent="0" algn="ctr">
              <a:buNone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OCaml</a:t>
            </a:r>
            <a:r>
              <a:rPr lang="en-US" sz="2800" b="1" dirty="0" smtClean="0"/>
              <a:t> expression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false then 42 else 27</a:t>
            </a:r>
          </a:p>
          <a:p>
            <a:pPr marL="0" indent="0" algn="ctr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?</a:t>
            </a:r>
            <a:endParaRPr lang="en-US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78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676400"/>
            <a:ext cx="88193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here are simple rules that tell you what the type of an expression is.</a:t>
            </a:r>
          </a:p>
          <a:p>
            <a:endParaRPr lang="en-US" sz="2400" dirty="0"/>
          </a:p>
          <a:p>
            <a:r>
              <a:rPr lang="en-US" sz="2400" dirty="0" smtClean="0"/>
              <a:t>Those rules compute a type for an expression based on the </a:t>
            </a:r>
            <a:r>
              <a:rPr lang="en-US" sz="2400" i="1" dirty="0" smtClean="0">
                <a:solidFill>
                  <a:srgbClr val="C00000"/>
                </a:solidFill>
              </a:rPr>
              <a:t>types</a:t>
            </a:r>
            <a:r>
              <a:rPr lang="en-US" sz="2400" dirty="0" smtClean="0"/>
              <a:t> of </a:t>
            </a:r>
          </a:p>
          <a:p>
            <a:r>
              <a:rPr lang="en-US" sz="2400" dirty="0" smtClean="0"/>
              <a:t>its </a:t>
            </a:r>
            <a:r>
              <a:rPr lang="en-US" sz="2400" dirty="0" err="1" smtClean="0"/>
              <a:t>subexpressions</a:t>
            </a:r>
            <a:r>
              <a:rPr lang="en-US" sz="2400" dirty="0" smtClean="0"/>
              <a:t> (and the types of the variables that are in scope).</a:t>
            </a:r>
          </a:p>
          <a:p>
            <a:endParaRPr lang="en-US" sz="2400" dirty="0"/>
          </a:p>
          <a:p>
            <a:r>
              <a:rPr lang="en-US" sz="2400" dirty="0" smtClean="0"/>
              <a:t>You don’t have to know the details of how a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is</a:t>
            </a:r>
          </a:p>
          <a:p>
            <a:r>
              <a:rPr lang="en-US" sz="2400" dirty="0" smtClean="0"/>
              <a:t>implemented to do type checking.  You just need to know its type.</a:t>
            </a:r>
          </a:p>
          <a:p>
            <a:endParaRPr lang="en-US" sz="2400" dirty="0"/>
          </a:p>
          <a:p>
            <a:r>
              <a:rPr lang="en-US" sz="2400" dirty="0" smtClean="0"/>
              <a:t>That’s what makes </a:t>
            </a:r>
            <a:r>
              <a:rPr lang="en-US" sz="2400" dirty="0" err="1" smtClean="0"/>
              <a:t>OCaml</a:t>
            </a:r>
            <a:r>
              <a:rPr lang="en-US" sz="2400" dirty="0" smtClean="0"/>
              <a:t> type checking </a:t>
            </a:r>
            <a:r>
              <a:rPr lang="en-US" sz="2400" i="1" dirty="0" smtClean="0">
                <a:solidFill>
                  <a:srgbClr val="C00000"/>
                </a:solidFill>
              </a:rPr>
              <a:t>modular</a:t>
            </a:r>
            <a:r>
              <a:rPr lang="en-US"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791200"/>
            <a:ext cx="647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write “e : t” to say that expression e has type t</a:t>
            </a:r>
          </a:p>
        </p:txBody>
      </p:sp>
    </p:spTree>
    <p:extLst>
      <p:ext uri="{BB962C8B-B14F-4D97-AF65-F5344CB8AC3E}">
        <p14:creationId xmlns:p14="http://schemas.microsoft.com/office/powerpoint/2010/main" val="6511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Simple Let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6638" y="2311168"/>
            <a:ext cx="2594262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e1 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>
            <a:stCxn id="9" idx="2"/>
          </p:cNvCxnSpPr>
          <p:nvPr/>
        </p:nvCxnSpPr>
        <p:spPr>
          <a:xfrm>
            <a:off x="1959273" y="1543110"/>
            <a:ext cx="1856483" cy="108285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891008" y="2311168"/>
            <a:ext cx="228600" cy="13716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8652" y="2643025"/>
            <a:ext cx="257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overall expression </a:t>
            </a:r>
          </a:p>
          <a:p>
            <a:r>
              <a:rPr lang="en-US" sz="2000" dirty="0" smtClean="0"/>
              <a:t>takes on the type of e2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143000"/>
            <a:ext cx="361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 granted type of e1 for use in e2</a:t>
            </a:r>
          </a:p>
        </p:txBody>
      </p:sp>
    </p:spTree>
    <p:extLst>
      <p:ext uri="{BB962C8B-B14F-4D97-AF65-F5344CB8AC3E}">
        <p14:creationId xmlns:p14="http://schemas.microsoft.com/office/powerpoint/2010/main" val="10150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Simple Let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6638" y="2311168"/>
            <a:ext cx="2594262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e1 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143000"/>
            <a:ext cx="361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 granted type of e1 for use in e2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5029200"/>
            <a:ext cx="26167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+ 4 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string_of_int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43200" y="5611872"/>
            <a:ext cx="1072556" cy="24271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891008" y="2311168"/>
            <a:ext cx="228600" cy="13716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8652" y="2643025"/>
            <a:ext cx="257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overall expression </a:t>
            </a:r>
          </a:p>
          <a:p>
            <a:r>
              <a:rPr lang="en-US" sz="2000" dirty="0" smtClean="0"/>
              <a:t>takes on the type of e2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597" y="5346751"/>
            <a:ext cx="1985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 has type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dirty="0" smtClean="0"/>
              <a:t>for use inside the</a:t>
            </a:r>
          </a:p>
          <a:p>
            <a:r>
              <a:rPr lang="en-US" sz="2000" dirty="0" smtClean="0"/>
              <a:t>let body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5891008" y="5029200"/>
            <a:ext cx="228600" cy="13716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47416" y="5385137"/>
            <a:ext cx="2058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overall expression</a:t>
            </a:r>
          </a:p>
          <a:p>
            <a:r>
              <a:rPr lang="en-US" sz="2000" dirty="0" smtClean="0"/>
              <a:t>has type string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59273" y="1543110"/>
            <a:ext cx="1856483" cy="108285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647" y="1812429"/>
            <a:ext cx="4571016" cy="1727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true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if b then 3 else 4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* 7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not b then x else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8454" y="864126"/>
            <a:ext cx="482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type of the following expression?</a:t>
            </a:r>
          </a:p>
        </p:txBody>
      </p:sp>
    </p:spTree>
    <p:extLst>
      <p:ext uri="{BB962C8B-B14F-4D97-AF65-F5344CB8AC3E}">
        <p14:creationId xmlns:p14="http://schemas.microsoft.com/office/powerpoint/2010/main" val="9050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647" y="1812429"/>
            <a:ext cx="4571016" cy="1727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true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if b then 3 else 4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* 7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not b then x else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454" y="864126"/>
            <a:ext cx="482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type of the following expression?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1665876"/>
            <a:ext cx="1676400" cy="12297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321" y="133827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 has type </a:t>
            </a:r>
            <a:r>
              <a:rPr lang="en-US" sz="2000" dirty="0" smtClean="0">
                <a:solidFill>
                  <a:srgbClr val="FF0000"/>
                </a:solidFill>
              </a:rPr>
              <a:t>bool</a:t>
            </a:r>
            <a:r>
              <a:rPr lang="en-US" sz="2000" dirty="0" smtClean="0"/>
              <a:t>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1665876"/>
            <a:ext cx="2427698" cy="6201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14647" y="2362200"/>
            <a:ext cx="4571016" cy="11776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87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647" y="1812429"/>
            <a:ext cx="4571016" cy="1727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true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if b then 3 else 4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* 7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not b then x else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454" y="864126"/>
            <a:ext cx="482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type of the following expression?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321" y="133827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 has type </a:t>
            </a:r>
            <a:r>
              <a:rPr lang="en-US" sz="2000" dirty="0" smtClean="0">
                <a:solidFill>
                  <a:srgbClr val="FF0000"/>
                </a:solidFill>
              </a:rPr>
              <a:t>bool</a:t>
            </a:r>
            <a:r>
              <a:rPr lang="en-US" sz="2000" dirty="0" smtClean="0"/>
              <a:t>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1665876"/>
            <a:ext cx="2427698" cy="6201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844" y="1592006"/>
            <a:ext cx="1822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has type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647" y="2362200"/>
            <a:ext cx="4571016" cy="11776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1665876"/>
            <a:ext cx="1676400" cy="12297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13510" y="2613600"/>
            <a:ext cx="4571016" cy="9262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9074" y="1875522"/>
            <a:ext cx="1953326" cy="134767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647" y="1812429"/>
            <a:ext cx="4571016" cy="1727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true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if b then 3 else 4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* 7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not b then x else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454" y="864126"/>
            <a:ext cx="482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type of the following expression?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321" y="133827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 has type </a:t>
            </a:r>
            <a:r>
              <a:rPr lang="en-US" sz="2000" dirty="0" smtClean="0">
                <a:solidFill>
                  <a:srgbClr val="FF0000"/>
                </a:solidFill>
              </a:rPr>
              <a:t>bool</a:t>
            </a:r>
            <a:r>
              <a:rPr lang="en-US" sz="2000" dirty="0" smtClean="0"/>
              <a:t>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1665876"/>
            <a:ext cx="2427698" cy="6201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844" y="1592006"/>
            <a:ext cx="1822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has type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647" y="2362200"/>
            <a:ext cx="4571016" cy="11776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1665876"/>
            <a:ext cx="1676400" cy="12297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13510" y="2613600"/>
            <a:ext cx="4571016" cy="9262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9074" y="1875522"/>
            <a:ext cx="1953326" cy="134767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6338" y="1851790"/>
            <a:ext cx="1827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/>
              <a:t> has type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in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00701" y="2155832"/>
            <a:ext cx="2161699" cy="12770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19736" y="2927632"/>
            <a:ext cx="4571016" cy="61223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3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647" y="1812429"/>
            <a:ext cx="4571016" cy="1727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b = true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x = if b then 3 else 4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y = x * 7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not b then x else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454" y="864126"/>
            <a:ext cx="482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type of the following expression?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321" y="133827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 has type </a:t>
            </a:r>
            <a:r>
              <a:rPr lang="en-US" sz="2000" dirty="0" smtClean="0">
                <a:solidFill>
                  <a:srgbClr val="FF0000"/>
                </a:solidFill>
              </a:rPr>
              <a:t>bool</a:t>
            </a:r>
            <a:r>
              <a:rPr lang="en-US" sz="2000" dirty="0" smtClean="0"/>
              <a:t>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1665876"/>
            <a:ext cx="2427698" cy="6201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844" y="1592006"/>
            <a:ext cx="1822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has type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647" y="2362200"/>
            <a:ext cx="4571016" cy="11776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1665876"/>
            <a:ext cx="1676400" cy="12297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13510" y="2613600"/>
            <a:ext cx="4571016" cy="92626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9074" y="1875522"/>
            <a:ext cx="1953326" cy="134767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6338" y="1851790"/>
            <a:ext cx="1827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/>
              <a:t> has type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in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00701" y="2155832"/>
            <a:ext cx="2161699" cy="12770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19736" y="2927632"/>
            <a:ext cx="4571016" cy="61223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2" name="Right Brace 21"/>
          <p:cNvSpPr/>
          <p:nvPr/>
        </p:nvSpPr>
        <p:spPr>
          <a:xfrm rot="5400000">
            <a:off x="5564237" y="2287058"/>
            <a:ext cx="228600" cy="3027313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4880" y="3940796"/>
            <a:ext cx="3980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overall type of the expression is </a:t>
            </a:r>
          </a:p>
          <a:p>
            <a:r>
              <a:rPr lang="en-US" sz="2000" dirty="0" smtClean="0"/>
              <a:t>the type of the “if-then-else”, i.e.,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39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093274"/>
            <a:ext cx="8534400" cy="1783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A tuple is a fixed, finite, ordered collection of values </a:t>
            </a:r>
          </a:p>
          <a:p>
            <a:r>
              <a:rPr lang="en-US" dirty="0" smtClean="0"/>
              <a:t>Some examples with their types: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69384"/>
            <a:ext cx="88024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2) 			   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("hello", 7 + 3, true) 	    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('a', ("hello", "goodbye")) : char * (string * string)</a:t>
            </a:r>
          </a:p>
        </p:txBody>
      </p:sp>
    </p:spTree>
    <p:extLst>
      <p:ext uri="{BB962C8B-B14F-4D97-AF65-F5344CB8AC3E}">
        <p14:creationId xmlns:p14="http://schemas.microsoft.com/office/powerpoint/2010/main" val="10499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TYPE CHECKING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5207764"/>
            <a:ext cx="8534400" cy="1269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To use a tuple, we extract its components</a:t>
            </a:r>
          </a:p>
          <a:p>
            <a:r>
              <a:rPr lang="en-US" dirty="0" smtClean="0"/>
              <a:t>General case: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895600"/>
            <a:ext cx="8534400" cy="600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04800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(id1, id2, …,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e1 in e2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129" y="53601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(2,4) in x + x + 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21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To use a tuple, we extract its components</a:t>
            </a:r>
          </a:p>
          <a:p>
            <a:r>
              <a:rPr lang="en-US" dirty="0" smtClean="0"/>
              <a:t>General case: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895600"/>
            <a:ext cx="8534400" cy="600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04800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(id1, id2, …,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e1 in e2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207764"/>
            <a:ext cx="8534400" cy="1269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129" y="53601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(2,4) in x + x + y 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+ 2 +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 </a:t>
            </a:r>
          </a:p>
        </p:txBody>
      </p:sp>
      <p:sp>
        <p:nvSpPr>
          <p:cNvPr id="4" name="Freeform 3"/>
          <p:cNvSpPr/>
          <p:nvPr/>
        </p:nvSpPr>
        <p:spPr>
          <a:xfrm>
            <a:off x="4267199" y="5506278"/>
            <a:ext cx="2900779" cy="561772"/>
          </a:xfrm>
          <a:custGeom>
            <a:avLst/>
            <a:gdLst>
              <a:gd name="connsiteX0" fmla="*/ 2504661 w 3201478"/>
              <a:gd name="connsiteY0" fmla="*/ 0 h 377687"/>
              <a:gd name="connsiteX1" fmla="*/ 3041374 w 3201478"/>
              <a:gd name="connsiteY1" fmla="*/ 119270 h 377687"/>
              <a:gd name="connsiteX2" fmla="*/ 0 w 3201478"/>
              <a:gd name="connsiteY2" fmla="*/ 377687 h 377687"/>
              <a:gd name="connsiteX0" fmla="*/ 2504661 w 3079710"/>
              <a:gd name="connsiteY0" fmla="*/ 0 h 409817"/>
              <a:gd name="connsiteX1" fmla="*/ 3041374 w 3079710"/>
              <a:gd name="connsiteY1" fmla="*/ 119270 h 409817"/>
              <a:gd name="connsiteX2" fmla="*/ 1749287 w 3079710"/>
              <a:gd name="connsiteY2" fmla="*/ 397565 h 409817"/>
              <a:gd name="connsiteX3" fmla="*/ 0 w 3079710"/>
              <a:gd name="connsiteY3" fmla="*/ 377687 h 409817"/>
              <a:gd name="connsiteX0" fmla="*/ 2504661 w 2962041"/>
              <a:gd name="connsiteY0" fmla="*/ 0 h 409817"/>
              <a:gd name="connsiteX1" fmla="*/ 2902226 w 2962041"/>
              <a:gd name="connsiteY1" fmla="*/ 318052 h 409817"/>
              <a:gd name="connsiteX2" fmla="*/ 1749287 w 2962041"/>
              <a:gd name="connsiteY2" fmla="*/ 397565 h 409817"/>
              <a:gd name="connsiteX3" fmla="*/ 0 w 2962041"/>
              <a:gd name="connsiteY3" fmla="*/ 377687 h 409817"/>
              <a:gd name="connsiteX0" fmla="*/ 2504661 w 2902422"/>
              <a:gd name="connsiteY0" fmla="*/ 0 h 409817"/>
              <a:gd name="connsiteX1" fmla="*/ 2902226 w 2902422"/>
              <a:gd name="connsiteY1" fmla="*/ 318052 h 409817"/>
              <a:gd name="connsiteX2" fmla="*/ 1749287 w 2902422"/>
              <a:gd name="connsiteY2" fmla="*/ 397565 h 409817"/>
              <a:gd name="connsiteX3" fmla="*/ 0 w 2902422"/>
              <a:gd name="connsiteY3" fmla="*/ 377687 h 409817"/>
              <a:gd name="connsiteX0" fmla="*/ 2504661 w 2797900"/>
              <a:gd name="connsiteY0" fmla="*/ 0 h 409817"/>
              <a:gd name="connsiteX1" fmla="*/ 2743200 w 2797900"/>
              <a:gd name="connsiteY1" fmla="*/ 278295 h 409817"/>
              <a:gd name="connsiteX2" fmla="*/ 1749287 w 2797900"/>
              <a:gd name="connsiteY2" fmla="*/ 397565 h 409817"/>
              <a:gd name="connsiteX3" fmla="*/ 0 w 2797900"/>
              <a:gd name="connsiteY3" fmla="*/ 377687 h 409817"/>
              <a:gd name="connsiteX0" fmla="*/ 2504661 w 2869088"/>
              <a:gd name="connsiteY0" fmla="*/ 0 h 409817"/>
              <a:gd name="connsiteX1" fmla="*/ 2743200 w 2869088"/>
              <a:gd name="connsiteY1" fmla="*/ 278295 h 409817"/>
              <a:gd name="connsiteX2" fmla="*/ 1749287 w 2869088"/>
              <a:gd name="connsiteY2" fmla="*/ 397565 h 409817"/>
              <a:gd name="connsiteX3" fmla="*/ 0 w 2869088"/>
              <a:gd name="connsiteY3" fmla="*/ 377687 h 4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9088" h="409817">
                <a:moveTo>
                  <a:pt x="2504661" y="0"/>
                </a:moveTo>
                <a:cubicBezTo>
                  <a:pt x="2981739" y="28161"/>
                  <a:pt x="2908853" y="172278"/>
                  <a:pt x="2743200" y="278295"/>
                </a:cubicBezTo>
                <a:cubicBezTo>
                  <a:pt x="2577547" y="384312"/>
                  <a:pt x="2256183" y="354496"/>
                  <a:pt x="1749287" y="397565"/>
                </a:cubicBezTo>
                <a:cubicBezTo>
                  <a:pt x="1242391" y="440634"/>
                  <a:pt x="288235" y="354496"/>
                  <a:pt x="0" y="377687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96329" y="5467290"/>
            <a:ext cx="13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substitute!</a:t>
            </a:r>
          </a:p>
        </p:txBody>
      </p:sp>
    </p:spTree>
    <p:extLst>
      <p:ext uri="{BB962C8B-B14F-4D97-AF65-F5344CB8AC3E}">
        <p14:creationId xmlns:p14="http://schemas.microsoft.com/office/powerpoint/2010/main" val="1530448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5207764"/>
            <a:ext cx="8534400" cy="1269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To use a tuple, we extract its components</a:t>
            </a:r>
          </a:p>
          <a:p>
            <a:r>
              <a:rPr lang="en-US" dirty="0" smtClean="0"/>
              <a:t>General case: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895600"/>
            <a:ext cx="8534400" cy="600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04800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(id1, id2, …,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e1 in e2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129" y="5360164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(2,4) in x + x + 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 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+ 4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16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Typing Tuples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368148"/>
            <a:ext cx="2995408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1730" y="1700005"/>
            <a:ext cx="236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t1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t2 </a:t>
            </a:r>
            <a:endParaRPr lang="en-US" sz="2000" dirty="0" smtClean="0"/>
          </a:p>
          <a:p>
            <a:r>
              <a:rPr lang="en-US" sz="2000" dirty="0" smtClean="0"/>
              <a:t>then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e1, e2) : t1 * t2</a:t>
            </a:r>
          </a:p>
        </p:txBody>
      </p:sp>
    </p:spTree>
    <p:extLst>
      <p:ext uri="{BB962C8B-B14F-4D97-AF65-F5344CB8AC3E}">
        <p14:creationId xmlns:p14="http://schemas.microsoft.com/office/powerpoint/2010/main" val="2135796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Typing Tuples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4038600"/>
            <a:ext cx="2995408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let (x1,x2)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e1 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01038" y="3886095"/>
            <a:ext cx="2308962" cy="38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2870432"/>
            <a:ext cx="2697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t1 * t2 </a:t>
            </a:r>
            <a:r>
              <a:rPr lang="en-US" sz="2000" dirty="0" smtClean="0"/>
              <a:t>then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x1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chemeClr val="accent2"/>
                </a:solidFill>
              </a:rPr>
              <a:t>t1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2"/>
                </a:solidFill>
              </a:rPr>
              <a:t>x2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chemeClr val="accent2"/>
                </a:solidFill>
              </a:rPr>
              <a:t>t2</a:t>
            </a:r>
          </a:p>
          <a:p>
            <a:r>
              <a:rPr lang="en-US" sz="2000" dirty="0" smtClean="0"/>
              <a:t>inside the expression e2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891008" y="4038600"/>
            <a:ext cx="228600" cy="13716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8652" y="4370457"/>
            <a:ext cx="257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overall expression </a:t>
            </a:r>
          </a:p>
          <a:p>
            <a:r>
              <a:rPr lang="en-US" sz="2000" dirty="0" smtClean="0"/>
              <a:t>takes on the type of e2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1368148"/>
            <a:ext cx="2995408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1730" y="1700005"/>
            <a:ext cx="236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t1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t2 </a:t>
            </a:r>
            <a:endParaRPr lang="en-US" sz="2000" dirty="0" smtClean="0"/>
          </a:p>
          <a:p>
            <a:r>
              <a:rPr lang="en-US" sz="2000" dirty="0" smtClean="0"/>
              <a:t>then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e1, e2) : t1 * t2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01038" y="4038495"/>
            <a:ext cx="1306881" cy="9145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6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600" y="1238190"/>
            <a:ext cx="1342034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9" name="Oval 2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30" name="Straight Connector 29"/>
          <p:cNvCxnSpPr>
            <a:stCxn id="28" idx="5"/>
            <a:endCxn id="2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33" name="Straight Connector 32"/>
          <p:cNvCxnSpPr>
            <a:stCxn id="2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274" y="3736731"/>
            <a:ext cx="7454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Problem: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point is represented as a pair of floating point values.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Write a function that takes in two points as arguments and returns</a:t>
            </a:r>
          </a:p>
          <a:p>
            <a:r>
              <a:rPr lang="en-US" sz="2000" dirty="0" smtClean="0"/>
              <a:t>the distance between them as a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95405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Over Typed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writing functions over typed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Write down </a:t>
            </a:r>
            <a:r>
              <a:rPr lang="en-US" dirty="0" smtClean="0">
                <a:solidFill>
                  <a:srgbClr val="000000"/>
                </a:solidFill>
              </a:rPr>
              <a:t>the function and argument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Write down </a:t>
            </a:r>
            <a:r>
              <a:rPr lang="en-US" dirty="0" smtClean="0"/>
              <a:t>argument and result </a:t>
            </a:r>
            <a:r>
              <a:rPr lang="en-US" dirty="0" smtClean="0">
                <a:solidFill>
                  <a:schemeClr val="accent2"/>
                </a:solidFill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Write down </a:t>
            </a:r>
            <a:r>
              <a:rPr lang="en-US" dirty="0" smtClean="0">
                <a:solidFill>
                  <a:srgbClr val="000000"/>
                </a:solidFill>
              </a:rPr>
              <a:t>some examples (in a comment)</a:t>
            </a:r>
          </a:p>
        </p:txBody>
      </p:sp>
    </p:spTree>
    <p:extLst>
      <p:ext uri="{BB962C8B-B14F-4D97-AF65-F5344CB8AC3E}">
        <p14:creationId xmlns:p14="http://schemas.microsoft.com/office/powerpoint/2010/main" val="1455925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Over Typed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writing functions over typed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Write down the function and argument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Write down </a:t>
            </a:r>
            <a:r>
              <a:rPr lang="en-US" dirty="0" smtClean="0"/>
              <a:t>argument and result </a:t>
            </a:r>
            <a:r>
              <a:rPr lang="en-US" dirty="0" smtClean="0">
                <a:solidFill>
                  <a:schemeClr val="accent2"/>
                </a:solidFill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down some examples (in a comment)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Deconstruct </a:t>
            </a:r>
            <a:r>
              <a:rPr lang="en-US" dirty="0" smtClean="0"/>
              <a:t>input data structures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argument types </a:t>
            </a:r>
            <a:r>
              <a:rPr lang="en-US" i="1" dirty="0" smtClean="0"/>
              <a:t>suggests how to do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Build</a:t>
            </a:r>
            <a:r>
              <a:rPr lang="en-US" dirty="0" smtClean="0"/>
              <a:t> new output values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result type </a:t>
            </a:r>
            <a:r>
              <a:rPr lang="en-US" i="1" dirty="0" smtClean="0"/>
              <a:t>suggests how you do it </a:t>
            </a:r>
          </a:p>
        </p:txBody>
      </p:sp>
    </p:spTree>
    <p:extLst>
      <p:ext uri="{BB962C8B-B14F-4D97-AF65-F5344CB8AC3E}">
        <p14:creationId xmlns:p14="http://schemas.microsoft.com/office/powerpoint/2010/main" val="1306296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Over Typed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writing functions over typed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Write down the function and argument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Write down </a:t>
            </a:r>
            <a:r>
              <a:rPr lang="en-US" dirty="0" smtClean="0"/>
              <a:t>argument and result </a:t>
            </a:r>
            <a:r>
              <a:rPr lang="en-US" dirty="0" smtClean="0">
                <a:solidFill>
                  <a:schemeClr val="accent2"/>
                </a:solidFill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Write down some examples (in a comment)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Deconstruct </a:t>
            </a:r>
            <a:r>
              <a:rPr lang="en-US" dirty="0" smtClean="0"/>
              <a:t>input data structures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argument types </a:t>
            </a:r>
            <a:r>
              <a:rPr lang="en-US" i="1" dirty="0" smtClean="0"/>
              <a:t>suggests how to do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Build</a:t>
            </a:r>
            <a:r>
              <a:rPr lang="en-US" dirty="0" smtClean="0"/>
              <a:t> new output values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result type </a:t>
            </a:r>
            <a:r>
              <a:rPr lang="en-US" i="1" dirty="0" smtClean="0"/>
              <a:t>suggests how you do 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Clean up </a:t>
            </a:r>
            <a:r>
              <a:rPr lang="en-US" dirty="0" smtClean="0"/>
              <a:t>by identifying repeated patterns</a:t>
            </a:r>
          </a:p>
          <a:p>
            <a:pPr marL="1314450" lvl="2" indent="-457200"/>
            <a:r>
              <a:rPr lang="en-US" dirty="0" smtClean="0"/>
              <a:t>define and reuse helper functions</a:t>
            </a:r>
          </a:p>
          <a:p>
            <a:pPr marL="1314450" lvl="2" indent="-457200"/>
            <a:r>
              <a:rPr lang="en-US" dirty="0" smtClean="0"/>
              <a:t>your code should be elegant and easy to read</a:t>
            </a:r>
          </a:p>
        </p:txBody>
      </p:sp>
    </p:spTree>
    <p:extLst>
      <p:ext uri="{BB962C8B-B14F-4D97-AF65-F5344CB8AC3E}">
        <p14:creationId xmlns:p14="http://schemas.microsoft.com/office/powerpoint/2010/main" val="1207313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Over Typed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writing functions over typed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down the function and argument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Write down </a:t>
            </a:r>
            <a:r>
              <a:rPr lang="en-US" dirty="0" smtClean="0"/>
              <a:t>argument and result </a:t>
            </a:r>
            <a:r>
              <a:rPr lang="en-US" dirty="0" smtClean="0">
                <a:solidFill>
                  <a:schemeClr val="accent2"/>
                </a:solidFill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Write down some examples (in a comment)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Deconstruct </a:t>
            </a:r>
            <a:r>
              <a:rPr lang="en-US" dirty="0" smtClean="0"/>
              <a:t>input data structures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argument types </a:t>
            </a:r>
            <a:r>
              <a:rPr lang="en-US" i="1" dirty="0" smtClean="0"/>
              <a:t>suggests how to do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Build</a:t>
            </a:r>
            <a:r>
              <a:rPr lang="en-US" dirty="0" smtClean="0"/>
              <a:t> new output values</a:t>
            </a:r>
          </a:p>
          <a:p>
            <a:pPr marL="1314450" lvl="2" indent="-457200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result type </a:t>
            </a:r>
            <a:r>
              <a:rPr lang="en-US" i="1" dirty="0" smtClean="0"/>
              <a:t>suggests how you do 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Clean up by identifying repeated patterns</a:t>
            </a:r>
          </a:p>
          <a:p>
            <a:pPr marL="1314450" lvl="2" indent="-457200"/>
            <a:r>
              <a:rPr lang="en-US" dirty="0" smtClean="0">
                <a:solidFill>
                  <a:srgbClr val="7F7F7F"/>
                </a:solidFill>
              </a:rPr>
              <a:t>define and reuse helper functions</a:t>
            </a:r>
          </a:p>
          <a:p>
            <a:pPr marL="1314450" lvl="2" indent="-457200"/>
            <a:r>
              <a:rPr lang="en-US" dirty="0" smtClean="0">
                <a:solidFill>
                  <a:srgbClr val="7F7F7F"/>
                </a:solidFill>
              </a:rPr>
              <a:t>your code should be elegant and easy to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076890"/>
            <a:ext cx="694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Types help structure your thinking about how to write programs.</a:t>
            </a:r>
          </a:p>
        </p:txBody>
      </p:sp>
    </p:spTree>
    <p:extLst>
      <p:ext uri="{BB962C8B-B14F-4D97-AF65-F5344CB8AC3E}">
        <p14:creationId xmlns:p14="http://schemas.microsoft.com/office/powerpoint/2010/main" val="18956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Violating</a:t>
            </a:r>
            <a:r>
              <a:rPr lang="en-US" dirty="0" smtClean="0"/>
              <a:t>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6538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"hello" : string</a:t>
            </a:r>
            <a:r>
              <a:rPr lang="en-US" sz="2000" dirty="0" smtClean="0"/>
              <a:t>		(By rule  2)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		</a:t>
            </a:r>
            <a:r>
              <a:rPr lang="en-US" sz="2000" dirty="0" smtClean="0"/>
              <a:t>(By rule </a:t>
            </a:r>
            <a:r>
              <a:rPr lang="en-US" sz="2000" dirty="0"/>
              <a:t> 1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1 + "hello" : ??		</a:t>
            </a:r>
            <a:r>
              <a:rPr lang="en-US" sz="2000" dirty="0" smtClean="0"/>
              <a:t>(NO TYPE!  Rule 3</a:t>
            </a:r>
            <a:r>
              <a:rPr lang="en-US" sz="2000" dirty="0"/>
              <a:t> </a:t>
            </a:r>
            <a:r>
              <a:rPr lang="en-US" sz="2000" dirty="0" smtClean="0"/>
              <a:t>does not apply!)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55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528104"/>
            <a:ext cx="878495" cy="85844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066800"/>
            <a:ext cx="220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type abbreviation</a:t>
            </a:r>
          </a:p>
        </p:txBody>
      </p:sp>
      <p:sp>
        <p:nvSpPr>
          <p:cNvPr id="8" name="Oval 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9" name="Oval 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0" name="Straight Connector 9"/>
          <p:cNvCxnSpPr>
            <a:stCxn id="8" idx="5"/>
            <a:endCxn id="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13" name="Straight Connector 12"/>
          <p:cNvCxnSpPr>
            <a:stCxn id="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45920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69557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distance (p1:point) (p2:point) : float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7528" y="4909717"/>
            <a:ext cx="30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down function name</a:t>
            </a:r>
          </a:p>
          <a:p>
            <a:r>
              <a:rPr lang="en-US" sz="2000" dirty="0" smtClean="0"/>
              <a:t>argument names and types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86002" y="3429000"/>
            <a:ext cx="2114738" cy="1371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4" name="Oval 23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5" name="Oval 24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6" name="Straight Connector 25"/>
          <p:cNvCxnSpPr>
            <a:stCxn id="24" idx="5"/>
            <a:endCxn id="25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29" name="Straight Connector 28"/>
          <p:cNvCxnSpPr>
            <a:stCxn id="24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124200" y="3429000"/>
            <a:ext cx="1447800" cy="1371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58966" y="3429000"/>
            <a:ext cx="217834" cy="1371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11366" y="3429000"/>
            <a:ext cx="1685870" cy="1371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52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787908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(* distance (0.0,0.0) (0.0,1.0) == 1.0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distance (0.0,0.0)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(1.0,1.0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 + 1.0)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from the picture: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distance (x1,y1) (x2,y2)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(a^2 + b^2)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distance (p1:point) (p2:point) : float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4" name="Oval 23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5" name="Oval 24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6" name="Straight Connector 25"/>
          <p:cNvCxnSpPr>
            <a:stCxn id="24" idx="5"/>
            <a:endCxn id="25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29" name="Straight Connector 28"/>
          <p:cNvCxnSpPr>
            <a:stCxn id="24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0" y="1943100"/>
            <a:ext cx="762000" cy="12573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4606" y="1542990"/>
            <a:ext cx="11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928946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69557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distance (p1:point) (p2:point) : float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(x1,y1) = p1 in 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let (x2,y2) = p2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2373" y="5311914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deconstruct</a:t>
            </a:r>
          </a:p>
          <a:p>
            <a:r>
              <a:rPr lang="en-US" sz="2000" dirty="0" smtClean="0"/>
              <a:t>function inputs</a:t>
            </a:r>
          </a:p>
        </p:txBody>
      </p:sp>
      <p:sp>
        <p:nvSpPr>
          <p:cNvPr id="12" name="Freeform 11"/>
          <p:cNvSpPr/>
          <p:nvPr/>
        </p:nvSpPr>
        <p:spPr>
          <a:xfrm>
            <a:off x="3962400" y="3965816"/>
            <a:ext cx="4360365" cy="1646090"/>
          </a:xfrm>
          <a:custGeom>
            <a:avLst/>
            <a:gdLst>
              <a:gd name="connsiteX0" fmla="*/ 2617695 w 3643189"/>
              <a:gd name="connsiteY0" fmla="*/ 1646090 h 1646090"/>
              <a:gd name="connsiteX1" fmla="*/ 3639671 w 3643189"/>
              <a:gd name="connsiteY1" fmla="*/ 373102 h 1646090"/>
              <a:gd name="connsiteX2" fmla="*/ 2832848 w 3643189"/>
              <a:gd name="connsiteY2" fmla="*/ 14513 h 1646090"/>
              <a:gd name="connsiteX3" fmla="*/ 0 w 3643189"/>
              <a:gd name="connsiteY3" fmla="*/ 104160 h 164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189" h="1646090">
                <a:moveTo>
                  <a:pt x="2617695" y="1646090"/>
                </a:moveTo>
                <a:cubicBezTo>
                  <a:pt x="3110753" y="1145560"/>
                  <a:pt x="3603812" y="645031"/>
                  <a:pt x="3639671" y="373102"/>
                </a:cubicBezTo>
                <a:cubicBezTo>
                  <a:pt x="3675530" y="101173"/>
                  <a:pt x="3439460" y="59337"/>
                  <a:pt x="2832848" y="14513"/>
                </a:cubicBezTo>
                <a:cubicBezTo>
                  <a:pt x="2226236" y="-30311"/>
                  <a:pt x="1113118" y="36924"/>
                  <a:pt x="0" y="104160"/>
                </a:cubicBezTo>
              </a:path>
            </a:pathLst>
          </a:custGeom>
          <a:noFill/>
          <a:ln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8" name="Oval 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9" name="Oval 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0" name="Straight Connector 9"/>
          <p:cNvCxnSpPr>
            <a:stCxn id="8" idx="5"/>
            <a:endCxn id="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15" name="Straight Connector 14"/>
          <p:cNvCxnSpPr>
            <a:stCxn id="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018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69557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distance (p1:point) (p2:point) : float =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(x1,y1) = p1 in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let (x2,y2) = p2 in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((x2 -. x1) *.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(x2 -. x1) +. 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(y2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-. y1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*. (y2 -. y1))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3951" y="4044508"/>
            <a:ext cx="117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compute </a:t>
            </a:r>
          </a:p>
          <a:p>
            <a:r>
              <a:rPr lang="en-US" sz="2000" dirty="0" smtClean="0"/>
              <a:t>function</a:t>
            </a:r>
          </a:p>
          <a:p>
            <a:r>
              <a:rPr lang="en-US" sz="2000" dirty="0" smtClean="0"/>
              <a:t>results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867400" y="4625951"/>
            <a:ext cx="390100" cy="88601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2164" y="5511969"/>
            <a:ext cx="2690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notice operators on</a:t>
            </a:r>
          </a:p>
          <a:p>
            <a:r>
              <a:rPr lang="en-US" sz="2000" dirty="0" smtClean="0"/>
              <a:t>floats have a "." in them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18" name="Oval 1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19" name="Oval 1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23" name="Straight Connector 22"/>
          <p:cNvCxnSpPr>
            <a:stCxn id="1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658966" y="4876801"/>
            <a:ext cx="1363620" cy="63516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57600" y="4876801"/>
            <a:ext cx="2209800" cy="63516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7010400" y="4244563"/>
            <a:ext cx="284564" cy="63223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69557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distance (p1:point) (p2:point) : float =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let square x = x *. x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(x1,y1) = p1 in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let (x2,y2) = p2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(x2 -. x1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+.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(y2 -. y1))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58966" y="3657600"/>
            <a:ext cx="1598534" cy="185436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2164" y="5511969"/>
            <a:ext cx="288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helper functions to</a:t>
            </a:r>
          </a:p>
          <a:p>
            <a:r>
              <a:rPr lang="en-US" sz="2000" dirty="0" smtClean="0"/>
              <a:t>avoid repeated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18" name="Oval 1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19" name="Oval 1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23" name="Straight Connector 22"/>
          <p:cNvCxnSpPr>
            <a:stCxn id="1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552700" y="4931286"/>
            <a:ext cx="2209800" cy="63516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23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Distance between two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766" y="2209800"/>
            <a:ext cx="8534400" cy="4069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6548"/>
            <a:ext cx="74174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 point = float * float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distance (p1:point) (p2:point) : float =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let square x = x *. x 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let (x1,y1) = p1 in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let (x2,y2) = p2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(square (x2 -. x1) +. square (y2 -. y1))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pt1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(2.0,3.0);;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pt2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(0.0,1.0);;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dist12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distance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pt1 pt2;; 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4818158" y="6130453"/>
            <a:ext cx="1735042" cy="51844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6448844"/>
            <a:ext cx="895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7937" y="457200"/>
            <a:ext cx="3243758" cy="2361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8" name="Oval 7"/>
          <p:cNvSpPr/>
          <p:nvPr/>
        </p:nvSpPr>
        <p:spPr>
          <a:xfrm>
            <a:off x="6406355" y="762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9" name="Oval 8"/>
          <p:cNvSpPr/>
          <p:nvPr/>
        </p:nvSpPr>
        <p:spPr>
          <a:xfrm>
            <a:off x="8311355" y="2286000"/>
            <a:ext cx="224212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cxnSp>
        <p:nvCxnSpPr>
          <p:cNvPr id="12" name="Straight Connector 11"/>
          <p:cNvCxnSpPr>
            <a:stCxn id="8" idx="5"/>
            <a:endCxn id="9" idx="1"/>
          </p:cNvCxnSpPr>
          <p:nvPr/>
        </p:nvCxnSpPr>
        <p:spPr>
          <a:xfrm>
            <a:off x="6597732" y="957122"/>
            <a:ext cx="1746458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7937" y="9884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(x1, y1)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6501" y="23194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(x2, y2)</a:t>
            </a:r>
          </a:p>
        </p:txBody>
      </p:sp>
      <p:cxnSp>
        <p:nvCxnSpPr>
          <p:cNvPr id="15" name="Straight Connector 14"/>
          <p:cNvCxnSpPr>
            <a:stCxn id="8" idx="6"/>
          </p:cNvCxnSpPr>
          <p:nvPr/>
        </p:nvCxnSpPr>
        <p:spPr>
          <a:xfrm>
            <a:off x="6630567" y="876300"/>
            <a:ext cx="1795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</p:cNvCxnSpPr>
          <p:nvPr/>
        </p:nvCxnSpPr>
        <p:spPr>
          <a:xfrm flipV="1">
            <a:off x="8423461" y="876300"/>
            <a:ext cx="0" cy="1409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48788" y="533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7555" y="12381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2525" y="154299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15997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176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III: </a:t>
            </a:r>
            <a:br>
              <a:rPr lang="en-US" dirty="0" smtClean="0"/>
            </a:br>
            <a:r>
              <a:rPr lang="en-US" dirty="0" smtClean="0"/>
              <a:t>LISTS, USER-DEFINED TYPES,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093274"/>
            <a:ext cx="8534400" cy="29265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A list is a finite sequence of values, all of the same type </a:t>
            </a:r>
          </a:p>
          <a:p>
            <a:r>
              <a:rPr lang="en-US" dirty="0" smtClean="0"/>
              <a:t>Some examples with their types: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69384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:: 2 :: 3 :: []       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[1; 2; 3]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      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“hello” :: “goodbye”     : string list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[true; false; false]     : bool list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                     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(or bool list, …)</a:t>
            </a:r>
          </a:p>
        </p:txBody>
      </p:sp>
    </p:spTree>
    <p:extLst>
      <p:ext uri="{BB962C8B-B14F-4D97-AF65-F5344CB8AC3E}">
        <p14:creationId xmlns:p14="http://schemas.microsoft.com/office/powerpoint/2010/main" val="18678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4572000"/>
            <a:ext cx="85344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To use a list, we pattern-match it </a:t>
            </a:r>
          </a:p>
          <a:p>
            <a:r>
              <a:rPr lang="en-US" dirty="0" smtClean="0"/>
              <a:t>General case: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081" y="2538680"/>
            <a:ext cx="7223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e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e1        (* nil case 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 e2  (* may depend 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081" y="4752945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type error message tells you the type that was </a:t>
            </a:r>
            <a:r>
              <a:rPr lang="en-US" dirty="0" smtClean="0">
                <a:solidFill>
                  <a:schemeClr val="accent2"/>
                </a:solidFill>
              </a:rPr>
              <a:t>expected</a:t>
            </a:r>
            <a:r>
              <a:rPr lang="en-US" dirty="0" smtClean="0"/>
              <a:t> and the type that it </a:t>
            </a:r>
            <a:r>
              <a:rPr lang="en-US" dirty="0" smtClean="0">
                <a:solidFill>
                  <a:schemeClr val="accent2"/>
                </a:solidFill>
              </a:rPr>
              <a:t>inferred</a:t>
            </a:r>
            <a:r>
              <a:rPr lang="en-US" dirty="0" smtClean="0"/>
              <a:t> for your </a:t>
            </a:r>
            <a:r>
              <a:rPr lang="en-US" dirty="0" err="1" smtClean="0"/>
              <a:t>subexpression</a:t>
            </a:r>
            <a:endParaRPr lang="en-US" dirty="0" smtClean="0"/>
          </a:p>
          <a:p>
            <a:r>
              <a:rPr lang="en-US" dirty="0" smtClean="0"/>
              <a:t>By the way, this was one of the nonsensical expressions that did not evaluate to a value</a:t>
            </a:r>
          </a:p>
          <a:p>
            <a:r>
              <a:rPr lang="en-US" dirty="0" smtClean="0"/>
              <a:t>I consider it a good thing that this expression does not type check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string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057400"/>
            <a:ext cx="8534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081" y="219429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317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057400"/>
            <a:ext cx="8534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081" y="219429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496" y="3654623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match [1; 2; 3]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6192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95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057400"/>
            <a:ext cx="8534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081" y="219429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496" y="3654623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match [1; 2; 3]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6192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7400" y="3200400"/>
            <a:ext cx="2499816" cy="12785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0100" y="2856011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hd</a:t>
            </a:r>
            <a:r>
              <a:rPr lang="en-US" sz="2000" dirty="0" smtClean="0"/>
              <a:t>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71800" y="4615870"/>
            <a:ext cx="1143000" cy="40243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3850" y="4813040"/>
            <a:ext cx="112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tl</a:t>
            </a:r>
            <a:r>
              <a:rPr lang="en-US" sz="2000" dirty="0" smtClean="0"/>
              <a:t> = [2; 3]</a:t>
            </a:r>
          </a:p>
        </p:txBody>
      </p:sp>
    </p:spTree>
    <p:extLst>
      <p:ext uri="{BB962C8B-B14F-4D97-AF65-F5344CB8AC3E}">
        <p14:creationId xmlns:p14="http://schemas.microsoft.com/office/powerpoint/2010/main" val="106519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057400"/>
            <a:ext cx="8534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081" y="219429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496" y="3654623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match [1; 2; 3]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6192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7400" y="3200400"/>
            <a:ext cx="2499816" cy="12785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0100" y="2856011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hd</a:t>
            </a:r>
            <a:r>
              <a:rPr lang="en-US" sz="2000" dirty="0" smtClean="0"/>
              <a:t>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71800" y="4615870"/>
            <a:ext cx="1143000" cy="40243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3850" y="4813040"/>
            <a:ext cx="112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tl</a:t>
            </a:r>
            <a:r>
              <a:rPr lang="en-US" sz="2000" dirty="0" smtClean="0"/>
              <a:t> = [2; 3]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496" y="485547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86277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05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057400"/>
            <a:ext cx="8534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081" y="219429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[1; 2; 3]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496" y="3654623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match [1; 2; 3]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[]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6192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7400" y="3200400"/>
            <a:ext cx="2499816" cy="12785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0100" y="2856011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hd</a:t>
            </a:r>
            <a:r>
              <a:rPr lang="en-US" sz="2000" dirty="0" smtClean="0"/>
              <a:t>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71800" y="4615870"/>
            <a:ext cx="1143000" cy="40243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3850" y="4813040"/>
            <a:ext cx="112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tl</a:t>
            </a:r>
            <a:r>
              <a:rPr lang="en-US" sz="2000" dirty="0" smtClean="0"/>
              <a:t> = [2; 3]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496" y="485547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86277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8496" y="569168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69898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/>
              </a:rPr>
              <a:t>--&gt;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55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list type is built in to </a:t>
            </a:r>
            <a:r>
              <a:rPr lang="en-US" dirty="0" err="1" smtClean="0"/>
              <a:t>OCaml</a:t>
            </a:r>
            <a:endParaRPr lang="en-US" dirty="0"/>
          </a:p>
          <a:p>
            <a:r>
              <a:rPr lang="en-US" dirty="0" smtClean="0"/>
              <a:t>But that’s no reason not to experiment with our own list data type</a:t>
            </a:r>
          </a:p>
          <a:p>
            <a:r>
              <a:rPr lang="en-US" dirty="0" smtClean="0"/>
              <a:t>In fact, </a:t>
            </a:r>
            <a:r>
              <a:rPr lang="en-US" dirty="0" err="1" smtClean="0"/>
              <a:t>O’Caml</a:t>
            </a:r>
            <a:r>
              <a:rPr lang="en-US" dirty="0" smtClean="0"/>
              <a:t> has a powerful system for defining all sorts of  </a:t>
            </a:r>
            <a:r>
              <a:rPr lang="en-US" i="1" dirty="0" smtClean="0">
                <a:solidFill>
                  <a:srgbClr val="C00000"/>
                </a:solidFill>
              </a:rPr>
              <a:t>user-defined data types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71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list type is built in to </a:t>
            </a:r>
            <a:r>
              <a:rPr lang="en-US" dirty="0" err="1" smtClean="0"/>
              <a:t>OCaml</a:t>
            </a:r>
            <a:endParaRPr lang="en-US" dirty="0"/>
          </a:p>
          <a:p>
            <a:r>
              <a:rPr lang="en-US" dirty="0" smtClean="0"/>
              <a:t>But that’s no reason not to experiment with our own list data type</a:t>
            </a:r>
          </a:p>
          <a:p>
            <a:r>
              <a:rPr lang="en-US" dirty="0" smtClean="0"/>
              <a:t>In fact, </a:t>
            </a:r>
            <a:r>
              <a:rPr lang="en-US" dirty="0" err="1" smtClean="0"/>
              <a:t>O’Caml</a:t>
            </a:r>
            <a:r>
              <a:rPr lang="en-US" dirty="0" smtClean="0"/>
              <a:t> has a powerful system for defining all sorts of  </a:t>
            </a:r>
            <a:r>
              <a:rPr lang="en-US" i="1" dirty="0" smtClean="0">
                <a:solidFill>
                  <a:srgbClr val="C00000"/>
                </a:solidFill>
              </a:rPr>
              <a:t>user-defined data types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3298686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08" y="3352800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 (*the empty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(*Cons: a pair of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and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2116947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list type is built in to </a:t>
            </a:r>
            <a:r>
              <a:rPr lang="en-US" dirty="0" err="1" smtClean="0"/>
              <a:t>OCaml</a:t>
            </a:r>
            <a:endParaRPr lang="en-US" dirty="0"/>
          </a:p>
          <a:p>
            <a:r>
              <a:rPr lang="en-US" dirty="0" smtClean="0"/>
              <a:t>But that’s no reason not to experiment with our own list data type</a:t>
            </a:r>
          </a:p>
          <a:p>
            <a:r>
              <a:rPr lang="en-US" dirty="0" smtClean="0"/>
              <a:t>In fact, </a:t>
            </a:r>
            <a:r>
              <a:rPr lang="en-US" dirty="0" err="1" smtClean="0"/>
              <a:t>O’Caml</a:t>
            </a:r>
            <a:r>
              <a:rPr lang="en-US" dirty="0" smtClean="0"/>
              <a:t> has a powerful system for defining all sorts of  </a:t>
            </a:r>
            <a:r>
              <a:rPr lang="en-US" i="1" dirty="0" smtClean="0">
                <a:solidFill>
                  <a:srgbClr val="C00000"/>
                </a:solidFill>
              </a:rPr>
              <a:t>user-defined data types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3298686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08" y="3352800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 (*the empty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(*Cons: a pair of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and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90600" y="2686454"/>
            <a:ext cx="2133600" cy="6956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24608" y="3984488"/>
            <a:ext cx="618392" cy="22315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72308" y="4334610"/>
            <a:ext cx="351692" cy="96736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530" y="6237357"/>
            <a:ext cx="159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Nil </a:t>
            </a:r>
            <a:r>
              <a:rPr lang="en-US" sz="2000" dirty="0" smtClean="0"/>
              <a:t>:  </a:t>
            </a:r>
            <a:r>
              <a:rPr lang="en-US" sz="2000" dirty="0" err="1" smtClean="0"/>
              <a:t>intlist</a:t>
            </a: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63112" y="5323318"/>
            <a:ext cx="309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 </a:t>
            </a:r>
            <a:r>
              <a:rPr lang="en-US" sz="2000" dirty="0" smtClean="0"/>
              <a:t>: </a:t>
            </a:r>
            <a:r>
              <a:rPr lang="en-US" sz="2000" dirty="0" err="1" smtClean="0"/>
              <a:t>int</a:t>
            </a:r>
            <a:r>
              <a:rPr lang="en-US" sz="2000" dirty="0" smtClean="0"/>
              <a:t> * </a:t>
            </a:r>
            <a:r>
              <a:rPr lang="en-US" sz="2000" dirty="0" err="1" smtClean="0"/>
              <a:t>intlist</a:t>
            </a:r>
            <a:r>
              <a:rPr lang="en-US" sz="2000" dirty="0" smtClean="0"/>
              <a:t> -&gt; </a:t>
            </a:r>
            <a:r>
              <a:rPr lang="en-US" sz="2000" dirty="0" err="1" smtClean="0"/>
              <a:t>intlist</a:t>
            </a:r>
            <a:r>
              <a:rPr lang="en-US" sz="2000" dirty="0" smtClean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2355339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000" dirty="0" smtClean="0"/>
              <a:t>keyword declares a new user-defined type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035164" y="5333211"/>
            <a:ext cx="228600" cy="13716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81854" y="5670828"/>
            <a:ext cx="3549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“constructors” of type </a:t>
            </a:r>
            <a:r>
              <a:rPr lang="en-US" sz="2000" dirty="0" err="1" smtClean="0"/>
              <a:t>intlist</a:t>
            </a:r>
            <a:endParaRPr lang="en-US" sz="2000" dirty="0" smtClean="0"/>
          </a:p>
          <a:p>
            <a:r>
              <a:rPr lang="en-US" sz="2000" dirty="0" smtClean="0"/>
              <a:t> But really, they’re just functions</a:t>
            </a:r>
          </a:p>
          <a:p>
            <a:r>
              <a:rPr lang="en-US" sz="2000" dirty="0" smtClean="0"/>
              <a:t> 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sz="2000" dirty="0" smtClean="0"/>
              <a:t> is </a:t>
            </a:r>
            <a:r>
              <a:rPr lang="en-US" sz="2000" dirty="0" err="1" smtClean="0"/>
              <a:t>nullary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)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520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4572000"/>
            <a:ext cx="85344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86400"/>
          </a:xfrm>
        </p:spPr>
        <p:txBody>
          <a:bodyPr/>
          <a:lstStyle/>
          <a:p>
            <a:r>
              <a:rPr lang="en-US" dirty="0" smtClean="0"/>
              <a:t>To use a list, we pattern-match it </a:t>
            </a:r>
          </a:p>
          <a:p>
            <a:r>
              <a:rPr lang="en-US" dirty="0" smtClean="0"/>
              <a:t>General case: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User-Defined Lists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11" y="2492559"/>
            <a:ext cx="805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e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-&gt; e1          (* nil case 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 e2  (* may depend 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" y="4752945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l = Cons(1, Cons(2, Cons(3, Nil))) in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 l with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-&gt; 27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8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1828800"/>
            <a:ext cx="8534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interesting function…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2009745"/>
            <a:ext cx="8340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 (l1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(l2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Nil -&gt; l2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Cons(x, l1’) -&gt; Cons(x, app l1’ l2)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27338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List Append</a:t>
            </a:r>
          </a:p>
        </p:txBody>
      </p:sp>
    </p:spTree>
    <p:extLst>
      <p:ext uri="{BB962C8B-B14F-4D97-AF65-F5344CB8AC3E}">
        <p14:creationId xmlns:p14="http://schemas.microsoft.com/office/powerpoint/2010/main" val="132699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possible fix: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CC0033"/>
                </a:solidFill>
              </a:rPr>
              <a:t>One of the keys to becoming a good ML programmer is to understand type error messages.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string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41910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string_of_int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1);;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 : string = "hello1"</a:t>
            </a:r>
          </a:p>
        </p:txBody>
      </p:sp>
    </p:spTree>
    <p:extLst>
      <p:ext uri="{BB962C8B-B14F-4D97-AF65-F5344CB8AC3E}">
        <p14:creationId xmlns:p14="http://schemas.microsoft.com/office/powerpoint/2010/main" val="19114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1828800"/>
            <a:ext cx="8534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interesting function…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2009745"/>
            <a:ext cx="8340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 (l1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(l2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Nil -&gt; l2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Cons(x, l1’) -&gt; Cons(x, app l1’ l2)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27338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List Append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305300"/>
            <a:ext cx="8534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" y="4486245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rev (l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Nil -&gt; Nil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Cons(x, l’) -&gt; app (rev l’) (Cons x Nil)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74988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List Reverse</a:t>
            </a:r>
          </a:p>
        </p:txBody>
      </p:sp>
    </p:spTree>
    <p:extLst>
      <p:ext uri="{BB962C8B-B14F-4D97-AF65-F5344CB8AC3E}">
        <p14:creationId xmlns:p14="http://schemas.microsoft.com/office/powerpoint/2010/main" val="9859285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Check out the types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rev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: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-&gt;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-&gt;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rev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: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-&gt;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Both functions operate over </a:t>
            </a:r>
            <a:r>
              <a:rPr lang="en-US" i="1" dirty="0" err="1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intlists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but they didn’t really do anything with the contents of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intlists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Really, they just moved stuff around</a:t>
            </a:r>
          </a:p>
          <a:p>
            <a:pPr marL="57150" indent="0">
              <a:spcBef>
                <a:spcPts val="0"/>
              </a:spcBef>
              <a:buNone/>
            </a:pPr>
            <a:endParaRPr lang="en-US" i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types we’ve given these functions </a:t>
            </a:r>
            <a:r>
              <a:rPr lang="en-US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are a bit too precise</a:t>
            </a:r>
          </a:p>
          <a:p>
            <a:pPr marL="57150" indent="0">
              <a:spcBef>
                <a:spcPts val="0"/>
              </a:spcBef>
              <a:buNone/>
            </a:pPr>
            <a:endParaRPr lang="en-US" i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Likewise the type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intlist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itself…</a:t>
            </a:r>
          </a:p>
          <a:p>
            <a:pPr marL="57150" indent="0">
              <a:spcBef>
                <a:spcPts val="0"/>
              </a:spcBef>
              <a:buNone/>
            </a:pPr>
            <a:endParaRPr lang="en-US" i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i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814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original </a:t>
            </a:r>
            <a:r>
              <a:rPr lang="en-US" dirty="0" err="1" smtClean="0"/>
              <a:t>intlist</a:t>
            </a:r>
            <a:r>
              <a:rPr lang="en-US" dirty="0" smtClean="0"/>
              <a:t> type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08" y="1578114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 (*the empty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(*Cons: a pair of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and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12919764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original </a:t>
            </a:r>
            <a:r>
              <a:rPr lang="en-US" dirty="0" err="1" smtClean="0"/>
              <a:t>intlist</a:t>
            </a:r>
            <a:r>
              <a:rPr lang="en-US" dirty="0" smtClean="0"/>
              <a:t> type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i="1" dirty="0" smtClean="0">
                <a:solidFill>
                  <a:srgbClr val="C00000"/>
                </a:solidFill>
              </a:rPr>
              <a:t> polymorphic </a:t>
            </a:r>
            <a:r>
              <a:rPr lang="en-US" dirty="0" smtClean="0"/>
              <a:t>version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08" y="1578114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 (*the empty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(*Cons: a pair of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and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" y="4193441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608" y="4247555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(*the empty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 (*Cons: a pair of an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and an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list*)</a:t>
            </a:r>
          </a:p>
        </p:txBody>
      </p:sp>
    </p:spTree>
    <p:extLst>
      <p:ext uri="{BB962C8B-B14F-4D97-AF65-F5344CB8AC3E}">
        <p14:creationId xmlns:p14="http://schemas.microsoft.com/office/powerpoint/2010/main" val="565376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The original </a:t>
            </a:r>
            <a:r>
              <a:rPr lang="en-US" dirty="0" err="1" smtClean="0"/>
              <a:t>intlist</a:t>
            </a:r>
            <a:r>
              <a:rPr lang="en-US" dirty="0" smtClean="0"/>
              <a:t> type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i="1" dirty="0" smtClean="0">
                <a:solidFill>
                  <a:srgbClr val="C00000"/>
                </a:solidFill>
              </a:rPr>
              <a:t> polymorphic </a:t>
            </a:r>
            <a:r>
              <a:rPr lang="en-US" dirty="0" smtClean="0"/>
              <a:t>version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08" y="1578114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 (*the empty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(*Cons: a pair of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and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" y="4193441"/>
            <a:ext cx="8229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608" y="4247555"/>
            <a:ext cx="820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Nil                   (*the empty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list*)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Cons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 (*Cons: a pair of an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and an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list*)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0200" y="4648200"/>
            <a:ext cx="2019300" cy="145708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6071473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Type variables, can be instantiated to any type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(e.g.,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, bool, float, …)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43200" y="5257800"/>
            <a:ext cx="876300" cy="84748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82108" y="5203686"/>
            <a:ext cx="237392" cy="90160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421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1828800"/>
            <a:ext cx="8534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Reverse, Append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2009745"/>
            <a:ext cx="8340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 (l1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list) (l2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list)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Nil -&gt; l2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Cons(x, l1’) -&gt; Cons(x, app l1’ l2)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27338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List Append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305300"/>
            <a:ext cx="8534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" y="4486245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rev (l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list)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=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Nil -&gt; Nil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| Cons(x, l’) -&gt; app (rev l’) (Cons x Nil)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74988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List Reverse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57600" y="1365722"/>
            <a:ext cx="381000" cy="64402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965612"/>
            <a:ext cx="537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Type variables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200" y="1365722"/>
            <a:ext cx="685800" cy="67989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7222" y="1365722"/>
            <a:ext cx="1676400" cy="64196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???? then  ????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82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-intro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0DAD2"/>
      </a:lt2>
      <a:accent1>
        <a:srgbClr val="4F81BD"/>
      </a:accent1>
      <a:accent2>
        <a:srgbClr val="C00000"/>
      </a:accent2>
      <a:accent3>
        <a:srgbClr val="4E8542"/>
      </a:accent3>
      <a:accent4>
        <a:srgbClr val="48365A"/>
      </a:accent4>
      <a:accent5>
        <a:srgbClr val="B45F06"/>
      </a:accent5>
      <a:accent6>
        <a:srgbClr val="0E3145"/>
      </a:accent6>
      <a:hlink>
        <a:srgbClr val="14425D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3523</TotalTime>
  <Words>4523</Words>
  <Application>Microsoft Macintosh PowerPoint</Application>
  <PresentationFormat>On-screen Show (4:3)</PresentationFormat>
  <Paragraphs>1108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Calibri</vt:lpstr>
      <vt:lpstr>Courier New</vt:lpstr>
      <vt:lpstr>Wingdings</vt:lpstr>
      <vt:lpstr>Arial</vt:lpstr>
      <vt:lpstr>01-intro</vt:lpstr>
      <vt:lpstr>Functional Programming in O’Caml …continued</vt:lpstr>
      <vt:lpstr>Quizzes</vt:lpstr>
      <vt:lpstr>Quizzes</vt:lpstr>
      <vt:lpstr>Quiz 1</vt:lpstr>
      <vt:lpstr>RECAP: 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OCAML BASICS: RECAP FROM LAST WEEK</vt:lpstr>
      <vt:lpstr>OCaml</vt:lpstr>
      <vt:lpstr>PART II:  LET DECLARATIONS, TUPLES</vt:lpstr>
      <vt:lpstr>Abstraction &amp; Abbreviation</vt:lpstr>
      <vt:lpstr>A Few More Let Expressions</vt:lpstr>
      <vt:lpstr>A Few More Let Expressions</vt:lpstr>
      <vt:lpstr>Abstraction &amp; Abbreviation</vt:lpstr>
      <vt:lpstr>Binding Variables to Values</vt:lpstr>
      <vt:lpstr>Binding Variables to Values</vt:lpstr>
      <vt:lpstr>Binding Variables to Values</vt:lpstr>
      <vt:lpstr>Binding Variables to Values</vt:lpstr>
      <vt:lpstr>Binding Variables to Values</vt:lpstr>
      <vt:lpstr>How do let expressions operate?</vt:lpstr>
      <vt:lpstr>How do let expressions operate?</vt:lpstr>
      <vt:lpstr>How do let expressions operate?</vt:lpstr>
      <vt:lpstr>How do let expressions operate?</vt:lpstr>
      <vt:lpstr>How do let expressions operate?</vt:lpstr>
      <vt:lpstr>Another Example</vt:lpstr>
      <vt:lpstr>Another Example</vt:lpstr>
      <vt:lpstr>Another Example</vt:lpstr>
      <vt:lpstr>Another Example</vt:lpstr>
      <vt:lpstr>Another Example</vt:lpstr>
      <vt:lpstr>OCaml Basics: Type Checking Again</vt:lpstr>
      <vt:lpstr>Type-checking Rules</vt:lpstr>
      <vt:lpstr>Typing Simple Let Expressions</vt:lpstr>
      <vt:lpstr>Typing Simple Let Expressions</vt:lpstr>
      <vt:lpstr>Another example…</vt:lpstr>
      <vt:lpstr>Another example…</vt:lpstr>
      <vt:lpstr>Another example…</vt:lpstr>
      <vt:lpstr>Another example…</vt:lpstr>
      <vt:lpstr>Another example…</vt:lpstr>
      <vt:lpstr>TUPLES</vt:lpstr>
      <vt:lpstr>Tuples</vt:lpstr>
      <vt:lpstr>Tuples</vt:lpstr>
      <vt:lpstr>Tuples</vt:lpstr>
      <vt:lpstr>Tuples</vt:lpstr>
      <vt:lpstr>Rules for Typing Tuples</vt:lpstr>
      <vt:lpstr>Rules for Typing Tuples</vt:lpstr>
      <vt:lpstr>Distance between two points</vt:lpstr>
      <vt:lpstr>Writing Functions Over Typed Data</vt:lpstr>
      <vt:lpstr>Writing Functions Over Typed Data</vt:lpstr>
      <vt:lpstr>Writing Functions Over Typed Data</vt:lpstr>
      <vt:lpstr>Writing Functions Over Typed Data</vt:lpstr>
      <vt:lpstr>Distance between two points</vt:lpstr>
      <vt:lpstr>Distance between two points</vt:lpstr>
      <vt:lpstr>Distance between two points</vt:lpstr>
      <vt:lpstr>Distance between two points</vt:lpstr>
      <vt:lpstr>Distance between two points</vt:lpstr>
      <vt:lpstr>Distance between two points</vt:lpstr>
      <vt:lpstr>Distance between two points</vt:lpstr>
      <vt:lpstr>PART III:  LISTS, USER-DEFINED TYPES, POLYMORPHISM</vt:lpstr>
      <vt:lpstr>Lists</vt:lpstr>
      <vt:lpstr>Lists</vt:lpstr>
      <vt:lpstr>Lists</vt:lpstr>
      <vt:lpstr>Lists</vt:lpstr>
      <vt:lpstr>Lists</vt:lpstr>
      <vt:lpstr>Lists</vt:lpstr>
      <vt:lpstr>Lists</vt:lpstr>
      <vt:lpstr>Lists under the hood</vt:lpstr>
      <vt:lpstr>Lists under the hood</vt:lpstr>
      <vt:lpstr>Lists under the hood</vt:lpstr>
      <vt:lpstr>Using User-Defined Lists</vt:lpstr>
      <vt:lpstr>A more interesting function…</vt:lpstr>
      <vt:lpstr>A more interesting function…</vt:lpstr>
      <vt:lpstr>Polymorphism</vt:lpstr>
      <vt:lpstr>Polymorphic Lists</vt:lpstr>
      <vt:lpstr>Polymorphic Lists</vt:lpstr>
      <vt:lpstr>Polymorphic Lists</vt:lpstr>
      <vt:lpstr>Polymorphic Reverse, Append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XKCD</dc:title>
  <dc:creator>dpw</dc:creator>
  <cp:lastModifiedBy>Stewart, James</cp:lastModifiedBy>
  <cp:revision>393</cp:revision>
  <dcterms:created xsi:type="dcterms:W3CDTF">2012-02-21T18:16:40Z</dcterms:created>
  <dcterms:modified xsi:type="dcterms:W3CDTF">2017-01-12T18:21:56Z</dcterms:modified>
</cp:coreProperties>
</file>