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gOKAPVW/J6c7TdBiT+R3rjcL49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4502F4-EC18-4883-88C5-E1FA541FC6CD}">
  <a:tblStyle styleId="{DF4502F4-EC18-4883-88C5-E1FA541FC6C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baafd6c985_0_2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2baafd6c985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baafd6c985_0_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2baafd6c98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baafd6c985_0_3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2baafd6c985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mazon.com/HiLetgo-TTP223B-Capacitive-Digital-Raspberry/dp/B00HFQEFWQ?source=ps-sl-shoppingads-lpcontext&amp;ref_=fplfs&amp;psc=1&amp;smid=A30QSGOJR8LMXA" TargetMode="External"/><Relationship Id="rId4" Type="http://schemas.openxmlformats.org/officeDocument/2006/relationships/hyperlink" Target="https://www.amazon.com/Diode-Lights-120Pcs-Emitting-Assorted/dp/B0BY2CZN7M/ref=sr_1_5?crid=3DRYBAI1KXXAZ&amp;dib=eyJ2IjoiMSJ9.KZ4ST3shHNJSGqOo0fsZuFVpGiLnh26_dc4r6f9-Zy0ZMkjvY3mNuyhl1xhQTLgREDSsWpjpIXmzxHq-fYTQxXQxELlMJgXvbKhAZ9-FU9nReAQPupB76Sy114jUp13Wvs718xux3t79uXFPgmSg_pdEf3cmaf0Rc-WG7kN8SX_Zav4DhiStuoI09rwtYNbAMzZoMIO_kkLAFg2BHzY6CS2XKwjLfDhnwhhkt51egvO-LmiFp-ZuPE9fdCqxxi9hjf4YDRpRhyRHrZApdt3FbI0IItrKVRYfWbbyxvKs40w.LMP6c9yHRLKV9bOF_nhSvZgc0PMa4EU6W3I8thl32oU&amp;dib_tag=se&amp;keywords=green%2Bled&amp;qid=1708404464&amp;sprefix=green%2Bled%2Caps%2C209&amp;sr=8-5&amp;th=1" TargetMode="External"/><Relationship Id="rId5" Type="http://schemas.openxmlformats.org/officeDocument/2006/relationships/hyperlink" Target="https://www.amazon.com/Hosyond-Display-Module-Arduino-Raspberry/dp/B0BWTFN9WF/ref=sr_1_5?crid=3URY3EM519EM8&amp;dib=eyJ2IjoiMSJ9.eF2_H086tLYtQqdhv9k0kR5SaJJqvKlRK8DXxIkekXyNXPbRpXEZde84YQtU_7u8bioyh0RMcFbl5vpocfhpGGT2atrsfuTbz699L2q23Hf1YGDfkbvAgQv9jhwjxvMP0Hvkce8prUBW8IBMJ8nUhJCzrpVKaIUOX-03sSc4NEqVrjgMJ7lnRwg1RA0e14GygG5icHuv-Eyp0e0I3Sd8hJQWIKUaaWVWVU9cOhYBUCf-s9ADWBE1w898kHNxfQpKwDw3KuqhFJY6i9VESc0JlFuahiFIqHGNlumadrLpkHo.PN7HrTuZZtk-e4VrO435CfHIScnid5Y7vz7Bbp7EzT0&amp;dib_tag=se&amp;keywords=lcd&amp;qid=1708404534&amp;sprefix=lc%2Caps%2C233&amp;sr=8-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Tap Test Device</a:t>
            </a:r>
            <a:r>
              <a:rPr lang="en-US" sz="6000"/>
              <a:t> 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2/19/24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Gloria Ni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aafd6c985_0_22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Diagnosing Severity of Hand Tremors</a:t>
            </a:r>
            <a:endParaRPr/>
          </a:p>
        </p:txBody>
      </p:sp>
      <p:sp>
        <p:nvSpPr>
          <p:cNvPr id="399" name="Google Shape;399;g2baafd6c985_0_22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Current Solution: </a:t>
            </a:r>
            <a:r>
              <a:rPr lang="en-US" sz="2000"/>
              <a:t>The “Tapping Test”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Used to screen for tremors and ataxia (presence)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Part of the Assessment and Rating of Ataxia (SARA)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Procedure: 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Patient takes a pen and repeatedly taps it as fast as they can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Doctor listens to the speed and degree of regularity of the rhythm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Issue: very subjective </a:t>
            </a:r>
            <a:r>
              <a:rPr lang="en-US" sz="2000"/>
              <a:t>–</a:t>
            </a:r>
            <a:r>
              <a:rPr lang="en-US" sz="2000"/>
              <a:t> can be used to detect if there is a problem but not so much the severity of 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Device Goals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Allow doctor to quantitatively assess severity of tremor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Provide overall mean tapping frequency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Provide standard deviation and range in tapping frequency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Provide an intuitive user interface for both the patient and the doctor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LCD screen to display results to the doctor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LED to signal to the patient when to start or stop tapping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Low cost → increased accessibility compared to motion sensors</a:t>
            </a:r>
            <a:endParaRPr/>
          </a:p>
        </p:txBody>
      </p:sp>
      <p:pic>
        <p:nvPicPr>
          <p:cNvPr id="400" name="Google Shape;400;g2baafd6c985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325" y="228596"/>
            <a:ext cx="3899600" cy="22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baafd6c985_0_1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406" name="Google Shape;406;g2baafd6c985_0_1"/>
          <p:cNvSpPr/>
          <p:nvPr/>
        </p:nvSpPr>
        <p:spPr>
          <a:xfrm>
            <a:off x="4788250" y="2818875"/>
            <a:ext cx="2406900" cy="189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Pocket Beagle</a:t>
            </a:r>
            <a:endParaRPr sz="1800"/>
          </a:p>
        </p:txBody>
      </p:sp>
      <p:sp>
        <p:nvSpPr>
          <p:cNvPr id="407" name="Google Shape;407;g2baafd6c985_0_1"/>
          <p:cNvSpPr/>
          <p:nvPr/>
        </p:nvSpPr>
        <p:spPr>
          <a:xfrm>
            <a:off x="8817050" y="1980950"/>
            <a:ext cx="2291100" cy="121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TTP223B Capacitive Touch Sensor</a:t>
            </a:r>
            <a:endParaRPr sz="1800"/>
          </a:p>
        </p:txBody>
      </p:sp>
      <p:sp>
        <p:nvSpPr>
          <p:cNvPr id="408" name="Google Shape;408;g2baafd6c985_0_1"/>
          <p:cNvSpPr/>
          <p:nvPr/>
        </p:nvSpPr>
        <p:spPr>
          <a:xfrm>
            <a:off x="8817050" y="4089850"/>
            <a:ext cx="2291100" cy="121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I2C IIC 1602 LCD</a:t>
            </a:r>
            <a:endParaRPr sz="1800"/>
          </a:p>
        </p:txBody>
      </p:sp>
      <p:cxnSp>
        <p:nvCxnSpPr>
          <p:cNvPr id="409" name="Google Shape;409;g2baafd6c985_0_1"/>
          <p:cNvCxnSpPr/>
          <p:nvPr/>
        </p:nvCxnSpPr>
        <p:spPr>
          <a:xfrm flipH="1" rot="10800000">
            <a:off x="7182350" y="2385450"/>
            <a:ext cx="164760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g2baafd6c985_0_1"/>
          <p:cNvCxnSpPr>
            <a:endCxn id="408" idx="1"/>
          </p:cNvCxnSpPr>
          <p:nvPr/>
        </p:nvCxnSpPr>
        <p:spPr>
          <a:xfrm>
            <a:off x="7195250" y="4297000"/>
            <a:ext cx="16218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g2baafd6c985_0_1"/>
          <p:cNvSpPr txBox="1"/>
          <p:nvPr/>
        </p:nvSpPr>
        <p:spPr>
          <a:xfrm>
            <a:off x="6588350" y="2936800"/>
            <a:ext cx="606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GPIO</a:t>
            </a:r>
            <a:endParaRPr sz="1200"/>
          </a:p>
        </p:txBody>
      </p:sp>
      <p:sp>
        <p:nvSpPr>
          <p:cNvPr id="412" name="Google Shape;412;g2baafd6c985_0_1"/>
          <p:cNvSpPr txBox="1"/>
          <p:nvPr/>
        </p:nvSpPr>
        <p:spPr>
          <a:xfrm>
            <a:off x="6588350" y="4089850"/>
            <a:ext cx="606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SPI0</a:t>
            </a:r>
            <a:endParaRPr sz="1200"/>
          </a:p>
        </p:txBody>
      </p:sp>
      <p:sp>
        <p:nvSpPr>
          <p:cNvPr id="413" name="Google Shape;413;g2baafd6c985_0_1"/>
          <p:cNvSpPr/>
          <p:nvPr/>
        </p:nvSpPr>
        <p:spPr>
          <a:xfrm>
            <a:off x="1349450" y="2878750"/>
            <a:ext cx="2291100" cy="121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Green LED</a:t>
            </a:r>
            <a:endParaRPr sz="1800"/>
          </a:p>
        </p:txBody>
      </p:sp>
      <p:cxnSp>
        <p:nvCxnSpPr>
          <p:cNvPr id="414" name="Google Shape;414;g2baafd6c985_0_1"/>
          <p:cNvCxnSpPr>
            <a:stCxn id="413" idx="3"/>
          </p:cNvCxnSpPr>
          <p:nvPr/>
        </p:nvCxnSpPr>
        <p:spPr>
          <a:xfrm flipH="1" rot="10800000">
            <a:off x="3640550" y="3192100"/>
            <a:ext cx="114780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g2baafd6c985_0_1"/>
          <p:cNvSpPr txBox="1"/>
          <p:nvPr/>
        </p:nvSpPr>
        <p:spPr>
          <a:xfrm>
            <a:off x="4811000" y="2991225"/>
            <a:ext cx="8655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GPIO 59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baafd6c985_0_30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21" name="Google Shape;421;g2baafd6c985_0_30"/>
          <p:cNvSpPr/>
          <p:nvPr/>
        </p:nvSpPr>
        <p:spPr>
          <a:xfrm>
            <a:off x="4788250" y="2818875"/>
            <a:ext cx="2406900" cy="189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Pocket Beagle</a:t>
            </a:r>
            <a:endParaRPr sz="1800"/>
          </a:p>
        </p:txBody>
      </p:sp>
      <p:cxnSp>
        <p:nvCxnSpPr>
          <p:cNvPr id="422" name="Google Shape;422;g2baafd6c985_0_30"/>
          <p:cNvCxnSpPr/>
          <p:nvPr/>
        </p:nvCxnSpPr>
        <p:spPr>
          <a:xfrm flipH="1" rot="10800000">
            <a:off x="7182350" y="2385450"/>
            <a:ext cx="164760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g2baafd6c985_0_30"/>
          <p:cNvCxnSpPr>
            <a:endCxn id="424" idx="1"/>
          </p:cNvCxnSpPr>
          <p:nvPr/>
        </p:nvCxnSpPr>
        <p:spPr>
          <a:xfrm>
            <a:off x="7195250" y="4297000"/>
            <a:ext cx="16218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g2baafd6c985_0_30"/>
          <p:cNvSpPr txBox="1"/>
          <p:nvPr/>
        </p:nvSpPr>
        <p:spPr>
          <a:xfrm>
            <a:off x="6588350" y="2936800"/>
            <a:ext cx="606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3.3 V</a:t>
            </a:r>
            <a:endParaRPr sz="1200"/>
          </a:p>
        </p:txBody>
      </p:sp>
      <p:sp>
        <p:nvSpPr>
          <p:cNvPr id="426" name="Google Shape;426;g2baafd6c985_0_30"/>
          <p:cNvSpPr txBox="1"/>
          <p:nvPr/>
        </p:nvSpPr>
        <p:spPr>
          <a:xfrm>
            <a:off x="6096000" y="4089850"/>
            <a:ext cx="1099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VOUT (5V)</a:t>
            </a:r>
            <a:endParaRPr sz="1200"/>
          </a:p>
        </p:txBody>
      </p:sp>
      <p:sp>
        <p:nvSpPr>
          <p:cNvPr id="427" name="Google Shape;427;g2baafd6c985_0_30"/>
          <p:cNvSpPr/>
          <p:nvPr/>
        </p:nvSpPr>
        <p:spPr>
          <a:xfrm>
            <a:off x="1349450" y="2878750"/>
            <a:ext cx="2291100" cy="121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Green LED (3.0-3.2V)</a:t>
            </a:r>
            <a:endParaRPr sz="1800"/>
          </a:p>
        </p:txBody>
      </p:sp>
      <p:cxnSp>
        <p:nvCxnSpPr>
          <p:cNvPr id="428" name="Google Shape;428;g2baafd6c985_0_30"/>
          <p:cNvCxnSpPr>
            <a:stCxn id="427" idx="3"/>
          </p:cNvCxnSpPr>
          <p:nvPr/>
        </p:nvCxnSpPr>
        <p:spPr>
          <a:xfrm flipH="1" rot="10800000">
            <a:off x="3640550" y="3192100"/>
            <a:ext cx="114780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g2baafd6c985_0_30"/>
          <p:cNvSpPr txBox="1"/>
          <p:nvPr/>
        </p:nvSpPr>
        <p:spPr>
          <a:xfrm>
            <a:off x="4811000" y="2991225"/>
            <a:ext cx="8655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3.3 V</a:t>
            </a:r>
            <a:endParaRPr sz="1200"/>
          </a:p>
        </p:txBody>
      </p:sp>
      <p:cxnSp>
        <p:nvCxnSpPr>
          <p:cNvPr id="430" name="Google Shape;430;g2baafd6c985_0_30"/>
          <p:cNvCxnSpPr/>
          <p:nvPr/>
        </p:nvCxnSpPr>
        <p:spPr>
          <a:xfrm flipH="1">
            <a:off x="2394100" y="4089850"/>
            <a:ext cx="87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g2baafd6c985_0_30"/>
          <p:cNvSpPr txBox="1"/>
          <p:nvPr/>
        </p:nvSpPr>
        <p:spPr>
          <a:xfrm>
            <a:off x="2095000" y="4440850"/>
            <a:ext cx="606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GND</a:t>
            </a:r>
            <a:endParaRPr sz="1200"/>
          </a:p>
        </p:txBody>
      </p:sp>
      <p:cxnSp>
        <p:nvCxnSpPr>
          <p:cNvPr id="432" name="Google Shape;432;g2baafd6c985_0_30"/>
          <p:cNvCxnSpPr/>
          <p:nvPr/>
        </p:nvCxnSpPr>
        <p:spPr>
          <a:xfrm flipH="1" rot="10800000">
            <a:off x="7182350" y="2646525"/>
            <a:ext cx="164760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g2baafd6c985_0_30"/>
          <p:cNvSpPr txBox="1"/>
          <p:nvPr/>
        </p:nvSpPr>
        <p:spPr>
          <a:xfrm>
            <a:off x="6588350" y="3212025"/>
            <a:ext cx="606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GND</a:t>
            </a:r>
            <a:endParaRPr sz="1200"/>
          </a:p>
        </p:txBody>
      </p:sp>
      <p:sp>
        <p:nvSpPr>
          <p:cNvPr id="434" name="Google Shape;434;g2baafd6c985_0_30"/>
          <p:cNvSpPr txBox="1"/>
          <p:nvPr/>
        </p:nvSpPr>
        <p:spPr>
          <a:xfrm>
            <a:off x="6588350" y="4323600"/>
            <a:ext cx="606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GND</a:t>
            </a:r>
            <a:endParaRPr sz="1200"/>
          </a:p>
        </p:txBody>
      </p:sp>
      <p:cxnSp>
        <p:nvCxnSpPr>
          <p:cNvPr id="435" name="Google Shape;435;g2baafd6c985_0_30"/>
          <p:cNvCxnSpPr/>
          <p:nvPr/>
        </p:nvCxnSpPr>
        <p:spPr>
          <a:xfrm>
            <a:off x="7195250" y="4496200"/>
            <a:ext cx="16218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g2baafd6c985_0_30"/>
          <p:cNvSpPr/>
          <p:nvPr/>
        </p:nvSpPr>
        <p:spPr>
          <a:xfrm>
            <a:off x="8817050" y="1980950"/>
            <a:ext cx="2291100" cy="121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TTP223B Capacitive Touch Sensor (2.2-5V)</a:t>
            </a:r>
            <a:endParaRPr sz="1800"/>
          </a:p>
        </p:txBody>
      </p:sp>
      <p:sp>
        <p:nvSpPr>
          <p:cNvPr id="437" name="Google Shape;437;g2baafd6c985_0_30"/>
          <p:cNvSpPr/>
          <p:nvPr/>
        </p:nvSpPr>
        <p:spPr>
          <a:xfrm>
            <a:off x="8817050" y="4089850"/>
            <a:ext cx="2291100" cy="121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I2C IIC 1602 LCD (5V)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43" name="Google Shape;443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{DF4502F4-EC18-4883-88C5-E1FA541FC6CD}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TTP223B Digital Capacitive Touch Sensor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8.49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Green LED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4.98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I2C IIC 1602 LCD Display Module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24.46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