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sas.com/en_us/home.html"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utorialspoint.com/sas/sas_if.htm" TargetMode="External"/><Relationship Id="rId3" Type="http://schemas.openxmlformats.org/officeDocument/2006/relationships/hyperlink" Target="https://www.tutorialspoint.com/sas/sas_ifthenelse.htm" TargetMode="External"/><Relationship Id="rId4" Type="http://schemas.openxmlformats.org/officeDocument/2006/relationships/hyperlink" Target="https://www.tutorialspoint.com/sas/sas_ifthenelseif.htm" TargetMode="External"/><Relationship Id="rId5" Type="http://schemas.openxmlformats.org/officeDocument/2006/relationships/hyperlink" Target="https://www.tutorialspoint.com/sas/sas_ifthendelete.htm"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801547" y="4622207"/>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SAS Decision making helps a programmer apply specific conditions on a statement or set of statements and then evaluate it. If the criteria are met, the program then falls to another set of conditions, if it fails it goes back to the beginning.</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 What went wrong?</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We should instead use if-then-else statements as follows:</a:t>
            </a:r>
            <a:endParaRPr/>
          </a:p>
          <a:p>
            <a:pPr indent="0" lvl="0" marL="0" rtl="0" algn="l">
              <a:spcBef>
                <a:spcPts val="0"/>
              </a:spcBef>
              <a:spcAft>
                <a:spcPts val="0"/>
              </a:spcAft>
              <a:buNone/>
            </a:pPr>
            <a:r>
              <a:t/>
            </a:r>
            <a:endParaRPr/>
          </a:p>
        </p:txBody>
      </p:sp>
      <p:sp>
        <p:nvSpPr>
          <p:cNvPr id="147" name="Google Shape;147;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Correct answer is b</a:t>
            </a:r>
            <a:endParaRPr/>
          </a:p>
        </p:txBody>
      </p:sp>
      <p:sp>
        <p:nvSpPr>
          <p:cNvPr id="153" name="Google Shape;153;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Location name ‘Delhi’ has been wrongly put, need to replace this with ‘Delhi_NCR’. Which of the following code will complete this task?</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Solution: (D)</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The length of field “Location” in table2 is 8 so first we need to change the format of “Location”. Here in both options B and C, we have changed the length of field “Location”.</a:t>
            </a:r>
            <a:endParaRPr/>
          </a:p>
          <a:p>
            <a:pPr indent="0" lvl="0" marL="0" rtl="0" algn="l">
              <a:spcBef>
                <a:spcPts val="0"/>
              </a:spcBef>
              <a:spcAft>
                <a:spcPts val="0"/>
              </a:spcAft>
              <a:buNone/>
            </a:pPr>
            <a:r>
              <a:t/>
            </a:r>
            <a:endParaRPr/>
          </a:p>
        </p:txBody>
      </p:sp>
      <p:sp>
        <p:nvSpPr>
          <p:cNvPr id="159" name="Google Shape;159;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Using where statement, we can create subset of data for reporting (temporary) and storage(permanent). If we write where statement in procedure block its create subset data for reporting and </a:t>
            </a:r>
            <a:r>
              <a:rPr b="0" i="0" lang="en-US" sz="1200" u="sng" strike="noStrike">
                <a:solidFill>
                  <a:schemeClr val="hlink"/>
                </a:solidFill>
                <a:latin typeface="Calibri"/>
                <a:ea typeface="Calibri"/>
                <a:cs typeface="Calibri"/>
                <a:sym typeface="Calibri"/>
                <a:hlinkClick r:id="rId2"/>
              </a:rPr>
              <a:t>data set</a:t>
            </a:r>
            <a:r>
              <a:rPr b="0" i="0" lang="en-US" sz="1200">
                <a:solidFill>
                  <a:schemeClr val="dk1"/>
                </a:solidFill>
                <a:latin typeface="Calibri"/>
                <a:ea typeface="Calibri"/>
                <a:cs typeface="Calibri"/>
                <a:sym typeface="Calibri"/>
              </a:rPr>
              <a:t> block for storage.</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en-US" sz="1200">
                <a:solidFill>
                  <a:schemeClr val="dk1"/>
                </a:solidFill>
                <a:latin typeface="Calibri"/>
                <a:ea typeface="Calibri"/>
                <a:cs typeface="Calibri"/>
                <a:sym typeface="Calibri"/>
              </a:rPr>
              <a:t>The WHERE statement is an alternative to IF statement when it comes to subsetting a dataset. It is important to know the difference between these two statements.</a:t>
            </a:r>
            <a:br>
              <a:rPr lang="en-US"/>
            </a:br>
            <a:br>
              <a:rPr b="0" i="0" lang="en-US" sz="1200">
                <a:solidFill>
                  <a:schemeClr val="dk1"/>
                </a:solidFill>
                <a:latin typeface="Calibri"/>
                <a:ea typeface="Calibri"/>
                <a:cs typeface="Calibri"/>
                <a:sym typeface="Calibri"/>
              </a:rPr>
            </a:br>
            <a:endParaRPr b="0" i="0" sz="1200">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171" name="Google Shape;171;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The </a:t>
            </a:r>
            <a:r>
              <a:rPr b="1" i="0" lang="en-US" sz="1200">
                <a:solidFill>
                  <a:schemeClr val="dk1"/>
                </a:solidFill>
                <a:latin typeface="Calibri"/>
                <a:ea typeface="Calibri"/>
                <a:cs typeface="Calibri"/>
                <a:sym typeface="Calibri"/>
              </a:rPr>
              <a:t>WHERE</a:t>
            </a:r>
            <a:r>
              <a:rPr b="0" i="0" lang="en-US" sz="1200">
                <a:solidFill>
                  <a:schemeClr val="dk1"/>
                </a:solidFill>
                <a:latin typeface="Calibri"/>
                <a:ea typeface="Calibri"/>
                <a:cs typeface="Calibri"/>
                <a:sym typeface="Calibri"/>
              </a:rPr>
              <a:t> </a:t>
            </a:r>
            <a:r>
              <a:rPr b="1" i="0" lang="en-US" sz="1200">
                <a:solidFill>
                  <a:schemeClr val="dk1"/>
                </a:solidFill>
                <a:latin typeface="Calibri"/>
                <a:ea typeface="Calibri"/>
                <a:cs typeface="Calibri"/>
                <a:sym typeface="Calibri"/>
              </a:rPr>
              <a:t>statement </a:t>
            </a:r>
            <a:r>
              <a:rPr b="0" i="0" lang="en-US" sz="1200">
                <a:solidFill>
                  <a:schemeClr val="dk1"/>
                </a:solidFill>
                <a:latin typeface="Calibri"/>
                <a:ea typeface="Calibri"/>
                <a:cs typeface="Calibri"/>
                <a:sym typeface="Calibri"/>
              </a:rPr>
              <a:t>can be used in procedures to subset data while </a:t>
            </a:r>
            <a:r>
              <a:rPr b="1" i="0" lang="en-US" sz="1200">
                <a:solidFill>
                  <a:schemeClr val="dk1"/>
                </a:solidFill>
                <a:latin typeface="Calibri"/>
                <a:ea typeface="Calibri"/>
                <a:cs typeface="Calibri"/>
                <a:sym typeface="Calibri"/>
              </a:rPr>
              <a:t>IFstatement</a:t>
            </a:r>
            <a:r>
              <a:rPr b="0" i="0" lang="en-US" sz="1200">
                <a:solidFill>
                  <a:schemeClr val="dk1"/>
                </a:solidFill>
                <a:latin typeface="Calibri"/>
                <a:ea typeface="Calibri"/>
                <a:cs typeface="Calibri"/>
                <a:sym typeface="Calibri"/>
              </a:rPr>
              <a:t> cannot be used in procedures. </a:t>
            </a:r>
            <a:r>
              <a:rPr b="1" i="0" lang="en-US" sz="1200">
                <a:solidFill>
                  <a:schemeClr val="dk1"/>
                </a:solidFill>
                <a:latin typeface="Calibri"/>
                <a:ea typeface="Calibri"/>
                <a:cs typeface="Calibri"/>
                <a:sym typeface="Calibri"/>
              </a:rPr>
              <a:t>WHERE</a:t>
            </a:r>
            <a:r>
              <a:rPr b="0" i="0" lang="en-US" sz="1200">
                <a:solidFill>
                  <a:schemeClr val="dk1"/>
                </a:solidFill>
                <a:latin typeface="Calibri"/>
                <a:ea typeface="Calibri"/>
                <a:cs typeface="Calibri"/>
                <a:sym typeface="Calibri"/>
              </a:rPr>
              <a:t> can be used as a data set option while </a:t>
            </a:r>
            <a:r>
              <a:rPr b="1" i="0" lang="en-US" sz="1200">
                <a:solidFill>
                  <a:schemeClr val="dk1"/>
                </a:solidFill>
                <a:latin typeface="Calibri"/>
                <a:ea typeface="Calibri"/>
                <a:cs typeface="Calibri"/>
                <a:sym typeface="Calibri"/>
              </a:rPr>
              <a:t>IF</a:t>
            </a:r>
            <a:r>
              <a:rPr b="0" i="0" lang="en-US" sz="1200">
                <a:solidFill>
                  <a:schemeClr val="dk1"/>
                </a:solidFill>
                <a:latin typeface="Calibri"/>
                <a:ea typeface="Calibri"/>
                <a:cs typeface="Calibri"/>
                <a:sym typeface="Calibri"/>
              </a:rPr>
              <a:t> cannot be used as a data set option.</a:t>
            </a:r>
            <a:br>
              <a:rPr lang="en-US"/>
            </a:br>
            <a:endParaRPr/>
          </a:p>
        </p:txBody>
      </p:sp>
      <p:sp>
        <p:nvSpPr>
          <p:cNvPr id="177" name="Google Shape;177;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The WHERE statement is more efficient than IF statement. It tells SAS not to read all observations from the data set.</a:t>
            </a:r>
            <a:br>
              <a:rPr b="0" i="0" lang="en-US"/>
            </a:br>
            <a:br>
              <a:rPr b="0" i="0" lang="en-US"/>
            </a:br>
            <a:r>
              <a:rPr b="0" i="0" lang="en-US" sz="1200">
                <a:solidFill>
                  <a:schemeClr val="dk1"/>
                </a:solidFill>
                <a:latin typeface="Calibri"/>
                <a:ea typeface="Calibri"/>
                <a:cs typeface="Calibri"/>
                <a:sym typeface="Calibri"/>
              </a:rPr>
              <a:t>Look at the LOG (shown below) after using WHERE statement, you only see a count of the number of observations that meet the criteria in the WHERE statement.</a:t>
            </a:r>
            <a:br>
              <a:rPr b="0" i="0" lang="en-US"/>
            </a:br>
            <a:br>
              <a:rPr b="0" i="0" lang="en-US"/>
            </a:br>
            <a:r>
              <a:rPr b="0" i="0" lang="en-US" sz="1200">
                <a:solidFill>
                  <a:schemeClr val="dk1"/>
                </a:solidFill>
                <a:latin typeface="Calibri"/>
                <a:ea typeface="Calibri"/>
                <a:cs typeface="Calibri"/>
                <a:sym typeface="Calibri"/>
              </a:rPr>
              <a:t>Only 6 observations were read from the dataset READIN. In actual, the dataset READIN contains 14 observations. All 14 observations are read and the 6 that meet the IF criteria are placed in the PDV. Program Data Vector is the area of memory where data sets are created through SAS system i.e. one at a time. When program is executed an input buffer is created which will read the data values and make them assign to their respective variables.</a:t>
            </a:r>
            <a:br>
              <a:rPr b="0" i="0" lang="en-US"/>
            </a:br>
            <a:endParaRPr b="0" i="0"/>
          </a:p>
          <a:p>
            <a:pPr indent="0" lvl="0" marL="0" rtl="0" algn="l">
              <a:spcBef>
                <a:spcPts val="0"/>
              </a:spcBef>
              <a:spcAft>
                <a:spcPts val="0"/>
              </a:spcAft>
              <a:buNone/>
            </a:pPr>
            <a:r>
              <a:rPr b="0" i="0" lang="en-US" sz="1200">
                <a:solidFill>
                  <a:schemeClr val="dk1"/>
                </a:solidFill>
                <a:latin typeface="Calibri"/>
                <a:ea typeface="Calibri"/>
                <a:cs typeface="Calibri"/>
                <a:sym typeface="Calibri"/>
              </a:rPr>
              <a:t>The where clause sends only those records that meet condition to the data set, IF statement sends all the records to the data set and removes the records that do not meet condition before they get sent to the output buffer. WHERE Emp_Name =* 'Red'</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p:txBody>
      </p:sp>
      <p:sp>
        <p:nvSpPr>
          <p:cNvPr id="183" name="Google Shape;183;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When reading data using INPUT statement.</a:t>
            </a:r>
            <a:br>
              <a:rPr lang="en-US"/>
            </a:br>
            <a:br>
              <a:rPr lang="en-US"/>
            </a:br>
            <a:r>
              <a:rPr b="0" i="0" lang="en-US" sz="1200">
                <a:solidFill>
                  <a:schemeClr val="dk1"/>
                </a:solidFill>
                <a:latin typeface="Calibri"/>
                <a:ea typeface="Calibri"/>
                <a:cs typeface="Calibri"/>
                <a:sym typeface="Calibri"/>
              </a:rPr>
              <a:t>IF Statement can be used when specifying an INPUT statement, WHERE statement can not be used when specifying an input statement.</a:t>
            </a:r>
            <a:endParaRPr/>
          </a:p>
          <a:p>
            <a:pPr indent="0" lvl="0" marL="0" rtl="0" algn="l">
              <a:spcBef>
                <a:spcPts val="0"/>
              </a:spcBef>
              <a:spcAft>
                <a:spcPts val="0"/>
              </a:spcAft>
              <a:buNone/>
            </a:pPr>
            <a:br>
              <a:rPr lang="en-US"/>
            </a:br>
            <a:endParaRPr/>
          </a:p>
        </p:txBody>
      </p:sp>
      <p:sp>
        <p:nvSpPr>
          <p:cNvPr id="190" name="Google Shape;190;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18:notes"/>
          <p:cNvSpPr txBox="1"/>
          <p:nvPr>
            <p:ph idx="1" type="body"/>
          </p:nvPr>
        </p:nvSpPr>
        <p:spPr>
          <a:xfrm>
            <a:off x="778398" y="4541184"/>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Suppose, you have data for college students’ mathematics scores. You want to rate them on the basis of their scores.</a:t>
            </a:r>
            <a:br>
              <a:rPr b="0" i="0" lang="en-US" sz="1200">
                <a:solidFill>
                  <a:schemeClr val="dk1"/>
                </a:solidFill>
                <a:latin typeface="Calibri"/>
                <a:ea typeface="Calibri"/>
                <a:cs typeface="Calibri"/>
                <a:sym typeface="Calibri"/>
              </a:rPr>
            </a:b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Conditions :</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1. If a score is less than 40, create a new variable named “Rating” and give “Poor” rating to these students.</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2. If a score is greater than or equal to 40 but less than 75, give “Average” rating to these students.</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3. If a score is greater than or equal to 75 but less than or equal to 100, give “Excellent” rating to these students.</a:t>
            </a:r>
            <a:br>
              <a:rPr b="0" i="0" lang="en-US" sz="1200">
                <a:solidFill>
                  <a:schemeClr val="dk1"/>
                </a:solidFill>
                <a:latin typeface="Calibri"/>
                <a:ea typeface="Calibri"/>
                <a:cs typeface="Calibri"/>
                <a:sym typeface="Calibri"/>
              </a:rPr>
            </a:b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This can be easily done using IF-THEN-ELSE IF statements. However, WHERE statement requires variables to exist in the data set.</a:t>
            </a:r>
            <a:endParaRPr/>
          </a:p>
          <a:p>
            <a:pPr indent="0" lvl="0" marL="0" rtl="0" algn="l">
              <a:spcBef>
                <a:spcPts val="0"/>
              </a:spcBef>
              <a:spcAft>
                <a:spcPts val="0"/>
              </a:spcAft>
              <a:buNone/>
            </a:pPr>
            <a:r>
              <a:t/>
            </a:r>
            <a:endParaRPr/>
          </a:p>
        </p:txBody>
      </p:sp>
      <p:sp>
        <p:nvSpPr>
          <p:cNvPr id="197" name="Google Shape;197;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 </a:t>
            </a:r>
            <a:r>
              <a:rPr b="1" i="0" lang="en-US" sz="1200">
                <a:solidFill>
                  <a:schemeClr val="dk1"/>
                </a:solidFill>
                <a:latin typeface="Calibri"/>
                <a:ea typeface="Calibri"/>
                <a:cs typeface="Calibri"/>
                <a:sym typeface="Calibri"/>
              </a:rPr>
              <a:t>Suppose you want to select section A and B students. You know the variable Section contains information for students' sections.</a:t>
            </a:r>
            <a:endParaRPr/>
          </a:p>
        </p:txBody>
      </p:sp>
      <p:sp>
        <p:nvSpPr>
          <p:cNvPr id="204" name="Google Shape;204;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Decision making structures require the programmer to specify one or more conditions to be evaluated or tested by the program, along with a statement or statements to be executed if the condition is determined to be </a:t>
            </a:r>
            <a:r>
              <a:rPr b="1" lang="en-US"/>
              <a:t>true</a:t>
            </a:r>
            <a:r>
              <a:rPr lang="en-US"/>
              <a:t>, and optionally, other statements to be executed if the condition is determined to be </a:t>
            </a:r>
            <a:r>
              <a:rPr b="1" lang="en-US"/>
              <a:t>false</a:t>
            </a:r>
            <a:r>
              <a:rPr lang="en-US"/>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Here is the general form of a typical decision making structure found in most of the programming languages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1</a:t>
            </a:r>
            <a:r>
              <a:rPr b="1" lang="en-US" u="sng">
                <a:solidFill>
                  <a:schemeClr val="hlink"/>
                </a:solidFill>
                <a:hlinkClick r:id="rId2"/>
              </a:rPr>
              <a:t>IF Statement.</a:t>
            </a:r>
            <a:r>
              <a:rPr lang="en-US"/>
              <a:t>An </a:t>
            </a:r>
            <a:r>
              <a:rPr b="1" lang="en-US"/>
              <a:t>if statement</a:t>
            </a:r>
            <a:r>
              <a:rPr lang="en-US"/>
              <a:t> consists of a condition. If the condition is true then the specific data is fetched.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2</a:t>
            </a:r>
            <a:r>
              <a:rPr b="1" lang="en-US" u="sng">
                <a:solidFill>
                  <a:schemeClr val="hlink"/>
                </a:solidFill>
                <a:hlinkClick r:id="rId3"/>
              </a:rPr>
              <a:t>IF-THEN-ELSE Statement.</a:t>
            </a:r>
            <a:r>
              <a:rPr lang="en-US"/>
              <a:t>An </a:t>
            </a:r>
            <a:r>
              <a:rPr b="1" lang="en-US"/>
              <a:t>if statement</a:t>
            </a:r>
            <a:r>
              <a:rPr lang="en-US"/>
              <a:t> followed by else statement, which executes when the boolean condition is false.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3</a:t>
            </a:r>
            <a:r>
              <a:rPr b="1" lang="en-US" u="sng">
                <a:solidFill>
                  <a:schemeClr val="hlink"/>
                </a:solidFill>
                <a:hlinkClick r:id="rId4"/>
              </a:rPr>
              <a:t>IF-THEN-ELSE-IF Statement.</a:t>
            </a:r>
            <a:r>
              <a:rPr lang="en-US"/>
              <a:t>An </a:t>
            </a:r>
            <a:r>
              <a:rPr b="1" lang="en-US"/>
              <a:t>if statement</a:t>
            </a:r>
            <a:r>
              <a:rPr lang="en-US"/>
              <a:t> followed by else statement, which is again followed by another pair of IF-THEN Statement.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4</a:t>
            </a:r>
            <a:r>
              <a:rPr b="1" lang="en-US" u="sng">
                <a:solidFill>
                  <a:schemeClr val="hlink"/>
                </a:solidFill>
                <a:hlinkClick r:id="rId5"/>
              </a:rPr>
              <a:t>IF-THEN-DELETE Statement.</a:t>
            </a:r>
            <a:r>
              <a:rPr lang="en-US"/>
              <a:t>An </a:t>
            </a:r>
            <a:r>
              <a:rPr b="1" lang="en-US"/>
              <a:t>if statement</a:t>
            </a:r>
            <a:r>
              <a:rPr lang="en-US"/>
              <a:t> consists of a condition, which when true deletes the specific data from the observations.</a:t>
            </a:r>
            <a:endParaRPr/>
          </a:p>
          <a:p>
            <a:pPr indent="0" lvl="0" marL="0" rtl="0" algn="l">
              <a:spcBef>
                <a:spcPts val="0"/>
              </a:spcBef>
              <a:spcAft>
                <a:spcPts val="0"/>
              </a:spcAft>
              <a:buNone/>
            </a:pPr>
            <a:r>
              <a:t/>
            </a:r>
            <a:endParaRPr/>
          </a:p>
        </p:txBody>
      </p:sp>
      <p:sp>
        <p:nvSpPr>
          <p:cNvPr id="93" name="Google Shape;9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The LIKE operator selects observations by comparing the values of a character variable to a specified pattern. It is case sensitive.</a:t>
            </a:r>
            <a:br>
              <a:rPr lang="en-US"/>
            </a:br>
            <a:br>
              <a:rPr b="0" i="0" lang="en-US" sz="1200">
                <a:solidFill>
                  <a:schemeClr val="dk1"/>
                </a:solidFill>
                <a:latin typeface="Calibri"/>
                <a:ea typeface="Calibri"/>
                <a:cs typeface="Calibri"/>
                <a:sym typeface="Calibri"/>
              </a:rPr>
            </a:b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There are two special characters available for specifying a pattern:</a:t>
            </a:r>
            <a:br>
              <a:rPr b="0" i="0" lang="en-US" sz="1200">
                <a:solidFill>
                  <a:schemeClr val="dk1"/>
                </a:solidFill>
                <a:latin typeface="Calibri"/>
                <a:ea typeface="Calibri"/>
                <a:cs typeface="Calibri"/>
                <a:sym typeface="Calibri"/>
              </a:rPr>
            </a:b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1. percent sign (%) - Wildcard Character</a:t>
            </a:r>
            <a:br>
              <a:rPr b="0" i="0" lang="en-US" sz="1200">
                <a:solidFill>
                  <a:schemeClr val="dk1"/>
                </a:solidFill>
                <a:latin typeface="Calibri"/>
                <a:ea typeface="Calibri"/>
                <a:cs typeface="Calibri"/>
                <a:sym typeface="Calibri"/>
              </a:rPr>
            </a:b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2. underscore ( _ ) - Fill in the blanks</a:t>
            </a:r>
            <a:endParaRPr/>
          </a:p>
          <a:p>
            <a:pPr indent="0" lvl="0" marL="0" rtl="0" algn="l">
              <a:spcBef>
                <a:spcPts val="0"/>
              </a:spcBef>
              <a:spcAft>
                <a:spcPts val="0"/>
              </a:spcAft>
              <a:buNone/>
            </a:pPr>
            <a:r>
              <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where name like 'S%';</a:t>
            </a:r>
            <a:br>
              <a:rPr lang="en-US"/>
            </a:b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OR</a:t>
            </a:r>
            <a:br>
              <a:rPr lang="en-US"/>
            </a:b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where name like 'Sa%’;</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You can also write this statement like .....</a:t>
            </a:r>
            <a:br>
              <a:rPr lang="en-US"/>
            </a:b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where name like '%am';</a:t>
            </a:r>
            <a:br>
              <a:rPr lang="en-US"/>
            </a:b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where name like '_ahu_’;</a:t>
            </a:r>
            <a:br>
              <a:rPr lang="en-US"/>
            </a:b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where name like '_ahu__';</a:t>
            </a:r>
            <a:br>
              <a:rPr lang="en-US"/>
            </a:br>
            <a:br>
              <a:rPr b="0" i="0" lang="en-US" sz="1200">
                <a:solidFill>
                  <a:schemeClr val="dk1"/>
                </a:solidFill>
                <a:latin typeface="Calibri"/>
                <a:ea typeface="Calibri"/>
                <a:cs typeface="Calibri"/>
                <a:sym typeface="Calibri"/>
              </a:rPr>
            </a:br>
            <a:endParaRPr/>
          </a:p>
        </p:txBody>
      </p:sp>
      <p:sp>
        <p:nvSpPr>
          <p:cNvPr id="219" name="Google Shape;219;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24:notes"/>
          <p:cNvSpPr txBox="1"/>
          <p:nvPr>
            <p:ph idx="1" type="body"/>
          </p:nvPr>
        </p:nvSpPr>
        <p:spPr>
          <a:xfrm>
            <a:off x="685800" y="457200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correct answer is A.   Where can not be used like IF in a data step.</a:t>
            </a:r>
            <a:endParaRPr/>
          </a:p>
          <a:p>
            <a:pPr indent="0" lvl="0" marL="0" rtl="0" algn="l">
              <a:spcBef>
                <a:spcPts val="0"/>
              </a:spcBef>
              <a:spcAft>
                <a:spcPts val="0"/>
              </a:spcAft>
              <a:buNone/>
            </a:pPr>
            <a:r>
              <a:t/>
            </a:r>
            <a:endParaRPr/>
          </a:p>
        </p:txBody>
      </p:sp>
      <p:sp>
        <p:nvSpPr>
          <p:cNvPr id="241" name="Google Shape;241;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sz="1200">
                <a:solidFill>
                  <a:schemeClr val="dk1"/>
                </a:solidFill>
                <a:latin typeface="Calibri"/>
                <a:ea typeface="Calibri"/>
                <a:cs typeface="Calibri"/>
                <a:sym typeface="Calibri"/>
              </a:rPr>
              <a:t>Solution: (D)</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Like operator acts as case sensitive and in above table there is no-one whose second character of the name is capital R.</a:t>
            </a:r>
            <a:endParaRPr/>
          </a:p>
          <a:p>
            <a:pPr indent="0" lvl="0" marL="0" rtl="0" algn="l">
              <a:spcBef>
                <a:spcPts val="0"/>
              </a:spcBef>
              <a:spcAft>
                <a:spcPts val="0"/>
              </a:spcAft>
              <a:buNone/>
            </a:pPr>
            <a:r>
              <a:t/>
            </a:r>
            <a:endParaRPr/>
          </a:p>
        </p:txBody>
      </p:sp>
      <p:sp>
        <p:nvSpPr>
          <p:cNvPr id="247" name="Google Shape;247;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lang="en-US"/>
              <a:t>Conditional processing in SAS allows the user to manipulate and output portions of data instead of the whole file.  In previous section you have seen several examples of the WHERE statement. Alternatively, SAS also allows for the use of IF statements. Both can accomplish similar tasks; however ,while both WHERE and IF can be used with a Data step, only WHERE is allowed in a Proc step.</a:t>
            </a:r>
            <a:endParaRPr/>
          </a:p>
          <a:p>
            <a:pPr indent="0" lvl="0" marL="0" rtl="0" algn="l">
              <a:spcBef>
                <a:spcPts val="0"/>
              </a:spcBef>
              <a:spcAft>
                <a:spcPts val="0"/>
              </a:spcAft>
              <a:buNone/>
            </a:pPr>
            <a:r>
              <a:t/>
            </a:r>
            <a:endParaRPr b="0"/>
          </a:p>
          <a:p>
            <a:pPr indent="0" lvl="0" marL="0" rtl="0" algn="l">
              <a:spcBef>
                <a:spcPts val="0"/>
              </a:spcBef>
              <a:spcAft>
                <a:spcPts val="0"/>
              </a:spcAft>
              <a:buNone/>
            </a:pPr>
            <a:r>
              <a:rPr b="0" lang="en-US"/>
              <a:t>Data steps will accept both WHERE and IF statement, however only an IF can be used for assignment statements.</a:t>
            </a:r>
            <a:endParaRPr/>
          </a:p>
          <a:p>
            <a:pPr indent="0" lvl="0" marL="0" rtl="0" algn="l">
              <a:spcBef>
                <a:spcPts val="0"/>
              </a:spcBef>
              <a:spcAft>
                <a:spcPts val="0"/>
              </a:spcAft>
              <a:buNone/>
            </a:pPr>
            <a:r>
              <a:t/>
            </a:r>
            <a:endParaRPr b="0"/>
          </a:p>
          <a:p>
            <a:pPr indent="0" lvl="0" marL="0" rtl="0" algn="l">
              <a:spcBef>
                <a:spcPts val="0"/>
              </a:spcBef>
              <a:spcAft>
                <a:spcPts val="0"/>
              </a:spcAft>
              <a:buNone/>
            </a:pPr>
            <a:r>
              <a:rPr b="0" lang="en-US"/>
              <a:t>Moreover, you will notice that SAS allows you to create a variable and use it in an IF statement in the same Data step.  This is something you can accomplish with an IF but not WHERE. The reason for this has to do with when SAS executes conditional statements. When using a WHERE condition SAS only selects the observations that meets this particular condition and then continues executing any other operations in the Data Step.  This makes for more efficient processing of data especially with large amounts of data.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3" name="Google Shape;253;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Here we  create a variable called “Bonus”, but assign the values based on a certain set of conditions that are defined by an employee’s job title.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You will see in that  that several observations have missing values. This is due to the fact that we did not assign values for “Bonus” for all of the job titles.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9" name="Google Shape;9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 related statement to </a:t>
            </a:r>
            <a:r>
              <a:rPr b="1" lang="en-US"/>
              <a:t>IF-THEN</a:t>
            </a:r>
            <a:r>
              <a:rPr lang="en-US"/>
              <a:t> is the </a:t>
            </a:r>
            <a:r>
              <a:rPr b="1" lang="en-US"/>
              <a:t>ELSE</a:t>
            </a:r>
            <a:r>
              <a:rPr lang="en-US"/>
              <a:t> statement that can be used when creating conditional statements around mutually exclusive groups.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SAS process the first </a:t>
            </a:r>
            <a:r>
              <a:rPr b="1" lang="en-US"/>
              <a:t>IF</a:t>
            </a:r>
            <a:r>
              <a:rPr lang="en-US"/>
              <a:t> statement and if it is not true it moves to the next and so on. SAS continues to test the </a:t>
            </a:r>
            <a:r>
              <a:rPr b="1" lang="en-US"/>
              <a:t>IF-THEN</a:t>
            </a:r>
            <a:r>
              <a:rPr lang="en-US"/>
              <a:t> statement until it finds one that is true, which at that point it stops and will not test the remaining conditions. SAS evaluates the expression in the else-if statement only when the previous expression is false.   In other words, this can speed up the processing of large datasets.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However, as was the case with the first </a:t>
            </a:r>
            <a:r>
              <a:rPr b="1" lang="en-US"/>
              <a:t>IF-THEN</a:t>
            </a:r>
            <a:r>
              <a:rPr lang="en-US"/>
              <a:t> example, we will end up with a lot of missing values using this syntax.</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6" name="Google Shape;10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What if we had a scenario where we wanted to give all the remaining categories, that did not fulfill the prescribed conditions, one bonus value. We can do that using a final </a:t>
            </a:r>
            <a:r>
              <a:rPr b="1" lang="en-US"/>
              <a:t>ELSE </a:t>
            </a:r>
            <a:r>
              <a:rPr lang="en-US"/>
              <a:t>statement with no</a:t>
            </a:r>
            <a:r>
              <a:rPr b="1" lang="en-US"/>
              <a:t> IF-THEN</a:t>
            </a:r>
            <a:r>
              <a:rPr lang="en-US"/>
              <a:t>. In the SAS code below, we add an additional </a:t>
            </a:r>
            <a:r>
              <a:rPr b="1" lang="en-US"/>
              <a:t>ELSE </a:t>
            </a:r>
            <a:r>
              <a:rPr lang="en-US"/>
              <a:t>statement assigning all of the job titles a bonus value of 500.</a:t>
            </a:r>
            <a:endParaRPr/>
          </a:p>
        </p:txBody>
      </p:sp>
      <p:sp>
        <p:nvSpPr>
          <p:cNvPr id="113" name="Google Shape;11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There are a number of ways to use If then else.  In this example, you can see that we have defined a IN class.  If Job_Title rings true for any of these conditions.  We will delete the record from the temporary data set of drop.</a:t>
            </a:r>
            <a:endParaRPr/>
          </a:p>
        </p:txBody>
      </p:sp>
      <p:sp>
        <p:nvSpPr>
          <p:cNvPr id="120" name="Google Shape;120;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6" name="Google Shape;126;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3.jp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0.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jp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pic>
        <p:nvPicPr>
          <p:cNvPr id="89" name="Google Shape;89;p13"/>
          <p:cNvPicPr preferRelativeResize="0"/>
          <p:nvPr/>
        </p:nvPicPr>
        <p:blipFill rotWithShape="1">
          <a:blip r:embed="rId3">
            <a:alphaModFix/>
          </a:blip>
          <a:srcRect b="0" l="0" r="0" t="0"/>
          <a:stretch/>
        </p:blipFill>
        <p:spPr>
          <a:xfrm>
            <a:off x="0" y="0"/>
            <a:ext cx="12212517"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pic>
        <p:nvPicPr>
          <p:cNvPr id="149" name="Google Shape;149;p22"/>
          <p:cNvPicPr preferRelativeResize="0"/>
          <p:nvPr/>
        </p:nvPicPr>
        <p:blipFill rotWithShape="1">
          <a:blip r:embed="rId3">
            <a:alphaModFix/>
          </a:blip>
          <a:srcRect b="0" l="0" r="0" t="0"/>
          <a:stretch/>
        </p:blipFill>
        <p:spPr>
          <a:xfrm>
            <a:off x="1708484" y="144102"/>
            <a:ext cx="7182853" cy="67138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3"/>
          <p:cNvSpPr txBox="1"/>
          <p:nvPr/>
        </p:nvSpPr>
        <p:spPr>
          <a:xfrm>
            <a:off x="1287379" y="890337"/>
            <a:ext cx="8710863" cy="39703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Which DATA step ensures that all observations are assigned a non-missing value for Bonus?</a:t>
            </a:r>
            <a:br>
              <a:rPr b="1" lang="en-US" sz="1800">
                <a:solidFill>
                  <a:schemeClr val="dk1"/>
                </a:solidFill>
                <a:latin typeface="Calibri"/>
                <a:ea typeface="Calibri"/>
                <a:cs typeface="Calibri"/>
                <a:sym typeface="Calibri"/>
              </a:rPr>
            </a:br>
            <a:br>
              <a:rPr b="1" lang="en-US" sz="1800">
                <a:solidFill>
                  <a:schemeClr val="dk1"/>
                </a:solidFill>
                <a:latin typeface="Calibri"/>
                <a:ea typeface="Calibri"/>
                <a:cs typeface="Calibri"/>
                <a:sym typeface="Calibri"/>
              </a:rPr>
            </a:br>
            <a:r>
              <a:rPr b="1" lang="en-US" sz="1800">
                <a:solidFill>
                  <a:schemeClr val="dk1"/>
                </a:solidFill>
                <a:latin typeface="Calibri"/>
                <a:ea typeface="Calibri"/>
                <a:cs typeface="Calibri"/>
                <a:sym typeface="Calibri"/>
              </a:rPr>
              <a:t>a. data work.bonus;</a:t>
            </a:r>
            <a:br>
              <a:rPr b="1" lang="en-US" sz="1800">
                <a:solidFill>
                  <a:schemeClr val="dk1"/>
                </a:solidFill>
                <a:latin typeface="Calibri"/>
                <a:ea typeface="Calibri"/>
                <a:cs typeface="Calibri"/>
                <a:sym typeface="Calibri"/>
              </a:rPr>
            </a:br>
            <a:r>
              <a:rPr b="1" lang="en-US" sz="1800">
                <a:solidFill>
                  <a:schemeClr val="dk1"/>
                </a:solidFill>
                <a:latin typeface="Calibri"/>
                <a:ea typeface="Calibri"/>
                <a:cs typeface="Calibri"/>
                <a:sym typeface="Calibri"/>
              </a:rPr>
              <a:t>set orion.sales;</a:t>
            </a:r>
            <a:br>
              <a:rPr b="1" lang="en-US" sz="1800">
                <a:solidFill>
                  <a:schemeClr val="dk1"/>
                </a:solidFill>
                <a:latin typeface="Calibri"/>
                <a:ea typeface="Calibri"/>
                <a:cs typeface="Calibri"/>
                <a:sym typeface="Calibri"/>
              </a:rPr>
            </a:br>
            <a:r>
              <a:rPr b="1" lang="en-US" sz="1800">
                <a:solidFill>
                  <a:schemeClr val="dk1"/>
                </a:solidFill>
                <a:latin typeface="Calibri"/>
                <a:ea typeface="Calibri"/>
                <a:cs typeface="Calibri"/>
                <a:sym typeface="Calibri"/>
              </a:rPr>
              <a:t>if Country='US' then Bonus=500;</a:t>
            </a:r>
            <a:br>
              <a:rPr b="1" lang="en-US" sz="1800">
                <a:solidFill>
                  <a:schemeClr val="dk1"/>
                </a:solidFill>
                <a:latin typeface="Calibri"/>
                <a:ea typeface="Calibri"/>
                <a:cs typeface="Calibri"/>
                <a:sym typeface="Calibri"/>
              </a:rPr>
            </a:br>
            <a:r>
              <a:rPr b="1" lang="en-US" sz="1800">
                <a:solidFill>
                  <a:schemeClr val="dk1"/>
                </a:solidFill>
                <a:latin typeface="Calibri"/>
                <a:ea typeface="Calibri"/>
                <a:cs typeface="Calibri"/>
                <a:sym typeface="Calibri"/>
              </a:rPr>
              <a:t>else if Country='AU' then Bonus=300;</a:t>
            </a:r>
            <a:br>
              <a:rPr b="1" lang="en-US" sz="1800">
                <a:solidFill>
                  <a:schemeClr val="dk1"/>
                </a:solidFill>
                <a:latin typeface="Calibri"/>
                <a:ea typeface="Calibri"/>
                <a:cs typeface="Calibri"/>
                <a:sym typeface="Calibri"/>
              </a:rPr>
            </a:br>
            <a:r>
              <a:rPr b="1" lang="en-US" sz="1800">
                <a:solidFill>
                  <a:schemeClr val="dk1"/>
                </a:solidFill>
                <a:latin typeface="Calibri"/>
                <a:ea typeface="Calibri"/>
                <a:cs typeface="Calibri"/>
                <a:sym typeface="Calibri"/>
              </a:rPr>
              <a:t>run:</a:t>
            </a:r>
            <a:br>
              <a:rPr b="1" lang="en-US" sz="1800">
                <a:solidFill>
                  <a:schemeClr val="dk1"/>
                </a:solidFill>
                <a:latin typeface="Calibri"/>
                <a:ea typeface="Calibri"/>
                <a:cs typeface="Calibri"/>
                <a:sym typeface="Calibri"/>
              </a:rPr>
            </a:br>
            <a:br>
              <a:rPr b="1" lang="en-US" sz="1800">
                <a:solidFill>
                  <a:schemeClr val="dk1"/>
                </a:solidFill>
                <a:latin typeface="Calibri"/>
                <a:ea typeface="Calibri"/>
                <a:cs typeface="Calibri"/>
                <a:sym typeface="Calibri"/>
              </a:rPr>
            </a:br>
            <a:r>
              <a:rPr b="1" lang="en-US" sz="1800">
                <a:solidFill>
                  <a:schemeClr val="dk1"/>
                </a:solidFill>
                <a:latin typeface="Calibri"/>
                <a:ea typeface="Calibri"/>
                <a:cs typeface="Calibri"/>
                <a:sym typeface="Calibri"/>
              </a:rPr>
              <a:t>b. data work.bonus;</a:t>
            </a:r>
            <a:br>
              <a:rPr b="1" lang="en-US" sz="1800">
                <a:solidFill>
                  <a:schemeClr val="dk1"/>
                </a:solidFill>
                <a:latin typeface="Calibri"/>
                <a:ea typeface="Calibri"/>
                <a:cs typeface="Calibri"/>
                <a:sym typeface="Calibri"/>
              </a:rPr>
            </a:br>
            <a:r>
              <a:rPr b="1" lang="en-US" sz="1800">
                <a:solidFill>
                  <a:schemeClr val="dk1"/>
                </a:solidFill>
                <a:latin typeface="Calibri"/>
                <a:ea typeface="Calibri"/>
                <a:cs typeface="Calibri"/>
                <a:sym typeface="Calibri"/>
              </a:rPr>
              <a:t>set orion.sales;</a:t>
            </a:r>
            <a:br>
              <a:rPr b="1" lang="en-US" sz="1800">
                <a:solidFill>
                  <a:schemeClr val="dk1"/>
                </a:solidFill>
                <a:latin typeface="Calibri"/>
                <a:ea typeface="Calibri"/>
                <a:cs typeface="Calibri"/>
                <a:sym typeface="Calibri"/>
              </a:rPr>
            </a:br>
            <a:r>
              <a:rPr b="1" lang="en-US" sz="1800">
                <a:solidFill>
                  <a:schemeClr val="dk1"/>
                </a:solidFill>
                <a:latin typeface="Calibri"/>
                <a:ea typeface="Calibri"/>
                <a:cs typeface="Calibri"/>
                <a:sym typeface="Calibri"/>
              </a:rPr>
              <a:t>if Country='US' then Bonus=500;</a:t>
            </a:r>
            <a:br>
              <a:rPr b="1" lang="en-US" sz="1800">
                <a:solidFill>
                  <a:schemeClr val="dk1"/>
                </a:solidFill>
                <a:latin typeface="Calibri"/>
                <a:ea typeface="Calibri"/>
                <a:cs typeface="Calibri"/>
                <a:sym typeface="Calibri"/>
              </a:rPr>
            </a:br>
            <a:r>
              <a:rPr b="1" lang="en-US" sz="1800">
                <a:solidFill>
                  <a:schemeClr val="dk1"/>
                </a:solidFill>
                <a:latin typeface="Calibri"/>
                <a:ea typeface="Calibri"/>
                <a:cs typeface="Calibri"/>
                <a:sym typeface="Calibri"/>
              </a:rPr>
              <a:t>else Bonus=300;</a:t>
            </a:r>
            <a:br>
              <a:rPr b="1" lang="en-US" sz="1800">
                <a:solidFill>
                  <a:schemeClr val="dk1"/>
                </a:solidFill>
                <a:latin typeface="Calibri"/>
                <a:ea typeface="Calibri"/>
                <a:cs typeface="Calibri"/>
                <a:sym typeface="Calibri"/>
              </a:rPr>
            </a:br>
            <a:r>
              <a:rPr b="1" lang="en-US" sz="1800">
                <a:solidFill>
                  <a:schemeClr val="dk1"/>
                </a:solidFill>
                <a:latin typeface="Calibri"/>
                <a:ea typeface="Calibri"/>
                <a:cs typeface="Calibri"/>
                <a:sym typeface="Calibri"/>
              </a:rPr>
              <a:t>run:</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pic>
        <p:nvPicPr>
          <p:cNvPr id="161" name="Google Shape;161;p24"/>
          <p:cNvPicPr preferRelativeResize="0"/>
          <p:nvPr/>
        </p:nvPicPr>
        <p:blipFill rotWithShape="1">
          <a:blip r:embed="rId3">
            <a:alphaModFix/>
          </a:blip>
          <a:srcRect b="0" l="0" r="0" t="0"/>
          <a:stretch/>
        </p:blipFill>
        <p:spPr>
          <a:xfrm>
            <a:off x="1607573" y="265472"/>
            <a:ext cx="7595421" cy="619367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pic>
        <p:nvPicPr>
          <p:cNvPr id="167" name="Google Shape;167;p25"/>
          <p:cNvPicPr preferRelativeResize="0"/>
          <p:nvPr/>
        </p:nvPicPr>
        <p:blipFill rotWithShape="1">
          <a:blip r:embed="rId3">
            <a:alphaModFix/>
          </a:blip>
          <a:srcRect b="0" l="0" r="0" t="0"/>
          <a:stretch/>
        </p:blipFill>
        <p:spPr>
          <a:xfrm>
            <a:off x="470517" y="76382"/>
            <a:ext cx="11034943" cy="678161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pic>
        <p:nvPicPr>
          <p:cNvPr id="173" name="Google Shape;173;p26"/>
          <p:cNvPicPr preferRelativeResize="0"/>
          <p:nvPr/>
        </p:nvPicPr>
        <p:blipFill rotWithShape="1">
          <a:blip r:embed="rId3">
            <a:alphaModFix/>
          </a:blip>
          <a:srcRect b="0" l="0" r="0" t="0"/>
          <a:stretch/>
        </p:blipFill>
        <p:spPr>
          <a:xfrm>
            <a:off x="1790700" y="228600"/>
            <a:ext cx="8610600" cy="6400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pic>
        <p:nvPicPr>
          <p:cNvPr id="179" name="Google Shape;179;p27"/>
          <p:cNvPicPr preferRelativeResize="0"/>
          <p:nvPr/>
        </p:nvPicPr>
        <p:blipFill rotWithShape="1">
          <a:blip r:embed="rId3">
            <a:alphaModFix/>
          </a:blip>
          <a:srcRect b="0" l="0" r="0" t="0"/>
          <a:stretch/>
        </p:blipFill>
        <p:spPr>
          <a:xfrm>
            <a:off x="1985962" y="1081087"/>
            <a:ext cx="8220075" cy="4695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pic>
        <p:nvPicPr>
          <p:cNvPr id="185" name="Google Shape;185;p28"/>
          <p:cNvPicPr preferRelativeResize="0"/>
          <p:nvPr/>
        </p:nvPicPr>
        <p:blipFill rotWithShape="1">
          <a:blip r:embed="rId3">
            <a:alphaModFix/>
          </a:blip>
          <a:srcRect b="0" l="0" r="0" t="0"/>
          <a:stretch/>
        </p:blipFill>
        <p:spPr>
          <a:xfrm>
            <a:off x="1965408" y="552450"/>
            <a:ext cx="7972425" cy="2876550"/>
          </a:xfrm>
          <a:prstGeom prst="rect">
            <a:avLst/>
          </a:prstGeom>
          <a:noFill/>
          <a:ln>
            <a:noFill/>
          </a:ln>
        </p:spPr>
      </p:pic>
      <p:pic>
        <p:nvPicPr>
          <p:cNvPr id="186" name="Google Shape;186;p28"/>
          <p:cNvPicPr preferRelativeResize="0"/>
          <p:nvPr/>
        </p:nvPicPr>
        <p:blipFill rotWithShape="1">
          <a:blip r:embed="rId4">
            <a:alphaModFix/>
          </a:blip>
          <a:srcRect b="0" l="0" r="0" t="0"/>
          <a:stretch/>
        </p:blipFill>
        <p:spPr>
          <a:xfrm>
            <a:off x="1965408" y="3583154"/>
            <a:ext cx="7467350" cy="2314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pic>
        <p:nvPicPr>
          <p:cNvPr id="192" name="Google Shape;192;p29"/>
          <p:cNvPicPr preferRelativeResize="0"/>
          <p:nvPr/>
        </p:nvPicPr>
        <p:blipFill rotWithShape="1">
          <a:blip r:embed="rId3">
            <a:alphaModFix/>
          </a:blip>
          <a:srcRect b="0" l="0" r="0" t="0"/>
          <a:stretch/>
        </p:blipFill>
        <p:spPr>
          <a:xfrm>
            <a:off x="1623762" y="518610"/>
            <a:ext cx="7524750" cy="2524125"/>
          </a:xfrm>
          <a:prstGeom prst="rect">
            <a:avLst/>
          </a:prstGeom>
          <a:noFill/>
          <a:ln>
            <a:noFill/>
          </a:ln>
        </p:spPr>
      </p:pic>
      <p:pic>
        <p:nvPicPr>
          <p:cNvPr id="193" name="Google Shape;193;p29"/>
          <p:cNvPicPr preferRelativeResize="0"/>
          <p:nvPr/>
        </p:nvPicPr>
        <p:blipFill rotWithShape="1">
          <a:blip r:embed="rId4">
            <a:alphaModFix/>
          </a:blip>
          <a:srcRect b="0" l="0" r="0" t="0"/>
          <a:stretch/>
        </p:blipFill>
        <p:spPr>
          <a:xfrm>
            <a:off x="1740818" y="2982577"/>
            <a:ext cx="6905625" cy="1790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pic>
        <p:nvPicPr>
          <p:cNvPr id="199" name="Google Shape;199;p30"/>
          <p:cNvPicPr preferRelativeResize="0"/>
          <p:nvPr/>
        </p:nvPicPr>
        <p:blipFill rotWithShape="1">
          <a:blip r:embed="rId3">
            <a:alphaModFix/>
          </a:blip>
          <a:srcRect b="0" l="0" r="0" t="0"/>
          <a:stretch/>
        </p:blipFill>
        <p:spPr>
          <a:xfrm>
            <a:off x="1699711" y="842962"/>
            <a:ext cx="7324725" cy="1971675"/>
          </a:xfrm>
          <a:prstGeom prst="rect">
            <a:avLst/>
          </a:prstGeom>
          <a:noFill/>
          <a:ln>
            <a:noFill/>
          </a:ln>
        </p:spPr>
      </p:pic>
      <p:pic>
        <p:nvPicPr>
          <p:cNvPr id="200" name="Google Shape;200;p30"/>
          <p:cNvPicPr preferRelativeResize="0"/>
          <p:nvPr/>
        </p:nvPicPr>
        <p:blipFill rotWithShape="1">
          <a:blip r:embed="rId4">
            <a:alphaModFix/>
          </a:blip>
          <a:srcRect b="0" l="0" r="0" t="0"/>
          <a:stretch/>
        </p:blipFill>
        <p:spPr>
          <a:xfrm>
            <a:off x="1699710" y="3290385"/>
            <a:ext cx="7324725" cy="2466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pic>
        <p:nvPicPr>
          <p:cNvPr id="206" name="Google Shape;206;p31"/>
          <p:cNvPicPr preferRelativeResize="0"/>
          <p:nvPr/>
        </p:nvPicPr>
        <p:blipFill rotWithShape="1">
          <a:blip r:embed="rId3">
            <a:alphaModFix/>
          </a:blip>
          <a:srcRect b="0" l="0" r="0" t="0"/>
          <a:stretch/>
        </p:blipFill>
        <p:spPr>
          <a:xfrm>
            <a:off x="747252" y="309716"/>
            <a:ext cx="6467762" cy="2005781"/>
          </a:xfrm>
          <a:prstGeom prst="rect">
            <a:avLst/>
          </a:prstGeom>
          <a:noFill/>
          <a:ln>
            <a:noFill/>
          </a:ln>
        </p:spPr>
      </p:pic>
      <p:sp>
        <p:nvSpPr>
          <p:cNvPr id="207" name="Google Shape;207;p31"/>
          <p:cNvSpPr txBox="1"/>
          <p:nvPr/>
        </p:nvSpPr>
        <p:spPr>
          <a:xfrm>
            <a:off x="6622026" y="1371600"/>
            <a:ext cx="4822722" cy="480131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data readin;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input name $ Section $ Score;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cards;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Tom  A 84</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Raj  A 80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Ram  B 71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Atul A 77</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Priya B 45</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Sandy A 67</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Sam  A 57</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David B 39</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Wolf B 34</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Rahul A 95</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Sahul C 84</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Lahul C 44</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run;</a:t>
            </a:r>
            <a:endParaRPr/>
          </a:p>
        </p:txBody>
      </p:sp>
      <p:pic>
        <p:nvPicPr>
          <p:cNvPr id="208" name="Google Shape;208;p31"/>
          <p:cNvPicPr preferRelativeResize="0"/>
          <p:nvPr/>
        </p:nvPicPr>
        <p:blipFill rotWithShape="1">
          <a:blip r:embed="rId4">
            <a:alphaModFix/>
          </a:blip>
          <a:srcRect b="0" l="0" r="0" t="0"/>
          <a:stretch/>
        </p:blipFill>
        <p:spPr>
          <a:xfrm>
            <a:off x="1307076" y="3772257"/>
            <a:ext cx="5314950" cy="1514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pic>
        <p:nvPicPr>
          <p:cNvPr id="95" name="Google Shape;95;p14"/>
          <p:cNvPicPr preferRelativeResize="0"/>
          <p:nvPr/>
        </p:nvPicPr>
        <p:blipFill rotWithShape="1">
          <a:blip r:embed="rId3">
            <a:alphaModFix/>
          </a:blip>
          <a:srcRect b="0" l="0" r="0" t="0"/>
          <a:stretch/>
        </p:blipFill>
        <p:spPr>
          <a:xfrm>
            <a:off x="2123608" y="131445"/>
            <a:ext cx="7698572" cy="659511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2"/>
          <p:cNvSpPr txBox="1"/>
          <p:nvPr/>
        </p:nvSpPr>
        <p:spPr>
          <a:xfrm>
            <a:off x="6356555" y="722671"/>
            <a:ext cx="5279922" cy="58169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Tom  A 84</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Raj  A 80</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Ram  B 71</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Atul . 77</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Priya . 45</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Sandy A 67</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Sam  A 57</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David B 39</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Wolf B 34</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Rahul . 95</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Sahul C 84</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Lahul C 44</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 name="Google Shape;215;p32"/>
          <p:cNvSpPr txBox="1"/>
          <p:nvPr/>
        </p:nvSpPr>
        <p:spPr>
          <a:xfrm>
            <a:off x="555524" y="1858297"/>
            <a:ext cx="4724400" cy="181588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data readin1;</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set readin;</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where Section is missing;</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run;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3"/>
          <p:cNvSpPr txBox="1"/>
          <p:nvPr/>
        </p:nvSpPr>
        <p:spPr>
          <a:xfrm>
            <a:off x="6356555" y="722671"/>
            <a:ext cx="5279922" cy="58169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Tom  A 84</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Raj  A 80</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Ram  B 71</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Atul . 77</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Priya . 45</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Sandy A 67</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Sam  A 57</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David B 39</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Wolf B 34</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Rahul . 95</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Sahul C 84</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Lahul C 44</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 name="Google Shape;222;p33"/>
          <p:cNvSpPr txBox="1"/>
          <p:nvPr/>
        </p:nvSpPr>
        <p:spPr>
          <a:xfrm>
            <a:off x="555524" y="1858297"/>
            <a:ext cx="4724400" cy="181588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data readin1;</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set readin;</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where name like 'S%';</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run;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pic>
        <p:nvPicPr>
          <p:cNvPr descr="https://media.istockphoto.com/photos/question-mark-3d-red-interrogation-punctuation-mark-asking-sign-with-picture-id905107082?k=6&amp;m=905107082&amp;s=612x612&amp;w=0&amp;h=SH5XWVBxFWEO-Zc5UyOiOwBCSqAZIDJIxsbsQXMUnuU=" id="228" name="Google Shape;228;p34"/>
          <p:cNvPicPr preferRelativeResize="0"/>
          <p:nvPr/>
        </p:nvPicPr>
        <p:blipFill rotWithShape="1">
          <a:blip r:embed="rId3">
            <a:alphaModFix/>
          </a:blip>
          <a:srcRect b="0" l="0" r="0" t="0"/>
          <a:stretch/>
        </p:blipFill>
        <p:spPr>
          <a:xfrm>
            <a:off x="-285750" y="1301115"/>
            <a:ext cx="5829300" cy="4667250"/>
          </a:xfrm>
          <a:prstGeom prst="rect">
            <a:avLst/>
          </a:prstGeom>
          <a:noFill/>
          <a:ln>
            <a:noFill/>
          </a:ln>
        </p:spPr>
      </p:pic>
      <p:sp>
        <p:nvSpPr>
          <p:cNvPr id="229" name="Google Shape;229;p34"/>
          <p:cNvSpPr txBox="1"/>
          <p:nvPr/>
        </p:nvSpPr>
        <p:spPr>
          <a:xfrm>
            <a:off x="4861560" y="3268980"/>
            <a:ext cx="58293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Questions????</a:t>
            </a:r>
            <a:endParaRPr/>
          </a:p>
        </p:txBody>
      </p:sp>
      <p:pic>
        <p:nvPicPr>
          <p:cNvPr id="230" name="Google Shape;230;p34"/>
          <p:cNvPicPr preferRelativeResize="0"/>
          <p:nvPr/>
        </p:nvPicPr>
        <p:blipFill rotWithShape="1">
          <a:blip r:embed="rId4">
            <a:alphaModFix/>
          </a:blip>
          <a:srcRect b="0" l="0" r="0" t="0"/>
          <a:stretch/>
        </p:blipFill>
        <p:spPr>
          <a:xfrm>
            <a:off x="11552238" y="6218238"/>
            <a:ext cx="487362" cy="48736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pic>
        <p:nvPicPr>
          <p:cNvPr id="236" name="Google Shape;236;p35"/>
          <p:cNvPicPr preferRelativeResize="0"/>
          <p:nvPr/>
        </p:nvPicPr>
        <p:blipFill rotWithShape="1">
          <a:blip r:embed="rId3">
            <a:alphaModFix/>
          </a:blip>
          <a:srcRect b="0" l="0" r="0" t="0"/>
          <a:stretch/>
        </p:blipFill>
        <p:spPr>
          <a:xfrm>
            <a:off x="1142212" y="0"/>
            <a:ext cx="8568526" cy="6118763"/>
          </a:xfrm>
          <a:prstGeom prst="rect">
            <a:avLst/>
          </a:prstGeom>
          <a:noFill/>
          <a:ln>
            <a:noFill/>
          </a:ln>
        </p:spPr>
      </p:pic>
      <p:pic>
        <p:nvPicPr>
          <p:cNvPr id="237" name="Google Shape;237;p35"/>
          <p:cNvPicPr preferRelativeResize="0"/>
          <p:nvPr/>
        </p:nvPicPr>
        <p:blipFill rotWithShape="1">
          <a:blip r:embed="rId4">
            <a:alphaModFix/>
          </a:blip>
          <a:srcRect b="0" l="0" r="0" t="0"/>
          <a:stretch/>
        </p:blipFill>
        <p:spPr>
          <a:xfrm>
            <a:off x="11552238" y="6218238"/>
            <a:ext cx="487362" cy="48736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6"/>
          <p:cNvSpPr txBox="1"/>
          <p:nvPr/>
        </p:nvSpPr>
        <p:spPr>
          <a:xfrm>
            <a:off x="1503947" y="517358"/>
            <a:ext cx="7134727" cy="424731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Given the following SAS error log</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44 data WORK.OUTPUT;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45 set SASHELP.CLASS;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46 BMI=(Weight*703)/Height**2;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47 where bmi ge 20;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ERROR: Variable bmi is not on file SASHELP.CLASS.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48 run;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What change to the program will correct the error?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 Replace the WHERE statement with an IF statement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 Change the ** in the BMI formula to a single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 Change bmi to BMI in the WHERE statement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 Add a (Keep=BMI) option to the SET statement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7"/>
          <p:cNvSpPr txBox="1"/>
          <p:nvPr/>
        </p:nvSpPr>
        <p:spPr>
          <a:xfrm>
            <a:off x="1592826" y="899652"/>
            <a:ext cx="7816645" cy="424731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following SAS program is run on the above table “Emp”</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proc print data = emp;</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where Name like '_R%';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run;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How many records will it print?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  1</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  2</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  3</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  None of the above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pic>
        <p:nvPicPr>
          <p:cNvPr id="255" name="Google Shape;255;p38"/>
          <p:cNvPicPr preferRelativeResize="0"/>
          <p:nvPr/>
        </p:nvPicPr>
        <p:blipFill rotWithShape="1">
          <a:blip r:embed="rId3">
            <a:alphaModFix/>
          </a:blip>
          <a:srcRect b="0" l="0" r="0" t="0"/>
          <a:stretch/>
        </p:blipFill>
        <p:spPr>
          <a:xfrm>
            <a:off x="1796143" y="734415"/>
            <a:ext cx="8123464" cy="5389170"/>
          </a:xfrm>
          <a:prstGeom prst="rect">
            <a:avLst/>
          </a:prstGeom>
          <a:noFill/>
          <a:ln>
            <a:noFill/>
          </a:ln>
        </p:spPr>
      </p:pic>
      <p:sp>
        <p:nvSpPr>
          <p:cNvPr id="256" name="Google Shape;256;p38"/>
          <p:cNvSpPr txBox="1"/>
          <p:nvPr/>
        </p:nvSpPr>
        <p:spPr>
          <a:xfrm>
            <a:off x="9589478" y="4524326"/>
            <a:ext cx="1805354"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Next Subject that we will look</a:t>
            </a:r>
            <a:endParaRPr/>
          </a:p>
        </p:txBody>
      </p:sp>
      <p:sp>
        <p:nvSpPr>
          <p:cNvPr id="257" name="Google Shape;257;p38"/>
          <p:cNvSpPr/>
          <p:nvPr/>
        </p:nvSpPr>
        <p:spPr>
          <a:xfrm>
            <a:off x="8874369" y="3798277"/>
            <a:ext cx="433754" cy="2098431"/>
          </a:xfrm>
          <a:prstGeom prst="rightBrace">
            <a:avLst>
              <a:gd fmla="val 8333" name="adj1"/>
              <a:gd fmla="val 50000" name="adj2"/>
            </a:avLst>
          </a:prstGeom>
          <a:noFill/>
          <a:ln cap="flat"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pic>
        <p:nvPicPr>
          <p:cNvPr descr="https://msresumehelp.files.wordpress.com/2017/01/stick_figure_drawing_thank_you_400_clr1.png?w=375" id="263" name="Google Shape;263;p39"/>
          <p:cNvPicPr preferRelativeResize="0"/>
          <p:nvPr/>
        </p:nvPicPr>
        <p:blipFill rotWithShape="1">
          <a:blip r:embed="rId3">
            <a:alphaModFix/>
          </a:blip>
          <a:srcRect b="0" l="0" r="0" t="0"/>
          <a:stretch/>
        </p:blipFill>
        <p:spPr>
          <a:xfrm>
            <a:off x="2095008" y="630622"/>
            <a:ext cx="7495656" cy="3917730"/>
          </a:xfrm>
          <a:prstGeom prst="rect">
            <a:avLst/>
          </a:prstGeom>
          <a:noFill/>
          <a:ln cap="flat" cmpd="sng" w="9525">
            <a:solidFill>
              <a:schemeClr val="dk1"/>
            </a:solidFill>
            <a:prstDash val="solid"/>
            <a:round/>
            <a:headEnd len="sm" w="sm" type="none"/>
            <a:tailEnd len="sm" w="sm" type="none"/>
          </a:ln>
          <a:effectLst>
            <a:outerShdw blurRad="50800" rotWithShape="0" dir="16200000" dist="38100">
              <a:srgbClr val="000000">
                <a:alpha val="40000"/>
              </a:srgbClr>
            </a:outerShdw>
          </a:effectLst>
        </p:spPr>
      </p:pic>
      <p:pic>
        <p:nvPicPr>
          <p:cNvPr id="264" name="Google Shape;264;p39"/>
          <p:cNvPicPr preferRelativeResize="0"/>
          <p:nvPr/>
        </p:nvPicPr>
        <p:blipFill rotWithShape="1">
          <a:blip r:embed="rId4">
            <a:alphaModFix/>
          </a:blip>
          <a:srcRect b="0" l="0" r="0" t="0"/>
          <a:stretch/>
        </p:blipFill>
        <p:spPr>
          <a:xfrm>
            <a:off x="11552238" y="6218238"/>
            <a:ext cx="487362" cy="4873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txBox="1"/>
          <p:nvPr/>
        </p:nvSpPr>
        <p:spPr>
          <a:xfrm>
            <a:off x="1099594" y="871803"/>
            <a:ext cx="8345347" cy="25853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DATA comp1;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SET sales;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IF Job_Title='Sales Rep. IV' THEN Bonus=1000;</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IF Job_Title='Sales Manager' THEN Bonus=1500;</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IF Job_Title='Senior Sales Manager' THEN Bonus=2000;</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IF Job_Title='Chief Sales Officer' THEN Bonus=2500;</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RUN;</a:t>
            </a:r>
            <a:endParaRPr/>
          </a:p>
        </p:txBody>
      </p:sp>
      <p:pic>
        <p:nvPicPr>
          <p:cNvPr descr="Image if_then-statements-outout" id="102" name="Google Shape;102;p15"/>
          <p:cNvPicPr preferRelativeResize="0"/>
          <p:nvPr/>
        </p:nvPicPr>
        <p:blipFill rotWithShape="1">
          <a:blip r:embed="rId3">
            <a:alphaModFix/>
          </a:blip>
          <a:srcRect b="0" l="0" r="0" t="0"/>
          <a:stretch/>
        </p:blipFill>
        <p:spPr>
          <a:xfrm>
            <a:off x="7292050" y="1871545"/>
            <a:ext cx="3369319" cy="466055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pic>
        <p:nvPicPr>
          <p:cNvPr id="108" name="Google Shape;108;p16"/>
          <p:cNvPicPr preferRelativeResize="0"/>
          <p:nvPr/>
        </p:nvPicPr>
        <p:blipFill rotWithShape="1">
          <a:blip r:embed="rId3">
            <a:alphaModFix/>
          </a:blip>
          <a:srcRect b="0" l="0" r="0" t="0"/>
          <a:stretch/>
        </p:blipFill>
        <p:spPr>
          <a:xfrm>
            <a:off x="137915" y="1523604"/>
            <a:ext cx="7374055" cy="2755960"/>
          </a:xfrm>
          <a:prstGeom prst="rect">
            <a:avLst/>
          </a:prstGeom>
          <a:noFill/>
          <a:ln>
            <a:noFill/>
          </a:ln>
        </p:spPr>
      </p:pic>
      <p:pic>
        <p:nvPicPr>
          <p:cNvPr descr="Image if_then-statements-outout" id="109" name="Google Shape;109;p16"/>
          <p:cNvPicPr preferRelativeResize="0"/>
          <p:nvPr/>
        </p:nvPicPr>
        <p:blipFill rotWithShape="1">
          <a:blip r:embed="rId4">
            <a:alphaModFix/>
          </a:blip>
          <a:srcRect b="0" l="0" r="0" t="0"/>
          <a:stretch/>
        </p:blipFill>
        <p:spPr>
          <a:xfrm>
            <a:off x="7824485" y="1732541"/>
            <a:ext cx="3369319" cy="466055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7"/>
          <p:cNvSpPr txBox="1"/>
          <p:nvPr/>
        </p:nvSpPr>
        <p:spPr>
          <a:xfrm>
            <a:off x="671331" y="1693450"/>
            <a:ext cx="6261904" cy="31393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DATA comp3;</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SET sales;</a:t>
            </a:r>
            <a:endParaRPr/>
          </a:p>
          <a:p>
            <a:pPr indent="0" lvl="2" marL="9144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IF Job_Title='Sales Rep. III' or Job_Title='Sales Rep. IV' THEN Bonus=1000;</a:t>
            </a:r>
            <a:endParaRPr/>
          </a:p>
          <a:p>
            <a:pPr indent="0" lvl="2" marL="9144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ELSE IF Job_Title='Sales Manager' THEN Bonus=1500;</a:t>
            </a:r>
            <a:endParaRPr/>
          </a:p>
          <a:p>
            <a:pPr indent="0" lvl="2" marL="9144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ELSE IF Job_Title='Senior Sales Manager' THEN Bonus=2000;</a:t>
            </a:r>
            <a:endParaRPr/>
          </a:p>
          <a:p>
            <a:pPr indent="0" lvl="2" marL="9144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ELSE IF Job_Title='Chief Sales Officer' THEN Bonus=2500;</a:t>
            </a:r>
            <a:endParaRPr/>
          </a:p>
          <a:p>
            <a:pPr indent="0" lvl="2" marL="9144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ELSE Bonus=500;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RUN;</a:t>
            </a:r>
            <a:endParaRPr/>
          </a:p>
        </p:txBody>
      </p:sp>
      <p:pic>
        <p:nvPicPr>
          <p:cNvPr descr="Image if_then-ELSE-statements-output" id="116" name="Google Shape;116;p17"/>
          <p:cNvPicPr preferRelativeResize="0"/>
          <p:nvPr/>
        </p:nvPicPr>
        <p:blipFill rotWithShape="1">
          <a:blip r:embed="rId3">
            <a:alphaModFix/>
          </a:blip>
          <a:srcRect b="0" l="0" r="0" t="0"/>
          <a:stretch/>
        </p:blipFill>
        <p:spPr>
          <a:xfrm>
            <a:off x="7359509" y="1693450"/>
            <a:ext cx="3190875" cy="4419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8"/>
          <p:cNvSpPr txBox="1"/>
          <p:nvPr/>
        </p:nvSpPr>
        <p:spPr>
          <a:xfrm>
            <a:off x="1219200" y="2150668"/>
            <a:ext cx="109728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DATA drop;</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SET sales;</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IF Job_Title IN('Sales Manager', 'Senior Sales Manager', 'Chief Sales Officer') THEN DELETE;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RUN;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pic>
        <p:nvPicPr>
          <p:cNvPr id="128" name="Google Shape;128;p19"/>
          <p:cNvPicPr preferRelativeResize="0"/>
          <p:nvPr/>
        </p:nvPicPr>
        <p:blipFill rotWithShape="1">
          <a:blip r:embed="rId3">
            <a:alphaModFix/>
          </a:blip>
          <a:srcRect b="0" l="0" r="0" t="0"/>
          <a:stretch/>
        </p:blipFill>
        <p:spPr>
          <a:xfrm>
            <a:off x="1013052" y="870857"/>
            <a:ext cx="11853184" cy="388143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descr="https://media.istockphoto.com/photos/question-mark-3d-red-interrogation-punctuation-mark-asking-sign-with-picture-id905107082?k=6&amp;m=905107082&amp;s=612x612&amp;w=0&amp;h=SH5XWVBxFWEO-Zc5UyOiOwBCSqAZIDJIxsbsQXMUnuU=" id="134" name="Google Shape;134;p20"/>
          <p:cNvPicPr preferRelativeResize="0"/>
          <p:nvPr/>
        </p:nvPicPr>
        <p:blipFill rotWithShape="1">
          <a:blip r:embed="rId3">
            <a:alphaModFix/>
          </a:blip>
          <a:srcRect b="0" l="0" r="0" t="0"/>
          <a:stretch/>
        </p:blipFill>
        <p:spPr>
          <a:xfrm>
            <a:off x="-285750" y="1301115"/>
            <a:ext cx="5829300" cy="4667250"/>
          </a:xfrm>
          <a:prstGeom prst="rect">
            <a:avLst/>
          </a:prstGeom>
          <a:noFill/>
          <a:ln>
            <a:noFill/>
          </a:ln>
        </p:spPr>
      </p:pic>
      <p:sp>
        <p:nvSpPr>
          <p:cNvPr id="135" name="Google Shape;135;p20"/>
          <p:cNvSpPr txBox="1"/>
          <p:nvPr/>
        </p:nvSpPr>
        <p:spPr>
          <a:xfrm>
            <a:off x="4861560" y="3268980"/>
            <a:ext cx="58293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Questions????</a:t>
            </a:r>
            <a:endParaRPr/>
          </a:p>
        </p:txBody>
      </p:sp>
      <p:pic>
        <p:nvPicPr>
          <p:cNvPr id="136" name="Google Shape;136;p20"/>
          <p:cNvPicPr preferRelativeResize="0"/>
          <p:nvPr/>
        </p:nvPicPr>
        <p:blipFill rotWithShape="1">
          <a:blip r:embed="rId4">
            <a:alphaModFix/>
          </a:blip>
          <a:srcRect b="0" l="0" r="0" t="0"/>
          <a:stretch/>
        </p:blipFill>
        <p:spPr>
          <a:xfrm>
            <a:off x="11552238" y="6218238"/>
            <a:ext cx="487362" cy="4873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id="142" name="Google Shape;142;p21"/>
          <p:cNvPicPr preferRelativeResize="0"/>
          <p:nvPr/>
        </p:nvPicPr>
        <p:blipFill rotWithShape="1">
          <a:blip r:embed="rId3">
            <a:alphaModFix/>
          </a:blip>
          <a:srcRect b="0" l="0" r="0" t="0"/>
          <a:stretch/>
        </p:blipFill>
        <p:spPr>
          <a:xfrm>
            <a:off x="1142212" y="0"/>
            <a:ext cx="8568526" cy="6118763"/>
          </a:xfrm>
          <a:prstGeom prst="rect">
            <a:avLst/>
          </a:prstGeom>
          <a:noFill/>
          <a:ln>
            <a:noFill/>
          </a:ln>
        </p:spPr>
      </p:pic>
      <p:pic>
        <p:nvPicPr>
          <p:cNvPr id="143" name="Google Shape;143;p21"/>
          <p:cNvPicPr preferRelativeResize="0"/>
          <p:nvPr/>
        </p:nvPicPr>
        <p:blipFill rotWithShape="1">
          <a:blip r:embed="rId4">
            <a:alphaModFix/>
          </a:blip>
          <a:srcRect b="0" l="0" r="0" t="0"/>
          <a:stretch/>
        </p:blipFill>
        <p:spPr>
          <a:xfrm>
            <a:off x="11552238" y="6218238"/>
            <a:ext cx="487362" cy="4873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