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0:notes"/>
          <p:cNvSpPr/>
          <p:nvPr>
            <p:ph idx="2" type="sldImg"/>
          </p:nvPr>
        </p:nvSpPr>
        <p:spPr>
          <a:xfrm>
            <a:off x="1428750" y="112713"/>
            <a:ext cx="4057650" cy="22828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10:notes"/>
          <p:cNvSpPr txBox="1"/>
          <p:nvPr>
            <p:ph idx="1" type="body"/>
          </p:nvPr>
        </p:nvSpPr>
        <p:spPr>
          <a:xfrm>
            <a:off x="685800" y="2650603"/>
            <a:ext cx="5471932" cy="649339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 SAS dataset consists of columns of variables and rows of observations. Variables correspond to characteristics of the data that are documented for all (or most) of the observations. For example, the rows (observations) in your data set might represent people, and the columns in your data set would contain characteristics about the people (like gender, age, height,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Variable names are just that: they are a name used to refer to a variable in a dataset. When naming a variable in SAS, there are a few rules you must follow:</a:t>
            </a:r>
            <a:endParaRPr/>
          </a:p>
          <a:p>
            <a:pPr indent="0" lvl="0" marL="0" rtl="0" algn="l">
              <a:spcBef>
                <a:spcPts val="0"/>
              </a:spcBef>
              <a:spcAft>
                <a:spcPts val="0"/>
              </a:spcAft>
              <a:buNone/>
            </a:pPr>
            <a:r>
              <a:t/>
            </a:r>
            <a:endParaRPr/>
          </a:p>
          <a:p>
            <a:pPr indent="-171450" lvl="0" marL="171450" rtl="0" algn="l">
              <a:spcBef>
                <a:spcPts val="0"/>
              </a:spcBef>
              <a:spcAft>
                <a:spcPts val="0"/>
              </a:spcAft>
              <a:buClr>
                <a:schemeClr val="dk1"/>
              </a:buClr>
              <a:buSzPts val="1200"/>
              <a:buFont typeface="Arial"/>
              <a:buChar char="•"/>
            </a:pPr>
            <a:r>
              <a:rPr lang="en-US"/>
              <a:t>The name cannot contain more than 32 characters.</a:t>
            </a:r>
            <a:endParaRPr/>
          </a:p>
          <a:p>
            <a:pPr indent="-171450" lvl="0" marL="171450" rtl="0" algn="l">
              <a:spcBef>
                <a:spcPts val="0"/>
              </a:spcBef>
              <a:spcAft>
                <a:spcPts val="0"/>
              </a:spcAft>
              <a:buClr>
                <a:schemeClr val="dk1"/>
              </a:buClr>
              <a:buSzPts val="1200"/>
              <a:buFont typeface="Arial"/>
              <a:buChar char="•"/>
            </a:pPr>
            <a:r>
              <a:rPr lang="en-US"/>
              <a:t>The name can start with a letter or an underscore (_), but cannot start with a number. Numbers can be used after the first character.</a:t>
            </a:r>
            <a:endParaRPr/>
          </a:p>
          <a:p>
            <a:pPr indent="-171450" lvl="0" marL="171450" rtl="0" algn="l">
              <a:spcBef>
                <a:spcPts val="0"/>
              </a:spcBef>
              <a:spcAft>
                <a:spcPts val="0"/>
              </a:spcAft>
              <a:buClr>
                <a:schemeClr val="dk1"/>
              </a:buClr>
              <a:buSzPts val="1200"/>
              <a:buFont typeface="Arial"/>
              <a:buChar char="•"/>
            </a:pPr>
            <a:r>
              <a:rPr lang="en-US"/>
              <a:t>Blanks are not recognized in names. For example, you cannot name a variable “First Name” because SAS will not recognize the blank. Instead, use “FirstName” or "first_name".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It is good practice to give your variables descriptive yet precise names. When possible, avoid generic variable names like </a:t>
            </a:r>
            <a:r>
              <a:rPr i="1" lang="en-US"/>
              <a:t>x1</a:t>
            </a:r>
            <a:r>
              <a:rPr lang="en-US"/>
              <a:t> that don't provide any information about what the variable represents. Additionally, it is also good practice to assign a </a:t>
            </a:r>
            <a:r>
              <a:rPr i="1" lang="en-US"/>
              <a:t>label</a:t>
            </a:r>
            <a:r>
              <a:rPr lang="en-US"/>
              <a:t> to each of your variables. Variable labels provide information about a variable that might not fit into the variable name itself. In SAS, there are two types of variables: numeric and character.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Numeric variables are variables that store numbers. Typically, these are variables that you’ll want to perform arithmetic calculations on, like addition and subtraction. However, numeric variables can also be used as indicator variables  Date-time variables are also considered numeric in SAS.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Character variables (also known as string variables) contain information that the system recognizes as text.  Numeric values can be treated as characters if the numbers are used as labels and would not be used for meaningful mathematical calculations. For example, zip codes cannot be added or multiplied even though they are made up of numbers, but they are useful when treated as categories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5" name="Google Shape;175;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SAS stores missing values differently depending on the variable type.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Character variables: Missing values for character variables appear as blanks.</a:t>
            </a:r>
            <a:endParaRPr/>
          </a:p>
          <a:p>
            <a:pPr indent="0" lvl="0" marL="0" rtl="0" algn="l">
              <a:spcBef>
                <a:spcPts val="0"/>
              </a:spcBef>
              <a:spcAft>
                <a:spcPts val="0"/>
              </a:spcAft>
              <a:buNone/>
            </a:pPr>
            <a:r>
              <a:rPr lang="en-US"/>
              <a:t>Numeric variables: Missing values for numeric variables (including date variables) appear as a period.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It is important to understand how SAS handles missing values when you execute statements. Depending on the statements being used, SAS might handle missing values in different ways.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But, we can talk about that in upcoming workshop</a:t>
            </a:r>
            <a:endParaRPr/>
          </a:p>
        </p:txBody>
      </p:sp>
      <p:sp>
        <p:nvSpPr>
          <p:cNvPr id="184" name="Google Shape;184;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13:notes"/>
          <p:cNvSpPr/>
          <p:nvPr>
            <p:ph idx="2" type="sldImg"/>
          </p:nvPr>
        </p:nvSpPr>
        <p:spPr>
          <a:xfrm>
            <a:off x="1100138" y="1143000"/>
            <a:ext cx="3629025" cy="2041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13:notes"/>
          <p:cNvSpPr txBox="1"/>
          <p:nvPr>
            <p:ph idx="1" type="body"/>
          </p:nvPr>
        </p:nvSpPr>
        <p:spPr>
          <a:xfrm>
            <a:off x="510540" y="3358832"/>
            <a:ext cx="5615940" cy="578516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List Input – SAS Input Method, if the data values that you are trying to read into a SAS data set are not arranged in neatly defined columns. But are separated by at least one space and contain no special characters, then you must use list input. To use list input, you simply place your desired variable names in your INPUT statement in the same order that your data fields appear in your input data file.</a:t>
            </a:r>
            <a:endParaRPr/>
          </a:p>
          <a:p>
            <a:pPr indent="0" lvl="0" marL="0" rtl="0" algn="l">
              <a:spcBef>
                <a:spcPts val="0"/>
              </a:spcBef>
              <a:spcAft>
                <a:spcPts val="0"/>
              </a:spcAft>
              <a:buNone/>
            </a:pPr>
            <a:br>
              <a:rPr lang="en-US"/>
            </a:br>
            <a:r>
              <a:rPr lang="en-US"/>
              <a:t>Although list input might be the easiest input style to use, it does have several limitations, including:</a:t>
            </a:r>
            <a:endParaRPr/>
          </a:p>
          <a:p>
            <a:pPr indent="-171450" lvl="0" marL="171450" rtl="0" algn="l">
              <a:spcBef>
                <a:spcPts val="0"/>
              </a:spcBef>
              <a:spcAft>
                <a:spcPts val="0"/>
              </a:spcAft>
              <a:buClr>
                <a:schemeClr val="dk1"/>
              </a:buClr>
              <a:buSzPts val="1200"/>
              <a:buFont typeface="Arial"/>
              <a:buChar char="•"/>
            </a:pPr>
            <a:r>
              <a:rPr lang="en-US"/>
              <a:t>Fields must be separated by at least one blank.</a:t>
            </a:r>
            <a:endParaRPr/>
          </a:p>
          <a:p>
            <a:pPr indent="-171450" lvl="0" marL="171450" rtl="0" algn="l">
              <a:spcBef>
                <a:spcPts val="0"/>
              </a:spcBef>
              <a:spcAft>
                <a:spcPts val="0"/>
              </a:spcAft>
              <a:buClr>
                <a:schemeClr val="dk1"/>
              </a:buClr>
              <a:buSzPts val="1200"/>
              <a:buFont typeface="Arial"/>
              <a:buChar char="•"/>
            </a:pPr>
            <a:r>
              <a:rPr lang="en-US"/>
              <a:t>Fields must be read in order from left to right.</a:t>
            </a:r>
            <a:endParaRPr/>
          </a:p>
          <a:p>
            <a:pPr indent="-171450" lvl="0" marL="171450" rtl="0" algn="l">
              <a:spcBef>
                <a:spcPts val="0"/>
              </a:spcBef>
              <a:spcAft>
                <a:spcPts val="0"/>
              </a:spcAft>
              <a:buClr>
                <a:schemeClr val="dk1"/>
              </a:buClr>
              <a:buSzPts val="1200"/>
              <a:buFont typeface="Arial"/>
              <a:buChar char="•"/>
            </a:pPr>
            <a:r>
              <a:rPr lang="en-US"/>
              <a:t>You cannot skip or re-read fields.</a:t>
            </a:r>
            <a:endParaRPr/>
          </a:p>
          <a:p>
            <a:pPr indent="-171450" lvl="0" marL="171450" rtl="0" algn="l">
              <a:spcBef>
                <a:spcPts val="0"/>
              </a:spcBef>
              <a:spcAft>
                <a:spcPts val="0"/>
              </a:spcAft>
              <a:buClr>
                <a:schemeClr val="dk1"/>
              </a:buClr>
              <a:buSzPts val="1200"/>
              <a:buFont typeface="Arial"/>
              <a:buChar char="•"/>
            </a:pPr>
            <a:r>
              <a:rPr lang="en-US"/>
              <a:t>Missing values</a:t>
            </a:r>
            <a:endParaRPr/>
          </a:p>
          <a:p>
            <a:pPr indent="0" lvl="2" marL="914400" rtl="0" algn="l">
              <a:spcBef>
                <a:spcPts val="0"/>
              </a:spcBef>
              <a:spcAft>
                <a:spcPts val="0"/>
              </a:spcAft>
              <a:buNone/>
            </a:pPr>
            <a:r>
              <a:rPr lang="en-US"/>
              <a:t>INPUT make $ model $ mpg weight price DSD;</a:t>
            </a:r>
            <a:endParaRPr/>
          </a:p>
          <a:p>
            <a:pPr indent="-171450" lvl="0" marL="171450" rtl="0" algn="l">
              <a:spcBef>
                <a:spcPts val="0"/>
              </a:spcBef>
              <a:spcAft>
                <a:spcPts val="0"/>
              </a:spcAft>
              <a:buClr>
                <a:schemeClr val="dk1"/>
              </a:buClr>
              <a:buSzPts val="1200"/>
              <a:buFont typeface="Arial"/>
              <a:buChar char="•"/>
            </a:pPr>
            <a:r>
              <a:rPr lang="en-US"/>
              <a:t>Although the width of a field can be greater than eight columns, both character and numeric variables have a default length of 8 bytes. Character values that are longer than eight characters are truncated.</a:t>
            </a:r>
            <a:endParaRPr/>
          </a:p>
          <a:p>
            <a:pPr indent="-171450" lvl="0" marL="171450" rtl="0" algn="l">
              <a:spcBef>
                <a:spcPts val="0"/>
              </a:spcBef>
              <a:spcAft>
                <a:spcPts val="0"/>
              </a:spcAft>
              <a:buClr>
                <a:schemeClr val="dk1"/>
              </a:buClr>
              <a:buSzPts val="1200"/>
              <a:buFont typeface="Arial"/>
              <a:buChar char="•"/>
            </a:pPr>
            <a:r>
              <a:rPr lang="en-US"/>
              <a:t>Data must be in standard character or numeric format.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When to Use List Input</a:t>
            </a:r>
            <a:endParaRPr/>
          </a:p>
          <a:p>
            <a:pPr indent="-171450" lvl="0" marL="171450" rtl="0" algn="l">
              <a:spcBef>
                <a:spcPts val="0"/>
              </a:spcBef>
              <a:spcAft>
                <a:spcPts val="0"/>
              </a:spcAft>
              <a:buClr>
                <a:schemeClr val="dk1"/>
              </a:buClr>
              <a:buSzPts val="1200"/>
              <a:buFont typeface="Arial"/>
              <a:buChar char="•"/>
            </a:pPr>
            <a:r>
              <a:rPr lang="en-US"/>
              <a:t>List input does not skip over any data values to read subsequent values, but it can ignore all values after a given point in the data record. </a:t>
            </a:r>
            <a:endParaRPr/>
          </a:p>
          <a:p>
            <a:pPr indent="-171450" lvl="0" marL="171450" rtl="0" algn="l">
              <a:spcBef>
                <a:spcPts val="0"/>
              </a:spcBef>
              <a:spcAft>
                <a:spcPts val="0"/>
              </a:spcAft>
              <a:buClr>
                <a:schemeClr val="dk1"/>
              </a:buClr>
              <a:buSzPts val="1200"/>
              <a:buFont typeface="Arial"/>
              <a:buChar char="•"/>
            </a:pPr>
            <a:r>
              <a:rPr lang="en-US"/>
              <a:t>Pointer controls enable you to change the order that the data values are read.</a:t>
            </a:r>
            <a:endParaRPr/>
          </a:p>
          <a:p>
            <a:pPr indent="-95250" lvl="0" marL="171450" rtl="0" algn="l">
              <a:spcBef>
                <a:spcPts val="0"/>
              </a:spcBef>
              <a:spcAft>
                <a:spcPts val="0"/>
              </a:spcAft>
              <a:buClr>
                <a:schemeClr val="dk1"/>
              </a:buClr>
              <a:buSzPts val="1200"/>
              <a:buFont typeface="Arial"/>
              <a:buNone/>
            </a:pPr>
            <a:r>
              <a:t/>
            </a:r>
            <a:endParaRPr/>
          </a:p>
          <a:p>
            <a:pPr indent="0" lvl="0" marL="0" rtl="0" algn="l">
              <a:spcBef>
                <a:spcPts val="0"/>
              </a:spcBef>
              <a:spcAft>
                <a:spcPts val="0"/>
              </a:spcAft>
              <a:buNone/>
            </a:pPr>
            <a:r>
              <a:t/>
            </a:r>
            <a:endParaRPr/>
          </a:p>
        </p:txBody>
      </p:sp>
      <p:sp>
        <p:nvSpPr>
          <p:cNvPr id="200" name="Google Shape;200;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4:notes"/>
          <p:cNvSpPr txBox="1"/>
          <p:nvPr>
            <p:ph idx="1" type="body"/>
          </p:nvPr>
        </p:nvSpPr>
        <p:spPr>
          <a:xfrm>
            <a:off x="685800" y="4229100"/>
            <a:ext cx="5486400" cy="4914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900"/>
              <a:t>Column input allows you to read variable values that occupy the same columns within each record. To use column input, list the variable names in the INPUT statement, immediately following each variable name with its corresponding column positions in each of the data lines.  You follow each character variable with a dollar sign ($) first.</a:t>
            </a:r>
            <a:endParaRPr/>
          </a:p>
          <a:p>
            <a:pPr indent="0" lvl="0" marL="0" rtl="0" algn="l">
              <a:spcBef>
                <a:spcPts val="0"/>
              </a:spcBef>
              <a:spcAft>
                <a:spcPts val="0"/>
              </a:spcAft>
              <a:buNone/>
            </a:pPr>
            <a:r>
              <a:t/>
            </a:r>
            <a:endParaRPr sz="900"/>
          </a:p>
          <a:p>
            <a:pPr indent="0" lvl="0" marL="0" rtl="0" algn="l">
              <a:spcBef>
                <a:spcPts val="0"/>
              </a:spcBef>
              <a:spcAft>
                <a:spcPts val="0"/>
              </a:spcAft>
              <a:buNone/>
            </a:pPr>
            <a:r>
              <a:rPr lang="en-US" sz="900"/>
              <a:t>Column input can be used whenever your raw data are in fixed columns and in standard character or numeric format. Column input reads data values until it reaches the last specified column for the field.</a:t>
            </a:r>
            <a:endParaRPr/>
          </a:p>
          <a:p>
            <a:pPr indent="0" lvl="0" marL="0" rtl="0" algn="l">
              <a:spcBef>
                <a:spcPts val="0"/>
              </a:spcBef>
              <a:spcAft>
                <a:spcPts val="0"/>
              </a:spcAft>
              <a:buNone/>
            </a:pPr>
            <a:r>
              <a:t/>
            </a:r>
            <a:endParaRPr sz="900"/>
          </a:p>
          <a:p>
            <a:pPr indent="0" lvl="0" marL="0" rtl="0" algn="l">
              <a:spcBef>
                <a:spcPts val="0"/>
              </a:spcBef>
              <a:spcAft>
                <a:spcPts val="0"/>
              </a:spcAft>
              <a:buNone/>
            </a:pPr>
            <a:r>
              <a:rPr lang="en-US" sz="900"/>
              <a:t>The important points about column input are:</a:t>
            </a:r>
            <a:endParaRPr/>
          </a:p>
          <a:p>
            <a:pPr indent="-171450" lvl="0" marL="171450" rtl="0" algn="l">
              <a:spcBef>
                <a:spcPts val="0"/>
              </a:spcBef>
              <a:spcAft>
                <a:spcPts val="0"/>
              </a:spcAft>
              <a:buClr>
                <a:schemeClr val="dk1"/>
              </a:buClr>
              <a:buSzPts val="900"/>
              <a:buFont typeface="Arial"/>
              <a:buChar char="•"/>
            </a:pPr>
            <a:r>
              <a:rPr lang="en-US" sz="900"/>
              <a:t>When using column input, you are not required to indicate missing values with a placeholder, such as a period. That is, missing values can be left as blank.</a:t>
            </a:r>
            <a:endParaRPr/>
          </a:p>
          <a:p>
            <a:pPr indent="-171450" lvl="0" marL="171450" rtl="0" algn="l">
              <a:spcBef>
                <a:spcPts val="0"/>
              </a:spcBef>
              <a:spcAft>
                <a:spcPts val="0"/>
              </a:spcAft>
              <a:buClr>
                <a:schemeClr val="dk1"/>
              </a:buClr>
              <a:buSzPts val="900"/>
              <a:buFont typeface="Arial"/>
              <a:buChar char="•"/>
            </a:pPr>
            <a:r>
              <a:rPr lang="en-US" sz="900"/>
              <a:t>Column input uses the columns specified to determine the length of character variables, thereby allowing the character values to exceed the default 8 characters and to have embedded spaces.</a:t>
            </a:r>
            <a:endParaRPr/>
          </a:p>
          <a:p>
            <a:pPr indent="-171450" lvl="0" marL="171450" rtl="0" algn="l">
              <a:spcBef>
                <a:spcPts val="0"/>
              </a:spcBef>
              <a:spcAft>
                <a:spcPts val="0"/>
              </a:spcAft>
              <a:buClr>
                <a:schemeClr val="dk1"/>
              </a:buClr>
              <a:buSzPts val="900"/>
              <a:buFont typeface="Arial"/>
              <a:buChar char="•"/>
            </a:pPr>
            <a:r>
              <a:rPr lang="en-US" sz="900"/>
              <a:t>Column input allows fields to be skipped altogether or to be read in any order.</a:t>
            </a:r>
            <a:endParaRPr/>
          </a:p>
          <a:p>
            <a:pPr indent="-171450" lvl="0" marL="171450" rtl="0" algn="l">
              <a:spcBef>
                <a:spcPts val="0"/>
              </a:spcBef>
              <a:spcAft>
                <a:spcPts val="0"/>
              </a:spcAft>
              <a:buClr>
                <a:schemeClr val="dk1"/>
              </a:buClr>
              <a:buSzPts val="900"/>
              <a:buFont typeface="Arial"/>
              <a:buChar char="•"/>
            </a:pPr>
            <a:r>
              <a:rPr lang="en-US" sz="900"/>
              <a:t>Column input allows only part of a value to be read and allows values to be re-read.</a:t>
            </a:r>
            <a:endParaRPr/>
          </a:p>
          <a:p>
            <a:pPr indent="-171450" lvl="0" marL="171450" rtl="0" algn="l">
              <a:spcBef>
                <a:spcPts val="0"/>
              </a:spcBef>
              <a:spcAft>
                <a:spcPts val="0"/>
              </a:spcAft>
              <a:buClr>
                <a:schemeClr val="dk1"/>
              </a:buClr>
              <a:buSzPts val="900"/>
              <a:buFont typeface="Arial"/>
              <a:buChar char="•"/>
            </a:pPr>
            <a:r>
              <a:rPr lang="en-US" sz="900"/>
              <a:t>Spaces are not required between the data values.</a:t>
            </a:r>
            <a:endParaRPr/>
          </a:p>
          <a:p>
            <a:pPr indent="-114300" lvl="0" marL="171450" rtl="0" algn="l">
              <a:spcBef>
                <a:spcPts val="0"/>
              </a:spcBef>
              <a:spcAft>
                <a:spcPts val="0"/>
              </a:spcAft>
              <a:buClr>
                <a:schemeClr val="dk1"/>
              </a:buClr>
              <a:buSzPts val="900"/>
              <a:buFont typeface="Arial"/>
              <a:buNone/>
            </a:pPr>
            <a:r>
              <a:t/>
            </a:r>
            <a:endParaRPr sz="900"/>
          </a:p>
          <a:p>
            <a:pPr indent="0" lvl="0" marL="0" rtl="0" algn="l">
              <a:spcBef>
                <a:spcPts val="0"/>
              </a:spcBef>
              <a:spcAft>
                <a:spcPts val="0"/>
              </a:spcAft>
              <a:buNone/>
            </a:pPr>
            <a:r>
              <a:rPr b="1" lang="en-US" sz="900"/>
              <a:t>When to Use Column Input</a:t>
            </a:r>
            <a:endParaRPr/>
          </a:p>
          <a:p>
            <a:pPr indent="0" lvl="0" marL="0" rtl="0" algn="l">
              <a:spcBef>
                <a:spcPts val="0"/>
              </a:spcBef>
              <a:spcAft>
                <a:spcPts val="0"/>
              </a:spcAft>
              <a:buNone/>
            </a:pPr>
            <a:r>
              <a:t/>
            </a:r>
            <a:endParaRPr sz="900"/>
          </a:p>
          <a:p>
            <a:pPr indent="-171450" lvl="0" marL="171450" rtl="0" algn="l">
              <a:spcBef>
                <a:spcPts val="0"/>
              </a:spcBef>
              <a:spcAft>
                <a:spcPts val="0"/>
              </a:spcAft>
              <a:buClr>
                <a:schemeClr val="dk1"/>
              </a:buClr>
              <a:buSzPts val="900"/>
              <a:buFont typeface="Arial"/>
              <a:buChar char="•"/>
            </a:pPr>
            <a:r>
              <a:rPr lang="en-US" sz="900"/>
              <a:t>Character values can contain embedded blanks.</a:t>
            </a:r>
            <a:endParaRPr/>
          </a:p>
          <a:p>
            <a:pPr indent="-171450" lvl="0" marL="171450" rtl="0" algn="l">
              <a:spcBef>
                <a:spcPts val="0"/>
              </a:spcBef>
              <a:spcAft>
                <a:spcPts val="0"/>
              </a:spcAft>
              <a:buClr>
                <a:schemeClr val="dk1"/>
              </a:buClr>
              <a:buSzPts val="900"/>
              <a:buFont typeface="Arial"/>
              <a:buChar char="•"/>
            </a:pPr>
            <a:r>
              <a:rPr lang="en-US" sz="900"/>
              <a:t>Character values can be from 1 to 32,767 characters long.</a:t>
            </a:r>
            <a:endParaRPr/>
          </a:p>
          <a:p>
            <a:pPr indent="-171450" lvl="0" marL="171450" rtl="0" algn="l">
              <a:spcBef>
                <a:spcPts val="0"/>
              </a:spcBef>
              <a:spcAft>
                <a:spcPts val="0"/>
              </a:spcAft>
              <a:buClr>
                <a:schemeClr val="dk1"/>
              </a:buClr>
              <a:buSzPts val="900"/>
              <a:buFont typeface="Arial"/>
              <a:buChar char="•"/>
            </a:pPr>
            <a:r>
              <a:rPr lang="en-US" sz="900"/>
              <a:t>Once you have arranged your data values in columns, you can read only those variables that you need.</a:t>
            </a:r>
            <a:endParaRPr/>
          </a:p>
          <a:p>
            <a:pPr indent="-171450" lvl="0" marL="171450" rtl="0" algn="l">
              <a:spcBef>
                <a:spcPts val="0"/>
              </a:spcBef>
              <a:spcAft>
                <a:spcPts val="0"/>
              </a:spcAft>
              <a:buClr>
                <a:schemeClr val="dk1"/>
              </a:buClr>
              <a:buSzPts val="900"/>
              <a:buFont typeface="Arial"/>
              <a:buChar char="•"/>
            </a:pPr>
            <a:r>
              <a:rPr lang="en-US" sz="900"/>
              <a:t>Values or parts of values can be read multiple times. For example, this INPUT statement reads an ID value in columns 10 through 15 and then reads a GROUP value from column 13:input id 10-15 group 13;</a:t>
            </a:r>
            <a:endParaRPr/>
          </a:p>
          <a:p>
            <a:pPr indent="-114300" lvl="0" marL="171450" rtl="0" algn="l">
              <a:spcBef>
                <a:spcPts val="0"/>
              </a:spcBef>
              <a:spcAft>
                <a:spcPts val="0"/>
              </a:spcAft>
              <a:buClr>
                <a:schemeClr val="dk1"/>
              </a:buClr>
              <a:buSzPts val="900"/>
              <a:buFont typeface="Arial"/>
              <a:buNone/>
            </a:pPr>
            <a:r>
              <a:t/>
            </a:r>
            <a:endParaRPr sz="900"/>
          </a:p>
          <a:p>
            <a:pPr indent="0" lvl="1" marL="457200" rtl="0" algn="l">
              <a:spcBef>
                <a:spcPts val="0"/>
              </a:spcBef>
              <a:spcAft>
                <a:spcPts val="0"/>
              </a:spcAft>
              <a:buNone/>
            </a:pPr>
            <a:r>
              <a:rPr lang="en-US" sz="900">
                <a:latin typeface="Courier New"/>
                <a:ea typeface="Courier New"/>
                <a:cs typeface="Courier New"/>
                <a:sym typeface="Courier New"/>
              </a:rPr>
              <a:t>INPUT make $ 1-5 </a:t>
            </a:r>
            <a:endParaRPr/>
          </a:p>
          <a:p>
            <a:pPr indent="0" lvl="1" marL="457200" rtl="0" algn="l">
              <a:spcBef>
                <a:spcPts val="0"/>
              </a:spcBef>
              <a:spcAft>
                <a:spcPts val="0"/>
              </a:spcAft>
              <a:buNone/>
            </a:pPr>
            <a:r>
              <a:rPr lang="en-US" sz="900">
                <a:latin typeface="Courier New"/>
                <a:ea typeface="Courier New"/>
                <a:cs typeface="Courier New"/>
                <a:sym typeface="Courier New"/>
              </a:rPr>
              <a:t>        model $ 6-12 </a:t>
            </a:r>
            <a:endParaRPr/>
          </a:p>
          <a:p>
            <a:pPr indent="0" lvl="1" marL="457200" rtl="0" algn="l">
              <a:spcBef>
                <a:spcPts val="0"/>
              </a:spcBef>
              <a:spcAft>
                <a:spcPts val="0"/>
              </a:spcAft>
              <a:buNone/>
            </a:pPr>
            <a:r>
              <a:rPr lang="en-US" sz="900">
                <a:latin typeface="Courier New"/>
                <a:ea typeface="Courier New"/>
                <a:cs typeface="Courier New"/>
                <a:sym typeface="Courier New"/>
              </a:rPr>
              <a:t>        dept $ 6-7</a:t>
            </a:r>
            <a:endParaRPr/>
          </a:p>
          <a:p>
            <a:pPr indent="0" lvl="1" marL="457200" rtl="0" algn="l">
              <a:spcBef>
                <a:spcPts val="0"/>
              </a:spcBef>
              <a:spcAft>
                <a:spcPts val="0"/>
              </a:spcAft>
              <a:buNone/>
            </a:pPr>
            <a:r>
              <a:rPr lang="en-US" sz="900">
                <a:latin typeface="Courier New"/>
                <a:ea typeface="Courier New"/>
                <a:cs typeface="Courier New"/>
                <a:sym typeface="Courier New"/>
              </a:rPr>
              <a:t>        mpg 13-14 </a:t>
            </a:r>
            <a:endParaRPr/>
          </a:p>
          <a:p>
            <a:pPr indent="0" lvl="1" marL="457200" rtl="0" algn="l">
              <a:spcBef>
                <a:spcPts val="0"/>
              </a:spcBef>
              <a:spcAft>
                <a:spcPts val="0"/>
              </a:spcAft>
              <a:buNone/>
            </a:pPr>
            <a:r>
              <a:rPr lang="en-US" sz="900">
                <a:latin typeface="Courier New"/>
                <a:ea typeface="Courier New"/>
                <a:cs typeface="Courier New"/>
                <a:sym typeface="Courier New"/>
              </a:rPr>
              <a:t>        weight 15-18        </a:t>
            </a:r>
            <a:endParaRPr/>
          </a:p>
          <a:p>
            <a:pPr indent="0" lvl="1" marL="457200" rtl="0" algn="l">
              <a:spcBef>
                <a:spcPts val="0"/>
              </a:spcBef>
              <a:spcAft>
                <a:spcPts val="0"/>
              </a:spcAft>
              <a:buNone/>
            </a:pPr>
            <a:r>
              <a:rPr lang="en-US" sz="900">
                <a:latin typeface="Courier New"/>
                <a:ea typeface="Courier New"/>
                <a:cs typeface="Courier New"/>
                <a:sym typeface="Courier New"/>
              </a:rPr>
              <a:t>        price 19-22;</a:t>
            </a:r>
            <a:endParaRPr/>
          </a:p>
          <a:p>
            <a:pPr indent="0" lvl="0" marL="0" rtl="0" algn="l">
              <a:spcBef>
                <a:spcPts val="0"/>
              </a:spcBef>
              <a:spcAft>
                <a:spcPts val="0"/>
              </a:spcAft>
              <a:buNone/>
            </a:pPr>
            <a:r>
              <a:t/>
            </a:r>
            <a:endParaRPr sz="900"/>
          </a:p>
          <a:p>
            <a:pPr indent="-171450" lvl="0" marL="171450" rtl="0" algn="l">
              <a:spcBef>
                <a:spcPts val="0"/>
              </a:spcBef>
              <a:spcAft>
                <a:spcPts val="0"/>
              </a:spcAft>
              <a:buClr>
                <a:schemeClr val="dk1"/>
              </a:buClr>
              <a:buSzPts val="900"/>
              <a:buFont typeface="Arial"/>
              <a:buChar char="•"/>
            </a:pPr>
            <a:r>
              <a:rPr lang="en-US" sz="900"/>
              <a:t>Both leading and trailing blanks within the field are ignored. Therefore, if numeric values contain blanks that represent zeros or if you want to retain leading and trailing blanks in character values, read the value with an informat. </a:t>
            </a:r>
            <a:endParaRPr/>
          </a:p>
          <a:p>
            <a:pPr indent="-114300" lvl="0" marL="171450" rtl="0" algn="l">
              <a:spcBef>
                <a:spcPts val="0"/>
              </a:spcBef>
              <a:spcAft>
                <a:spcPts val="0"/>
              </a:spcAft>
              <a:buClr>
                <a:schemeClr val="dk1"/>
              </a:buClr>
              <a:buSzPts val="900"/>
              <a:buFont typeface="Arial"/>
              <a:buNone/>
            </a:pPr>
            <a:r>
              <a:t/>
            </a:r>
            <a:endParaRPr sz="900"/>
          </a:p>
          <a:p>
            <a:pPr indent="0" lvl="0" marL="0" rtl="0" algn="l">
              <a:spcBef>
                <a:spcPts val="0"/>
              </a:spcBef>
              <a:spcAft>
                <a:spcPts val="0"/>
              </a:spcAft>
              <a:buNone/>
            </a:pPr>
            <a:r>
              <a:t/>
            </a:r>
            <a:endParaRPr/>
          </a:p>
        </p:txBody>
      </p:sp>
      <p:sp>
        <p:nvSpPr>
          <p:cNvPr id="211" name="Google Shape;211;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15:notes"/>
          <p:cNvSpPr/>
          <p:nvPr>
            <p:ph idx="2" type="sldImg"/>
          </p:nvPr>
        </p:nvSpPr>
        <p:spPr>
          <a:xfrm>
            <a:off x="685800" y="168275"/>
            <a:ext cx="4875213" cy="2743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15:notes"/>
          <p:cNvSpPr txBox="1"/>
          <p:nvPr>
            <p:ph idx="1" type="body"/>
          </p:nvPr>
        </p:nvSpPr>
        <p:spPr>
          <a:xfrm>
            <a:off x="685800" y="2911474"/>
            <a:ext cx="5486400" cy="563054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a:t>
            </a:r>
            <a:r>
              <a:rPr lang="en-US" sz="900"/>
              <a:t>INPUT statement when using formatted</a:t>
            </a:r>
            <a:endParaRPr/>
          </a:p>
          <a:p>
            <a:pPr indent="0" lvl="0" marL="0" rtl="0" algn="l">
              <a:spcBef>
                <a:spcPts val="0"/>
              </a:spcBef>
              <a:spcAft>
                <a:spcPts val="0"/>
              </a:spcAft>
              <a:buNone/>
            </a:pPr>
            <a:r>
              <a:t/>
            </a:r>
            <a:endParaRPr sz="900"/>
          </a:p>
          <a:p>
            <a:pPr indent="0" lvl="1" marL="457200" rtl="0" algn="l">
              <a:spcBef>
                <a:spcPts val="0"/>
              </a:spcBef>
              <a:spcAft>
                <a:spcPts val="0"/>
              </a:spcAft>
              <a:buNone/>
            </a:pPr>
            <a:r>
              <a:rPr b="1" lang="en-US" sz="900"/>
              <a:t>INPUT &lt;pointer&gt; variable informat.;</a:t>
            </a:r>
            <a:endParaRPr/>
          </a:p>
          <a:p>
            <a:pPr indent="0" lvl="0" marL="0" rtl="0" algn="l">
              <a:spcBef>
                <a:spcPts val="0"/>
              </a:spcBef>
              <a:spcAft>
                <a:spcPts val="0"/>
              </a:spcAft>
              <a:buNone/>
            </a:pPr>
            <a:r>
              <a:rPr lang="en-US" sz="900"/>
              <a:t> where:</a:t>
            </a:r>
            <a:endParaRPr/>
          </a:p>
          <a:p>
            <a:pPr indent="-171450" lvl="1" marL="628650" rtl="0" algn="l">
              <a:spcBef>
                <a:spcPts val="0"/>
              </a:spcBef>
              <a:spcAft>
                <a:spcPts val="0"/>
              </a:spcAft>
              <a:buClr>
                <a:schemeClr val="dk1"/>
              </a:buClr>
              <a:buSzPts val="900"/>
              <a:buFont typeface="Arial"/>
              <a:buChar char="•"/>
            </a:pPr>
            <a:r>
              <a:rPr lang="en-US" sz="900"/>
              <a:t>pointer tells SAS at what column to start reading the data value</a:t>
            </a:r>
            <a:endParaRPr/>
          </a:p>
          <a:p>
            <a:pPr indent="-171450" lvl="2" marL="1085850" rtl="0" algn="l">
              <a:spcBef>
                <a:spcPts val="0"/>
              </a:spcBef>
              <a:spcAft>
                <a:spcPts val="0"/>
              </a:spcAft>
              <a:buClr>
                <a:schemeClr val="dk1"/>
              </a:buClr>
              <a:buSzPts val="900"/>
              <a:buFont typeface="Courier New"/>
              <a:buChar char="o"/>
            </a:pPr>
            <a:r>
              <a:rPr lang="en-US" sz="900"/>
              <a:t>The </a:t>
            </a:r>
            <a:r>
              <a:rPr i="1" lang="en-US" sz="900"/>
              <a:t>@n</a:t>
            </a:r>
            <a:r>
              <a:rPr lang="en-US" sz="900"/>
              <a:t> pointer control moves the input pointer a specific column number </a:t>
            </a:r>
            <a:r>
              <a:rPr i="1" lang="en-US" sz="900"/>
              <a:t>n</a:t>
            </a:r>
            <a:endParaRPr sz="900"/>
          </a:p>
          <a:p>
            <a:pPr indent="-171450" lvl="2" marL="1085850" rtl="0" algn="l">
              <a:spcBef>
                <a:spcPts val="0"/>
              </a:spcBef>
              <a:spcAft>
                <a:spcPts val="0"/>
              </a:spcAft>
              <a:buClr>
                <a:schemeClr val="dk1"/>
              </a:buClr>
              <a:buSzPts val="900"/>
              <a:buFont typeface="Courier New"/>
              <a:buChar char="o"/>
            </a:pPr>
            <a:r>
              <a:rPr lang="en-US" sz="900"/>
              <a:t>The </a:t>
            </a:r>
            <a:r>
              <a:rPr i="1" lang="en-US" sz="900"/>
              <a:t>+n</a:t>
            </a:r>
            <a:r>
              <a:rPr lang="en-US" sz="900"/>
              <a:t> pointer control moves the input pointer forward </a:t>
            </a:r>
            <a:r>
              <a:rPr i="1" lang="en-US" sz="900"/>
              <a:t>n</a:t>
            </a:r>
            <a:r>
              <a:rPr lang="en-US" sz="900"/>
              <a:t> columns to a column number that is relative to the current position</a:t>
            </a:r>
            <a:endParaRPr/>
          </a:p>
          <a:p>
            <a:pPr indent="-171450" lvl="1" marL="628650" rtl="0" algn="l">
              <a:spcBef>
                <a:spcPts val="0"/>
              </a:spcBef>
              <a:spcAft>
                <a:spcPts val="0"/>
              </a:spcAft>
              <a:buClr>
                <a:schemeClr val="dk1"/>
              </a:buClr>
              <a:buSzPts val="900"/>
              <a:buFont typeface="Arial"/>
              <a:buChar char="•"/>
            </a:pPr>
            <a:r>
              <a:rPr lang="en-US" sz="900"/>
              <a:t>variable is the name of the variable being created</a:t>
            </a:r>
            <a:endParaRPr/>
          </a:p>
          <a:p>
            <a:pPr indent="-171450" lvl="1" marL="628650" rtl="0" algn="l">
              <a:spcBef>
                <a:spcPts val="0"/>
              </a:spcBef>
              <a:spcAft>
                <a:spcPts val="0"/>
              </a:spcAft>
              <a:buClr>
                <a:schemeClr val="dk1"/>
              </a:buClr>
              <a:buSzPts val="900"/>
              <a:buFont typeface="Arial"/>
              <a:buChar char="•"/>
            </a:pPr>
            <a:r>
              <a:rPr lang="en-US" sz="900"/>
              <a:t>informat is a special instruction that tells SAS how to read the raw data values</a:t>
            </a:r>
            <a:endParaRPr/>
          </a:p>
          <a:p>
            <a:pPr indent="0" lvl="0" marL="0" rtl="0" algn="l">
              <a:spcBef>
                <a:spcPts val="0"/>
              </a:spcBef>
              <a:spcAft>
                <a:spcPts val="0"/>
              </a:spcAft>
              <a:buNone/>
            </a:pPr>
            <a:r>
              <a:t/>
            </a:r>
            <a:endParaRPr sz="900"/>
          </a:p>
          <a:p>
            <a:pPr indent="0" lvl="0" marL="0" rtl="0" algn="l">
              <a:spcBef>
                <a:spcPts val="0"/>
              </a:spcBef>
              <a:spcAft>
                <a:spcPts val="0"/>
              </a:spcAft>
              <a:buNone/>
            </a:pPr>
            <a:r>
              <a:rPr b="1" lang="en-US"/>
              <a:t>WHEN</a:t>
            </a:r>
            <a:r>
              <a:rPr lang="en-US"/>
              <a:t> </a:t>
            </a:r>
            <a:r>
              <a:rPr b="1" lang="en-US"/>
              <a:t>to Use Formatted Input</a:t>
            </a:r>
            <a:endParaRPr/>
          </a:p>
          <a:p>
            <a:pPr indent="0" lvl="0" marL="0" rtl="0" algn="l">
              <a:spcBef>
                <a:spcPts val="0"/>
              </a:spcBef>
              <a:spcAft>
                <a:spcPts val="0"/>
              </a:spcAft>
              <a:buNone/>
            </a:pPr>
            <a:r>
              <a:t/>
            </a:r>
            <a:endParaRPr sz="900"/>
          </a:p>
          <a:p>
            <a:pPr indent="0" lvl="0" marL="0" rtl="0" algn="l">
              <a:spcBef>
                <a:spcPts val="0"/>
              </a:spcBef>
              <a:spcAft>
                <a:spcPts val="0"/>
              </a:spcAft>
              <a:buNone/>
            </a:pPr>
            <a:r>
              <a:rPr lang="en-US" sz="900"/>
              <a:t>The fundamental difference between column input and formatted input is that column input is only appropriate for reading standard numeric data, while formatted input allows us to read both standard and nonstandard numeric data. That is, formatted input combines the features of column input with the ability to read nonstandard data values.</a:t>
            </a:r>
            <a:endParaRPr/>
          </a:p>
          <a:p>
            <a:pPr indent="0" lvl="0" marL="0" rtl="0" algn="l">
              <a:spcBef>
                <a:spcPts val="0"/>
              </a:spcBef>
              <a:spcAft>
                <a:spcPts val="0"/>
              </a:spcAft>
              <a:buNone/>
            </a:pPr>
            <a:r>
              <a:t/>
            </a:r>
            <a:endParaRPr sz="900"/>
          </a:p>
          <a:p>
            <a:pPr indent="0" lvl="0" marL="0" rtl="0" algn="l">
              <a:spcBef>
                <a:spcPts val="0"/>
              </a:spcBef>
              <a:spcAft>
                <a:spcPts val="0"/>
              </a:spcAft>
              <a:buNone/>
            </a:pPr>
            <a:r>
              <a:rPr lang="en-US"/>
              <a:t>The following program uses formatted input to read two standard numeric variables (</a:t>
            </a:r>
            <a:r>
              <a:rPr i="1" lang="en-US"/>
              <a:t>subj</a:t>
            </a:r>
            <a:r>
              <a:rPr lang="en-US"/>
              <a:t> and </a:t>
            </a:r>
            <a:r>
              <a:rPr i="1" lang="en-US"/>
              <a:t>height</a:t>
            </a:r>
            <a:r>
              <a:rPr lang="en-US"/>
              <a:t>), two standard character variables (</a:t>
            </a:r>
            <a:r>
              <a:rPr i="1" lang="en-US"/>
              <a:t>f_name</a:t>
            </a:r>
            <a:r>
              <a:rPr lang="en-US"/>
              <a:t> and </a:t>
            </a:r>
            <a:r>
              <a:rPr i="1" lang="en-US"/>
              <a:t>l_name</a:t>
            </a:r>
            <a:r>
              <a:rPr lang="en-US"/>
              <a:t>) and two nonstandard numeric variables (</a:t>
            </a:r>
            <a:r>
              <a:rPr i="1" lang="en-US"/>
              <a:t>wt_date</a:t>
            </a:r>
            <a:r>
              <a:rPr lang="en-US"/>
              <a:t> and </a:t>
            </a:r>
            <a:r>
              <a:rPr i="1" lang="en-US"/>
              <a:t>calorie</a:t>
            </a:r>
            <a:r>
              <a:rPr lang="en-US"/>
              <a:t>) into a temporary SAS data set called </a:t>
            </a:r>
            <a:r>
              <a:rPr i="1" lang="en-US"/>
              <a:t>temp</a:t>
            </a:r>
            <a:r>
              <a:rPr lang="en-US"/>
              <a:t>:</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p:txBody>
      </p:sp>
      <p:sp>
        <p:nvSpPr>
          <p:cNvPr id="222" name="Google Shape;222;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You might want to notice that the PRINT procedure displays the values for </a:t>
            </a:r>
            <a:r>
              <a:rPr i="1" lang="en-US"/>
              <a:t>wt_date</a:t>
            </a:r>
            <a:r>
              <a:rPr lang="en-US"/>
              <a:t> and </a:t>
            </a:r>
            <a:r>
              <a:rPr i="1" lang="en-US"/>
              <a:t>calorie</a:t>
            </a:r>
            <a:r>
              <a:rPr lang="en-US"/>
              <a:t> in a meaningful way only because of the presence of the FORMAT statement in the DATA step. If this doesn't sound familiar, you might want to remove the FORMAT statement and re-run the program to see the less than helpful values that are displayed for the </a:t>
            </a:r>
            <a:r>
              <a:rPr i="1" lang="en-US"/>
              <a:t>wt_date</a:t>
            </a:r>
            <a:r>
              <a:rPr lang="en-US"/>
              <a:t> variable.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1" name="Google Shape;231;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17:notes"/>
          <p:cNvSpPr txBox="1"/>
          <p:nvPr>
            <p:ph idx="1" type="body"/>
          </p:nvPr>
        </p:nvSpPr>
        <p:spPr>
          <a:xfrm>
            <a:off x="320040" y="4400550"/>
            <a:ext cx="625602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Another good reason to use formatted input is the ability to apply data lines.</a:t>
            </a:r>
            <a:endParaRPr/>
          </a:p>
          <a:p>
            <a:pPr indent="0" lvl="0" marL="0" rtl="0" algn="l">
              <a:spcBef>
                <a:spcPts val="0"/>
              </a:spcBef>
              <a:spcAft>
                <a:spcPts val="0"/>
              </a:spcAft>
              <a:buNone/>
            </a:pPr>
            <a:r>
              <a:rPr lang="en-US"/>
              <a:t>The #n or / indicates a data line to be read for the variable.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INPUT statement above says that read</a:t>
            </a:r>
            <a:endParaRPr/>
          </a:p>
          <a:p>
            <a:pPr indent="-171450" lvl="0" marL="171450" rtl="0" algn="l">
              <a:spcBef>
                <a:spcPts val="0"/>
              </a:spcBef>
              <a:spcAft>
                <a:spcPts val="0"/>
              </a:spcAft>
              <a:buClr>
                <a:schemeClr val="dk1"/>
              </a:buClr>
              <a:buSzPts val="1200"/>
              <a:buFont typeface="Arial"/>
              <a:buChar char="•"/>
            </a:pPr>
            <a:r>
              <a:rPr lang="en-US"/>
              <a:t> a 7 digit numeric variable "No" from the first line (#1)</a:t>
            </a:r>
            <a:endParaRPr/>
          </a:p>
          <a:p>
            <a:pPr indent="-171450" lvl="0" marL="171450" rtl="0" algn="l">
              <a:spcBef>
                <a:spcPts val="0"/>
              </a:spcBef>
              <a:spcAft>
                <a:spcPts val="0"/>
              </a:spcAft>
              <a:buClr>
                <a:schemeClr val="dk1"/>
              </a:buClr>
              <a:buSzPts val="1200"/>
              <a:buFont typeface="Arial"/>
              <a:buChar char="•"/>
            </a:pPr>
            <a:r>
              <a:rPr lang="en-US"/>
              <a:t> a 15 character string variable "name" from the second line (#2)</a:t>
            </a:r>
            <a:endParaRPr/>
          </a:p>
          <a:p>
            <a:pPr indent="-171450" lvl="0" marL="171450" rtl="0" algn="l">
              <a:spcBef>
                <a:spcPts val="0"/>
              </a:spcBef>
              <a:spcAft>
                <a:spcPts val="0"/>
              </a:spcAft>
              <a:buClr>
                <a:schemeClr val="dk1"/>
              </a:buClr>
              <a:buSzPts val="1200"/>
              <a:buFont typeface="Arial"/>
              <a:buChar char="•"/>
            </a:pPr>
            <a:r>
              <a:rPr lang="en-US"/>
              <a:t> a 50 character string variable "address" from the next line (/)</a:t>
            </a:r>
            <a:endParaRPr/>
          </a:p>
          <a:p>
            <a:pPr indent="-171450" lvl="0" marL="171450" rtl="0" algn="l">
              <a:spcBef>
                <a:spcPts val="0"/>
              </a:spcBef>
              <a:spcAft>
                <a:spcPts val="0"/>
              </a:spcAft>
              <a:buClr>
                <a:schemeClr val="dk1"/>
              </a:buClr>
              <a:buSzPts val="1200"/>
              <a:buFont typeface="Arial"/>
              <a:buChar char="•"/>
            </a:pPr>
            <a:r>
              <a:rPr lang="en-US"/>
              <a:t> a 12 character string variable "phone" from the fourth line (#4). </a:t>
            </a:r>
            <a:endParaRPr/>
          </a:p>
          <a:p>
            <a:pPr indent="-95250" lvl="0" marL="171450" rtl="0" algn="l">
              <a:spcBef>
                <a:spcPts val="0"/>
              </a:spcBef>
              <a:spcAft>
                <a:spcPts val="0"/>
              </a:spcAft>
              <a:buClr>
                <a:schemeClr val="dk1"/>
              </a:buClr>
              <a:buSzPts val="1200"/>
              <a:buFont typeface="Arial"/>
              <a:buNone/>
            </a:pPr>
            <a:r>
              <a:t/>
            </a:r>
            <a:endParaRPr/>
          </a:p>
          <a:p>
            <a:pPr indent="0" lvl="0" marL="0" rtl="0" algn="l">
              <a:spcBef>
                <a:spcPts val="0"/>
              </a:spcBef>
              <a:spcAft>
                <a:spcPts val="0"/>
              </a:spcAft>
              <a:buNone/>
            </a:pPr>
            <a:r>
              <a:rPr lang="en-US"/>
              <a:t>Alternatively, the INPUT may be replaced by "INPUT No 7.0 / Name $15 / Address $50 / Phone $12;."</a:t>
            </a:r>
            <a:endParaRPr/>
          </a:p>
        </p:txBody>
      </p:sp>
      <p:sp>
        <p:nvSpPr>
          <p:cNvPr id="238" name="Google Shape;238;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19:notes"/>
          <p:cNvSpPr/>
          <p:nvPr>
            <p:ph idx="2" type="sldImg"/>
          </p:nvPr>
        </p:nvSpPr>
        <p:spPr>
          <a:xfrm>
            <a:off x="693738" y="655638"/>
            <a:ext cx="4160837" cy="2339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19:notes"/>
          <p:cNvSpPr txBox="1"/>
          <p:nvPr>
            <p:ph idx="1" type="body"/>
          </p:nvPr>
        </p:nvSpPr>
        <p:spPr>
          <a:xfrm>
            <a:off x="693738" y="3166110"/>
            <a:ext cx="5569902" cy="43167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Read Raw data in SAS, files (sometimes called ascii files, flat files, text files or unformatted files) can come from many different sources: when exported from a database program, such as Access, from a spreadsheet program, such as Excel.</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Reading blank separated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data statement names the data set to create, and the infile statement indicates the raw data file to read. The input statement lists the variables to be read in the order in which they appear in the raw data file. No variables can skip at the beginning of the variable list, but you may stop reading variables before reaching the end of the list.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Reading raw data separated by commas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Read raw data in SAS,  files will in the form of CSV (Comma Separated Values) files. These files can be created by Excel and are very easy to read raw data in SAS.</a:t>
            </a:r>
            <a:endParaRPr/>
          </a:p>
          <a:p>
            <a:pPr indent="0" lvl="0" marL="0" rtl="0" algn="l">
              <a:spcBef>
                <a:spcPts val="0"/>
              </a:spcBef>
              <a:spcAft>
                <a:spcPts val="0"/>
              </a:spcAft>
              <a:buNone/>
            </a:pPr>
            <a:r>
              <a:rPr b="1" lang="en-US"/>
              <a:t>delimiter = “,” </a:t>
            </a:r>
            <a:r>
              <a:rPr lang="en-US"/>
              <a:t>tells SAS that commas use to separate the values in the raw data file, not the default, which is a blank.</a:t>
            </a:r>
            <a:endParaRPr/>
          </a:p>
          <a:p>
            <a:pPr indent="0" lvl="0" marL="0" rtl="0" algn="l">
              <a:spcBef>
                <a:spcPts val="0"/>
              </a:spcBef>
              <a:spcAft>
                <a:spcPts val="0"/>
              </a:spcAft>
              <a:buNone/>
            </a:pPr>
            <a:r>
              <a:rPr b="1" lang="en-US"/>
              <a:t>dsd </a:t>
            </a:r>
            <a:r>
              <a:rPr lang="en-US"/>
              <a:t>allows SAS to read consecutive commas as an indication of missing values</a:t>
            </a:r>
            <a:endParaRPr/>
          </a:p>
          <a:p>
            <a:pPr indent="0" lvl="0" marL="0" rtl="0" algn="l">
              <a:spcBef>
                <a:spcPts val="0"/>
              </a:spcBef>
              <a:spcAft>
                <a:spcPts val="0"/>
              </a:spcAft>
              <a:buNone/>
            </a:pPr>
            <a:r>
              <a:t/>
            </a:r>
            <a:endParaRPr/>
          </a:p>
        </p:txBody>
      </p:sp>
      <p:sp>
        <p:nvSpPr>
          <p:cNvPr id="253" name="Google Shape;253;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data step is where data is created, imported, modified, merged, or calculated.</a:t>
            </a:r>
            <a:endParaRPr/>
          </a:p>
          <a:p>
            <a:pPr indent="0" lvl="0" marL="0" rtl="0" algn="l">
              <a:spcBef>
                <a:spcPts val="0"/>
              </a:spcBef>
              <a:spcAft>
                <a:spcPts val="0"/>
              </a:spcAft>
              <a:buNone/>
            </a:pPr>
            <a:r>
              <a:rPr lang="en-US"/>
              <a:t>DATA is the keyword that starts the data step, meaning that it tells SAS to create a dataset. Dataset-Name is the name of the dataset that you want to create or manipulate. If you want to add any of the dataset options, they would go in the parenthetical after you name the dataset. In between the first and last lines are the statements that create and manipulate the dataset. Note the data step ends with a RUN statement and a semicolon.</a:t>
            </a:r>
            <a:endParaRPr/>
          </a:p>
        </p:txBody>
      </p:sp>
      <p:sp>
        <p:nvSpPr>
          <p:cNvPr id="94" name="Google Shape;9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20:notes"/>
          <p:cNvSpPr/>
          <p:nvPr>
            <p:ph idx="2" type="sldImg"/>
          </p:nvPr>
        </p:nvSpPr>
        <p:spPr>
          <a:xfrm>
            <a:off x="685800" y="0"/>
            <a:ext cx="5216525" cy="29352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20:notes"/>
          <p:cNvSpPr txBox="1"/>
          <p:nvPr>
            <p:ph idx="1" type="body"/>
          </p:nvPr>
        </p:nvSpPr>
        <p:spPr>
          <a:xfrm>
            <a:off x="685800" y="2987134"/>
            <a:ext cx="5576104" cy="658512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Defining a format for a variable is how you tell SAS to display the values in the variable (e.g., how you will see it). Formats can be grouped into the same three classes as informats (character, numeric, and date-time) and also always contain a dot. The format for a variable does not have to be the same as the informat for the variable. While an informat is declared when you are reading in data or creating a new variable in a data step, the format statement can be used in either a data step or a proc step.</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Assigning a format to a variable in a data step will permanently store the variable’s format assignment as part of the dataset.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Assigning a format to a variable in a proc step will temporarily store the variable’s format assignment for the proc step it is used in.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Every variable will have a format – whether you assign one or you let SAS assign one automatically. It is to your advantage to assign formats that make sense to you and that you can easily interpret when you see the values displayed in the dataset or in your output.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Here the first word (FORMAT) is the SAS keyword that tells it to assign a format to a variable. The second word is the name of the variable you want to assign to a format.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Using the sample dataset, let’s change the format of the date of birth variable (</a:t>
            </a:r>
            <a:r>
              <a:rPr i="1" lang="en-US"/>
              <a:t>bday</a:t>
            </a:r>
            <a:r>
              <a:rPr lang="en-US"/>
              <a:t>). The SAS default when we imported the dataset was to assign the variable a DATE9. format, which looks like DDMMMYYYY. Let’s permanently change the format to MMDDYY10. which will make the date values appear as MM/DD/YYYY: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Using our sample dataset, let’s change the format of the date of birth variable (bday) so that it appears a different way when the dataset is printed. To print the data, we will use a proc step called PROC PRINT. We will cover this and other proc steps later on, but for now just note that you can put a format statement in a proc step so that the variable has a different format for the output you produce in the proc step. This will not change the format of the variable in the dataset.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9" name="Google Shape;269;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SET statement is used to concatenate two datasets in SAS. If there are two data sets, say one has 2 observations and the other has 3 observations, our SAS concatenate dataset will then have 5 observations. The order of observations is sequential. All observations from the first data set are followed by all observations from the second data set, and so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this example, suppose the data set </a:t>
            </a:r>
            <a:r>
              <a:rPr i="1" lang="en-US"/>
              <a:t>store1</a:t>
            </a:r>
            <a:r>
              <a:rPr lang="en-US"/>
              <a:t> contains three variables, </a:t>
            </a:r>
            <a:r>
              <a:rPr i="1" lang="en-US"/>
              <a:t>store</a:t>
            </a:r>
            <a:r>
              <a:rPr lang="en-US"/>
              <a:t> (number), </a:t>
            </a:r>
            <a:r>
              <a:rPr i="1" lang="en-US"/>
              <a:t>day </a:t>
            </a:r>
            <a:r>
              <a:rPr lang="en-US"/>
              <a:t>(of the week), and </a:t>
            </a:r>
            <a:r>
              <a:rPr i="1" lang="en-US"/>
              <a:t>sales</a:t>
            </a:r>
            <a:r>
              <a:rPr lang="en-US"/>
              <a:t> (in dollars). The data set </a:t>
            </a:r>
            <a:r>
              <a:rPr i="1" lang="en-US"/>
              <a:t>store2</a:t>
            </a:r>
            <a:r>
              <a:rPr lang="en-US"/>
              <a:t> contains the same three variables.</a:t>
            </a:r>
            <a:endParaRPr/>
          </a:p>
        </p:txBody>
      </p:sp>
      <p:sp>
        <p:nvSpPr>
          <p:cNvPr id="285" name="Google Shape;285;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Correct Answer: End each statement with a semicolon.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Employee_ID has a missing value that is displayed as a period. A missing value is displayed as a period for numeric variables and as a blank for character variables. Also, numeric values are right-justified and character values are left-justified by default.</a:t>
            </a:r>
            <a:endParaRPr/>
          </a:p>
        </p:txBody>
      </p:sp>
      <p:sp>
        <p:nvSpPr>
          <p:cNvPr id="306" name="Google Shape;306;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Which one of these correct statements correctly concatenates the data set of sales and products.  A, B, C.  Or is no of these correct?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Look carefully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correct answer is 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 should be data not date</a:t>
            </a:r>
            <a:endParaRPr/>
          </a:p>
          <a:p>
            <a:pPr indent="0" lvl="0" marL="0" rtl="0" algn="l">
              <a:spcBef>
                <a:spcPts val="0"/>
              </a:spcBef>
              <a:spcAft>
                <a:spcPts val="0"/>
              </a:spcAft>
              <a:buNone/>
            </a:pPr>
            <a:r>
              <a:rPr lang="en-US"/>
              <a:t>B should be data note date</a:t>
            </a:r>
            <a:endParaRPr/>
          </a:p>
          <a:p>
            <a:pPr indent="0" lvl="0" marL="0" rtl="0" algn="l">
              <a:spcBef>
                <a:spcPts val="0"/>
              </a:spcBef>
              <a:spcAft>
                <a:spcPts val="0"/>
              </a:spcAft>
              <a:buNone/>
            </a:pPr>
            <a:r>
              <a:rPr lang="en-US"/>
              <a:t>C should not have two set.</a:t>
            </a:r>
            <a:endParaRPr/>
          </a:p>
        </p:txBody>
      </p:sp>
      <p:sp>
        <p:nvSpPr>
          <p:cNvPr id="313" name="Google Shape;313;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3:notes"/>
          <p:cNvSpPr txBox="1"/>
          <p:nvPr>
            <p:ph idx="1" type="body"/>
          </p:nvPr>
        </p:nvSpPr>
        <p:spPr>
          <a:xfrm>
            <a:off x="685800" y="43243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One of the most common ways to read data into SAS is by reading the data instream in a data step – that is, by typing the data directly into the syntax of your SAS program.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example show  how to input raw data into SAS directly in the SAS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approach is good for relatively small datasets. Spaces are usually used to "delimit" (or separate) free formatted data</a:t>
            </a:r>
            <a:endParaRPr/>
          </a:p>
        </p:txBody>
      </p:sp>
      <p:sp>
        <p:nvSpPr>
          <p:cNvPr id="102" name="Google Shape;10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One of the most common ways to read data into SAS is by reading the data instream in a data step – that is, by typing the data directly into the syntax of your SAS program.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example show  how to input raw data into SAS directly in the SAS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approach is good for relatively small datasets. Spaces are usually used to "delimit" (or separate) free formatted data</a:t>
            </a:r>
            <a:endParaRPr/>
          </a:p>
        </p:txBody>
      </p:sp>
      <p:sp>
        <p:nvSpPr>
          <p:cNvPr id="113" name="Google Shape;11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When you need to copy or modify an existing dataset, use the SET statement in the data step. The statements above tell SAS to create a new dataset (</a:t>
            </a:r>
            <a:r>
              <a:rPr i="1" lang="en-US"/>
              <a:t>New-Dataset-Name</a:t>
            </a:r>
            <a:r>
              <a:rPr lang="en-US"/>
              <a:t>) that is an exact copy of an existing SAS dataset (</a:t>
            </a:r>
            <a:r>
              <a:rPr i="1" lang="en-US"/>
              <a:t>Existing-Dataset-Name</a:t>
            </a:r>
            <a:r>
              <a:rPr lang="en-US"/>
              <a:t>). This allows you to create new variables or recode existing variables without permanently changing the original data.  NOT a good idea to alter your original data files.</a:t>
            </a:r>
            <a:endParaRPr/>
          </a:p>
        </p:txBody>
      </p:sp>
      <p:sp>
        <p:nvSpPr>
          <p:cNvPr id="124" name="Google Shape;12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6:notes"/>
          <p:cNvSpPr txBox="1"/>
          <p:nvPr>
            <p:ph idx="1" type="body"/>
          </p:nvPr>
        </p:nvSpPr>
        <p:spPr>
          <a:xfrm>
            <a:off x="685800" y="4400550"/>
            <a:ext cx="5486400" cy="4743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Data step options generally perform variable-level actions, like renaming or dropping variables from a dataset. Options usually appear in parentheses right after the name(s) of a dataset that is referenced in the DATA statement or in the SET statement. </a:t>
            </a:r>
            <a:endParaRPr/>
          </a:p>
          <a:p>
            <a:pPr indent="0" lvl="0" marL="0" rtl="0" algn="l">
              <a:spcBef>
                <a:spcPts val="0"/>
              </a:spcBef>
              <a:spcAft>
                <a:spcPts val="0"/>
              </a:spcAft>
              <a:buNone/>
            </a:pPr>
            <a:r>
              <a:t/>
            </a:r>
            <a:endParaRPr/>
          </a:p>
          <a:p>
            <a:pPr indent="-171450" lvl="0" marL="171450" rtl="0" algn="l">
              <a:spcBef>
                <a:spcPts val="0"/>
              </a:spcBef>
              <a:spcAft>
                <a:spcPts val="0"/>
              </a:spcAft>
              <a:buClr>
                <a:schemeClr val="dk1"/>
              </a:buClr>
              <a:buSzPts val="1200"/>
              <a:buFont typeface="Arial"/>
              <a:buChar char="•"/>
            </a:pPr>
            <a:r>
              <a:rPr lang="en-US"/>
              <a:t>KEEP tells SAS to retain only the listed variables; all other variables are removed from the dataset.</a:t>
            </a:r>
            <a:endParaRPr/>
          </a:p>
          <a:p>
            <a:pPr indent="-171450" lvl="0" marL="171450" rtl="0" algn="l">
              <a:spcBef>
                <a:spcPts val="0"/>
              </a:spcBef>
              <a:spcAft>
                <a:spcPts val="0"/>
              </a:spcAft>
              <a:buClr>
                <a:schemeClr val="dk1"/>
              </a:buClr>
              <a:buSzPts val="1200"/>
              <a:buFont typeface="Arial"/>
              <a:buChar char="•"/>
            </a:pPr>
            <a:r>
              <a:rPr lang="en-US"/>
              <a:t>DROP tells SAS to remove only the listed variables from the dataset; all other variables are kept.</a:t>
            </a:r>
            <a:endParaRPr/>
          </a:p>
          <a:p>
            <a:pPr indent="-95250" lvl="0" marL="171450" rtl="0" algn="l">
              <a:spcBef>
                <a:spcPts val="0"/>
              </a:spcBef>
              <a:spcAft>
                <a:spcPts val="0"/>
              </a:spcAft>
              <a:buClr>
                <a:schemeClr val="dk1"/>
              </a:buClr>
              <a:buSzPts val="1200"/>
              <a:buFont typeface="Arial"/>
              <a:buNone/>
            </a:pPr>
            <a:r>
              <a:t/>
            </a:r>
            <a:endParaRPr/>
          </a:p>
          <a:p>
            <a:pPr indent="0" lvl="0" marL="0" rtl="0" algn="l">
              <a:spcBef>
                <a:spcPts val="0"/>
              </a:spcBef>
              <a:spcAft>
                <a:spcPts val="0"/>
              </a:spcAft>
              <a:buNone/>
            </a:pPr>
            <a:r>
              <a:rPr lang="en-US"/>
              <a:t>These two options can accomplish the same thing, but in a given situation one will likely be easier than another. If you only want to remove a couple of variables from a dataset, then using a DROP option would be easier than specifying all the variables to remain in a KEEP option. If you only want to retain a couple of variables in the dataset then using a KEEP option would be easier than specifying all the variables to remove in a DROP option.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want to create a new dataset with a variable BMI computed from the existing variables height and weight. Suppose that we also don't want the height and weight variables to be carried over into the new dataset. The following example creates two new variables (bmi and height2) based on the existing variables height and weight, but removes height and weight from the new dataset sample_new_vars.</a:t>
            </a:r>
            <a:endParaRPr/>
          </a:p>
        </p:txBody>
      </p:sp>
      <p:sp>
        <p:nvSpPr>
          <p:cNvPr id="135" name="Google Shape;13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Let's say that we want to make a copy of our dataset, but only retain the character variables (and the ID variable</a:t>
            </a:r>
            <a:r>
              <a:rPr i="1" lang="en-US"/>
              <a:t>, ids</a:t>
            </a:r>
            <a:r>
              <a:rPr lang="en-US"/>
              <a:t>). SAS has special syntax for "name lists", which allow you to use a special nickname to refer to "all character variables in this dataset" (_CHAR_) or "all numeric variables in this dataset" (_NUMERIC_). These name lists can be used in a DROP or KEEP statement, in place of (or in addition to) typical variable names.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RENAME option tells SAS to change the name of one or more variables.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You can rename more than one variable within the parentheses as long as each pair of old and new variable is separated by a space.</a:t>
            </a:r>
            <a:endParaRPr/>
          </a:p>
          <a:p>
            <a:pPr indent="0" lvl="0" marL="0" rtl="0" algn="l">
              <a:spcBef>
                <a:spcPts val="0"/>
              </a:spcBef>
              <a:spcAft>
                <a:spcPts val="0"/>
              </a:spcAft>
              <a:buNone/>
            </a:pPr>
            <a:r>
              <a:t/>
            </a:r>
            <a:endParaRPr cap="none"/>
          </a:p>
          <a:p>
            <a:pPr indent="0" lvl="0" marL="0" rtl="0" algn="l">
              <a:spcBef>
                <a:spcPts val="0"/>
              </a:spcBef>
              <a:spcAft>
                <a:spcPts val="0"/>
              </a:spcAft>
              <a:buNone/>
            </a:pPr>
            <a:r>
              <a:rPr lang="en-US"/>
              <a:t>To change the names of the variables Gender and DOB to Sex and Date_of_Birth, respectively, we could use the following syntax:</a:t>
            </a:r>
            <a:endParaRPr/>
          </a:p>
          <a:p>
            <a:pPr indent="0" lvl="0" marL="0" rtl="0" algn="l">
              <a:spcBef>
                <a:spcPts val="0"/>
              </a:spcBef>
              <a:spcAft>
                <a:spcPts val="0"/>
              </a:spcAft>
              <a:buNone/>
            </a:pPr>
            <a:r>
              <a:t/>
            </a:r>
            <a:endParaRPr/>
          </a:p>
        </p:txBody>
      </p:sp>
      <p:sp>
        <p:nvSpPr>
          <p:cNvPr id="146" name="Google Shape;14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You may have noticed in the above examples that some included the DROP or KEEP options in the SET statement, while others put it in the DATA statement - the first line of the data step.</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Options in the SET statement take effect immediately. They affect the data that we're using as a "base" or "starting point" within that data step.</a:t>
            </a:r>
            <a:endParaRPr/>
          </a:p>
          <a:p>
            <a:pPr indent="0" lvl="0" marL="0" rtl="0" algn="l">
              <a:spcBef>
                <a:spcPts val="0"/>
              </a:spcBef>
              <a:spcAft>
                <a:spcPts val="0"/>
              </a:spcAft>
              <a:buNone/>
            </a:pPr>
            <a:r>
              <a:t/>
            </a:r>
            <a:endParaRPr/>
          </a:p>
          <a:p>
            <a:pPr indent="0" lvl="1" marL="457200" rtl="0" algn="l">
              <a:spcBef>
                <a:spcPts val="0"/>
              </a:spcBef>
              <a:spcAft>
                <a:spcPts val="0"/>
              </a:spcAft>
              <a:buNone/>
            </a:pPr>
            <a:r>
              <a:rPr lang="en-US"/>
              <a:t>If you rename a variable in the SET statement, you'll use the new name in any computations or formulas within that data step.</a:t>
            </a:r>
            <a:endParaRPr/>
          </a:p>
          <a:p>
            <a:pPr indent="0" lvl="1" marL="457200" rtl="0" algn="l">
              <a:spcBef>
                <a:spcPts val="0"/>
              </a:spcBef>
              <a:spcAft>
                <a:spcPts val="0"/>
              </a:spcAft>
              <a:buNone/>
            </a:pPr>
            <a:r>
              <a:t/>
            </a:r>
            <a:endParaRPr/>
          </a:p>
          <a:p>
            <a:pPr indent="0" lvl="0" marL="0" rtl="0" algn="l">
              <a:spcBef>
                <a:spcPts val="0"/>
              </a:spcBef>
              <a:spcAft>
                <a:spcPts val="0"/>
              </a:spcAft>
              <a:buNone/>
            </a:pPr>
            <a:r>
              <a:rPr lang="en-US"/>
              <a:t>Options in the DATA statement take place last. Think of them as "finishing touches" that take place after all of your computations within the data step are processed.</a:t>
            </a:r>
            <a:endParaRPr/>
          </a:p>
          <a:p>
            <a:pPr indent="0" lvl="0" marL="0" rtl="0" algn="l">
              <a:spcBef>
                <a:spcPts val="0"/>
              </a:spcBef>
              <a:spcAft>
                <a:spcPts val="0"/>
              </a:spcAft>
              <a:buNone/>
            </a:pPr>
            <a:r>
              <a:t/>
            </a:r>
            <a:endParaRPr/>
          </a:p>
          <a:p>
            <a:pPr indent="0" lvl="1" marL="457200" rtl="0" algn="l">
              <a:spcBef>
                <a:spcPts val="0"/>
              </a:spcBef>
              <a:spcAft>
                <a:spcPts val="0"/>
              </a:spcAft>
              <a:buNone/>
            </a:pPr>
            <a:r>
              <a:rPr lang="en-US"/>
              <a:t>If you rename a variable in the DATA statement, it won't change the variable names right away - so it won't affect syntax you put within that data step.</a:t>
            </a:r>
            <a:endParaRPr/>
          </a:p>
          <a:p>
            <a:pPr indent="0" lvl="0" marL="0" rtl="0" algn="l">
              <a:spcBef>
                <a:spcPts val="0"/>
              </a:spcBef>
              <a:spcAft>
                <a:spcPts val="0"/>
              </a:spcAft>
              <a:buNone/>
            </a:pPr>
            <a:r>
              <a:t/>
            </a:r>
            <a:endParaRPr/>
          </a:p>
        </p:txBody>
      </p:sp>
      <p:sp>
        <p:nvSpPr>
          <p:cNvPr id="160" name="Google Shape;160;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6.png"/><Relationship Id="rId4" Type="http://schemas.openxmlformats.org/officeDocument/2006/relationships/image" Target="../media/image19.png"/><Relationship Id="rId5" Type="http://schemas.openxmlformats.org/officeDocument/2006/relationships/image" Target="../media/image17.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pic>
        <p:nvPicPr>
          <p:cNvPr descr="http://2.bp.blogspot.com/-j0JmkPs-HTE/VJEyexfG_RI/AAAAAAAAAkg/glj1kWqHAus/s1600/SAS.png" id="88" name="Google Shape;88;p13"/>
          <p:cNvPicPr preferRelativeResize="0"/>
          <p:nvPr/>
        </p:nvPicPr>
        <p:blipFill rotWithShape="1">
          <a:blip r:embed="rId3">
            <a:alphaModFix/>
          </a:blip>
          <a:srcRect b="0" l="0" r="0" t="0"/>
          <a:stretch/>
        </p:blipFill>
        <p:spPr>
          <a:xfrm>
            <a:off x="2045743" y="1784196"/>
            <a:ext cx="7020895" cy="1527601"/>
          </a:xfrm>
          <a:prstGeom prst="rect">
            <a:avLst/>
          </a:prstGeom>
          <a:noFill/>
          <a:ln>
            <a:noFill/>
          </a:ln>
        </p:spPr>
      </p:pic>
      <p:sp>
        <p:nvSpPr>
          <p:cNvPr id="89" name="Google Shape;89;p13"/>
          <p:cNvSpPr/>
          <p:nvPr/>
        </p:nvSpPr>
        <p:spPr>
          <a:xfrm>
            <a:off x="3869473" y="1505415"/>
            <a:ext cx="1449659" cy="1639229"/>
          </a:xfrm>
          <a:prstGeom prst="rect">
            <a:avLst/>
          </a:prstGeom>
          <a:noFill/>
          <a:ln cap="flat" cmpd="sng" w="12700">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 name="Google Shape;90;p13"/>
          <p:cNvSpPr/>
          <p:nvPr/>
        </p:nvSpPr>
        <p:spPr>
          <a:xfrm>
            <a:off x="1679423" y="3697739"/>
            <a:ext cx="7753533" cy="258532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5400" u="none" cap="none" strike="noStrike">
                <a:solidFill>
                  <a:srgbClr val="D8E2F3"/>
                </a:solidFill>
                <a:latin typeface="Calibri"/>
                <a:ea typeface="Calibri"/>
                <a:cs typeface="Calibri"/>
                <a:sym typeface="Calibri"/>
              </a:rPr>
              <a:t>Welcome </a:t>
            </a:r>
            <a:endParaRPr/>
          </a:p>
          <a:p>
            <a:pPr indent="0" lvl="0" marL="0" marR="0" rtl="0" algn="ctr">
              <a:spcBef>
                <a:spcPts val="0"/>
              </a:spcBef>
              <a:spcAft>
                <a:spcPts val="0"/>
              </a:spcAft>
              <a:buNone/>
            </a:pPr>
            <a:r>
              <a:rPr b="1" i="0" lang="en-US" sz="5400" u="none" cap="none" strike="noStrike">
                <a:solidFill>
                  <a:srgbClr val="D8E2F3"/>
                </a:solidFill>
                <a:latin typeface="Calibri"/>
                <a:ea typeface="Calibri"/>
                <a:cs typeface="Calibri"/>
                <a:sym typeface="Calibri"/>
              </a:rPr>
              <a:t>To</a:t>
            </a:r>
            <a:endParaRPr/>
          </a:p>
          <a:p>
            <a:pPr indent="0" lvl="0" marL="0" marR="0" rtl="0" algn="ctr">
              <a:spcBef>
                <a:spcPts val="0"/>
              </a:spcBef>
              <a:spcAft>
                <a:spcPts val="0"/>
              </a:spcAft>
              <a:buNone/>
            </a:pPr>
            <a:r>
              <a:rPr b="1" i="0" lang="en-US" sz="5400" u="none" cap="none" strike="noStrike">
                <a:solidFill>
                  <a:srgbClr val="D8E2F3"/>
                </a:solidFill>
                <a:latin typeface="Calibri"/>
                <a:ea typeface="Calibri"/>
                <a:cs typeface="Calibri"/>
                <a:sym typeface="Calibri"/>
              </a:rPr>
              <a:t>A Review of SAS Data Step</a:t>
            </a:r>
            <a:endParaRPr b="1" i="0" sz="5400" u="none" cap="none" strike="noStrike">
              <a:solidFill>
                <a:srgbClr val="D8E2F3"/>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pic>
        <p:nvPicPr>
          <p:cNvPr id="177" name="Google Shape;177;p22"/>
          <p:cNvPicPr preferRelativeResize="0"/>
          <p:nvPr/>
        </p:nvPicPr>
        <p:blipFill rotWithShape="1">
          <a:blip r:embed="rId3">
            <a:alphaModFix/>
          </a:blip>
          <a:srcRect b="0" l="0" r="0" t="0"/>
          <a:stretch/>
        </p:blipFill>
        <p:spPr>
          <a:xfrm>
            <a:off x="243840" y="1545907"/>
            <a:ext cx="7239000" cy="3629025"/>
          </a:xfrm>
          <a:prstGeom prst="rect">
            <a:avLst/>
          </a:prstGeom>
          <a:noFill/>
          <a:ln>
            <a:noFill/>
          </a:ln>
        </p:spPr>
      </p:pic>
      <p:sp>
        <p:nvSpPr>
          <p:cNvPr id="178" name="Google Shape;178;p22"/>
          <p:cNvSpPr txBox="1"/>
          <p:nvPr/>
        </p:nvSpPr>
        <p:spPr>
          <a:xfrm>
            <a:off x="1588226" y="391569"/>
            <a:ext cx="7220494"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What Does Your Data Look </a:t>
            </a:r>
            <a:endParaRPr/>
          </a:p>
        </p:txBody>
      </p:sp>
      <p:pic>
        <p:nvPicPr>
          <p:cNvPr id="179" name="Google Shape;179;p22"/>
          <p:cNvPicPr preferRelativeResize="0"/>
          <p:nvPr/>
        </p:nvPicPr>
        <p:blipFill rotWithShape="1">
          <a:blip r:embed="rId4">
            <a:alphaModFix/>
          </a:blip>
          <a:srcRect b="0" l="0" r="0" t="0"/>
          <a:stretch/>
        </p:blipFill>
        <p:spPr>
          <a:xfrm>
            <a:off x="6480379" y="2484121"/>
            <a:ext cx="3094583" cy="3414712"/>
          </a:xfrm>
          <a:prstGeom prst="rect">
            <a:avLst/>
          </a:prstGeom>
          <a:noFill/>
          <a:ln>
            <a:noFill/>
          </a:ln>
        </p:spPr>
      </p:pic>
      <p:sp>
        <p:nvSpPr>
          <p:cNvPr id="180" name="Google Shape;180;p22"/>
          <p:cNvSpPr txBox="1"/>
          <p:nvPr/>
        </p:nvSpPr>
        <p:spPr>
          <a:xfrm>
            <a:off x="7162800" y="3729812"/>
            <a:ext cx="150114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99999.99</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“Character”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pic>
        <p:nvPicPr>
          <p:cNvPr descr="Screenshot of VIEWTABLE view in SAS. Missing values for numeric variables are shown as periods, while missing values for character variables are shown as blank cells." id="186" name="Google Shape;186;p23"/>
          <p:cNvPicPr preferRelativeResize="0"/>
          <p:nvPr/>
        </p:nvPicPr>
        <p:blipFill rotWithShape="1">
          <a:blip r:embed="rId3">
            <a:alphaModFix/>
          </a:blip>
          <a:srcRect b="0" l="0" r="0" t="0"/>
          <a:stretch/>
        </p:blipFill>
        <p:spPr>
          <a:xfrm>
            <a:off x="668826" y="1239959"/>
            <a:ext cx="8353425" cy="3143250"/>
          </a:xfrm>
          <a:prstGeom prst="rect">
            <a:avLst/>
          </a:prstGeom>
          <a:noFill/>
          <a:ln>
            <a:noFill/>
          </a:ln>
        </p:spPr>
      </p:pic>
      <p:sp>
        <p:nvSpPr>
          <p:cNvPr id="187" name="Google Shape;187;p23"/>
          <p:cNvSpPr txBox="1"/>
          <p:nvPr/>
        </p:nvSpPr>
        <p:spPr>
          <a:xfrm>
            <a:off x="1588226" y="391569"/>
            <a:ext cx="7220494"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Missing Values</a:t>
            </a:r>
            <a:endParaRPr/>
          </a:p>
        </p:txBody>
      </p:sp>
      <p:pic>
        <p:nvPicPr>
          <p:cNvPr id="188" name="Google Shape;188;p23"/>
          <p:cNvPicPr preferRelativeResize="0"/>
          <p:nvPr/>
        </p:nvPicPr>
        <p:blipFill rotWithShape="1">
          <a:blip r:embed="rId4">
            <a:alphaModFix/>
          </a:blip>
          <a:srcRect b="0" l="0" r="0" t="0"/>
          <a:stretch/>
        </p:blipFill>
        <p:spPr>
          <a:xfrm>
            <a:off x="6667948" y="3001023"/>
            <a:ext cx="3094583" cy="3414712"/>
          </a:xfrm>
          <a:prstGeom prst="rect">
            <a:avLst/>
          </a:prstGeom>
          <a:noFill/>
          <a:ln>
            <a:noFill/>
          </a:ln>
        </p:spPr>
      </p:pic>
      <p:sp>
        <p:nvSpPr>
          <p:cNvPr id="189" name="Google Shape;189;p23"/>
          <p:cNvSpPr/>
          <p:nvPr/>
        </p:nvSpPr>
        <p:spPr>
          <a:xfrm>
            <a:off x="7565292" y="4215441"/>
            <a:ext cx="1125415" cy="789354"/>
          </a:xfrm>
          <a:prstGeom prst="cloudCallout">
            <a:avLst>
              <a:gd fmla="val -20833" name="adj1"/>
              <a:gd fmla="val 62500" name="adj2"/>
            </a:avLst>
          </a:prstGeom>
          <a:solidFill>
            <a:srgbClr val="D8D8D8"/>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pic>
        <p:nvPicPr>
          <p:cNvPr id="195" name="Google Shape;195;p24"/>
          <p:cNvPicPr preferRelativeResize="0"/>
          <p:nvPr/>
        </p:nvPicPr>
        <p:blipFill rotWithShape="1">
          <a:blip r:embed="rId3">
            <a:alphaModFix/>
          </a:blip>
          <a:srcRect b="0" l="0" r="0" t="0"/>
          <a:stretch/>
        </p:blipFill>
        <p:spPr>
          <a:xfrm>
            <a:off x="1062037" y="804862"/>
            <a:ext cx="10067925" cy="5248275"/>
          </a:xfrm>
          <a:prstGeom prst="rect">
            <a:avLst/>
          </a:prstGeom>
          <a:noFill/>
          <a:ln>
            <a:noFill/>
          </a:ln>
        </p:spPr>
      </p:pic>
      <p:pic>
        <p:nvPicPr>
          <p:cNvPr id="196" name="Google Shape;196;p24"/>
          <p:cNvPicPr preferRelativeResize="0"/>
          <p:nvPr/>
        </p:nvPicPr>
        <p:blipFill rotWithShape="1">
          <a:blip r:embed="rId4">
            <a:alphaModFix/>
          </a:blip>
          <a:srcRect b="0" l="0" r="0" t="0"/>
          <a:stretch/>
        </p:blipFill>
        <p:spPr>
          <a:xfrm>
            <a:off x="11552238" y="6218238"/>
            <a:ext cx="487362" cy="4873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5"/>
          <p:cNvSpPr txBox="1"/>
          <p:nvPr/>
        </p:nvSpPr>
        <p:spPr>
          <a:xfrm>
            <a:off x="2529840" y="213360"/>
            <a:ext cx="6248400" cy="95410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List Input</a:t>
            </a:r>
            <a:endParaRPr/>
          </a:p>
          <a:p>
            <a:pPr indent="0" lvl="0" marL="0" marR="0" rtl="0" algn="ctr">
              <a:spcBef>
                <a:spcPts val="0"/>
              </a:spcBef>
              <a:spcAft>
                <a:spcPts val="0"/>
              </a:spcAft>
              <a:buNone/>
            </a:pPr>
            <a:r>
              <a:t/>
            </a:r>
            <a:endParaRPr sz="2800">
              <a:solidFill>
                <a:schemeClr val="dk1"/>
              </a:solidFill>
              <a:latin typeface="Calibri"/>
              <a:ea typeface="Calibri"/>
              <a:cs typeface="Calibri"/>
              <a:sym typeface="Calibri"/>
            </a:endParaRPr>
          </a:p>
        </p:txBody>
      </p:sp>
      <p:sp>
        <p:nvSpPr>
          <p:cNvPr id="203" name="Google Shape;203;p25"/>
          <p:cNvSpPr txBox="1"/>
          <p:nvPr/>
        </p:nvSpPr>
        <p:spPr>
          <a:xfrm>
            <a:off x="243840" y="2506980"/>
            <a:ext cx="2468880" cy="1169551"/>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AMC Concord 22 2930 4099</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AMC Pacer   17 3350 4749</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AMC Spirit  22 2640 3799</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Buick Century 20 3250 4816</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Buick Electra 15 4080 7827</a:t>
            </a:r>
            <a:endParaRPr/>
          </a:p>
        </p:txBody>
      </p:sp>
      <p:sp>
        <p:nvSpPr>
          <p:cNvPr id="204" name="Google Shape;204;p25"/>
          <p:cNvSpPr txBox="1"/>
          <p:nvPr/>
        </p:nvSpPr>
        <p:spPr>
          <a:xfrm>
            <a:off x="3162300" y="1838027"/>
            <a:ext cx="3535680" cy="2462213"/>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DATA cars1;</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INPUT make $ model $ mpg weight price;</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CARDS;</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AMC Concord 22 2930 4099</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AMC Pacer   17 3350 4749</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AMC Spirit  22 2640 3799</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Buick Century 20 3250 4816</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Buick Electra 15 4080 7827</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PROC PRINT DATA=cars1;</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RUN;</a:t>
            </a:r>
            <a:endParaRPr/>
          </a:p>
        </p:txBody>
      </p:sp>
      <p:sp>
        <p:nvSpPr>
          <p:cNvPr id="205" name="Google Shape;205;p25"/>
          <p:cNvSpPr txBox="1"/>
          <p:nvPr/>
        </p:nvSpPr>
        <p:spPr>
          <a:xfrm>
            <a:off x="7703820" y="1920240"/>
            <a:ext cx="3558540" cy="1877437"/>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OBS   MAKE      MODEL     MPG    WEIGHT    PRICE</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1        AMC      Concord     22     2930      4099</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2        AMC      Pacer           17     3350      4749</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3        AMC      Spirit            22     2640      3799</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4        Buick     Century       20     3250      4816</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5        Buick    Electra          15     4080      7827</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25"/>
          <p:cNvSpPr/>
          <p:nvPr/>
        </p:nvSpPr>
        <p:spPr>
          <a:xfrm>
            <a:off x="2716530" y="2905689"/>
            <a:ext cx="445770" cy="372131"/>
          </a:xfrm>
          <a:prstGeom prst="rightArrow">
            <a:avLst>
              <a:gd fmla="val 50000" name="adj1"/>
              <a:gd fmla="val 50000" name="adj2"/>
            </a:avLst>
          </a:prstGeom>
          <a:solidFill>
            <a:srgbClr val="BFBFBF"/>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 name="Google Shape;207;p25"/>
          <p:cNvSpPr/>
          <p:nvPr/>
        </p:nvSpPr>
        <p:spPr>
          <a:xfrm>
            <a:off x="6697980" y="2506980"/>
            <a:ext cx="1005840" cy="541020"/>
          </a:xfrm>
          <a:prstGeom prst="rightArrow">
            <a:avLst>
              <a:gd fmla="val 50000" name="adj1"/>
              <a:gd fmla="val 50000" name="adj2"/>
            </a:avLst>
          </a:prstGeom>
          <a:solidFill>
            <a:srgbClr val="BFBFBF"/>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6"/>
          <p:cNvSpPr txBox="1"/>
          <p:nvPr/>
        </p:nvSpPr>
        <p:spPr>
          <a:xfrm>
            <a:off x="91440" y="1965960"/>
            <a:ext cx="2575560" cy="1384995"/>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AMC  Concord2229304099</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AMC  Pacer  1733504749</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AMC  Spirit 2226403799</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BuickCentury2032504816</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BuickElectra1540807827</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4" name="Google Shape;214;p26"/>
          <p:cNvSpPr txBox="1"/>
          <p:nvPr/>
        </p:nvSpPr>
        <p:spPr>
          <a:xfrm>
            <a:off x="2842260" y="1341119"/>
            <a:ext cx="3535680" cy="3600986"/>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DATA cars2;</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  INPUT make $ 1-5 </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        model $ 6-12 </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        mpg 13-14 </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        weight 15-18        </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        price 19-22;</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CARDS;</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AMC  Concord2229304099</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AMC  Pacer  1733504749</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AMC  Spirit 2226403799</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BuickCentury2032504816</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BuickElectra1540807827</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PROC PRINT DATA=cars2;</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RUN; </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p:txBody>
      </p:sp>
      <p:sp>
        <p:nvSpPr>
          <p:cNvPr id="215" name="Google Shape;215;p26"/>
          <p:cNvSpPr txBox="1"/>
          <p:nvPr/>
        </p:nvSpPr>
        <p:spPr>
          <a:xfrm>
            <a:off x="6553200" y="1965960"/>
            <a:ext cx="5547360" cy="1661993"/>
          </a:xfrm>
          <a:prstGeom prst="rect">
            <a:avLst/>
          </a:prstGeom>
          <a:solidFill>
            <a:srgbClr val="F2F2F2"/>
          </a:solidFill>
          <a:ln cap="flat" cmpd="sng" w="9525">
            <a:solidFill>
              <a:srgbClr val="F2F2F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OBS    MAKE      MODEL     MPG    WEIGHT    PRICE</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1     AMC      Concord     22     2930      4099</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2     AMC      Pacer       17     3350      4749</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3     AMC      Spirit      22     2640      3799</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4     Buick    Century     20     3250      4816</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5     Buick    Electra     15     4080      7827</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 name="Google Shape;216;p26"/>
          <p:cNvSpPr txBox="1"/>
          <p:nvPr/>
        </p:nvSpPr>
        <p:spPr>
          <a:xfrm>
            <a:off x="2529840" y="213360"/>
            <a:ext cx="6248400" cy="95410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Column Input</a:t>
            </a:r>
            <a:endParaRPr/>
          </a:p>
          <a:p>
            <a:pPr indent="0" lvl="0" marL="0" marR="0" rtl="0" algn="ctr">
              <a:spcBef>
                <a:spcPts val="0"/>
              </a:spcBef>
              <a:spcAft>
                <a:spcPts val="0"/>
              </a:spcAft>
              <a:buNone/>
            </a:pPr>
            <a:r>
              <a:t/>
            </a:r>
            <a:endParaRPr sz="2800">
              <a:solidFill>
                <a:schemeClr val="dk1"/>
              </a:solidFill>
              <a:latin typeface="Calibri"/>
              <a:ea typeface="Calibri"/>
              <a:cs typeface="Calibri"/>
              <a:sym typeface="Calibri"/>
            </a:endParaRPr>
          </a:p>
        </p:txBody>
      </p:sp>
      <p:sp>
        <p:nvSpPr>
          <p:cNvPr id="217" name="Google Shape;217;p26"/>
          <p:cNvSpPr txBox="1"/>
          <p:nvPr/>
        </p:nvSpPr>
        <p:spPr>
          <a:xfrm>
            <a:off x="2848911" y="1433594"/>
            <a:ext cx="3616659" cy="3152533"/>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DATA cars2;</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  INPUT make $ 1-5 </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        mpg 13-14 </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        price 19-22;</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CARDS;</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AMC  Concord2229304099</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AMC  Pacer  1733504749</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AMC  Spirit 2226403799</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BuickCentury2032504816</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BuickElectra1540807827</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PROC PRINT DATA=cars2;</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RUN; </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p:txBody>
      </p:sp>
      <p:sp>
        <p:nvSpPr>
          <p:cNvPr id="218" name="Google Shape;218;p26"/>
          <p:cNvSpPr txBox="1"/>
          <p:nvPr/>
        </p:nvSpPr>
        <p:spPr>
          <a:xfrm>
            <a:off x="6640830" y="1827460"/>
            <a:ext cx="5547360" cy="1938992"/>
          </a:xfrm>
          <a:prstGeom prst="rect">
            <a:avLst/>
          </a:prstGeom>
          <a:solidFill>
            <a:srgbClr val="F2F2F2"/>
          </a:solidFill>
          <a:ln cap="flat" cmpd="sng" w="9525">
            <a:solidFill>
              <a:srgbClr val="F2F2F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OBS    MAKE      MPG   PRICE</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1     AMC        22    4099</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2     AMC        17    4749</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3     AMC        22    3799</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4     Buick      20    4816</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5     Buick      15    7827</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7"/>
          <p:cNvSpPr txBox="1"/>
          <p:nvPr/>
        </p:nvSpPr>
        <p:spPr>
          <a:xfrm>
            <a:off x="91440" y="1965960"/>
            <a:ext cx="2575560" cy="1384995"/>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AMC  Concord2229304099</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AMC  Pacer  1733504749</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AMC  Spirit 2226403799</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BuickCentury2032504816</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BuickElectra1540807827</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5" name="Google Shape;225;p27"/>
          <p:cNvSpPr txBox="1"/>
          <p:nvPr/>
        </p:nvSpPr>
        <p:spPr>
          <a:xfrm>
            <a:off x="2842260" y="1341119"/>
            <a:ext cx="3535680" cy="3600986"/>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DATA cars2;</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  INPUT @1 make $5 </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        @6 model $6 </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        @13 mpg 2. </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        @15 weight 2.        </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        @19 price 2.;</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CARDS;</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AMC  Concord2229304099</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AMC  Pacer  1733504749</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AMC  Spirit 2226403799</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BuickCentury2032504816</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BuickElectra1540807827</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PROC PRINT DATA=cars2;</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RUN; </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p:txBody>
      </p:sp>
      <p:sp>
        <p:nvSpPr>
          <p:cNvPr id="226" name="Google Shape;226;p27"/>
          <p:cNvSpPr txBox="1"/>
          <p:nvPr/>
        </p:nvSpPr>
        <p:spPr>
          <a:xfrm>
            <a:off x="6553200" y="1965960"/>
            <a:ext cx="5547360" cy="1661993"/>
          </a:xfrm>
          <a:prstGeom prst="rect">
            <a:avLst/>
          </a:prstGeom>
          <a:solidFill>
            <a:srgbClr val="F2F2F2"/>
          </a:solidFill>
          <a:ln cap="flat" cmpd="sng" w="9525">
            <a:solidFill>
              <a:srgbClr val="F2F2F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OBS    MAKE      MODEL     MPG    WEIGHT    PRICE</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1     AMC      Concord     22     2930      4099</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2     AMC      Pacer       17     3350      4749</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3     AMC      Spirit      22     2640      3799</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4     Buick    Century     20     3250      4816</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5     Buick    Electra     15     4080      7827</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 name="Google Shape;227;p27"/>
          <p:cNvSpPr txBox="1"/>
          <p:nvPr/>
        </p:nvSpPr>
        <p:spPr>
          <a:xfrm>
            <a:off x="2529840" y="213360"/>
            <a:ext cx="6248400" cy="95410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Formatted Input</a:t>
            </a:r>
            <a:endParaRPr/>
          </a:p>
          <a:p>
            <a:pPr indent="0" lvl="0" marL="0" marR="0" rtl="0" algn="ctr">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pic>
        <p:nvPicPr>
          <p:cNvPr id="233" name="Google Shape;233;p28"/>
          <p:cNvPicPr preferRelativeResize="0"/>
          <p:nvPr/>
        </p:nvPicPr>
        <p:blipFill rotWithShape="1">
          <a:blip r:embed="rId3">
            <a:alphaModFix/>
          </a:blip>
          <a:srcRect b="0" l="0" r="0" t="0"/>
          <a:stretch/>
        </p:blipFill>
        <p:spPr>
          <a:xfrm>
            <a:off x="1180571" y="1047262"/>
            <a:ext cx="9224271" cy="5275384"/>
          </a:xfrm>
          <a:prstGeom prst="rect">
            <a:avLst/>
          </a:prstGeom>
          <a:noFill/>
          <a:ln>
            <a:noFill/>
          </a:ln>
        </p:spPr>
      </p:pic>
      <p:sp>
        <p:nvSpPr>
          <p:cNvPr id="234" name="Google Shape;234;p28"/>
          <p:cNvSpPr/>
          <p:nvPr/>
        </p:nvSpPr>
        <p:spPr>
          <a:xfrm>
            <a:off x="1825950" y="181653"/>
            <a:ext cx="8305672"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Reading Different Types of Data with Formatted Input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9"/>
          <p:cNvSpPr txBox="1"/>
          <p:nvPr/>
        </p:nvSpPr>
        <p:spPr>
          <a:xfrm>
            <a:off x="1461477" y="1148862"/>
            <a:ext cx="8299939" cy="5078313"/>
          </a:xfrm>
          <a:prstGeom prst="rect">
            <a:avLst/>
          </a:prstGeom>
          <a:solidFill>
            <a:srgbClr val="F2F2F2"/>
          </a:solidFill>
          <a:ln cap="flat" cmpd="sng" w="9525">
            <a:solidFill>
              <a:srgbClr val="F2F2F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DATA spanned;</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INPUT #1 No 7.0 #2 name $CHAR15. / address $CHAR50. #4 phone $CHAR12.;</a:t>
            </a: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DATALINES;</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000001</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Park</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2451 E. 10th St. APT 311</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812-857-9425</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000002</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Hun</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800 N. Union St. APT 525</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812-857-6256</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RUN;</a:t>
            </a: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Output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1 Park 2451 E. 10th St. APT 311 812-857-9425</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2 Hun 800 N. Union St. APT 525 812-857-6256</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endParaRPr/>
          </a:p>
        </p:txBody>
      </p:sp>
      <p:sp>
        <p:nvSpPr>
          <p:cNvPr id="241" name="Google Shape;241;p29"/>
          <p:cNvSpPr/>
          <p:nvPr/>
        </p:nvSpPr>
        <p:spPr>
          <a:xfrm>
            <a:off x="1482130" y="261493"/>
            <a:ext cx="7273914"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Reading Multiple Records with Formatted Input</a:t>
            </a:r>
            <a:endParaRPr/>
          </a:p>
        </p:txBody>
      </p:sp>
      <p:pic>
        <p:nvPicPr>
          <p:cNvPr id="242" name="Google Shape;242;p29"/>
          <p:cNvPicPr preferRelativeResize="0"/>
          <p:nvPr/>
        </p:nvPicPr>
        <p:blipFill rotWithShape="1">
          <a:blip r:embed="rId3">
            <a:alphaModFix/>
          </a:blip>
          <a:srcRect b="0" l="0" r="0" t="0"/>
          <a:stretch/>
        </p:blipFill>
        <p:spPr>
          <a:xfrm>
            <a:off x="11552238" y="6218238"/>
            <a:ext cx="487362" cy="48736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pic>
        <p:nvPicPr>
          <p:cNvPr descr="https://media.istockphoto.com/photos/question-mark-3d-red-interrogation-punctuation-mark-asking-sign-with-picture-id905107082?k=6&amp;m=905107082&amp;s=612x612&amp;w=0&amp;h=SH5XWVBxFWEO-Zc5UyOiOwBCSqAZIDJIxsbsQXMUnuU=" id="248" name="Google Shape;248;p30"/>
          <p:cNvPicPr preferRelativeResize="0"/>
          <p:nvPr/>
        </p:nvPicPr>
        <p:blipFill rotWithShape="1">
          <a:blip r:embed="rId3">
            <a:alphaModFix/>
          </a:blip>
          <a:srcRect b="0" l="0" r="0" t="0"/>
          <a:stretch/>
        </p:blipFill>
        <p:spPr>
          <a:xfrm>
            <a:off x="-285750" y="1301115"/>
            <a:ext cx="5829300" cy="4667250"/>
          </a:xfrm>
          <a:prstGeom prst="rect">
            <a:avLst/>
          </a:prstGeom>
          <a:noFill/>
          <a:ln>
            <a:noFill/>
          </a:ln>
        </p:spPr>
      </p:pic>
      <p:sp>
        <p:nvSpPr>
          <p:cNvPr id="249" name="Google Shape;249;p30"/>
          <p:cNvSpPr txBox="1"/>
          <p:nvPr/>
        </p:nvSpPr>
        <p:spPr>
          <a:xfrm>
            <a:off x="4861560" y="3268980"/>
            <a:ext cx="58293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Questions????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1"/>
          <p:cNvSpPr txBox="1"/>
          <p:nvPr/>
        </p:nvSpPr>
        <p:spPr>
          <a:xfrm>
            <a:off x="1118340" y="1434874"/>
            <a:ext cx="7760677" cy="282916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 name="Google Shape;256;p31"/>
          <p:cNvSpPr txBox="1"/>
          <p:nvPr/>
        </p:nvSpPr>
        <p:spPr>
          <a:xfrm>
            <a:off x="2835977" y="-31683"/>
            <a:ext cx="10144369"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Reading Data from External Files</a:t>
            </a:r>
            <a:endParaRPr/>
          </a:p>
        </p:txBody>
      </p:sp>
      <p:sp>
        <p:nvSpPr>
          <p:cNvPr id="257" name="Google Shape;257;p31"/>
          <p:cNvSpPr txBox="1"/>
          <p:nvPr/>
        </p:nvSpPr>
        <p:spPr>
          <a:xfrm>
            <a:off x="132866" y="845941"/>
            <a:ext cx="3079261" cy="2308324"/>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Warren F 29 68 139</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Kalbfleisch F 35 64 120</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Pierce M . . 112</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Walker F 22 56 133</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Rogers M 45 68 145</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Baldwin M 47 72 128</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Mims F 48 67 152</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Lambini F 36 . 120</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Gossert M . 73 139</a:t>
            </a:r>
            <a:endParaRPr sz="1600">
              <a:solidFill>
                <a:schemeClr val="dk1"/>
              </a:solidFill>
              <a:latin typeface="Courier New"/>
              <a:ea typeface="Courier New"/>
              <a:cs typeface="Courier New"/>
              <a:sym typeface="Courier New"/>
            </a:endParaRPr>
          </a:p>
        </p:txBody>
      </p:sp>
      <p:sp>
        <p:nvSpPr>
          <p:cNvPr id="258" name="Google Shape;258;p31"/>
          <p:cNvSpPr txBox="1"/>
          <p:nvPr/>
        </p:nvSpPr>
        <p:spPr>
          <a:xfrm>
            <a:off x="3305903" y="856170"/>
            <a:ext cx="5736493" cy="954107"/>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data class;</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      infile "class.dat";</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      input lname $ sex $ age height sbp;</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run;</a:t>
            </a:r>
            <a:endParaRPr b="1" sz="1600">
              <a:solidFill>
                <a:schemeClr val="dk1"/>
              </a:solidFill>
              <a:latin typeface="Courier New"/>
              <a:ea typeface="Courier New"/>
              <a:cs typeface="Courier New"/>
              <a:sym typeface="Courier New"/>
            </a:endParaRPr>
          </a:p>
        </p:txBody>
      </p:sp>
      <p:sp>
        <p:nvSpPr>
          <p:cNvPr id="259" name="Google Shape;259;p31"/>
          <p:cNvSpPr txBox="1"/>
          <p:nvPr/>
        </p:nvSpPr>
        <p:spPr>
          <a:xfrm>
            <a:off x="9325102" y="1722350"/>
            <a:ext cx="1992923" cy="369332"/>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Delimited by space</a:t>
            </a:r>
            <a:endParaRPr/>
          </a:p>
        </p:txBody>
      </p:sp>
      <p:sp>
        <p:nvSpPr>
          <p:cNvPr id="260" name="Google Shape;260;p31"/>
          <p:cNvSpPr txBox="1"/>
          <p:nvPr/>
        </p:nvSpPr>
        <p:spPr>
          <a:xfrm>
            <a:off x="187034" y="3802236"/>
            <a:ext cx="2821352" cy="1077218"/>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64,88,1,2,1,,140,2</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58,70,1,2,1,72,145,2</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62,76,1,1,1,73,160,3</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66,78,1,,1,73,190,1</a:t>
            </a:r>
            <a:endParaRPr/>
          </a:p>
        </p:txBody>
      </p:sp>
      <p:sp>
        <p:nvSpPr>
          <p:cNvPr id="261" name="Google Shape;261;p31"/>
          <p:cNvSpPr txBox="1"/>
          <p:nvPr/>
        </p:nvSpPr>
        <p:spPr>
          <a:xfrm>
            <a:off x="3144342" y="3821302"/>
            <a:ext cx="6720149" cy="954107"/>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data pulse;</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   infile "pulse.csv"delimiter = ","  dsd;</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   input pulse1 pulse2 ran smokes sex height weight activity;</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run;</a:t>
            </a:r>
            <a:endParaRPr/>
          </a:p>
        </p:txBody>
      </p:sp>
      <p:sp>
        <p:nvSpPr>
          <p:cNvPr id="262" name="Google Shape;262;p31"/>
          <p:cNvSpPr txBox="1"/>
          <p:nvPr/>
        </p:nvSpPr>
        <p:spPr>
          <a:xfrm>
            <a:off x="10140260" y="3821302"/>
            <a:ext cx="1992923" cy="338554"/>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Delimited by commas</a:t>
            </a:r>
            <a:endParaRPr/>
          </a:p>
        </p:txBody>
      </p:sp>
      <p:sp>
        <p:nvSpPr>
          <p:cNvPr id="263" name="Google Shape;263;p31"/>
          <p:cNvSpPr txBox="1"/>
          <p:nvPr/>
        </p:nvSpPr>
        <p:spPr>
          <a:xfrm>
            <a:off x="3305902" y="1935087"/>
            <a:ext cx="5736493" cy="1169551"/>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filename classes “class.dat”;</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data class;</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      infile classes;</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      input lname $ sex $ age height sbp;</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run;</a:t>
            </a:r>
            <a:endParaRPr b="1" sz="1600">
              <a:solidFill>
                <a:schemeClr val="dk1"/>
              </a:solidFill>
              <a:latin typeface="Courier New"/>
              <a:ea typeface="Courier New"/>
              <a:cs typeface="Courier New"/>
              <a:sym typeface="Courier New"/>
            </a:endParaRPr>
          </a:p>
        </p:txBody>
      </p:sp>
      <p:sp>
        <p:nvSpPr>
          <p:cNvPr id="264" name="Google Shape;264;p31"/>
          <p:cNvSpPr txBox="1"/>
          <p:nvPr/>
        </p:nvSpPr>
        <p:spPr>
          <a:xfrm>
            <a:off x="3213136" y="5043523"/>
            <a:ext cx="4196323" cy="954107"/>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data formatted_pulse;</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     set pulse;</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     format ran runningFormat.;</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run;</a:t>
            </a:r>
            <a:endParaRPr/>
          </a:p>
        </p:txBody>
      </p:sp>
      <p:sp>
        <p:nvSpPr>
          <p:cNvPr id="265" name="Google Shape;265;p31"/>
          <p:cNvSpPr txBox="1"/>
          <p:nvPr/>
        </p:nvSpPr>
        <p:spPr>
          <a:xfrm>
            <a:off x="7620001" y="4986883"/>
            <a:ext cx="4571999" cy="1077218"/>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64 88 runner 2 1 . 140 2</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58 70 non-runner 2 1 72 145 2</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62 76 runner 1 1 73 160 3</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66 78 non-runner . 1 73 190 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Google Shape;96;p14"/>
          <p:cNvPicPr preferRelativeResize="0"/>
          <p:nvPr/>
        </p:nvPicPr>
        <p:blipFill rotWithShape="1">
          <a:blip r:embed="rId3">
            <a:alphaModFix/>
          </a:blip>
          <a:srcRect b="0" l="0" r="0" t="0"/>
          <a:stretch/>
        </p:blipFill>
        <p:spPr>
          <a:xfrm>
            <a:off x="1330237" y="1686758"/>
            <a:ext cx="9339243" cy="2148026"/>
          </a:xfrm>
          <a:prstGeom prst="rect">
            <a:avLst/>
          </a:prstGeom>
          <a:noFill/>
          <a:ln>
            <a:noFill/>
          </a:ln>
        </p:spPr>
      </p:pic>
      <p:sp>
        <p:nvSpPr>
          <p:cNvPr id="97" name="Google Shape;97;p14"/>
          <p:cNvSpPr txBox="1"/>
          <p:nvPr/>
        </p:nvSpPr>
        <p:spPr>
          <a:xfrm>
            <a:off x="2343705" y="816745"/>
            <a:ext cx="6338656"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dk1"/>
                </a:solidFill>
                <a:latin typeface="Calibri"/>
                <a:ea typeface="Calibri"/>
                <a:cs typeface="Calibri"/>
                <a:sym typeface="Calibri"/>
              </a:rPr>
              <a:t>The Body of a Data Step</a:t>
            </a:r>
            <a:endParaRPr/>
          </a:p>
        </p:txBody>
      </p:sp>
      <p:pic>
        <p:nvPicPr>
          <p:cNvPr id="98" name="Google Shape;98;p14"/>
          <p:cNvPicPr preferRelativeResize="0"/>
          <p:nvPr/>
        </p:nvPicPr>
        <p:blipFill rotWithShape="1">
          <a:blip r:embed="rId4">
            <a:alphaModFix/>
          </a:blip>
          <a:srcRect b="0" l="0" r="0" t="0"/>
          <a:stretch/>
        </p:blipFill>
        <p:spPr>
          <a:xfrm>
            <a:off x="4438836" y="4042502"/>
            <a:ext cx="2317072" cy="255676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pic>
        <p:nvPicPr>
          <p:cNvPr id="271" name="Google Shape;271;p32"/>
          <p:cNvPicPr preferRelativeResize="0"/>
          <p:nvPr/>
        </p:nvPicPr>
        <p:blipFill rotWithShape="1">
          <a:blip r:embed="rId3">
            <a:alphaModFix/>
          </a:blip>
          <a:srcRect b="0" l="0" r="0" t="0"/>
          <a:stretch/>
        </p:blipFill>
        <p:spPr>
          <a:xfrm>
            <a:off x="346710" y="2202180"/>
            <a:ext cx="6496050" cy="1600200"/>
          </a:xfrm>
          <a:prstGeom prst="rect">
            <a:avLst/>
          </a:prstGeom>
          <a:noFill/>
          <a:ln>
            <a:noFill/>
          </a:ln>
        </p:spPr>
      </p:pic>
      <p:sp>
        <p:nvSpPr>
          <p:cNvPr id="272" name="Google Shape;272;p32"/>
          <p:cNvSpPr txBox="1"/>
          <p:nvPr/>
        </p:nvSpPr>
        <p:spPr>
          <a:xfrm>
            <a:off x="640080" y="881985"/>
            <a:ext cx="545592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What is a format?</a:t>
            </a:r>
            <a:endParaRPr/>
          </a:p>
        </p:txBody>
      </p:sp>
      <p:sp>
        <p:nvSpPr>
          <p:cNvPr id="273" name="Google Shape;273;p32"/>
          <p:cNvSpPr/>
          <p:nvPr/>
        </p:nvSpPr>
        <p:spPr>
          <a:xfrm>
            <a:off x="3866027" y="226814"/>
            <a:ext cx="3073342"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14396E"/>
                </a:solidFill>
                <a:latin typeface="Arial"/>
                <a:ea typeface="Arial"/>
                <a:cs typeface="Arial"/>
                <a:sym typeface="Arial"/>
              </a:rPr>
              <a:t>Making Data Pretty</a:t>
            </a:r>
            <a:endParaRPr b="1" i="0" sz="2800">
              <a:solidFill>
                <a:srgbClr val="14396E"/>
              </a:solidFill>
              <a:latin typeface="Arial"/>
              <a:ea typeface="Arial"/>
              <a:cs typeface="Arial"/>
              <a:sym typeface="Arial"/>
            </a:endParaRPr>
          </a:p>
        </p:txBody>
      </p:sp>
      <p:pic>
        <p:nvPicPr>
          <p:cNvPr id="274" name="Google Shape;274;p32"/>
          <p:cNvPicPr preferRelativeResize="0"/>
          <p:nvPr/>
        </p:nvPicPr>
        <p:blipFill rotWithShape="1">
          <a:blip r:embed="rId4">
            <a:alphaModFix/>
          </a:blip>
          <a:srcRect b="0" l="0" r="0" t="0"/>
          <a:stretch/>
        </p:blipFill>
        <p:spPr>
          <a:xfrm>
            <a:off x="2129790" y="1251317"/>
            <a:ext cx="4229100" cy="866775"/>
          </a:xfrm>
          <a:prstGeom prst="rect">
            <a:avLst/>
          </a:prstGeom>
          <a:noFill/>
          <a:ln>
            <a:noFill/>
          </a:ln>
        </p:spPr>
      </p:pic>
      <p:pic>
        <p:nvPicPr>
          <p:cNvPr descr="https://s3.amazonaws.com/libapps/accounts/51944/images/SAS_format_datastep1.png" id="275" name="Google Shape;275;p32"/>
          <p:cNvPicPr preferRelativeResize="0"/>
          <p:nvPr/>
        </p:nvPicPr>
        <p:blipFill rotWithShape="1">
          <a:blip r:embed="rId5">
            <a:alphaModFix/>
          </a:blip>
          <a:srcRect b="0" l="0" r="0" t="0"/>
          <a:stretch/>
        </p:blipFill>
        <p:spPr>
          <a:xfrm>
            <a:off x="6358890" y="1439228"/>
            <a:ext cx="2314575" cy="1800225"/>
          </a:xfrm>
          <a:prstGeom prst="rect">
            <a:avLst/>
          </a:prstGeom>
          <a:noFill/>
          <a:ln>
            <a:noFill/>
          </a:ln>
        </p:spPr>
      </p:pic>
      <p:sp>
        <p:nvSpPr>
          <p:cNvPr id="276" name="Google Shape;276;p32"/>
          <p:cNvSpPr/>
          <p:nvPr/>
        </p:nvSpPr>
        <p:spPr>
          <a:xfrm>
            <a:off x="8673465" y="2202180"/>
            <a:ext cx="699135" cy="365760"/>
          </a:xfrm>
          <a:prstGeom prst="rightArrow">
            <a:avLst>
              <a:gd fmla="val 50000" name="adj1"/>
              <a:gd fmla="val 50000" name="adj2"/>
            </a:avLst>
          </a:prstGeom>
          <a:solidFill>
            <a:srgbClr val="A5A5A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https://s3.amazonaws.com/libapps/accounts/51944/images/SAS_format_datastep2.png" id="277" name="Google Shape;277;p32"/>
          <p:cNvPicPr preferRelativeResize="0"/>
          <p:nvPr/>
        </p:nvPicPr>
        <p:blipFill rotWithShape="1">
          <a:blip r:embed="rId6">
            <a:alphaModFix/>
          </a:blip>
          <a:srcRect b="0" l="0" r="0" t="0"/>
          <a:stretch/>
        </p:blipFill>
        <p:spPr>
          <a:xfrm>
            <a:off x="9370695" y="1484947"/>
            <a:ext cx="2266950" cy="1800225"/>
          </a:xfrm>
          <a:prstGeom prst="rect">
            <a:avLst/>
          </a:prstGeom>
          <a:noFill/>
          <a:ln>
            <a:noFill/>
          </a:ln>
        </p:spPr>
      </p:pic>
      <p:pic>
        <p:nvPicPr>
          <p:cNvPr id="278" name="Google Shape;278;p32"/>
          <p:cNvPicPr preferRelativeResize="0"/>
          <p:nvPr/>
        </p:nvPicPr>
        <p:blipFill rotWithShape="1">
          <a:blip r:embed="rId7">
            <a:alphaModFix/>
          </a:blip>
          <a:srcRect b="0" l="0" r="0" t="0"/>
          <a:stretch/>
        </p:blipFill>
        <p:spPr>
          <a:xfrm>
            <a:off x="346710" y="4832985"/>
            <a:ext cx="6422708" cy="1724025"/>
          </a:xfrm>
          <a:prstGeom prst="rect">
            <a:avLst/>
          </a:prstGeom>
          <a:noFill/>
          <a:ln>
            <a:noFill/>
          </a:ln>
        </p:spPr>
      </p:pic>
      <p:pic>
        <p:nvPicPr>
          <p:cNvPr descr="https://s3.amazonaws.com/libapps/accounts/51944/images/SAS_format_datastep1.png" id="279" name="Google Shape;279;p32"/>
          <p:cNvPicPr preferRelativeResize="0"/>
          <p:nvPr/>
        </p:nvPicPr>
        <p:blipFill rotWithShape="1">
          <a:blip r:embed="rId5">
            <a:alphaModFix/>
          </a:blip>
          <a:srcRect b="0" l="0" r="0" t="0"/>
          <a:stretch/>
        </p:blipFill>
        <p:spPr>
          <a:xfrm>
            <a:off x="6358890" y="4639628"/>
            <a:ext cx="2314575" cy="1800225"/>
          </a:xfrm>
          <a:prstGeom prst="rect">
            <a:avLst/>
          </a:prstGeom>
          <a:noFill/>
          <a:ln>
            <a:noFill/>
          </a:ln>
        </p:spPr>
      </p:pic>
      <p:sp>
        <p:nvSpPr>
          <p:cNvPr id="280" name="Google Shape;280;p32"/>
          <p:cNvSpPr/>
          <p:nvPr/>
        </p:nvSpPr>
        <p:spPr>
          <a:xfrm>
            <a:off x="8673465" y="5329237"/>
            <a:ext cx="699135" cy="365760"/>
          </a:xfrm>
          <a:prstGeom prst="rightArrow">
            <a:avLst>
              <a:gd fmla="val 50000" name="adj1"/>
              <a:gd fmla="val 50000" name="adj2"/>
            </a:avLst>
          </a:prstGeom>
          <a:solidFill>
            <a:srgbClr val="A5A5A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https://s3.amazonaws.com/libapps/accounts/51944/images/SAS_format_procstep1.png" id="281" name="Google Shape;281;p32"/>
          <p:cNvPicPr preferRelativeResize="0"/>
          <p:nvPr/>
        </p:nvPicPr>
        <p:blipFill rotWithShape="1">
          <a:blip r:embed="rId8">
            <a:alphaModFix/>
          </a:blip>
          <a:srcRect b="0" l="0" r="0" t="0"/>
          <a:stretch/>
        </p:blipFill>
        <p:spPr>
          <a:xfrm>
            <a:off x="9370695" y="4143587"/>
            <a:ext cx="1673542" cy="245893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3"/>
          <p:cNvSpPr txBox="1"/>
          <p:nvPr/>
        </p:nvSpPr>
        <p:spPr>
          <a:xfrm>
            <a:off x="488731" y="670035"/>
            <a:ext cx="4895193" cy="6740307"/>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DATA store1;</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      input Store Day $ Sales;</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      DATALINES;</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1    M    1200</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1    T    1435</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1    W    1712</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1    R    1529</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1    F    1920</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1    S    2325</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RUN;</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DATA store2;</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      input Store Day $ Sales;</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      DATALINES;</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2    M   2215</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2    T   2458</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2    W   1798</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2    R   1692</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2    F   2105</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2    S   2847</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US" sz="1400">
                <a:solidFill>
                  <a:schemeClr val="dk1"/>
                </a:solidFill>
                <a:latin typeface="Courier New"/>
                <a:ea typeface="Courier New"/>
                <a:cs typeface="Courier New"/>
                <a:sym typeface="Courier New"/>
              </a:rPr>
              <a:t>RUN;</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DATA bothstores;</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      set store1 store2;</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RUN;</a:t>
            </a:r>
            <a:endParaRPr/>
          </a:p>
          <a:p>
            <a:pPr indent="0" lvl="0" marL="0" marR="0" rtl="0" algn="l">
              <a:spcBef>
                <a:spcPts val="0"/>
              </a:spcBef>
              <a:spcAft>
                <a:spcPts val="0"/>
              </a:spcAft>
              <a:buNone/>
            </a:pPr>
            <a:r>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 name="Google Shape;288;p33"/>
          <p:cNvSpPr txBox="1"/>
          <p:nvPr/>
        </p:nvSpPr>
        <p:spPr>
          <a:xfrm>
            <a:off x="4507122" y="0"/>
            <a:ext cx="10144369" cy="9541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Concatenate Data Sets</a:t>
            </a:r>
            <a:endParaRPr/>
          </a:p>
          <a:p>
            <a:pPr indent="0" lvl="0" marL="0" marR="0" rtl="0" algn="l">
              <a:spcBef>
                <a:spcPts val="0"/>
              </a:spcBef>
              <a:spcAft>
                <a:spcPts val="0"/>
              </a:spcAft>
              <a:buNone/>
            </a:pPr>
            <a:r>
              <a:t/>
            </a:r>
            <a:endParaRPr b="1" sz="2800">
              <a:solidFill>
                <a:schemeClr val="dk1"/>
              </a:solidFill>
              <a:latin typeface="Calibri"/>
              <a:ea typeface="Calibri"/>
              <a:cs typeface="Calibri"/>
              <a:sym typeface="Calibri"/>
            </a:endParaRPr>
          </a:p>
        </p:txBody>
      </p:sp>
      <p:sp>
        <p:nvSpPr>
          <p:cNvPr id="289" name="Google Shape;289;p33"/>
          <p:cNvSpPr txBox="1"/>
          <p:nvPr/>
        </p:nvSpPr>
        <p:spPr>
          <a:xfrm>
            <a:off x="5549462" y="1828800"/>
            <a:ext cx="5360276" cy="3693319"/>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Store        Day           Sales</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1             M             1200</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1             T             1435</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1             W             1712</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1             R             1529</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1             F             1920</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1             S             2325</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2             M             2215</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2             T             2458</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2             W             1798</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2             R             1692</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2             F             2105</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2             S             2847</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pic>
        <p:nvPicPr>
          <p:cNvPr descr="https://media.istockphoto.com/photos/question-mark-3d-red-interrogation-punctuation-mark-asking-sign-with-picture-id905107082?k=6&amp;m=905107082&amp;s=612x612&amp;w=0&amp;h=SH5XWVBxFWEO-Zc5UyOiOwBCSqAZIDJIxsbsQXMUnuU=" id="295" name="Google Shape;295;p34"/>
          <p:cNvPicPr preferRelativeResize="0"/>
          <p:nvPr/>
        </p:nvPicPr>
        <p:blipFill rotWithShape="1">
          <a:blip r:embed="rId3">
            <a:alphaModFix/>
          </a:blip>
          <a:srcRect b="0" l="0" r="0" t="0"/>
          <a:stretch/>
        </p:blipFill>
        <p:spPr>
          <a:xfrm>
            <a:off x="-285750" y="1301115"/>
            <a:ext cx="5829300" cy="4667250"/>
          </a:xfrm>
          <a:prstGeom prst="rect">
            <a:avLst/>
          </a:prstGeom>
          <a:noFill/>
          <a:ln>
            <a:noFill/>
          </a:ln>
        </p:spPr>
      </p:pic>
      <p:sp>
        <p:nvSpPr>
          <p:cNvPr id="296" name="Google Shape;296;p34"/>
          <p:cNvSpPr txBox="1"/>
          <p:nvPr/>
        </p:nvSpPr>
        <p:spPr>
          <a:xfrm>
            <a:off x="4861560" y="3268980"/>
            <a:ext cx="58293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Questions????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pic>
        <p:nvPicPr>
          <p:cNvPr id="302" name="Google Shape;302;p35"/>
          <p:cNvPicPr preferRelativeResize="0"/>
          <p:nvPr/>
        </p:nvPicPr>
        <p:blipFill rotWithShape="1">
          <a:blip r:embed="rId3">
            <a:alphaModFix/>
          </a:blip>
          <a:srcRect b="0" l="0" r="0" t="0"/>
          <a:stretch/>
        </p:blipFill>
        <p:spPr>
          <a:xfrm>
            <a:off x="1142212" y="0"/>
            <a:ext cx="8568526" cy="611876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pic>
        <p:nvPicPr>
          <p:cNvPr id="308" name="Google Shape;308;p36"/>
          <p:cNvPicPr preferRelativeResize="0"/>
          <p:nvPr/>
        </p:nvPicPr>
        <p:blipFill rotWithShape="1">
          <a:blip r:embed="rId3">
            <a:alphaModFix/>
          </a:blip>
          <a:srcRect b="0" l="0" r="0" t="0"/>
          <a:stretch/>
        </p:blipFill>
        <p:spPr>
          <a:xfrm>
            <a:off x="787831" y="341043"/>
            <a:ext cx="5308169" cy="5824343"/>
          </a:xfrm>
          <a:prstGeom prst="rect">
            <a:avLst/>
          </a:prstGeom>
          <a:noFill/>
          <a:ln>
            <a:noFill/>
          </a:ln>
        </p:spPr>
      </p:pic>
      <p:sp>
        <p:nvSpPr>
          <p:cNvPr id="309" name="Google Shape;309;p36"/>
          <p:cNvSpPr txBox="1"/>
          <p:nvPr/>
        </p:nvSpPr>
        <p:spPr>
          <a:xfrm>
            <a:off x="6096000" y="2144111"/>
            <a:ext cx="6109138"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What statement is used to read a SAS data set in a DATA step?</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DATA</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WHERE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SET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ASSIGNMENT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37"/>
          <p:cNvSpPr txBox="1"/>
          <p:nvPr/>
        </p:nvSpPr>
        <p:spPr>
          <a:xfrm>
            <a:off x="1001110" y="662152"/>
            <a:ext cx="9396249" cy="563231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Which of the following programs concatenates the data sets sales and products?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a. date newsales;</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set products sales;</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run;</a:t>
            </a:r>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b. date newsales;</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set sales products;</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run;</a:t>
            </a:r>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c. date newsales;</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set sales;</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set products;</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run;</a:t>
            </a:r>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d.  None of these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pic>
        <p:nvPicPr>
          <p:cNvPr descr="https://msresumehelp.files.wordpress.com/2017/01/stick_figure_drawing_thank_you_400_clr1.png?w=375" id="320" name="Google Shape;320;p38"/>
          <p:cNvPicPr preferRelativeResize="0"/>
          <p:nvPr/>
        </p:nvPicPr>
        <p:blipFill rotWithShape="1">
          <a:blip r:embed="rId3">
            <a:alphaModFix/>
          </a:blip>
          <a:srcRect b="0" l="0" r="0" t="0"/>
          <a:stretch/>
        </p:blipFill>
        <p:spPr>
          <a:xfrm>
            <a:off x="2095008" y="630622"/>
            <a:ext cx="7495656" cy="3917730"/>
          </a:xfrm>
          <a:prstGeom prst="rect">
            <a:avLst/>
          </a:prstGeom>
          <a:noFill/>
          <a:ln cap="flat" cmpd="sng" w="9525">
            <a:solidFill>
              <a:schemeClr val="dk1"/>
            </a:solidFill>
            <a:prstDash val="solid"/>
            <a:round/>
            <a:headEnd len="sm" w="sm" type="none"/>
            <a:tailEnd len="sm" w="sm" type="none"/>
          </a:ln>
          <a:effectLst>
            <a:outerShdw blurRad="50800" rotWithShape="0" dir="16200000" dist="38100">
              <a:srgbClr val="000000">
                <a:alpha val="4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5"/>
          <p:cNvSpPr txBox="1"/>
          <p:nvPr/>
        </p:nvSpPr>
        <p:spPr>
          <a:xfrm>
            <a:off x="2343705" y="288252"/>
            <a:ext cx="6338656"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dk1"/>
                </a:solidFill>
                <a:latin typeface="Calibri"/>
                <a:ea typeface="Calibri"/>
                <a:cs typeface="Calibri"/>
                <a:sym typeface="Calibri"/>
              </a:rPr>
              <a:t>Getting Data Into a SAS Data Set</a:t>
            </a:r>
            <a:endParaRPr/>
          </a:p>
        </p:txBody>
      </p:sp>
      <p:pic>
        <p:nvPicPr>
          <p:cNvPr id="105" name="Google Shape;105;p15"/>
          <p:cNvPicPr preferRelativeResize="0"/>
          <p:nvPr/>
        </p:nvPicPr>
        <p:blipFill rotWithShape="1">
          <a:blip r:embed="rId3">
            <a:alphaModFix/>
          </a:blip>
          <a:srcRect b="0" l="0" r="0" t="0"/>
          <a:stretch/>
        </p:blipFill>
        <p:spPr>
          <a:xfrm>
            <a:off x="4474346" y="4081685"/>
            <a:ext cx="2281562" cy="2517586"/>
          </a:xfrm>
          <a:prstGeom prst="rect">
            <a:avLst/>
          </a:prstGeom>
          <a:noFill/>
          <a:ln>
            <a:noFill/>
          </a:ln>
        </p:spPr>
      </p:pic>
      <p:sp>
        <p:nvSpPr>
          <p:cNvPr id="106" name="Google Shape;106;p15"/>
          <p:cNvSpPr txBox="1"/>
          <p:nvPr/>
        </p:nvSpPr>
        <p:spPr>
          <a:xfrm>
            <a:off x="4962617" y="5273336"/>
            <a:ext cx="147369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Data In SAS</a:t>
            </a:r>
            <a:endParaRPr/>
          </a:p>
        </p:txBody>
      </p:sp>
      <p:sp>
        <p:nvSpPr>
          <p:cNvPr id="107" name="Google Shape;107;p15"/>
          <p:cNvSpPr/>
          <p:nvPr/>
        </p:nvSpPr>
        <p:spPr>
          <a:xfrm>
            <a:off x="6533965" y="5193437"/>
            <a:ext cx="2148396" cy="603681"/>
          </a:xfrm>
          <a:prstGeom prst="leftArrow">
            <a:avLst>
              <a:gd fmla="val 50000" name="adj1"/>
              <a:gd fmla="val 50000" name="adj2"/>
            </a:avLst>
          </a:prstGeom>
          <a:solidFill>
            <a:srgbClr val="A5A5A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DATA</a:t>
            </a:r>
            <a:endParaRPr/>
          </a:p>
        </p:txBody>
      </p:sp>
      <p:sp>
        <p:nvSpPr>
          <p:cNvPr id="108" name="Google Shape;108;p15"/>
          <p:cNvSpPr txBox="1"/>
          <p:nvPr/>
        </p:nvSpPr>
        <p:spPr>
          <a:xfrm>
            <a:off x="2095500" y="1182231"/>
            <a:ext cx="5981700" cy="2246769"/>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DATA cars1;</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INPUT make $ model $ mpg weight price;</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CARDS;</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AMC Concord 22 2930 4099</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AMC Pacer   17 3350 4749</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AMC Spirit  22 2640 3799</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Buick Century 20 3250 4816</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Buick Electra 15 4080 7827</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RUN; </a:t>
            </a:r>
            <a:endParaRPr sz="1800">
              <a:solidFill>
                <a:schemeClr val="dk1"/>
              </a:solidFill>
              <a:latin typeface="Calibri"/>
              <a:ea typeface="Calibri"/>
              <a:cs typeface="Calibri"/>
              <a:sym typeface="Calibri"/>
            </a:endParaRPr>
          </a:p>
        </p:txBody>
      </p:sp>
      <p:pic>
        <p:nvPicPr>
          <p:cNvPr descr="http://normalenews.sns.it/upload/2015/03/5292_big-data.jpg" id="109" name="Google Shape;109;p15"/>
          <p:cNvPicPr preferRelativeResize="0"/>
          <p:nvPr/>
        </p:nvPicPr>
        <p:blipFill rotWithShape="1">
          <a:blip r:embed="rId4">
            <a:alphaModFix/>
          </a:blip>
          <a:srcRect b="0" l="0" r="0" t="0"/>
          <a:stretch/>
        </p:blipFill>
        <p:spPr>
          <a:xfrm>
            <a:off x="8183880" y="4398955"/>
            <a:ext cx="3550920" cy="199461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6"/>
          <p:cNvSpPr txBox="1"/>
          <p:nvPr/>
        </p:nvSpPr>
        <p:spPr>
          <a:xfrm>
            <a:off x="2343705" y="288252"/>
            <a:ext cx="6338656"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Getting Data Into a SAS Data Set</a:t>
            </a:r>
            <a:endParaRPr/>
          </a:p>
        </p:txBody>
      </p:sp>
      <p:pic>
        <p:nvPicPr>
          <p:cNvPr id="116" name="Google Shape;116;p16"/>
          <p:cNvPicPr preferRelativeResize="0"/>
          <p:nvPr/>
        </p:nvPicPr>
        <p:blipFill rotWithShape="1">
          <a:blip r:embed="rId3">
            <a:alphaModFix/>
          </a:blip>
          <a:srcRect b="0" l="0" r="0" t="0"/>
          <a:stretch/>
        </p:blipFill>
        <p:spPr>
          <a:xfrm>
            <a:off x="4203576" y="3442359"/>
            <a:ext cx="2281562" cy="2517586"/>
          </a:xfrm>
          <a:prstGeom prst="rect">
            <a:avLst/>
          </a:prstGeom>
          <a:noFill/>
          <a:ln>
            <a:noFill/>
          </a:ln>
        </p:spPr>
      </p:pic>
      <p:sp>
        <p:nvSpPr>
          <p:cNvPr id="117" name="Google Shape;117;p16"/>
          <p:cNvSpPr txBox="1"/>
          <p:nvPr/>
        </p:nvSpPr>
        <p:spPr>
          <a:xfrm>
            <a:off x="4622307" y="4516486"/>
            <a:ext cx="147369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Data In SAS</a:t>
            </a:r>
            <a:endParaRPr/>
          </a:p>
        </p:txBody>
      </p:sp>
      <p:sp>
        <p:nvSpPr>
          <p:cNvPr id="118" name="Google Shape;118;p16"/>
          <p:cNvSpPr/>
          <p:nvPr/>
        </p:nvSpPr>
        <p:spPr>
          <a:xfrm>
            <a:off x="6322950" y="4398955"/>
            <a:ext cx="2148396" cy="603681"/>
          </a:xfrm>
          <a:prstGeom prst="leftArrow">
            <a:avLst>
              <a:gd fmla="val 50000" name="adj1"/>
              <a:gd fmla="val 50000" name="adj2"/>
            </a:avLst>
          </a:prstGeom>
          <a:solidFill>
            <a:srgbClr val="A5A5A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DATA</a:t>
            </a:r>
            <a:endParaRPr/>
          </a:p>
        </p:txBody>
      </p:sp>
      <p:sp>
        <p:nvSpPr>
          <p:cNvPr id="119" name="Google Shape;119;p16"/>
          <p:cNvSpPr txBox="1"/>
          <p:nvPr/>
        </p:nvSpPr>
        <p:spPr>
          <a:xfrm>
            <a:off x="2034290" y="1768068"/>
            <a:ext cx="5981700" cy="1046440"/>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DATA cars1;</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INFILE "c:carsdatacars3.dat";</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INPUT make $ model $ mpg weight price;</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RUN; </a:t>
            </a:r>
            <a:endParaRPr sz="1800">
              <a:solidFill>
                <a:schemeClr val="dk1"/>
              </a:solidFill>
              <a:latin typeface="Calibri"/>
              <a:ea typeface="Calibri"/>
              <a:cs typeface="Calibri"/>
              <a:sym typeface="Calibri"/>
            </a:endParaRPr>
          </a:p>
        </p:txBody>
      </p:sp>
      <p:pic>
        <p:nvPicPr>
          <p:cNvPr descr="http://normalenews.sns.it/upload/2015/03/5292_big-data.jpg" id="120" name="Google Shape;120;p16"/>
          <p:cNvPicPr preferRelativeResize="0"/>
          <p:nvPr/>
        </p:nvPicPr>
        <p:blipFill rotWithShape="1">
          <a:blip r:embed="rId4">
            <a:alphaModFix/>
          </a:blip>
          <a:srcRect b="0" l="0" r="0" t="0"/>
          <a:stretch/>
        </p:blipFill>
        <p:spPr>
          <a:xfrm>
            <a:off x="8113542" y="3703486"/>
            <a:ext cx="3550920" cy="199461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Google Shape;126;p17"/>
          <p:cNvPicPr preferRelativeResize="0"/>
          <p:nvPr/>
        </p:nvPicPr>
        <p:blipFill rotWithShape="1">
          <a:blip r:embed="rId3">
            <a:alphaModFix/>
          </a:blip>
          <a:srcRect b="0" l="0" r="0" t="0"/>
          <a:stretch/>
        </p:blipFill>
        <p:spPr>
          <a:xfrm>
            <a:off x="1520449" y="1605698"/>
            <a:ext cx="7055343" cy="2047875"/>
          </a:xfrm>
          <a:prstGeom prst="rect">
            <a:avLst/>
          </a:prstGeom>
          <a:noFill/>
          <a:ln>
            <a:noFill/>
          </a:ln>
        </p:spPr>
      </p:pic>
      <p:sp>
        <p:nvSpPr>
          <p:cNvPr id="127" name="Google Shape;127;p17"/>
          <p:cNvSpPr txBox="1"/>
          <p:nvPr/>
        </p:nvSpPr>
        <p:spPr>
          <a:xfrm>
            <a:off x="2343705" y="816745"/>
            <a:ext cx="6338656"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Getting Existing Data Into a SAS Data Set</a:t>
            </a:r>
            <a:endParaRPr/>
          </a:p>
        </p:txBody>
      </p:sp>
      <p:pic>
        <p:nvPicPr>
          <p:cNvPr id="128" name="Google Shape;128;p17"/>
          <p:cNvPicPr preferRelativeResize="0"/>
          <p:nvPr/>
        </p:nvPicPr>
        <p:blipFill rotWithShape="1">
          <a:blip r:embed="rId4">
            <a:alphaModFix/>
          </a:blip>
          <a:srcRect b="0" l="0" r="0" t="0"/>
          <a:stretch/>
        </p:blipFill>
        <p:spPr>
          <a:xfrm>
            <a:off x="4474346" y="4081685"/>
            <a:ext cx="2281562" cy="2517586"/>
          </a:xfrm>
          <a:prstGeom prst="rect">
            <a:avLst/>
          </a:prstGeom>
          <a:noFill/>
          <a:ln>
            <a:noFill/>
          </a:ln>
        </p:spPr>
      </p:pic>
      <p:sp>
        <p:nvSpPr>
          <p:cNvPr id="129" name="Google Shape;129;p17"/>
          <p:cNvSpPr txBox="1"/>
          <p:nvPr/>
        </p:nvSpPr>
        <p:spPr>
          <a:xfrm>
            <a:off x="4962617" y="5273336"/>
            <a:ext cx="147369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Data In SAS</a:t>
            </a:r>
            <a:endParaRPr/>
          </a:p>
        </p:txBody>
      </p:sp>
      <p:sp>
        <p:nvSpPr>
          <p:cNvPr id="130" name="Google Shape;130;p17"/>
          <p:cNvSpPr/>
          <p:nvPr/>
        </p:nvSpPr>
        <p:spPr>
          <a:xfrm>
            <a:off x="6533965" y="5193437"/>
            <a:ext cx="2148396" cy="603681"/>
          </a:xfrm>
          <a:prstGeom prst="leftArrow">
            <a:avLst>
              <a:gd fmla="val 50000" name="adj1"/>
              <a:gd fmla="val 50000" name="adj2"/>
            </a:avLst>
          </a:prstGeom>
          <a:solidFill>
            <a:srgbClr val="A5A5A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Existing DATA</a:t>
            </a:r>
            <a:endParaRPr/>
          </a:p>
        </p:txBody>
      </p:sp>
      <p:pic>
        <p:nvPicPr>
          <p:cNvPr id="131" name="Google Shape;131;p17"/>
          <p:cNvPicPr preferRelativeResize="0"/>
          <p:nvPr/>
        </p:nvPicPr>
        <p:blipFill rotWithShape="1">
          <a:blip r:embed="rId5">
            <a:alphaModFix/>
          </a:blip>
          <a:srcRect b="0" l="0" r="0" t="0"/>
          <a:stretch/>
        </p:blipFill>
        <p:spPr>
          <a:xfrm>
            <a:off x="8655727" y="4675439"/>
            <a:ext cx="2356926" cy="133007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Google Shape;137;p18"/>
          <p:cNvPicPr preferRelativeResize="0"/>
          <p:nvPr/>
        </p:nvPicPr>
        <p:blipFill rotWithShape="1">
          <a:blip r:embed="rId3">
            <a:alphaModFix/>
          </a:blip>
          <a:srcRect b="0" l="0" r="0" t="0"/>
          <a:stretch/>
        </p:blipFill>
        <p:spPr>
          <a:xfrm>
            <a:off x="804307" y="861237"/>
            <a:ext cx="7724775" cy="1485900"/>
          </a:xfrm>
          <a:prstGeom prst="rect">
            <a:avLst/>
          </a:prstGeom>
          <a:noFill/>
          <a:ln>
            <a:noFill/>
          </a:ln>
        </p:spPr>
      </p:pic>
      <p:pic>
        <p:nvPicPr>
          <p:cNvPr id="138" name="Google Shape;138;p18"/>
          <p:cNvPicPr preferRelativeResize="0"/>
          <p:nvPr/>
        </p:nvPicPr>
        <p:blipFill rotWithShape="1">
          <a:blip r:embed="rId4">
            <a:alphaModFix/>
          </a:blip>
          <a:srcRect b="0" l="0" r="0" t="0"/>
          <a:stretch/>
        </p:blipFill>
        <p:spPr>
          <a:xfrm>
            <a:off x="209596" y="2286368"/>
            <a:ext cx="8319486" cy="1838325"/>
          </a:xfrm>
          <a:prstGeom prst="rect">
            <a:avLst/>
          </a:prstGeom>
          <a:noFill/>
          <a:ln>
            <a:noFill/>
          </a:ln>
        </p:spPr>
      </p:pic>
      <p:pic>
        <p:nvPicPr>
          <p:cNvPr id="139" name="Google Shape;139;p18"/>
          <p:cNvPicPr preferRelativeResize="0"/>
          <p:nvPr/>
        </p:nvPicPr>
        <p:blipFill rotWithShape="1">
          <a:blip r:embed="rId5">
            <a:alphaModFix/>
          </a:blip>
          <a:srcRect b="0" l="0" r="0" t="0"/>
          <a:stretch/>
        </p:blipFill>
        <p:spPr>
          <a:xfrm>
            <a:off x="3897298" y="3989495"/>
            <a:ext cx="2317072" cy="2556769"/>
          </a:xfrm>
          <a:prstGeom prst="rect">
            <a:avLst/>
          </a:prstGeom>
          <a:noFill/>
          <a:ln>
            <a:noFill/>
          </a:ln>
        </p:spPr>
      </p:pic>
      <p:sp>
        <p:nvSpPr>
          <p:cNvPr id="140" name="Google Shape;140;p18"/>
          <p:cNvSpPr/>
          <p:nvPr/>
        </p:nvSpPr>
        <p:spPr>
          <a:xfrm>
            <a:off x="6027936" y="5033638"/>
            <a:ext cx="4136995" cy="603681"/>
          </a:xfrm>
          <a:prstGeom prst="leftArrow">
            <a:avLst>
              <a:gd fmla="val 50000" name="adj1"/>
              <a:gd fmla="val 50000" name="adj2"/>
            </a:avLst>
          </a:prstGeom>
          <a:solidFill>
            <a:srgbClr val="A5A5A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Weight, Height</a:t>
            </a:r>
            <a:endParaRPr/>
          </a:p>
        </p:txBody>
      </p:sp>
      <p:sp>
        <p:nvSpPr>
          <p:cNvPr id="141" name="Google Shape;141;p18"/>
          <p:cNvSpPr txBox="1"/>
          <p:nvPr/>
        </p:nvSpPr>
        <p:spPr>
          <a:xfrm>
            <a:off x="4429957" y="5033638"/>
            <a:ext cx="1233996"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BMI, Height2</a:t>
            </a:r>
            <a:endParaRPr/>
          </a:p>
        </p:txBody>
      </p:sp>
      <p:sp>
        <p:nvSpPr>
          <p:cNvPr id="142" name="Google Shape;142;p18"/>
          <p:cNvSpPr txBox="1"/>
          <p:nvPr/>
        </p:nvSpPr>
        <p:spPr>
          <a:xfrm>
            <a:off x="2098766" y="25886"/>
            <a:ext cx="5607698"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Changing Data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pic>
        <p:nvPicPr>
          <p:cNvPr id="148" name="Google Shape;148;p19"/>
          <p:cNvPicPr preferRelativeResize="0"/>
          <p:nvPr/>
        </p:nvPicPr>
        <p:blipFill rotWithShape="1">
          <a:blip r:embed="rId3">
            <a:alphaModFix/>
          </a:blip>
          <a:srcRect b="0" l="0" r="0" t="0"/>
          <a:stretch/>
        </p:blipFill>
        <p:spPr>
          <a:xfrm>
            <a:off x="509198" y="1137712"/>
            <a:ext cx="7553325" cy="2362200"/>
          </a:xfrm>
          <a:prstGeom prst="rect">
            <a:avLst/>
          </a:prstGeom>
          <a:noFill/>
          <a:ln>
            <a:noFill/>
          </a:ln>
        </p:spPr>
      </p:pic>
      <p:pic>
        <p:nvPicPr>
          <p:cNvPr id="149" name="Google Shape;149;p19"/>
          <p:cNvPicPr preferRelativeResize="0"/>
          <p:nvPr/>
        </p:nvPicPr>
        <p:blipFill rotWithShape="1">
          <a:blip r:embed="rId4">
            <a:alphaModFix/>
          </a:blip>
          <a:srcRect b="0" l="0" r="0" t="0"/>
          <a:stretch/>
        </p:blipFill>
        <p:spPr>
          <a:xfrm>
            <a:off x="609600" y="4609711"/>
            <a:ext cx="7452923" cy="1333500"/>
          </a:xfrm>
          <a:prstGeom prst="rect">
            <a:avLst/>
          </a:prstGeom>
          <a:noFill/>
          <a:ln>
            <a:noFill/>
          </a:ln>
        </p:spPr>
      </p:pic>
      <p:pic>
        <p:nvPicPr>
          <p:cNvPr id="150" name="Google Shape;150;p19"/>
          <p:cNvPicPr preferRelativeResize="0"/>
          <p:nvPr/>
        </p:nvPicPr>
        <p:blipFill rotWithShape="1">
          <a:blip r:embed="rId5">
            <a:alphaModFix/>
          </a:blip>
          <a:srcRect b="0" l="0" r="0" t="0"/>
          <a:stretch/>
        </p:blipFill>
        <p:spPr>
          <a:xfrm>
            <a:off x="8220268" y="1068028"/>
            <a:ext cx="1455577" cy="1606154"/>
          </a:xfrm>
          <a:prstGeom prst="rect">
            <a:avLst/>
          </a:prstGeom>
          <a:noFill/>
          <a:ln>
            <a:noFill/>
          </a:ln>
        </p:spPr>
      </p:pic>
      <p:sp>
        <p:nvSpPr>
          <p:cNvPr id="151" name="Google Shape;151;p19"/>
          <p:cNvSpPr/>
          <p:nvPr/>
        </p:nvSpPr>
        <p:spPr>
          <a:xfrm>
            <a:off x="9507894" y="1525057"/>
            <a:ext cx="1795372" cy="692095"/>
          </a:xfrm>
          <a:prstGeom prst="leftArrow">
            <a:avLst>
              <a:gd fmla="val 50000" name="adj1"/>
              <a:gd fmla="val 50000" name="adj2"/>
            </a:avLst>
          </a:prstGeom>
          <a:solidFill>
            <a:srgbClr val="7F7F7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Char, Numeric</a:t>
            </a:r>
            <a:endParaRPr/>
          </a:p>
        </p:txBody>
      </p:sp>
      <p:pic>
        <p:nvPicPr>
          <p:cNvPr id="152" name="Google Shape;152;p19"/>
          <p:cNvPicPr preferRelativeResize="0"/>
          <p:nvPr/>
        </p:nvPicPr>
        <p:blipFill rotWithShape="1">
          <a:blip r:embed="rId5">
            <a:alphaModFix/>
          </a:blip>
          <a:srcRect b="0" l="0" r="0" t="0"/>
          <a:stretch/>
        </p:blipFill>
        <p:spPr>
          <a:xfrm>
            <a:off x="8192275" y="4473384"/>
            <a:ext cx="1455577" cy="1606154"/>
          </a:xfrm>
          <a:prstGeom prst="rect">
            <a:avLst/>
          </a:prstGeom>
          <a:noFill/>
          <a:ln>
            <a:noFill/>
          </a:ln>
        </p:spPr>
      </p:pic>
      <p:sp>
        <p:nvSpPr>
          <p:cNvPr id="153" name="Google Shape;153;p19"/>
          <p:cNvSpPr/>
          <p:nvPr/>
        </p:nvSpPr>
        <p:spPr>
          <a:xfrm>
            <a:off x="9507894" y="4930413"/>
            <a:ext cx="1795372" cy="692095"/>
          </a:xfrm>
          <a:prstGeom prst="leftArrow">
            <a:avLst>
              <a:gd fmla="val 50000" name="adj1"/>
              <a:gd fmla="val 50000" name="adj2"/>
            </a:avLst>
          </a:prstGeom>
          <a:solidFill>
            <a:srgbClr val="7F7F7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Gender, DOB</a:t>
            </a:r>
            <a:endParaRPr/>
          </a:p>
        </p:txBody>
      </p:sp>
      <p:sp>
        <p:nvSpPr>
          <p:cNvPr id="154" name="Google Shape;154;p19"/>
          <p:cNvSpPr txBox="1"/>
          <p:nvPr/>
        </p:nvSpPr>
        <p:spPr>
          <a:xfrm>
            <a:off x="8500187" y="1576100"/>
            <a:ext cx="114766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Numeric</a:t>
            </a:r>
            <a:endParaRPr/>
          </a:p>
        </p:txBody>
      </p:sp>
      <p:sp>
        <p:nvSpPr>
          <p:cNvPr id="155" name="Google Shape;155;p19"/>
          <p:cNvSpPr txBox="1"/>
          <p:nvPr/>
        </p:nvSpPr>
        <p:spPr>
          <a:xfrm>
            <a:off x="8378668" y="4866642"/>
            <a:ext cx="1082789"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Sex,</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Date_of_Birth</a:t>
            </a:r>
            <a:endParaRPr sz="1800">
              <a:solidFill>
                <a:schemeClr val="dk1"/>
              </a:solidFill>
              <a:latin typeface="Calibri"/>
              <a:ea typeface="Calibri"/>
              <a:cs typeface="Calibri"/>
              <a:sym typeface="Calibri"/>
            </a:endParaRPr>
          </a:p>
        </p:txBody>
      </p:sp>
      <p:sp>
        <p:nvSpPr>
          <p:cNvPr id="156" name="Google Shape;156;p19"/>
          <p:cNvSpPr txBox="1"/>
          <p:nvPr/>
        </p:nvSpPr>
        <p:spPr>
          <a:xfrm>
            <a:off x="1588226" y="391569"/>
            <a:ext cx="7220494"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Selecting Types of Data and Renaming Data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descr="http://www.clipartkid.com/images/366/stick-figure-question-mark-clip-art-EQpF9B-clipart.jpg" id="162" name="Google Shape;162;p20"/>
          <p:cNvPicPr preferRelativeResize="0"/>
          <p:nvPr/>
        </p:nvPicPr>
        <p:blipFill rotWithShape="1">
          <a:blip r:embed="rId3">
            <a:alphaModFix/>
          </a:blip>
          <a:srcRect b="0" l="0" r="0" t="0"/>
          <a:stretch/>
        </p:blipFill>
        <p:spPr>
          <a:xfrm>
            <a:off x="-183832" y="1103948"/>
            <a:ext cx="3095625" cy="3095625"/>
          </a:xfrm>
          <a:prstGeom prst="rect">
            <a:avLst/>
          </a:prstGeom>
          <a:noFill/>
          <a:ln>
            <a:noFill/>
          </a:ln>
        </p:spPr>
      </p:pic>
      <p:sp>
        <p:nvSpPr>
          <p:cNvPr id="163" name="Google Shape;163;p20"/>
          <p:cNvSpPr txBox="1"/>
          <p:nvPr/>
        </p:nvSpPr>
        <p:spPr>
          <a:xfrm>
            <a:off x="2325053" y="2191434"/>
            <a:ext cx="9470707" cy="13849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cap="none">
                <a:solidFill>
                  <a:schemeClr val="dk1"/>
                </a:solidFill>
                <a:latin typeface="Calibri"/>
                <a:ea typeface="Calibri"/>
                <a:cs typeface="Calibri"/>
                <a:sym typeface="Calibri"/>
              </a:rPr>
              <a:t>WHAT IS THE DIFFERENCE BETWEEN PUTTING THE DROP, KEEP, OR RENAME OPTIONS IN THE DATA STATEMENT INSTEAD OF THE SET STATEMENT?</a:t>
            </a:r>
            <a:endParaRPr/>
          </a:p>
        </p:txBody>
      </p:sp>
      <p:pic>
        <p:nvPicPr>
          <p:cNvPr id="164" name="Google Shape;164;p20"/>
          <p:cNvPicPr preferRelativeResize="0"/>
          <p:nvPr/>
        </p:nvPicPr>
        <p:blipFill rotWithShape="1">
          <a:blip r:embed="rId4">
            <a:alphaModFix/>
          </a:blip>
          <a:srcRect b="0" l="0" r="0" t="0"/>
          <a:stretch/>
        </p:blipFill>
        <p:spPr>
          <a:xfrm>
            <a:off x="11552238" y="6218238"/>
            <a:ext cx="487362" cy="4873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pic>
        <p:nvPicPr>
          <p:cNvPr descr="https://media.istockphoto.com/photos/question-mark-3d-red-interrogation-punctuation-mark-asking-sign-with-picture-id905107082?k=6&amp;m=905107082&amp;s=612x612&amp;w=0&amp;h=SH5XWVBxFWEO-Zc5UyOiOwBCSqAZIDJIxsbsQXMUnuU=" id="170" name="Google Shape;170;p21"/>
          <p:cNvPicPr preferRelativeResize="0"/>
          <p:nvPr/>
        </p:nvPicPr>
        <p:blipFill rotWithShape="1">
          <a:blip r:embed="rId3">
            <a:alphaModFix/>
          </a:blip>
          <a:srcRect b="0" l="0" r="0" t="0"/>
          <a:stretch/>
        </p:blipFill>
        <p:spPr>
          <a:xfrm>
            <a:off x="-285750" y="1301115"/>
            <a:ext cx="5829300" cy="4667250"/>
          </a:xfrm>
          <a:prstGeom prst="rect">
            <a:avLst/>
          </a:prstGeom>
          <a:noFill/>
          <a:ln>
            <a:noFill/>
          </a:ln>
        </p:spPr>
      </p:pic>
      <p:sp>
        <p:nvSpPr>
          <p:cNvPr id="171" name="Google Shape;171;p21"/>
          <p:cNvSpPr txBox="1"/>
          <p:nvPr/>
        </p:nvSpPr>
        <p:spPr>
          <a:xfrm>
            <a:off x="4861560" y="3268980"/>
            <a:ext cx="58293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