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to the SAS Array presentation. </a:t>
            </a:r>
            <a:r>
              <a:rPr b="0" i="0" lang="en-US" sz="1200">
                <a:solidFill>
                  <a:schemeClr val="dk1"/>
                </a:solidFill>
                <a:latin typeface="Calibri"/>
                <a:ea typeface="Calibri"/>
                <a:cs typeface="Calibri"/>
                <a:sym typeface="Calibri"/>
              </a:rPr>
              <a:t>Generally, programmers use SAS arrays to simplify their code which results in less error-prone and more efficient programs.</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several ways to define an array.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 the example one, age is an array-name, 4 implies the number of variables in array and “11 1 2 62" are the fields that make up the array.</a:t>
            </a:r>
            <a:br>
              <a:rPr lang="en-US"/>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In the example two, colors is the array-name, start at 0 to 5, it contain 6 values.  Colors(0) – A, Colors(1)-B…. Colors(6)-I</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 the example four, SAS would automatically calculate the number of variables in array.  This initial value is missing value.</a:t>
            </a:r>
            <a:endParaRPr/>
          </a:p>
          <a:p>
            <a:pPr indent="0" lvl="0" marL="0" rtl="0" algn="l">
              <a:spcBef>
                <a:spcPts val="0"/>
              </a:spcBef>
              <a:spcAft>
                <a:spcPts val="0"/>
              </a:spcAft>
              <a:buNone/>
            </a:pP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In example three, there the book variable contains the B1 value and contains the B2 value, etc.</a:t>
            </a:r>
            <a:endParaRPr/>
          </a:p>
          <a:p>
            <a:pPr indent="0" lvl="0" marL="0" rtl="0" algn="l">
              <a:spcBef>
                <a:spcPts val="0"/>
              </a:spcBef>
              <a:spcAft>
                <a:spcPts val="0"/>
              </a:spcAft>
              <a:buNone/>
            </a:pPr>
            <a:br>
              <a:rPr b="0" i="0" lang="en-US" sz="1200">
                <a:solidFill>
                  <a:schemeClr val="dk1"/>
                </a:solidFill>
                <a:latin typeface="Calibri"/>
                <a:ea typeface="Calibri"/>
                <a:cs typeface="Calibri"/>
                <a:sym typeface="Calibri"/>
              </a:rPr>
            </a:b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lang="en-US"/>
              <a:t>But there are key points to remember.</a:t>
            </a:r>
            <a:endParaRPr/>
          </a:p>
          <a:p>
            <a:pPr indent="0" lvl="0" marL="0" rtl="0" algn="l">
              <a:spcBef>
                <a:spcPts val="0"/>
              </a:spcBef>
              <a:spcAft>
                <a:spcPts val="0"/>
              </a:spcAft>
              <a:buNone/>
            </a:pPr>
            <a:r>
              <a:t/>
            </a:r>
            <a:endParaRPr/>
          </a:p>
          <a:p>
            <a:pPr indent="0" lvl="0" marL="0" rtl="0" algn="l">
              <a:lnSpc>
                <a:spcPct val="80000"/>
              </a:lnSpc>
              <a:spcBef>
                <a:spcPts val="0"/>
              </a:spcBef>
              <a:spcAft>
                <a:spcPts val="0"/>
              </a:spcAft>
              <a:buNone/>
            </a:pPr>
            <a:r>
              <a:rPr lang="en-US" sz="1200"/>
              <a:t>array-name – Any valid SAS name</a:t>
            </a:r>
            <a:endParaRPr/>
          </a:p>
          <a:p>
            <a:pPr indent="0" lvl="0" marL="0" rtl="0" algn="l">
              <a:lnSpc>
                <a:spcPct val="80000"/>
              </a:lnSpc>
              <a:spcBef>
                <a:spcPts val="0"/>
              </a:spcBef>
              <a:spcAft>
                <a:spcPts val="0"/>
              </a:spcAft>
              <a:buNone/>
            </a:pPr>
            <a:r>
              <a:rPr lang="en-US" sz="1200"/>
              <a:t>n – Number of elements within the array</a:t>
            </a:r>
            <a:endParaRPr/>
          </a:p>
          <a:p>
            <a:pPr indent="0" lvl="0" marL="0" rtl="0" algn="l">
              <a:lnSpc>
                <a:spcPct val="80000"/>
              </a:lnSpc>
              <a:spcBef>
                <a:spcPts val="0"/>
              </a:spcBef>
              <a:spcAft>
                <a:spcPts val="0"/>
              </a:spcAft>
              <a:buNone/>
            </a:pPr>
            <a:r>
              <a:rPr lang="en-US" sz="1200"/>
              <a:t>$ - Indicates the elements within the array are character type variables</a:t>
            </a:r>
            <a:endParaRPr/>
          </a:p>
          <a:p>
            <a:pPr indent="0" lvl="0" marL="0" rtl="0" algn="l">
              <a:lnSpc>
                <a:spcPct val="80000"/>
              </a:lnSpc>
              <a:spcBef>
                <a:spcPts val="0"/>
              </a:spcBef>
              <a:spcAft>
                <a:spcPts val="0"/>
              </a:spcAft>
              <a:buNone/>
            </a:pPr>
            <a:r>
              <a:rPr lang="en-US" sz="1200"/>
              <a:t>length – A common length for the array elements</a:t>
            </a:r>
            <a:endParaRPr/>
          </a:p>
          <a:p>
            <a:pPr indent="0" lvl="0" marL="0" rtl="0" algn="l">
              <a:lnSpc>
                <a:spcPct val="80000"/>
              </a:lnSpc>
              <a:spcBef>
                <a:spcPts val="0"/>
              </a:spcBef>
              <a:spcAft>
                <a:spcPts val="0"/>
              </a:spcAft>
              <a:buNone/>
            </a:pPr>
            <a:r>
              <a:rPr lang="en-US" sz="1200"/>
              <a:t>array-elements – List of SAS variables to be part of the array</a:t>
            </a:r>
            <a:endParaRPr/>
          </a:p>
          <a:p>
            <a:pPr indent="0" lvl="0" marL="0" rtl="0" algn="l">
              <a:lnSpc>
                <a:spcPct val="80000"/>
              </a:lnSpc>
              <a:spcBef>
                <a:spcPts val="0"/>
              </a:spcBef>
              <a:spcAft>
                <a:spcPts val="0"/>
              </a:spcAft>
              <a:buNone/>
            </a:pPr>
            <a:r>
              <a:rPr lang="en-US" sz="1200"/>
              <a:t>initial values – Provides the initial values for each of the array elements</a:t>
            </a:r>
            <a:endParaRPr/>
          </a:p>
          <a:p>
            <a:pPr indent="0" lvl="0" marL="0" rtl="0" algn="l">
              <a:spcBef>
                <a:spcPts val="0"/>
              </a:spcBef>
              <a:spcAft>
                <a:spcPts val="0"/>
              </a:spcAft>
              <a:buNone/>
            </a:pPr>
            <a:r>
              <a:t/>
            </a:r>
            <a:endParaRPr/>
          </a:p>
        </p:txBody>
      </p:sp>
      <p:sp>
        <p:nvSpPr>
          <p:cNvPr id="147" name="Google Shape;14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Suppose that we don't feel particularly comfortable with understanding Celsius temperatures, and therefore, we want to convert the Celsius temperatures into Fahrenheit temperatures for which we have a better feel. The following SAS program uses the standard conversion formula:</a:t>
            </a:r>
            <a:endParaRPr/>
          </a:p>
          <a:p>
            <a:pPr indent="0" lvl="0" marL="0" rtl="0" algn="l">
              <a:spcBef>
                <a:spcPts val="0"/>
              </a:spcBef>
              <a:spcAft>
                <a:spcPts val="0"/>
              </a:spcAft>
              <a:buNone/>
            </a:pPr>
            <a:r>
              <a:rPr b="1" lang="en-US"/>
              <a:t>Fahrenheit temperature = 1.8*Celsius temperature + 32;</a:t>
            </a:r>
            <a:endParaRPr/>
          </a:p>
          <a:p>
            <a:pPr indent="0" lvl="0" marL="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So, I convert the Celsius temperatures in the </a:t>
            </a:r>
            <a:r>
              <a:rPr b="0" i="1" lang="en-US" sz="1200">
                <a:solidFill>
                  <a:schemeClr val="dk1"/>
                </a:solidFill>
                <a:latin typeface="Calibri"/>
                <a:ea typeface="Calibri"/>
                <a:cs typeface="Calibri"/>
                <a:sym typeface="Calibri"/>
              </a:rPr>
              <a:t>avgcelsius</a:t>
            </a:r>
            <a:r>
              <a:rPr b="0" i="0" lang="en-US" sz="1200">
                <a:solidFill>
                  <a:schemeClr val="dk1"/>
                </a:solidFill>
                <a:latin typeface="Calibri"/>
                <a:ea typeface="Calibri"/>
                <a:cs typeface="Calibri"/>
                <a:sym typeface="Calibri"/>
              </a:rPr>
              <a:t> data set to Fahrenheit temperatures stored in a new data set called </a:t>
            </a:r>
            <a:r>
              <a:rPr b="0" i="1" lang="en-US" sz="1200">
                <a:solidFill>
                  <a:schemeClr val="dk1"/>
                </a:solidFill>
                <a:latin typeface="Calibri"/>
                <a:ea typeface="Calibri"/>
                <a:cs typeface="Calibri"/>
                <a:sym typeface="Calibri"/>
              </a:rPr>
              <a:t>avgfahrenheit</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As you can see by the number of assignment statements necessary to make the conversions, the exercise becomes one of patience. Because there are twelve average monthly temperatures, we must write twelve assignment statements. Each assignment statement performs the same calculation.</a:t>
            </a:r>
            <a:endParaRPr/>
          </a:p>
          <a:p>
            <a:pPr indent="0" lvl="0" marL="0" rtl="0" algn="l">
              <a:spcBef>
                <a:spcPts val="0"/>
              </a:spcBef>
              <a:spcAft>
                <a:spcPts val="0"/>
              </a:spcAft>
              <a:buNone/>
            </a:pPr>
            <a:r>
              <a:t/>
            </a:r>
            <a:endParaRPr/>
          </a:p>
        </p:txBody>
      </p:sp>
      <p:sp>
        <p:nvSpPr>
          <p:cNvPr id="153" name="Google Shape;15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must be a simpler way to process the same algorithm over and over. </a:t>
            </a:r>
            <a:r>
              <a:rPr b="0" i="0" lang="en-US" sz="1200">
                <a:solidFill>
                  <a:schemeClr val="dk1"/>
                </a:solidFill>
                <a:latin typeface="Calibri"/>
                <a:ea typeface="Calibri"/>
                <a:cs typeface="Calibri"/>
                <a:sym typeface="Calibri"/>
              </a:rPr>
              <a:t>While doing SAS programming, we may encounter situations where we repeatedly need to execute a block of code several number of times. It is inconvenient to write the same set of statements again and again. This is where loops come into picture. In SAS, the Do statement is used to implement loops. It is also known as the Do Loop.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types of DO loops in SAS: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Index: The loop continues from the start value till the stop value of the index variable.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While: The loop continues as long as the While condition becomes false.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Until: The loop continues till the Until condition becomes True.</a:t>
            </a:r>
            <a:endParaRPr/>
          </a:p>
          <a:p>
            <a:pPr indent="0" lvl="0" marL="0" rtl="0" algn="l">
              <a:spcBef>
                <a:spcPts val="0"/>
              </a:spcBef>
              <a:spcAft>
                <a:spcPts val="0"/>
              </a:spcAft>
              <a:buNone/>
            </a:pPr>
            <a:r>
              <a:t/>
            </a:r>
            <a:endParaRPr/>
          </a:p>
        </p:txBody>
      </p:sp>
      <p:sp>
        <p:nvSpPr>
          <p:cNvPr id="159" name="Google Shape;15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We use an index variable as a start and stop value for Do Index loop. The SAS statements get executed repeatedly till the index variable reaches its final value.</a:t>
            </a:r>
            <a:endParaRPr b="0"/>
          </a:p>
        </p:txBody>
      </p:sp>
      <p:sp>
        <p:nvSpPr>
          <p:cNvPr id="166" name="Google Shape;16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Do While loop uses a WHILE condition. This Loop executes the block of code when the condition is true and keeps executing it, till the condition becomes false. Once the condition becomes false, the loop is terminated.</a:t>
            </a:r>
            <a:endParaRPr b="0"/>
          </a:p>
        </p:txBody>
      </p:sp>
      <p:sp>
        <p:nvSpPr>
          <p:cNvPr id="175" name="Google Shape;17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Do Until loop uses an Until condition.This Loop executes the block of code when the condition is false and keeps executing it, till the condition becomes true. Once the condition becomes true, the loop is terminated.</a:t>
            </a:r>
            <a:endParaRPr b="0"/>
          </a:p>
        </p:txBody>
      </p:sp>
      <p:sp>
        <p:nvSpPr>
          <p:cNvPr id="184" name="Google Shape;18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Correct answer: b</a:t>
            </a:r>
            <a:br>
              <a:rPr lang="en-US"/>
            </a:br>
            <a:br>
              <a:rPr lang="en-US"/>
            </a:br>
            <a:r>
              <a:rPr b="0" i="0" lang="en-US" sz="1200">
                <a:solidFill>
                  <a:schemeClr val="dk1"/>
                </a:solidFill>
                <a:latin typeface="Calibri"/>
                <a:ea typeface="Calibri"/>
                <a:cs typeface="Calibri"/>
                <a:sym typeface="Calibri"/>
              </a:rPr>
              <a:t>It might have a list of values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Correct answer: c</a:t>
            </a:r>
            <a:br>
              <a:rPr lang="en-US"/>
            </a:br>
            <a:br>
              <a:rPr lang="en-US"/>
            </a:br>
            <a:r>
              <a:rPr b="0" i="0" lang="en-US" sz="1200">
                <a:solidFill>
                  <a:schemeClr val="dk1"/>
                </a:solidFill>
                <a:latin typeface="Calibri"/>
                <a:ea typeface="Calibri"/>
                <a:cs typeface="Calibri"/>
                <a:sym typeface="Calibri"/>
              </a:rPr>
              <a:t>When you nest DO loops, you must use different index variables for each loop, and you must be certain that each DO statement has a corresponding END statement. Each DO loop can use different increment values.</a:t>
            </a:r>
            <a:endParaRPr/>
          </a:p>
          <a:p>
            <a:pPr indent="0" lvl="0" marL="0" rtl="0" algn="l">
              <a:spcBef>
                <a:spcPts val="0"/>
              </a:spcBef>
              <a:spcAft>
                <a:spcPts val="0"/>
              </a:spcAft>
              <a:buNone/>
            </a:pPr>
            <a:r>
              <a:t/>
            </a:r>
            <a:endParaRPr/>
          </a:p>
        </p:txBody>
      </p:sp>
      <p:sp>
        <p:nvSpPr>
          <p:cNvPr id="208" name="Google Shape;20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Correct answer: c</a:t>
            </a:r>
            <a:br>
              <a:rPr lang="en-US"/>
            </a:br>
            <a:br>
              <a:rPr lang="en-US"/>
            </a:br>
            <a:r>
              <a:rPr b="0" i="0" lang="en-US" sz="1200">
                <a:solidFill>
                  <a:schemeClr val="dk1"/>
                </a:solidFill>
                <a:latin typeface="Calibri"/>
                <a:ea typeface="Calibri"/>
                <a:cs typeface="Calibri"/>
                <a:sym typeface="Calibri"/>
              </a:rPr>
              <a:t>The number of iterations is determined by the DO statement's stop value, which in this case is 12.</a:t>
            </a:r>
            <a:endParaRPr/>
          </a:p>
        </p:txBody>
      </p:sp>
      <p:sp>
        <p:nvSpPr>
          <p:cNvPr id="214" name="Google Shape;21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 SAS array groups similar</a:t>
            </a:r>
            <a:r>
              <a:rPr b="0" i="0" lang="en-US" sz="1200" u="none" strike="noStrike">
                <a:solidFill>
                  <a:schemeClr val="dk1"/>
                </a:solidFill>
                <a:latin typeface="Calibri"/>
                <a:ea typeface="Calibri"/>
                <a:cs typeface="Calibri"/>
                <a:sym typeface="Calibri"/>
              </a:rPr>
              <a:t> variables </a:t>
            </a:r>
            <a:r>
              <a:rPr b="0" i="0" lang="en-US" sz="1200">
                <a:solidFill>
                  <a:schemeClr val="dk1"/>
                </a:solidFill>
                <a:latin typeface="Calibri"/>
                <a:ea typeface="Calibri"/>
                <a:cs typeface="Calibri"/>
                <a:sym typeface="Calibri"/>
              </a:rPr>
              <a:t>for processing inside the data step. After SAS array is defined, the tasks performed by variables at different times can be performed using a single array. This saves time and does not require multiple statements to be written.</a:t>
            </a:r>
            <a:endParaRPr b="0"/>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let’s look at this problem again.</a:t>
            </a:r>
            <a:endParaRPr/>
          </a:p>
        </p:txBody>
      </p:sp>
      <p:sp>
        <p:nvSpPr>
          <p:cNvPr id="220" name="Google Shape;22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If you compare this program with the previous program, you can see the statements that replaced the twelve assignment statements. The ARRAY statement defines an array called fahr. It tells SAS that you want to group the twelve month variables, jan , feb, ... dec, into an array called fahr. The (12) that appears in parentheses is a required part of the array declaration.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Called the dimension of the array, it tells SAS how many elements, that is, variables, you want to group together. When specifying the variable names to be grouped in the array, we simply list the elements, separating each element with a space. As with all SAS statements, the ARRAY statement is closed with a semicolon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Once we've defined the array fahr, we can use it in our code instead of the individual variable names. We refer to the individual elements of the array using its name and an index, such as, fahr(i). The order in which the variables appear in the ARRAY statement determines the variable's position in the array. For example, fahr(1) corresponds to the jan variable, fahr(2) corresponds to the feb variable, and fahr(12) corresponds to the dec variable. It's when you use an array like fahr, in conjunction with an iterative DO loop, that you can really simplify your code, as we did in this program.</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DO loop tells SAS to process through the elements of the fahr array, each time converting the Celsius temperature to a Fahrenheit temperature. For example, when the index variable i is 1, the assignment statement becomes: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a:t>fahr(1) = 1.8*fahr(1) + 32;</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which you could think of as saying:</a:t>
            </a:r>
            <a:endParaRPr/>
          </a:p>
          <a:p>
            <a:pPr indent="0" lvl="0" marL="0" rtl="0" algn="l">
              <a:spcBef>
                <a:spcPts val="0"/>
              </a:spcBef>
              <a:spcAft>
                <a:spcPts val="0"/>
              </a:spcAft>
              <a:buNone/>
            </a:pPr>
            <a:r>
              <a:rPr b="0" i="0" lang="en-US"/>
              <a:t>jan = 1.8*jan + 32;</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value of jan on the right side of the equal sign is the Celsius temperature. After the assignment statement is executed, the value of jan on the left side of the equal sign is updated to reflect the Fahrenheit temperature.</a:t>
            </a:r>
            <a:endParaRPr/>
          </a:p>
          <a:p>
            <a:pPr indent="0" lvl="0" marL="0" rtl="0" algn="l">
              <a:spcBef>
                <a:spcPts val="0"/>
              </a:spcBef>
              <a:spcAft>
                <a:spcPts val="0"/>
              </a:spcAft>
              <a:buNone/>
            </a:pPr>
            <a:r>
              <a:t/>
            </a:r>
            <a:endParaRPr/>
          </a:p>
        </p:txBody>
      </p:sp>
      <p:sp>
        <p:nvSpPr>
          <p:cNvPr id="226" name="Google Shape;22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We can also create new variables in an ARRAY statement by omitting the array elements from the statement. When our ARRAY statement fails to reference existing variables, SAS automatically creates new variables for us and assigns default names to them. The first ARRAY statement tells SAS to group the </a:t>
            </a:r>
            <a:r>
              <a:rPr b="0" i="1" lang="en-US" sz="1200">
                <a:solidFill>
                  <a:schemeClr val="dk1"/>
                </a:solidFill>
                <a:latin typeface="Calibri"/>
                <a:ea typeface="Calibri"/>
                <a:cs typeface="Calibri"/>
                <a:sym typeface="Calibri"/>
              </a:rPr>
              <a:t>jan</a:t>
            </a: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feb</a:t>
            </a:r>
            <a:r>
              <a:rPr b="0" i="0" lang="en-US" sz="1200">
                <a:solidFill>
                  <a:schemeClr val="dk1"/>
                </a:solidFill>
                <a:latin typeface="Calibri"/>
                <a:ea typeface="Calibri"/>
                <a:cs typeface="Calibri"/>
                <a:sym typeface="Calibri"/>
              </a:rPr>
              <a:t>, ..., </a:t>
            </a:r>
            <a:r>
              <a:rPr b="0" i="1" lang="en-US" sz="1200">
                <a:solidFill>
                  <a:schemeClr val="dk1"/>
                </a:solidFill>
                <a:latin typeface="Calibri"/>
                <a:ea typeface="Calibri"/>
                <a:cs typeface="Calibri"/>
                <a:sym typeface="Calibri"/>
              </a:rPr>
              <a:t>dec</a:t>
            </a:r>
            <a:r>
              <a:rPr b="0" i="0" lang="en-US" sz="1200">
                <a:solidFill>
                  <a:schemeClr val="dk1"/>
                </a:solidFill>
                <a:latin typeface="Calibri"/>
                <a:ea typeface="Calibri"/>
                <a:cs typeface="Calibri"/>
                <a:sym typeface="Calibri"/>
              </a:rPr>
              <a:t> variables in the </a:t>
            </a:r>
            <a:r>
              <a:rPr b="0" i="1" lang="en-US" sz="1200">
                <a:solidFill>
                  <a:schemeClr val="dk1"/>
                </a:solidFill>
                <a:latin typeface="Calibri"/>
                <a:ea typeface="Calibri"/>
                <a:cs typeface="Calibri"/>
                <a:sym typeface="Calibri"/>
              </a:rPr>
              <a:t>avgcelsius</a:t>
            </a:r>
            <a:r>
              <a:rPr b="0" i="0" lang="en-US" sz="1200">
                <a:solidFill>
                  <a:schemeClr val="dk1"/>
                </a:solidFill>
                <a:latin typeface="Calibri"/>
                <a:ea typeface="Calibri"/>
                <a:cs typeface="Calibri"/>
                <a:sym typeface="Calibri"/>
              </a:rPr>
              <a:t> data set into a one-dimensional array called </a:t>
            </a:r>
            <a:r>
              <a:rPr b="0" i="1" lang="en-US" sz="1200">
                <a:solidFill>
                  <a:schemeClr val="dk1"/>
                </a:solidFill>
                <a:latin typeface="Calibri"/>
                <a:ea typeface="Calibri"/>
                <a:cs typeface="Calibri"/>
                <a:sym typeface="Calibri"/>
              </a:rPr>
              <a:t>celsius</a:t>
            </a:r>
            <a:r>
              <a:rPr b="0" i="0" lang="en-US" sz="1200">
                <a:solidFill>
                  <a:schemeClr val="dk1"/>
                </a:solidFill>
                <a:latin typeface="Calibri"/>
                <a:ea typeface="Calibri"/>
                <a:cs typeface="Calibri"/>
                <a:sym typeface="Calibri"/>
              </a:rPr>
              <a:t>. The second ARRAY statement tells SAS to create twelve new variables called </a:t>
            </a:r>
            <a:r>
              <a:rPr b="0" i="1" lang="en-US" sz="1200">
                <a:solidFill>
                  <a:schemeClr val="dk1"/>
                </a:solidFill>
                <a:latin typeface="Calibri"/>
                <a:ea typeface="Calibri"/>
                <a:cs typeface="Calibri"/>
                <a:sym typeface="Calibri"/>
              </a:rPr>
              <a:t>janf</a:t>
            </a: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febf</a:t>
            </a:r>
            <a:r>
              <a:rPr b="0" i="0" lang="en-US" sz="1200">
                <a:solidFill>
                  <a:schemeClr val="dk1"/>
                </a:solidFill>
                <a:latin typeface="Calibri"/>
                <a:ea typeface="Calibri"/>
                <a:cs typeface="Calibri"/>
                <a:sym typeface="Calibri"/>
              </a:rPr>
              <a:t>, ..., and </a:t>
            </a:r>
            <a:r>
              <a:rPr b="0" i="1" lang="en-US" sz="1200">
                <a:solidFill>
                  <a:schemeClr val="dk1"/>
                </a:solidFill>
                <a:latin typeface="Calibri"/>
                <a:ea typeface="Calibri"/>
                <a:cs typeface="Calibri"/>
                <a:sym typeface="Calibri"/>
              </a:rPr>
              <a:t>decf</a:t>
            </a:r>
            <a:r>
              <a:rPr b="0" i="0" lang="en-US" sz="1200">
                <a:solidFill>
                  <a:schemeClr val="dk1"/>
                </a:solidFill>
                <a:latin typeface="Calibri"/>
                <a:ea typeface="Calibri"/>
                <a:cs typeface="Calibri"/>
                <a:sym typeface="Calibri"/>
              </a:rPr>
              <a:t>and to group them into an array called </a:t>
            </a:r>
            <a:r>
              <a:rPr b="0" i="1" lang="en-US" sz="1200">
                <a:solidFill>
                  <a:schemeClr val="dk1"/>
                </a:solidFill>
                <a:latin typeface="Calibri"/>
                <a:ea typeface="Calibri"/>
                <a:cs typeface="Calibri"/>
                <a:sym typeface="Calibri"/>
              </a:rPr>
              <a:t>fahr</a:t>
            </a:r>
            <a:r>
              <a:rPr b="0" i="0" lang="en-US" sz="1200">
                <a:solidFill>
                  <a:schemeClr val="dk1"/>
                </a:solidFill>
                <a:latin typeface="Calibri"/>
                <a:ea typeface="Calibri"/>
                <a:cs typeface="Calibri"/>
                <a:sym typeface="Calibri"/>
              </a:rPr>
              <a:t>.   </a:t>
            </a:r>
            <a:endParaRPr/>
          </a:p>
        </p:txBody>
      </p:sp>
      <p:sp>
        <p:nvSpPr>
          <p:cNvPr id="238" name="Google Shape;23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OF operator is used when a calculation is to be performed on all the variables or elements of the array.</a:t>
            </a:r>
            <a:endParaRPr/>
          </a:p>
        </p:txBody>
      </p:sp>
      <p:sp>
        <p:nvSpPr>
          <p:cNvPr id="249" name="Google Shape;24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If we want to look for a particular value in the array and check for its presence, IN operator can be made use of. In the below example we check for the availability of the color “Pink” in the data. The keyword IN is case sensitive.</a:t>
            </a:r>
            <a:endParaRPr/>
          </a:p>
        </p:txBody>
      </p:sp>
      <p:sp>
        <p:nvSpPr>
          <p:cNvPr id="256" name="Google Shape;25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Once an array is created, you can refer to a value in a array by specifying an index value.  So, here we are apply the value in the 5 position of the array to apply to the expression.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3" name="Google Shape;2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Consider, SAS Array example, a savings data set (savings) that contains 24 monthly variables for a single year, 12 variables for income(Inc1–Inc12), and 12 variables for expenses (Exp1 – Exp12). To calculate the net savings for each month, the SAS program needs 12 statements.  Yikes…. This method for calculating the net savings is repetitive. As the amount of data increases, more statements are required to calculate net savings for each month. Arrays can be used to perform these calculations with few statements.</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Answer is “It is an executable statement”.  An array statement is not an executable statement.  It defines an array.</a:t>
            </a:r>
            <a:endParaRPr/>
          </a:p>
        </p:txBody>
      </p:sp>
      <p:sp>
        <p:nvSpPr>
          <p:cNvPr id="285" name="Google Shape;28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bac2fe7b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bac2fe7b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54bac2fe7b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Answer” 2 “Do I = 1 to 4”</a:t>
            </a:r>
            <a:endParaRPr/>
          </a:p>
          <a:p>
            <a:pPr indent="0" lvl="0" marL="0" rtl="0" algn="l">
              <a:spcBef>
                <a:spcPts val="0"/>
              </a:spcBef>
              <a:spcAft>
                <a:spcPts val="0"/>
              </a:spcAft>
              <a:buNone/>
            </a:pPr>
            <a:r>
              <a:rPr lang="en-US"/>
              <a:t>In the Do statement you specify the index variable that represents the values of the array elements. We specify the start and stop positions of the array element.</a:t>
            </a:r>
            <a:endParaRPr/>
          </a:p>
          <a:p>
            <a:pPr indent="0" lvl="0" marL="0" rtl="0" algn="l">
              <a:spcBef>
                <a:spcPts val="0"/>
              </a:spcBef>
              <a:spcAft>
                <a:spcPts val="0"/>
              </a:spcAft>
              <a:buNone/>
            </a:pPr>
            <a:r>
              <a:t/>
            </a:r>
            <a:endParaRPr/>
          </a:p>
        </p:txBody>
      </p:sp>
      <p:sp>
        <p:nvSpPr>
          <p:cNvPr id="296" name="Google Shape;29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An array is a way of arranging things in rows and columns. When you buy things like a pack of cookies, a pack of toy cars, or even a carton of eggs, the items in the package are lined up to create an array. An array always has rows and columns. The rows are the horizontal lines that go from left to right. The columns are the vertical lines that go from top to bottom. Things that are arranged in an array create a rectangular shape or a square shape.</a:t>
            </a:r>
            <a:endParaRPr/>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rPr b="0" lang="en-US"/>
              <a:t>So in our doughnut box, we have 3 rows and 4 columns</a:t>
            </a:r>
            <a:r>
              <a:rPr lang="en-US"/>
              <a:t>.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Number sentences for an array can be written as a repeated addition sentence or a multiplication sentence. The multiplication sentence for this array is 4 * 3 = 12. This is because there are 4 doughths in each column and 3 doughnuts in each row. You can look at the first column and first row to see this information, so 4 * 3 = 12. You also can count each item one by one and you still see that there are 12 doughts.</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answer here is 3 + 3 + 3 = 9</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answer here is </a:t>
            </a:r>
            <a:r>
              <a:rPr b="0" i="0" lang="en-US" sz="1200">
                <a:solidFill>
                  <a:schemeClr val="dk1"/>
                </a:solidFill>
                <a:latin typeface="Calibri"/>
                <a:ea typeface="Calibri"/>
                <a:cs typeface="Calibri"/>
                <a:sym typeface="Calibri"/>
              </a:rPr>
              <a:t>4 columns and 3 rows</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SAS array name can be followed by either a pair of parentheses ( ), braces { }, or square brackets [ ]. By specifying a value inside the bracket, we can assign the same number of variables to the array.</a:t>
            </a:r>
            <a:endParaRPr/>
          </a:p>
          <a:p>
            <a:pPr indent="0" lvl="0" marL="0" rtl="0" algn="l">
              <a:spcBef>
                <a:spcPts val="0"/>
              </a:spcBef>
              <a:spcAft>
                <a:spcPts val="0"/>
              </a:spcAft>
              <a:buNone/>
            </a:pPr>
            <a:br>
              <a:rPr lang="en-US"/>
            </a:br>
            <a:r>
              <a:rPr b="0" i="0" lang="en-US" sz="1200">
                <a:solidFill>
                  <a:schemeClr val="dk1"/>
                </a:solidFill>
                <a:latin typeface="Calibri"/>
                <a:ea typeface="Calibri"/>
                <a:cs typeface="Calibri"/>
                <a:sym typeface="Calibri"/>
              </a:rPr>
              <a:t>For example, using this example, we can create an array and add 6 variables to it, one for each weight, instead of writing statements for those 6 variables.</a:t>
            </a:r>
            <a:endParaRPr/>
          </a:p>
        </p:txBody>
      </p:sp>
      <p:sp>
        <p:nvSpPr>
          <p:cNvPr id="140" name="Google Shape;14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6.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8.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9.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descr="Image result for sas arrays" id="89" name="Google Shape;89;p13"/>
          <p:cNvPicPr preferRelativeResize="0"/>
          <p:nvPr/>
        </p:nvPicPr>
        <p:blipFill rotWithShape="1">
          <a:blip r:embed="rId3">
            <a:alphaModFix/>
          </a:blip>
          <a:srcRect b="0" l="0" r="0" t="0"/>
          <a:stretch/>
        </p:blipFill>
        <p:spPr>
          <a:xfrm>
            <a:off x="381000" y="438150"/>
            <a:ext cx="11430000" cy="598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nvSpPr>
        <p:spPr>
          <a:xfrm>
            <a:off x="632012" y="1385047"/>
            <a:ext cx="8471647"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Declare an array of length 4 named age with values.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ARRAY age[4] (11 1 2 62);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Declare an array of length 8 named colors with values starting at index 0.</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ARRAY colors (0:5) A B C D E F G H I;</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Declare an array of length 5 named books which contain character values.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ARRAY books(1:5) $ b1-b5;</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Declare an array of required length depending on the number of values supplied.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ARRAY ANS(*) A1-A10;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https://newonlinecourses.science.psu.edu/stat481/sites/onlinecourses.science.psu.edu.stat481/files/lesson07/sas_L0701B/index.gif" id="155" name="Google Shape;155;p23"/>
          <p:cNvPicPr preferRelativeResize="0"/>
          <p:nvPr/>
        </p:nvPicPr>
        <p:blipFill rotWithShape="1">
          <a:blip r:embed="rId3">
            <a:alphaModFix/>
          </a:blip>
          <a:srcRect b="0" l="0" r="0" t="0"/>
          <a:stretch/>
        </p:blipFill>
        <p:spPr>
          <a:xfrm>
            <a:off x="2186609" y="0"/>
            <a:ext cx="6758608" cy="63070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descr="http://saalaracademy.com/wp-content/uploads/2017/08/Capture-1-2.png" id="161" name="Google Shape;161;p24"/>
          <p:cNvPicPr preferRelativeResize="0"/>
          <p:nvPr/>
        </p:nvPicPr>
        <p:blipFill rotWithShape="1">
          <a:blip r:embed="rId3">
            <a:alphaModFix/>
          </a:blip>
          <a:srcRect b="0" l="0" r="0" t="0"/>
          <a:stretch/>
        </p:blipFill>
        <p:spPr>
          <a:xfrm>
            <a:off x="454094" y="621403"/>
            <a:ext cx="5807558" cy="1712259"/>
          </a:xfrm>
          <a:prstGeom prst="rect">
            <a:avLst/>
          </a:prstGeom>
          <a:noFill/>
          <a:ln>
            <a:noFill/>
          </a:ln>
        </p:spPr>
      </p:pic>
      <p:pic>
        <p:nvPicPr>
          <p:cNvPr descr="https://cdn.edureka.co/blog/wp-content/uploads/2017/06/Loops-In-SAS-Edureka.png" id="162" name="Google Shape;162;p24"/>
          <p:cNvPicPr preferRelativeResize="0"/>
          <p:nvPr/>
        </p:nvPicPr>
        <p:blipFill rotWithShape="1">
          <a:blip r:embed="rId4">
            <a:alphaModFix/>
          </a:blip>
          <a:srcRect b="0" l="0" r="0" t="0"/>
          <a:stretch/>
        </p:blipFill>
        <p:spPr>
          <a:xfrm>
            <a:off x="690562" y="3055247"/>
            <a:ext cx="10810875" cy="318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5"/>
          <p:cNvPicPr preferRelativeResize="0"/>
          <p:nvPr/>
        </p:nvPicPr>
        <p:blipFill rotWithShape="1">
          <a:blip r:embed="rId3">
            <a:alphaModFix/>
          </a:blip>
          <a:srcRect b="0" l="0" r="0" t="0"/>
          <a:stretch/>
        </p:blipFill>
        <p:spPr>
          <a:xfrm>
            <a:off x="251791" y="191534"/>
            <a:ext cx="6020435" cy="1160188"/>
          </a:xfrm>
          <a:prstGeom prst="rect">
            <a:avLst/>
          </a:prstGeom>
          <a:noFill/>
          <a:ln>
            <a:noFill/>
          </a:ln>
        </p:spPr>
      </p:pic>
      <p:pic>
        <p:nvPicPr>
          <p:cNvPr id="169" name="Google Shape;169;p25"/>
          <p:cNvPicPr preferRelativeResize="0"/>
          <p:nvPr/>
        </p:nvPicPr>
        <p:blipFill rotWithShape="1">
          <a:blip r:embed="rId4">
            <a:alphaModFix/>
          </a:blip>
          <a:srcRect b="0" l="0" r="0" t="0"/>
          <a:stretch/>
        </p:blipFill>
        <p:spPr>
          <a:xfrm>
            <a:off x="1233696" y="1351722"/>
            <a:ext cx="6305550" cy="1295400"/>
          </a:xfrm>
          <a:prstGeom prst="rect">
            <a:avLst/>
          </a:prstGeom>
          <a:noFill/>
          <a:ln>
            <a:noFill/>
          </a:ln>
        </p:spPr>
      </p:pic>
      <p:pic>
        <p:nvPicPr>
          <p:cNvPr id="170" name="Google Shape;170;p25"/>
          <p:cNvPicPr preferRelativeResize="0"/>
          <p:nvPr/>
        </p:nvPicPr>
        <p:blipFill rotWithShape="1">
          <a:blip r:embed="rId5">
            <a:alphaModFix/>
          </a:blip>
          <a:srcRect b="0" l="0" r="0" t="0"/>
          <a:stretch/>
        </p:blipFill>
        <p:spPr>
          <a:xfrm>
            <a:off x="1357326" y="4218128"/>
            <a:ext cx="4914900" cy="1828800"/>
          </a:xfrm>
          <a:prstGeom prst="rect">
            <a:avLst/>
          </a:prstGeom>
          <a:noFill/>
          <a:ln>
            <a:noFill/>
          </a:ln>
        </p:spPr>
      </p:pic>
      <p:pic>
        <p:nvPicPr>
          <p:cNvPr descr="SASLoop - SAS Programming - Edureka" id="171" name="Google Shape;171;p25"/>
          <p:cNvPicPr preferRelativeResize="0"/>
          <p:nvPr/>
        </p:nvPicPr>
        <p:blipFill rotWithShape="1">
          <a:blip r:embed="rId6">
            <a:alphaModFix/>
          </a:blip>
          <a:srcRect b="0" l="0" r="0" t="0"/>
          <a:stretch/>
        </p:blipFill>
        <p:spPr>
          <a:xfrm>
            <a:off x="5530301" y="2192822"/>
            <a:ext cx="5981700" cy="322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6"/>
          <p:cNvPicPr preferRelativeResize="0"/>
          <p:nvPr/>
        </p:nvPicPr>
        <p:blipFill rotWithShape="1">
          <a:blip r:embed="rId3">
            <a:alphaModFix/>
          </a:blip>
          <a:srcRect b="0" l="0" r="0" t="0"/>
          <a:stretch/>
        </p:blipFill>
        <p:spPr>
          <a:xfrm>
            <a:off x="0" y="54345"/>
            <a:ext cx="5211150" cy="1853967"/>
          </a:xfrm>
          <a:prstGeom prst="rect">
            <a:avLst/>
          </a:prstGeom>
          <a:noFill/>
          <a:ln>
            <a:noFill/>
          </a:ln>
        </p:spPr>
      </p:pic>
      <p:pic>
        <p:nvPicPr>
          <p:cNvPr id="178" name="Google Shape;178;p26"/>
          <p:cNvPicPr preferRelativeResize="0"/>
          <p:nvPr/>
        </p:nvPicPr>
        <p:blipFill rotWithShape="1">
          <a:blip r:embed="rId4">
            <a:alphaModFix/>
          </a:blip>
          <a:srcRect b="0" l="0" r="0" t="0"/>
          <a:stretch/>
        </p:blipFill>
        <p:spPr>
          <a:xfrm>
            <a:off x="1912661" y="1666461"/>
            <a:ext cx="3476625" cy="1219200"/>
          </a:xfrm>
          <a:prstGeom prst="rect">
            <a:avLst/>
          </a:prstGeom>
          <a:noFill/>
          <a:ln>
            <a:noFill/>
          </a:ln>
        </p:spPr>
      </p:pic>
      <p:pic>
        <p:nvPicPr>
          <p:cNvPr id="179" name="Google Shape;179;p26"/>
          <p:cNvPicPr preferRelativeResize="0"/>
          <p:nvPr/>
        </p:nvPicPr>
        <p:blipFill rotWithShape="1">
          <a:blip r:embed="rId5">
            <a:alphaModFix/>
          </a:blip>
          <a:srcRect b="0" l="0" r="0" t="0"/>
          <a:stretch/>
        </p:blipFill>
        <p:spPr>
          <a:xfrm>
            <a:off x="2002112" y="3603349"/>
            <a:ext cx="5610225" cy="2076450"/>
          </a:xfrm>
          <a:prstGeom prst="rect">
            <a:avLst/>
          </a:prstGeom>
          <a:noFill/>
          <a:ln>
            <a:noFill/>
          </a:ln>
        </p:spPr>
      </p:pic>
      <p:pic>
        <p:nvPicPr>
          <p:cNvPr descr="SASLoop - SAS Programming - Edureka" id="180" name="Google Shape;180;p26"/>
          <p:cNvPicPr preferRelativeResize="0"/>
          <p:nvPr/>
        </p:nvPicPr>
        <p:blipFill rotWithShape="1">
          <a:blip r:embed="rId6">
            <a:alphaModFix/>
          </a:blip>
          <a:srcRect b="0" l="0" r="0" t="0"/>
          <a:stretch/>
        </p:blipFill>
        <p:spPr>
          <a:xfrm>
            <a:off x="5389286" y="2276061"/>
            <a:ext cx="6038850"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7"/>
          <p:cNvPicPr preferRelativeResize="0"/>
          <p:nvPr/>
        </p:nvPicPr>
        <p:blipFill rotWithShape="1">
          <a:blip r:embed="rId3">
            <a:alphaModFix/>
          </a:blip>
          <a:srcRect b="0" l="0" r="0" t="0"/>
          <a:stretch/>
        </p:blipFill>
        <p:spPr>
          <a:xfrm>
            <a:off x="414957" y="360914"/>
            <a:ext cx="7438999" cy="1368495"/>
          </a:xfrm>
          <a:prstGeom prst="rect">
            <a:avLst/>
          </a:prstGeom>
          <a:noFill/>
          <a:ln>
            <a:noFill/>
          </a:ln>
        </p:spPr>
      </p:pic>
      <p:pic>
        <p:nvPicPr>
          <p:cNvPr id="187" name="Google Shape;187;p27"/>
          <p:cNvPicPr preferRelativeResize="0"/>
          <p:nvPr/>
        </p:nvPicPr>
        <p:blipFill rotWithShape="1">
          <a:blip r:embed="rId4">
            <a:alphaModFix/>
          </a:blip>
          <a:srcRect b="0" l="0" r="0" t="0"/>
          <a:stretch/>
        </p:blipFill>
        <p:spPr>
          <a:xfrm>
            <a:off x="1141344" y="1990518"/>
            <a:ext cx="3748708" cy="885112"/>
          </a:xfrm>
          <a:prstGeom prst="rect">
            <a:avLst/>
          </a:prstGeom>
          <a:noFill/>
          <a:ln>
            <a:noFill/>
          </a:ln>
        </p:spPr>
      </p:pic>
      <p:pic>
        <p:nvPicPr>
          <p:cNvPr id="188" name="Google Shape;188;p27"/>
          <p:cNvPicPr preferRelativeResize="0"/>
          <p:nvPr/>
        </p:nvPicPr>
        <p:blipFill rotWithShape="1">
          <a:blip r:embed="rId5">
            <a:alphaModFix/>
          </a:blip>
          <a:srcRect b="0" l="0" r="0" t="0"/>
          <a:stretch/>
        </p:blipFill>
        <p:spPr>
          <a:xfrm>
            <a:off x="1141344" y="3786187"/>
            <a:ext cx="3076575" cy="2028825"/>
          </a:xfrm>
          <a:prstGeom prst="rect">
            <a:avLst/>
          </a:prstGeom>
          <a:noFill/>
          <a:ln>
            <a:noFill/>
          </a:ln>
        </p:spPr>
      </p:pic>
      <p:pic>
        <p:nvPicPr>
          <p:cNvPr descr="SASLoop4 - SAS Programming - Edureka" id="189" name="Google Shape;189;p27"/>
          <p:cNvPicPr preferRelativeResize="0"/>
          <p:nvPr/>
        </p:nvPicPr>
        <p:blipFill rotWithShape="1">
          <a:blip r:embed="rId6">
            <a:alphaModFix/>
          </a:blip>
          <a:srcRect b="0" l="0" r="0" t="0"/>
          <a:stretch/>
        </p:blipFill>
        <p:spPr>
          <a:xfrm>
            <a:off x="4973708" y="2419349"/>
            <a:ext cx="6000750" cy="238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195" name="Google Shape;195;p28"/>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196" name="Google Shape;196;p28"/>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pic>
        <p:nvPicPr>
          <p:cNvPr id="197" name="Google Shape;197;p28"/>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9"/>
          <p:cNvPicPr preferRelativeResize="0"/>
          <p:nvPr/>
        </p:nvPicPr>
        <p:blipFill rotWithShape="1">
          <a:blip r:embed="rId3">
            <a:alphaModFix/>
          </a:blip>
          <a:srcRect b="0" l="0" r="0" t="0"/>
          <a:stretch/>
        </p:blipFill>
        <p:spPr>
          <a:xfrm>
            <a:off x="1142212" y="0"/>
            <a:ext cx="8568526" cy="6118763"/>
          </a:xfrm>
          <a:prstGeom prst="rect">
            <a:avLst/>
          </a:prstGeom>
          <a:noFill/>
          <a:ln>
            <a:noFill/>
          </a:ln>
        </p:spPr>
      </p:pic>
      <p:pic>
        <p:nvPicPr>
          <p:cNvPr id="204" name="Google Shape;204;p29"/>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0"/>
          <p:cNvPicPr preferRelativeResize="0"/>
          <p:nvPr/>
        </p:nvPicPr>
        <p:blipFill rotWithShape="1">
          <a:blip r:embed="rId3">
            <a:alphaModFix/>
          </a:blip>
          <a:srcRect b="0" l="0" r="0" t="0"/>
          <a:stretch/>
        </p:blipFill>
        <p:spPr>
          <a:xfrm>
            <a:off x="474842" y="695739"/>
            <a:ext cx="10612796" cy="51484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31"/>
          <p:cNvPicPr preferRelativeResize="0"/>
          <p:nvPr/>
        </p:nvPicPr>
        <p:blipFill rotWithShape="1">
          <a:blip r:embed="rId3">
            <a:alphaModFix/>
          </a:blip>
          <a:srcRect b="0" l="0" r="0" t="0"/>
          <a:stretch/>
        </p:blipFill>
        <p:spPr>
          <a:xfrm>
            <a:off x="386384" y="801549"/>
            <a:ext cx="12134850" cy="452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2728912" y="1628775"/>
            <a:ext cx="6734175" cy="3600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descr="https://newonlinecourses.science.psu.edu/stat481/sites/onlinecourses.science.psu.edu.stat481/files/lesson07/sas_L0701B/index.gif" id="222" name="Google Shape;222;p32"/>
          <p:cNvPicPr preferRelativeResize="0"/>
          <p:nvPr/>
        </p:nvPicPr>
        <p:blipFill rotWithShape="1">
          <a:blip r:embed="rId3">
            <a:alphaModFix/>
          </a:blip>
          <a:srcRect b="0" l="0" r="0" t="0"/>
          <a:stretch/>
        </p:blipFill>
        <p:spPr>
          <a:xfrm>
            <a:off x="2186609" y="0"/>
            <a:ext cx="6758608" cy="63070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descr="https://newonlinecourses.science.psu.edu/stat481/sites/onlinecourses.science.psu.edu.stat481/files/lesson07/sas_L0702/index.gif" id="228" name="Google Shape;228;p33"/>
          <p:cNvPicPr preferRelativeResize="0"/>
          <p:nvPr/>
        </p:nvPicPr>
        <p:blipFill rotWithShape="1">
          <a:blip r:embed="rId3">
            <a:alphaModFix/>
          </a:blip>
          <a:srcRect b="0" l="0" r="0" t="0"/>
          <a:stretch/>
        </p:blipFill>
        <p:spPr>
          <a:xfrm>
            <a:off x="781093" y="306635"/>
            <a:ext cx="10629813" cy="62447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SAS Output" id="234" name="Google Shape;234;p34"/>
          <p:cNvPicPr preferRelativeResize="0"/>
          <p:nvPr/>
        </p:nvPicPr>
        <p:blipFill rotWithShape="1">
          <a:blip r:embed="rId3">
            <a:alphaModFix/>
          </a:blip>
          <a:srcRect b="0" l="0" r="0" t="0"/>
          <a:stretch/>
        </p:blipFill>
        <p:spPr>
          <a:xfrm>
            <a:off x="1769165" y="477907"/>
            <a:ext cx="8715682" cy="57042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https://newonlinecourses.science.psu.edu/stat481/sites/onlinecourses.science.psu.edu.stat481/files/lesson07/sas_L0707/index.gif" id="240" name="Google Shape;240;p35"/>
          <p:cNvPicPr preferRelativeResize="0"/>
          <p:nvPr/>
        </p:nvPicPr>
        <p:blipFill rotWithShape="1">
          <a:blip r:embed="rId3">
            <a:alphaModFix/>
          </a:blip>
          <a:srcRect b="0" l="0" r="0" t="0"/>
          <a:stretch/>
        </p:blipFill>
        <p:spPr>
          <a:xfrm>
            <a:off x="1490870" y="197620"/>
            <a:ext cx="7871791" cy="64627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6"/>
          <p:cNvPicPr preferRelativeResize="0"/>
          <p:nvPr/>
        </p:nvPicPr>
        <p:blipFill rotWithShape="1">
          <a:blip r:embed="rId3">
            <a:alphaModFix/>
          </a:blip>
          <a:srcRect b="0" l="0" r="0" t="0"/>
          <a:stretch/>
        </p:blipFill>
        <p:spPr>
          <a:xfrm>
            <a:off x="757237" y="623887"/>
            <a:ext cx="10677525" cy="5610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nvSpPr>
        <p:spPr>
          <a:xfrm>
            <a:off x="596348" y="437322"/>
            <a:ext cx="73152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example_OF;</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INPUT A1 A2 A3 A4;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ARRAY A(4) A1-A4;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A_SUM=SUM(OF A(*));</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A_MEAN=MEAN(OF A(*));</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A_MIN=MIN(OF A(*));</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DATALINES;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21 4 52 11</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96 25 42 6;</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RUN;</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PROC PRINT DATA=example_OF;</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RUN;</a:t>
            </a:r>
            <a:endParaRPr/>
          </a:p>
        </p:txBody>
      </p:sp>
      <p:pic>
        <p:nvPicPr>
          <p:cNvPr descr="SAS Array " id="252" name="Google Shape;252;p37"/>
          <p:cNvPicPr preferRelativeResize="0"/>
          <p:nvPr/>
        </p:nvPicPr>
        <p:blipFill rotWithShape="1">
          <a:blip r:embed="rId3">
            <a:alphaModFix/>
          </a:blip>
          <a:srcRect b="0" l="0" r="0" t="0"/>
          <a:stretch/>
        </p:blipFill>
        <p:spPr>
          <a:xfrm>
            <a:off x="5683526" y="1593367"/>
            <a:ext cx="8046501" cy="30979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nvSpPr>
        <p:spPr>
          <a:xfrm>
            <a:off x="165652" y="695739"/>
            <a:ext cx="9872870"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DATA in_example;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INPUT A1 $ A2 $ A3 $ A4 $;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ARRAY COLOURS(4) A1-A4;</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IF 'yellow' IN COLOURS THEN available='Yes'; ELSE available='No';</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DATALINES;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Orange-pink violet yellow;</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RUN;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PROC PRINT DATA=in_example;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RUN;</a:t>
            </a:r>
            <a:endParaRPr/>
          </a:p>
        </p:txBody>
      </p:sp>
      <p:pic>
        <p:nvPicPr>
          <p:cNvPr descr="https://d2h0cx97tjks2p.cloudfront.net/blogs/wp-content/uploads/sites/2/2018/03/array_in_result.jpg" id="259" name="Google Shape;259;p38"/>
          <p:cNvPicPr preferRelativeResize="0"/>
          <p:nvPr/>
        </p:nvPicPr>
        <p:blipFill rotWithShape="1">
          <a:blip r:embed="rId3">
            <a:alphaModFix/>
          </a:blip>
          <a:srcRect b="0" l="0" r="0" t="0"/>
          <a:stretch/>
        </p:blipFill>
        <p:spPr>
          <a:xfrm>
            <a:off x="5922064" y="3232081"/>
            <a:ext cx="7144531" cy="26791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39"/>
          <p:cNvPicPr preferRelativeResize="0"/>
          <p:nvPr/>
        </p:nvPicPr>
        <p:blipFill rotWithShape="1">
          <a:blip r:embed="rId3">
            <a:alphaModFix/>
          </a:blip>
          <a:srcRect b="0" l="0" r="0" t="0"/>
          <a:stretch/>
        </p:blipFill>
        <p:spPr>
          <a:xfrm>
            <a:off x="3915603" y="3841681"/>
            <a:ext cx="5314950" cy="923925"/>
          </a:xfrm>
          <a:prstGeom prst="rect">
            <a:avLst/>
          </a:prstGeom>
          <a:noFill/>
          <a:ln>
            <a:noFill/>
          </a:ln>
        </p:spPr>
      </p:pic>
      <p:pic>
        <p:nvPicPr>
          <p:cNvPr id="266" name="Google Shape;266;p39"/>
          <p:cNvPicPr preferRelativeResize="0"/>
          <p:nvPr/>
        </p:nvPicPr>
        <p:blipFill rotWithShape="1">
          <a:blip r:embed="rId4">
            <a:alphaModFix/>
          </a:blip>
          <a:srcRect b="0" l="0" r="0" t="0"/>
          <a:stretch/>
        </p:blipFill>
        <p:spPr>
          <a:xfrm>
            <a:off x="2922518" y="2179360"/>
            <a:ext cx="5381625" cy="352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272" name="Google Shape;272;p40"/>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273" name="Google Shape;273;p40"/>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pic>
        <p:nvPicPr>
          <p:cNvPr id="274" name="Google Shape;274;p40"/>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41"/>
          <p:cNvPicPr preferRelativeResize="0"/>
          <p:nvPr/>
        </p:nvPicPr>
        <p:blipFill rotWithShape="1">
          <a:blip r:embed="rId3">
            <a:alphaModFix/>
          </a:blip>
          <a:srcRect b="0" l="0" r="0" t="0"/>
          <a:stretch/>
        </p:blipFill>
        <p:spPr>
          <a:xfrm>
            <a:off x="1142212" y="0"/>
            <a:ext cx="8568526" cy="6118763"/>
          </a:xfrm>
          <a:prstGeom prst="rect">
            <a:avLst/>
          </a:prstGeom>
          <a:noFill/>
          <a:ln>
            <a:noFill/>
          </a:ln>
        </p:spPr>
      </p:pic>
      <p:pic>
        <p:nvPicPr>
          <p:cNvPr id="281" name="Google Shape;281;p41"/>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nvSpPr>
        <p:spPr>
          <a:xfrm>
            <a:off x="4284020" y="1875692"/>
            <a:ext cx="8452339"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net_sav1 = inc1- exp1;</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net_sav2 = inc2- exp2; . .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net_sav3 = inc3- exp3;</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net_sav11 = inc11-exp11;</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net_sav12 = inc12- exp12;</a:t>
            </a:r>
            <a:endParaRPr/>
          </a:p>
        </p:txBody>
      </p:sp>
      <p:sp>
        <p:nvSpPr>
          <p:cNvPr id="102" name="Google Shape;102;p15"/>
          <p:cNvSpPr txBox="1"/>
          <p:nvPr/>
        </p:nvSpPr>
        <p:spPr>
          <a:xfrm>
            <a:off x="3644348" y="662577"/>
            <a:ext cx="809707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Let’s Consider This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Google Shape;287;p42"/>
          <p:cNvPicPr preferRelativeResize="0"/>
          <p:nvPr/>
        </p:nvPicPr>
        <p:blipFill rotWithShape="1">
          <a:blip r:embed="rId3">
            <a:alphaModFix/>
          </a:blip>
          <a:srcRect b="0" l="0" r="0" t="0"/>
          <a:stretch/>
        </p:blipFill>
        <p:spPr>
          <a:xfrm>
            <a:off x="810176" y="1510541"/>
            <a:ext cx="10571648" cy="38369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Google Shape;298;p44"/>
          <p:cNvPicPr preferRelativeResize="0"/>
          <p:nvPr/>
        </p:nvPicPr>
        <p:blipFill rotWithShape="1">
          <a:blip r:embed="rId3">
            <a:alphaModFix/>
          </a:blip>
          <a:srcRect b="0" l="0" r="0" t="0"/>
          <a:stretch/>
        </p:blipFill>
        <p:spPr>
          <a:xfrm>
            <a:off x="1133062" y="955542"/>
            <a:ext cx="10317852" cy="49469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Image result for array" id="108" name="Google Shape;108;p16"/>
          <p:cNvPicPr preferRelativeResize="0"/>
          <p:nvPr/>
        </p:nvPicPr>
        <p:blipFill rotWithShape="1">
          <a:blip r:embed="rId3">
            <a:alphaModFix/>
          </a:blip>
          <a:srcRect b="0" l="0" r="0" t="0"/>
          <a:stretch/>
        </p:blipFill>
        <p:spPr>
          <a:xfrm>
            <a:off x="2417693" y="1299528"/>
            <a:ext cx="6667500" cy="5000625"/>
          </a:xfrm>
          <a:prstGeom prst="rect">
            <a:avLst/>
          </a:prstGeom>
          <a:noFill/>
          <a:ln>
            <a:noFill/>
          </a:ln>
        </p:spPr>
      </p:pic>
      <p:sp>
        <p:nvSpPr>
          <p:cNvPr id="109" name="Google Shape;109;p16"/>
          <p:cNvSpPr txBox="1"/>
          <p:nvPr/>
        </p:nvSpPr>
        <p:spPr>
          <a:xfrm>
            <a:off x="1802296" y="530087"/>
            <a:ext cx="81500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What is An Array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115" name="Google Shape;115;p17"/>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116" name="Google Shape;116;p17"/>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pic>
        <p:nvPicPr>
          <p:cNvPr id="117" name="Google Shape;117;p17"/>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8"/>
          <p:cNvPicPr preferRelativeResize="0"/>
          <p:nvPr/>
        </p:nvPicPr>
        <p:blipFill rotWithShape="1">
          <a:blip r:embed="rId3">
            <a:alphaModFix/>
          </a:blip>
          <a:srcRect b="0" l="0" r="0" t="0"/>
          <a:stretch/>
        </p:blipFill>
        <p:spPr>
          <a:xfrm>
            <a:off x="1142212" y="0"/>
            <a:ext cx="8568526" cy="6118763"/>
          </a:xfrm>
          <a:prstGeom prst="rect">
            <a:avLst/>
          </a:prstGeom>
          <a:noFill/>
          <a:ln>
            <a:noFill/>
          </a:ln>
        </p:spPr>
      </p:pic>
      <p:pic>
        <p:nvPicPr>
          <p:cNvPr id="124" name="Google Shape;124;p18"/>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19"/>
          <p:cNvPicPr preferRelativeResize="0"/>
          <p:nvPr/>
        </p:nvPicPr>
        <p:blipFill rotWithShape="1">
          <a:blip r:embed="rId3">
            <a:alphaModFix/>
          </a:blip>
          <a:srcRect b="0" l="0" r="0" t="0"/>
          <a:stretch/>
        </p:blipFill>
        <p:spPr>
          <a:xfrm>
            <a:off x="2166937" y="423862"/>
            <a:ext cx="7858125" cy="601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0"/>
          <p:cNvPicPr preferRelativeResize="0"/>
          <p:nvPr/>
        </p:nvPicPr>
        <p:blipFill rotWithShape="1">
          <a:blip r:embed="rId3">
            <a:alphaModFix/>
          </a:blip>
          <a:srcRect b="0" l="0" r="0" t="0"/>
          <a:stretch/>
        </p:blipFill>
        <p:spPr>
          <a:xfrm>
            <a:off x="2191871" y="103156"/>
            <a:ext cx="7275419" cy="602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1"/>
          <p:cNvPicPr preferRelativeResize="0"/>
          <p:nvPr/>
        </p:nvPicPr>
        <p:blipFill rotWithShape="1">
          <a:blip r:embed="rId3">
            <a:alphaModFix/>
          </a:blip>
          <a:srcRect b="0" l="0" r="0" t="0"/>
          <a:stretch/>
        </p:blipFill>
        <p:spPr>
          <a:xfrm>
            <a:off x="214312" y="638175"/>
            <a:ext cx="11763375" cy="5581650"/>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7558497" y="2178423"/>
            <a:ext cx="4633503" cy="14957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