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F154D70-0165-4B86-98A8-65070315A6D1}" type="datetimeFigureOut">
              <a:rPr lang="es-MX" smtClean="0"/>
              <a:t>12/02/2019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1535500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F154D70-0165-4B86-98A8-65070315A6D1}" type="datetimeFigureOut">
              <a:rPr lang="es-MX" smtClean="0"/>
              <a:t>12/02/2019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221969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F154D70-0165-4B86-98A8-65070315A6D1}" type="datetimeFigureOut">
              <a:rPr lang="es-MX" smtClean="0"/>
              <a:t>12/02/2019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3994607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F154D70-0165-4B86-98A8-65070315A6D1}" type="datetimeFigureOut">
              <a:rPr lang="es-MX" smtClean="0"/>
              <a:t>12/02/2019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1BE1450-B4CA-41AB-BAA5-17721551D9E7}" type="slidenum">
              <a:rPr lang="es-MX" smtClean="0"/>
              <a:t>‹Nº›</a:t>
            </a:fld>
            <a:endParaRPr lang="es-MX"/>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927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F154D70-0165-4B86-98A8-65070315A6D1}" type="datetimeFigureOut">
              <a:rPr lang="es-MX" smtClean="0"/>
              <a:t>12/02/2019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3139776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9F154D70-0165-4B86-98A8-65070315A6D1}" type="datetimeFigureOut">
              <a:rPr lang="es-MX" smtClean="0"/>
              <a:t>12/02/2019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4016786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9F154D70-0165-4B86-98A8-65070315A6D1}" type="datetimeFigureOut">
              <a:rPr lang="es-MX" smtClean="0"/>
              <a:t>12/02/2019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287073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F154D70-0165-4B86-98A8-65070315A6D1}" type="datetimeFigureOut">
              <a:rPr lang="es-MX" smtClean="0"/>
              <a:t>12/02/2019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437752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F154D70-0165-4B86-98A8-65070315A6D1}" type="datetimeFigureOut">
              <a:rPr lang="es-MX" smtClean="0"/>
              <a:t>12/02/2019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385446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F154D70-0165-4B86-98A8-65070315A6D1}" type="datetimeFigureOut">
              <a:rPr lang="es-MX" smtClean="0"/>
              <a:t>12/02/2019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340218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F154D70-0165-4B86-98A8-65070315A6D1}" type="datetimeFigureOut">
              <a:rPr lang="es-MX" smtClean="0"/>
              <a:t>12/02/2019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242855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F154D70-0165-4B86-98A8-65070315A6D1}" type="datetimeFigureOut">
              <a:rPr lang="es-MX" smtClean="0"/>
              <a:t>12/02/2019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11777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F154D70-0165-4B86-98A8-65070315A6D1}" type="datetimeFigureOut">
              <a:rPr lang="es-MX" smtClean="0"/>
              <a:t>12/02/2019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124929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F154D70-0165-4B86-98A8-65070315A6D1}" type="datetimeFigureOut">
              <a:rPr lang="es-MX" smtClean="0"/>
              <a:t>12/02/2019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262977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54D70-0165-4B86-98A8-65070315A6D1}" type="datetimeFigureOut">
              <a:rPr lang="es-MX" smtClean="0"/>
              <a:t>12/02/2019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3528279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F154D70-0165-4B86-98A8-65070315A6D1}" type="datetimeFigureOut">
              <a:rPr lang="es-MX" smtClean="0"/>
              <a:t>12/02/2019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307742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F154D70-0165-4B86-98A8-65070315A6D1}" type="datetimeFigureOut">
              <a:rPr lang="es-MX" smtClean="0"/>
              <a:t>12/02/2019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1BE1450-B4CA-41AB-BAA5-17721551D9E7}" type="slidenum">
              <a:rPr lang="es-MX" smtClean="0"/>
              <a:t>‹Nº›</a:t>
            </a:fld>
            <a:endParaRPr lang="es-MX"/>
          </a:p>
        </p:txBody>
      </p:sp>
    </p:spTree>
    <p:extLst>
      <p:ext uri="{BB962C8B-B14F-4D97-AF65-F5344CB8AC3E}">
        <p14:creationId xmlns:p14="http://schemas.microsoft.com/office/powerpoint/2010/main" val="1477989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F154D70-0165-4B86-98A8-65070315A6D1}" type="datetimeFigureOut">
              <a:rPr lang="es-MX" smtClean="0"/>
              <a:t>12/02/2019</a:t>
            </a:fld>
            <a:endParaRPr lang="es-MX"/>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1BE1450-B4CA-41AB-BAA5-17721551D9E7}" type="slidenum">
              <a:rPr lang="es-MX" smtClean="0"/>
              <a:t>‹Nº›</a:t>
            </a:fld>
            <a:endParaRPr lang="es-MX"/>
          </a:p>
        </p:txBody>
      </p:sp>
    </p:spTree>
    <p:extLst>
      <p:ext uri="{BB962C8B-B14F-4D97-AF65-F5344CB8AC3E}">
        <p14:creationId xmlns:p14="http://schemas.microsoft.com/office/powerpoint/2010/main" val="49928693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Aplicación de la reingeniería de software</a:t>
            </a:r>
            <a:endParaRPr lang="es-MX" dirty="0"/>
          </a:p>
        </p:txBody>
      </p:sp>
      <p:sp>
        <p:nvSpPr>
          <p:cNvPr id="3" name="Subtítulo 2"/>
          <p:cNvSpPr>
            <a:spLocks noGrp="1"/>
          </p:cNvSpPr>
          <p:nvPr>
            <p:ph type="subTitle" idx="1"/>
          </p:nvPr>
        </p:nvSpPr>
        <p:spPr/>
        <p:txBody>
          <a:bodyPr/>
          <a:lstStyle/>
          <a:p>
            <a:r>
              <a:rPr lang="es-MX" dirty="0" smtClean="0"/>
              <a:t>Universidad Politécnica de Cancún</a:t>
            </a:r>
            <a:endParaRPr lang="es-MX" dirty="0"/>
          </a:p>
        </p:txBody>
      </p:sp>
    </p:spTree>
    <p:extLst>
      <p:ext uri="{BB962C8B-B14F-4D97-AF65-F5344CB8AC3E}">
        <p14:creationId xmlns:p14="http://schemas.microsoft.com/office/powerpoint/2010/main" val="2927891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Confiar el liderazgo a una persona que no entiende la reingeniería</a:t>
            </a:r>
            <a:endParaRPr lang="es-MX" dirty="0"/>
          </a:p>
        </p:txBody>
      </p:sp>
      <p:sp>
        <p:nvSpPr>
          <p:cNvPr id="3" name="Marcador de contenido 2"/>
          <p:cNvSpPr>
            <a:spLocks noGrp="1"/>
          </p:cNvSpPr>
          <p:nvPr>
            <p:ph idx="1"/>
          </p:nvPr>
        </p:nvSpPr>
        <p:spPr>
          <a:xfrm>
            <a:off x="913795" y="1732449"/>
            <a:ext cx="5134308" cy="4058751"/>
          </a:xfrm>
        </p:spPr>
        <p:txBody>
          <a:bodyPr>
            <a:normAutofit/>
          </a:bodyPr>
          <a:lstStyle/>
          <a:p>
            <a:pPr marL="36900" indent="0" algn="just">
              <a:buNone/>
            </a:pPr>
            <a:r>
              <a:rPr lang="es-MX" sz="2800" dirty="0" smtClean="0"/>
              <a:t>Si el líder no entiende la importancia de la reingeniería, simple y sencillamente está no funcionará. Existen muchas personas que no entienden que ciertos softwares deben actualizarse. Si este fuera el caso el proyecto de reingeniería no sería satisfactorio.</a:t>
            </a:r>
            <a:endParaRPr lang="es-MX" sz="2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401" y="1970191"/>
            <a:ext cx="5343310" cy="3990826"/>
          </a:xfrm>
          <a:prstGeom prst="rect">
            <a:avLst/>
          </a:prstGeom>
          <a:ln>
            <a:noFill/>
          </a:ln>
          <a:effectLst>
            <a:softEdge rad="112500"/>
          </a:effectLst>
        </p:spPr>
      </p:pic>
    </p:spTree>
    <p:extLst>
      <p:ext uri="{BB962C8B-B14F-4D97-AF65-F5344CB8AC3E}">
        <p14:creationId xmlns:p14="http://schemas.microsoft.com/office/powerpoint/2010/main" val="1601039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Escatimar los recursos destinados a la reingeniería</a:t>
            </a:r>
            <a:endParaRPr lang="es-MX" dirty="0"/>
          </a:p>
        </p:txBody>
      </p:sp>
      <p:sp>
        <p:nvSpPr>
          <p:cNvPr id="3" name="Marcador de contenido 2"/>
          <p:cNvSpPr>
            <a:spLocks noGrp="1"/>
          </p:cNvSpPr>
          <p:nvPr>
            <p:ph idx="1"/>
          </p:nvPr>
        </p:nvSpPr>
        <p:spPr>
          <a:xfrm>
            <a:off x="913795" y="1732449"/>
            <a:ext cx="5163448" cy="4527674"/>
          </a:xfrm>
        </p:spPr>
        <p:txBody>
          <a:bodyPr>
            <a:noAutofit/>
          </a:bodyPr>
          <a:lstStyle/>
          <a:p>
            <a:pPr marL="36900" indent="0" algn="just">
              <a:buNone/>
            </a:pPr>
            <a:r>
              <a:rPr lang="es-MX" sz="2800" dirty="0" smtClean="0"/>
              <a:t>En innumerables ocasiones, el encargado de llevar a </a:t>
            </a:r>
            <a:r>
              <a:rPr lang="es-MX" sz="2800" dirty="0" smtClean="0"/>
              <a:t>cabo la reingeniería, tiende a limitar los recursos que se han destinado a la misma. Esto provoca que los colaboradores realicen trabajos con equipos e infraestructura limitados, lo que a su vez provoca un ritmo de trabajo pesado.</a:t>
            </a:r>
            <a:endParaRPr lang="es-MX" sz="2800"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3767" y="2281089"/>
            <a:ext cx="5346318" cy="2445656"/>
          </a:xfrm>
          <a:prstGeom prst="rect">
            <a:avLst/>
          </a:prstGeom>
          <a:ln>
            <a:noFill/>
          </a:ln>
          <a:effectLst>
            <a:softEdge rad="112500"/>
          </a:effectLst>
        </p:spPr>
      </p:pic>
    </p:spTree>
    <p:extLst>
      <p:ext uri="{BB962C8B-B14F-4D97-AF65-F5344CB8AC3E}">
        <p14:creationId xmlns:p14="http://schemas.microsoft.com/office/powerpoint/2010/main" val="3331028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Enterrar la reingeniería en medio de la agenda corporativa</a:t>
            </a:r>
            <a:endParaRPr lang="es-MX" dirty="0"/>
          </a:p>
        </p:txBody>
      </p:sp>
      <p:sp>
        <p:nvSpPr>
          <p:cNvPr id="3" name="Marcador de contenido 2"/>
          <p:cNvSpPr>
            <a:spLocks noGrp="1"/>
          </p:cNvSpPr>
          <p:nvPr>
            <p:ph idx="1"/>
          </p:nvPr>
        </p:nvSpPr>
        <p:spPr>
          <a:xfrm>
            <a:off x="913795" y="1732449"/>
            <a:ext cx="5275990" cy="4372929"/>
          </a:xfrm>
        </p:spPr>
        <p:txBody>
          <a:bodyPr>
            <a:noAutofit/>
          </a:bodyPr>
          <a:lstStyle/>
          <a:p>
            <a:pPr marL="36900" indent="0" algn="just">
              <a:buNone/>
            </a:pPr>
            <a:r>
              <a:rPr lang="es-MX" sz="2600" dirty="0" smtClean="0"/>
              <a:t>Cuando una organización detecta que es necesaria la reingeniería y que se cuentan con los recursos óptimos para llevarla a cabo, el siguiente paso es poner manos a la obra. Lamentablemente muchos proyectos de reingeniería se quedan en esa etapa ya que, aunque consideran importante ese proceso no le ponen la debida atención.</a:t>
            </a:r>
            <a:endParaRPr lang="es-MX" sz="26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3677" y="1997612"/>
            <a:ext cx="5525329" cy="3162007"/>
          </a:xfrm>
          <a:prstGeom prst="rect">
            <a:avLst/>
          </a:prstGeom>
          <a:ln>
            <a:noFill/>
          </a:ln>
          <a:effectLst>
            <a:softEdge rad="112500"/>
          </a:effectLst>
        </p:spPr>
      </p:pic>
    </p:spTree>
    <p:extLst>
      <p:ext uri="{BB962C8B-B14F-4D97-AF65-F5344CB8AC3E}">
        <p14:creationId xmlns:p14="http://schemas.microsoft.com/office/powerpoint/2010/main" val="209020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No distinguir la reingeniería de otros procesos de mejora</a:t>
            </a:r>
            <a:endParaRPr lang="es-MX" dirty="0"/>
          </a:p>
        </p:txBody>
      </p:sp>
      <p:sp>
        <p:nvSpPr>
          <p:cNvPr id="4" name="Marcador de texto 3"/>
          <p:cNvSpPr>
            <a:spLocks noGrp="1"/>
          </p:cNvSpPr>
          <p:nvPr>
            <p:ph type="body" idx="1"/>
          </p:nvPr>
        </p:nvSpPr>
        <p:spPr/>
        <p:txBody>
          <a:bodyPr/>
          <a:lstStyle/>
          <a:p>
            <a:r>
              <a:rPr lang="es-MX" dirty="0" smtClean="0"/>
              <a:t>Mejora de proceso</a:t>
            </a:r>
            <a:endParaRPr lang="es-MX" dirty="0"/>
          </a:p>
        </p:txBody>
      </p:sp>
      <p:sp>
        <p:nvSpPr>
          <p:cNvPr id="5" name="Marcador de contenido 4"/>
          <p:cNvSpPr>
            <a:spLocks noGrp="1"/>
          </p:cNvSpPr>
          <p:nvPr>
            <p:ph sz="half" idx="2"/>
          </p:nvPr>
        </p:nvSpPr>
        <p:spPr/>
        <p:txBody>
          <a:bodyPr>
            <a:noAutofit/>
          </a:bodyPr>
          <a:lstStyle/>
          <a:p>
            <a:r>
              <a:rPr lang="es-MX" sz="2300" dirty="0" smtClean="0"/>
              <a:t>Análisis de procesos actuales.</a:t>
            </a:r>
          </a:p>
          <a:p>
            <a:r>
              <a:rPr lang="es-MX" sz="2300" dirty="0" smtClean="0"/>
              <a:t>Definición de áreas de oportunidad.</a:t>
            </a:r>
          </a:p>
          <a:p>
            <a:r>
              <a:rPr lang="es-MX" sz="2300" dirty="0" smtClean="0"/>
              <a:t>Definición de estrategias de cambio.</a:t>
            </a:r>
          </a:p>
          <a:p>
            <a:r>
              <a:rPr lang="es-MX" sz="2300" dirty="0" smtClean="0"/>
              <a:t>Capacitación para el cambio.</a:t>
            </a:r>
          </a:p>
          <a:p>
            <a:r>
              <a:rPr lang="es-MX" sz="2300" dirty="0" smtClean="0"/>
              <a:t>Administración del cambio y mejora continua.</a:t>
            </a:r>
            <a:endParaRPr lang="es-MX" sz="2300" dirty="0"/>
          </a:p>
        </p:txBody>
      </p:sp>
      <p:sp>
        <p:nvSpPr>
          <p:cNvPr id="6" name="Marcador de texto 5"/>
          <p:cNvSpPr>
            <a:spLocks noGrp="1"/>
          </p:cNvSpPr>
          <p:nvPr>
            <p:ph type="body" sz="quarter" idx="3"/>
          </p:nvPr>
        </p:nvSpPr>
        <p:spPr/>
        <p:txBody>
          <a:bodyPr/>
          <a:lstStyle/>
          <a:p>
            <a:r>
              <a:rPr lang="es-MX" dirty="0" smtClean="0"/>
              <a:t>Reingeniería</a:t>
            </a:r>
            <a:endParaRPr lang="es-MX" dirty="0"/>
          </a:p>
        </p:txBody>
      </p:sp>
      <p:sp>
        <p:nvSpPr>
          <p:cNvPr id="7" name="Marcador de contenido 6"/>
          <p:cNvSpPr>
            <a:spLocks noGrp="1"/>
          </p:cNvSpPr>
          <p:nvPr>
            <p:ph sz="quarter" idx="4"/>
          </p:nvPr>
        </p:nvSpPr>
        <p:spPr/>
        <p:txBody>
          <a:bodyPr>
            <a:normAutofit lnSpcReduction="10000"/>
          </a:bodyPr>
          <a:lstStyle/>
          <a:p>
            <a:r>
              <a:rPr lang="es-MX" sz="2800" dirty="0" smtClean="0"/>
              <a:t>El objetivo principal de la reingeniería es ayudar a evitar problemas de inestabilidad en las aplicaciones.</a:t>
            </a:r>
          </a:p>
          <a:p>
            <a:r>
              <a:rPr lang="es-MX" sz="2800" dirty="0" smtClean="0"/>
              <a:t>Cuándo aplicamos la reingeniería, corregimos problemas de raíz.</a:t>
            </a:r>
          </a:p>
          <a:p>
            <a:endParaRPr lang="es-MX" dirty="0"/>
          </a:p>
        </p:txBody>
      </p:sp>
    </p:spTree>
    <p:extLst>
      <p:ext uri="{BB962C8B-B14F-4D97-AF65-F5344CB8AC3E}">
        <p14:creationId xmlns:p14="http://schemas.microsoft.com/office/powerpoint/2010/main" val="430511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Concentrarse solamente en el diseño</a:t>
            </a:r>
            <a:endParaRPr lang="es-MX" dirty="0"/>
          </a:p>
        </p:txBody>
      </p:sp>
      <p:sp>
        <p:nvSpPr>
          <p:cNvPr id="3" name="Marcador de contenido 2"/>
          <p:cNvSpPr>
            <a:spLocks noGrp="1"/>
          </p:cNvSpPr>
          <p:nvPr>
            <p:ph idx="1"/>
          </p:nvPr>
        </p:nvSpPr>
        <p:spPr>
          <a:xfrm>
            <a:off x="913795" y="1732449"/>
            <a:ext cx="5416667" cy="4058751"/>
          </a:xfrm>
        </p:spPr>
        <p:txBody>
          <a:bodyPr>
            <a:normAutofit/>
          </a:bodyPr>
          <a:lstStyle/>
          <a:p>
            <a:pPr marL="36900" indent="0" algn="just">
              <a:buNone/>
            </a:pPr>
            <a:r>
              <a:rPr lang="es-MX" sz="2800" dirty="0" smtClean="0"/>
              <a:t>Para muchas personas el diseño es vital. Esto provoca que en muchas ocasiones en el proceso de reingeniería solo se “maquille” el sistema que se está trabajando. Al final la parte importante -el funcionamiento- no termina por ser el más idóneo.</a:t>
            </a:r>
            <a:endParaRPr lang="es-MX" sz="2800"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462" y="1623461"/>
            <a:ext cx="5715000" cy="4276725"/>
          </a:xfrm>
          <a:prstGeom prst="rect">
            <a:avLst/>
          </a:prstGeom>
          <a:ln>
            <a:noFill/>
          </a:ln>
          <a:effectLst>
            <a:softEdge rad="112500"/>
          </a:effectLst>
        </p:spPr>
      </p:pic>
    </p:spTree>
    <p:extLst>
      <p:ext uri="{BB962C8B-B14F-4D97-AF65-F5344CB8AC3E}">
        <p14:creationId xmlns:p14="http://schemas.microsoft.com/office/powerpoint/2010/main" val="269652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Dar marcha atrás cuando se encuentra resistencia</a:t>
            </a:r>
            <a:endParaRPr lang="es-MX" dirty="0"/>
          </a:p>
        </p:txBody>
      </p:sp>
      <p:sp>
        <p:nvSpPr>
          <p:cNvPr id="3" name="Marcador de contenido 2"/>
          <p:cNvSpPr>
            <a:spLocks noGrp="1"/>
          </p:cNvSpPr>
          <p:nvPr>
            <p:ph idx="1"/>
          </p:nvPr>
        </p:nvSpPr>
        <p:spPr>
          <a:xfrm>
            <a:off x="913795" y="1732449"/>
            <a:ext cx="5460879" cy="4537722"/>
          </a:xfrm>
        </p:spPr>
        <p:txBody>
          <a:bodyPr>
            <a:noAutofit/>
          </a:bodyPr>
          <a:lstStyle/>
          <a:p>
            <a:pPr marL="36900" indent="0" algn="just">
              <a:buNone/>
            </a:pPr>
            <a:r>
              <a:rPr lang="es-MX" sz="2600" dirty="0" smtClean="0"/>
              <a:t>Sería un grave error que, después de pasar por muchas situaciones para que el proceso de reingeniería se aplique, demos marcha atrás porque algunos usuarios se resisten al cambio. Recordemos que uno de los puntos primordiales para poder desarrollar un buen proyecto de reingeniería es el de tener la capacidad para lidiar con personas que se resisten al cambio.</a:t>
            </a:r>
            <a:endParaRPr lang="es-MX" sz="26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499" y="2129245"/>
            <a:ext cx="5550261" cy="3122022"/>
          </a:xfrm>
          <a:prstGeom prst="rect">
            <a:avLst/>
          </a:prstGeom>
          <a:ln>
            <a:noFill/>
          </a:ln>
          <a:effectLst>
            <a:softEdge rad="112500"/>
          </a:effectLst>
        </p:spPr>
      </p:pic>
    </p:spTree>
    <p:extLst>
      <p:ext uri="{BB962C8B-B14F-4D97-AF65-F5344CB8AC3E}">
        <p14:creationId xmlns:p14="http://schemas.microsoft.com/office/powerpoint/2010/main" val="3791282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Prolongar demasiado </a:t>
            </a:r>
            <a:r>
              <a:rPr lang="es-MX" dirty="0" smtClean="0"/>
              <a:t>tareas importantes</a:t>
            </a:r>
            <a:endParaRPr lang="es-MX" dirty="0"/>
          </a:p>
        </p:txBody>
      </p:sp>
      <p:sp>
        <p:nvSpPr>
          <p:cNvPr id="3" name="Marcador de contenido 2"/>
          <p:cNvSpPr>
            <a:spLocks noGrp="1"/>
          </p:cNvSpPr>
          <p:nvPr>
            <p:ph idx="1"/>
          </p:nvPr>
        </p:nvSpPr>
        <p:spPr>
          <a:xfrm>
            <a:off x="913795" y="1732449"/>
            <a:ext cx="5199622" cy="4058751"/>
          </a:xfrm>
        </p:spPr>
        <p:txBody>
          <a:bodyPr>
            <a:normAutofit lnSpcReduction="10000"/>
          </a:bodyPr>
          <a:lstStyle/>
          <a:p>
            <a:pPr marL="36900" indent="0" algn="just">
              <a:buNone/>
            </a:pPr>
            <a:r>
              <a:rPr lang="es-MX" sz="3200" dirty="0" smtClean="0"/>
              <a:t>Ya que estamos entrados en el proyecto de reingeniería, podríamos cometer el grave error de prolongar demasiado las etapas importantes del proyecto por miedo a lo que pueda suceder. </a:t>
            </a:r>
          </a:p>
          <a:p>
            <a:pPr marL="36900" indent="0">
              <a:buNone/>
            </a:pP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907" y="1841864"/>
            <a:ext cx="5410018" cy="3383280"/>
          </a:xfrm>
          <a:prstGeom prst="rect">
            <a:avLst/>
          </a:prstGeom>
          <a:ln>
            <a:noFill/>
          </a:ln>
          <a:effectLst>
            <a:softEdge rad="112500"/>
          </a:effectLst>
        </p:spPr>
      </p:pic>
    </p:spTree>
    <p:extLst>
      <p:ext uri="{BB962C8B-B14F-4D97-AF65-F5344CB8AC3E}">
        <p14:creationId xmlns:p14="http://schemas.microsoft.com/office/powerpoint/2010/main" val="5481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Principales errores de la reingeniería de software</a:t>
            </a:r>
            <a:endParaRPr lang="es-MX" dirty="0"/>
          </a:p>
        </p:txBody>
      </p:sp>
      <p:sp>
        <p:nvSpPr>
          <p:cNvPr id="3" name="Marcador de contenido 2"/>
          <p:cNvSpPr>
            <a:spLocks noGrp="1"/>
          </p:cNvSpPr>
          <p:nvPr>
            <p:ph idx="1"/>
          </p:nvPr>
        </p:nvSpPr>
        <p:spPr/>
        <p:txBody>
          <a:bodyPr>
            <a:noAutofit/>
          </a:bodyPr>
          <a:lstStyle/>
          <a:p>
            <a:pPr marL="36900" indent="0" algn="just">
              <a:buNone/>
            </a:pPr>
            <a:r>
              <a:rPr lang="es-MX" sz="3800" dirty="0" smtClean="0"/>
              <a:t>Cuando aplicamos la reingeniería de procesos, debemos entender que la revisión de los mismos debe ser fundamental y el rediseño </a:t>
            </a:r>
            <a:r>
              <a:rPr lang="es-MX" sz="3800" b="1" dirty="0" smtClean="0"/>
              <a:t>radical</a:t>
            </a:r>
            <a:r>
              <a:rPr lang="es-MX" sz="3800" dirty="0" smtClean="0"/>
              <a:t>. Si logramos esto, nuestras mejoras serán </a:t>
            </a:r>
            <a:r>
              <a:rPr lang="es-MX" sz="3800" b="1" dirty="0" smtClean="0"/>
              <a:t>espectaculares</a:t>
            </a:r>
            <a:r>
              <a:rPr lang="es-MX" sz="3800" dirty="0" smtClean="0"/>
              <a:t> con respecto al actual rendimiento, tales como: costos, calidad, servicio y rapidez.</a:t>
            </a:r>
            <a:endParaRPr lang="es-MX" sz="3800" dirty="0"/>
          </a:p>
        </p:txBody>
      </p:sp>
    </p:spTree>
    <p:extLst>
      <p:ext uri="{BB962C8B-B14F-4D97-AF65-F5344CB8AC3E}">
        <p14:creationId xmlns:p14="http://schemas.microsoft.com/office/powerpoint/2010/main" val="2565706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Radical</a:t>
            </a:r>
            <a:endParaRPr lang="es-MX" dirty="0"/>
          </a:p>
        </p:txBody>
      </p:sp>
      <p:sp>
        <p:nvSpPr>
          <p:cNvPr id="3" name="Marcador de contenido 2"/>
          <p:cNvSpPr>
            <a:spLocks noGrp="1"/>
          </p:cNvSpPr>
          <p:nvPr>
            <p:ph idx="1"/>
          </p:nvPr>
        </p:nvSpPr>
        <p:spPr>
          <a:xfrm>
            <a:off x="913796" y="1732449"/>
            <a:ext cx="5225748" cy="4058751"/>
          </a:xfrm>
        </p:spPr>
        <p:txBody>
          <a:bodyPr>
            <a:normAutofit/>
          </a:bodyPr>
          <a:lstStyle/>
          <a:p>
            <a:pPr marL="36900" indent="0">
              <a:buNone/>
            </a:pPr>
            <a:r>
              <a:rPr lang="es-MX" sz="3000" dirty="0" smtClean="0"/>
              <a:t>Significa llegar hasta la raíz de las cosas:</a:t>
            </a:r>
          </a:p>
          <a:p>
            <a:pPr marL="494100" indent="-457200">
              <a:buFont typeface="+mj-lt"/>
              <a:buAutoNum type="arabicPeriod"/>
            </a:pPr>
            <a:r>
              <a:rPr lang="es-MX" sz="3000" dirty="0" smtClean="0"/>
              <a:t>No efectuar cambios superficiales.</a:t>
            </a:r>
          </a:p>
          <a:p>
            <a:pPr marL="494100" indent="-457200">
              <a:buFont typeface="+mj-lt"/>
              <a:buAutoNum type="arabicPeriod"/>
            </a:pPr>
            <a:r>
              <a:rPr lang="es-MX" sz="3000" dirty="0" smtClean="0"/>
              <a:t>Inventar maneras nuevas de realizar el trabajo</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909" y="1527060"/>
            <a:ext cx="3415393" cy="4469527"/>
          </a:xfrm>
          <a:prstGeom prst="rect">
            <a:avLst/>
          </a:prstGeom>
        </p:spPr>
      </p:pic>
    </p:spTree>
    <p:extLst>
      <p:ext uri="{BB962C8B-B14F-4D97-AF65-F5344CB8AC3E}">
        <p14:creationId xmlns:p14="http://schemas.microsoft.com/office/powerpoint/2010/main" val="3156432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Espectacular</a:t>
            </a:r>
            <a:endParaRPr lang="es-MX" dirty="0"/>
          </a:p>
        </p:txBody>
      </p:sp>
      <p:sp>
        <p:nvSpPr>
          <p:cNvPr id="3" name="Marcador de contenido 2"/>
          <p:cNvSpPr>
            <a:spLocks noGrp="1"/>
          </p:cNvSpPr>
          <p:nvPr>
            <p:ph idx="1"/>
          </p:nvPr>
        </p:nvSpPr>
        <p:spPr>
          <a:xfrm>
            <a:off x="913795" y="1732449"/>
            <a:ext cx="4794674" cy="4058751"/>
          </a:xfrm>
        </p:spPr>
        <p:txBody>
          <a:bodyPr>
            <a:noAutofit/>
          </a:bodyPr>
          <a:lstStyle/>
          <a:p>
            <a:pPr marL="36900" indent="0" algn="just">
              <a:buNone/>
            </a:pPr>
            <a:r>
              <a:rPr lang="es-MX" sz="3800" dirty="0" smtClean="0"/>
              <a:t>La reingeniería no es cuestión de hacer mejoras marginales o incrementales sino de dar saltos gigantescos de rendimiento.</a:t>
            </a:r>
            <a:endParaRPr lang="es-MX" sz="3800" dirty="0"/>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0676" y="1797484"/>
            <a:ext cx="5715000" cy="3810000"/>
          </a:xfrm>
          <a:prstGeom prst="rect">
            <a:avLst/>
          </a:prstGeom>
          <a:ln>
            <a:noFill/>
          </a:ln>
          <a:effectLst>
            <a:softEdge rad="112500"/>
          </a:effectLst>
        </p:spPr>
      </p:pic>
    </p:spTree>
    <p:extLst>
      <p:ext uri="{BB962C8B-B14F-4D97-AF65-F5344CB8AC3E}">
        <p14:creationId xmlns:p14="http://schemas.microsoft.com/office/powerpoint/2010/main" val="3849895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Principales errores de la reingeniería</a:t>
            </a:r>
            <a:endParaRPr lang="es-MX" dirty="0"/>
          </a:p>
        </p:txBody>
      </p:sp>
      <p:sp>
        <p:nvSpPr>
          <p:cNvPr id="4" name="Marcador de texto 3"/>
          <p:cNvSpPr>
            <a:spLocks noGrp="1"/>
          </p:cNvSpPr>
          <p:nvPr>
            <p:ph type="body" idx="1"/>
          </p:nvPr>
        </p:nvSpPr>
        <p:spPr/>
        <p:txBody>
          <a:bodyPr/>
          <a:lstStyle/>
          <a:p>
            <a:r>
              <a:rPr lang="es-MX" dirty="0" smtClean="0"/>
              <a:t>Universidad Politécnica </a:t>
            </a:r>
            <a:r>
              <a:rPr lang="es-MX" smtClean="0"/>
              <a:t>de Cancún</a:t>
            </a:r>
            <a:endParaRPr lang="es-MX" dirty="0"/>
          </a:p>
        </p:txBody>
      </p:sp>
    </p:spTree>
    <p:extLst>
      <p:ext uri="{BB962C8B-B14F-4D97-AF65-F5344CB8AC3E}">
        <p14:creationId xmlns:p14="http://schemas.microsoft.com/office/powerpoint/2010/main" val="2197106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p:cNvSpPr>
            <a:spLocks noGrp="1"/>
          </p:cNvSpPr>
          <p:nvPr>
            <p:ph type="title"/>
          </p:nvPr>
        </p:nvSpPr>
        <p:spPr/>
        <p:txBody>
          <a:bodyPr>
            <a:normAutofit fontScale="90000"/>
          </a:bodyPr>
          <a:lstStyle/>
          <a:p>
            <a:r>
              <a:rPr lang="es-MX" dirty="0" smtClean="0"/>
              <a:t>Tratar de corregir un proceso en lugar de cambiarlo</a:t>
            </a:r>
            <a:endParaRPr lang="es-MX" dirty="0"/>
          </a:p>
        </p:txBody>
      </p:sp>
      <p:sp>
        <p:nvSpPr>
          <p:cNvPr id="13" name="Marcador de contenido 12"/>
          <p:cNvSpPr>
            <a:spLocks noGrp="1"/>
          </p:cNvSpPr>
          <p:nvPr>
            <p:ph idx="1"/>
          </p:nvPr>
        </p:nvSpPr>
        <p:spPr>
          <a:xfrm>
            <a:off x="913795" y="1732449"/>
            <a:ext cx="5121245" cy="4302591"/>
          </a:xfrm>
        </p:spPr>
        <p:txBody>
          <a:bodyPr>
            <a:noAutofit/>
          </a:bodyPr>
          <a:lstStyle/>
          <a:p>
            <a:pPr marL="36900" indent="0" algn="just">
              <a:buNone/>
            </a:pPr>
            <a:r>
              <a:rPr lang="es-MX" sz="2700" dirty="0" smtClean="0"/>
              <a:t>En infinidad de ocasiones el equipo encargado de liderar la reingeniería de un software, teme realizar ajustes que no puedan corregir o controlar. Esto los lleva a no buscar nuevas maneras de realizar ciertos procesos. </a:t>
            </a:r>
          </a:p>
          <a:p>
            <a:pPr marL="36900" indent="0" algn="just">
              <a:buNone/>
            </a:pPr>
            <a:r>
              <a:rPr lang="es-MX" sz="2700" dirty="0" smtClean="0"/>
              <a:t>Por ejemplo: Carga de incidencias en un sistema de nómina.</a:t>
            </a:r>
            <a:endParaRPr lang="es-MX" sz="2700" dirty="0"/>
          </a:p>
        </p:txBody>
      </p:sp>
      <p:pic>
        <p:nvPicPr>
          <p:cNvPr id="14" name="Imagen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4309" y="1826623"/>
            <a:ext cx="4469674" cy="4469674"/>
          </a:xfrm>
          <a:prstGeom prst="rect">
            <a:avLst/>
          </a:prstGeom>
          <a:ln>
            <a:noFill/>
          </a:ln>
          <a:effectLst>
            <a:softEdge rad="112500"/>
          </a:effectLst>
        </p:spPr>
      </p:pic>
    </p:spTree>
    <p:extLst>
      <p:ext uri="{BB962C8B-B14F-4D97-AF65-F5344CB8AC3E}">
        <p14:creationId xmlns:p14="http://schemas.microsoft.com/office/powerpoint/2010/main" val="4049780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No concentrarse en los procesos</a:t>
            </a:r>
            <a:endParaRPr lang="es-MX" dirty="0"/>
          </a:p>
        </p:txBody>
      </p:sp>
      <p:sp>
        <p:nvSpPr>
          <p:cNvPr id="3" name="Marcador de contenido 2"/>
          <p:cNvSpPr>
            <a:spLocks noGrp="1"/>
          </p:cNvSpPr>
          <p:nvPr>
            <p:ph idx="1"/>
          </p:nvPr>
        </p:nvSpPr>
        <p:spPr>
          <a:xfrm>
            <a:off x="913795" y="1732449"/>
            <a:ext cx="5317188" cy="4058751"/>
          </a:xfrm>
        </p:spPr>
        <p:txBody>
          <a:bodyPr>
            <a:noAutofit/>
          </a:bodyPr>
          <a:lstStyle/>
          <a:p>
            <a:pPr marL="36900" indent="0" algn="just">
              <a:buNone/>
            </a:pPr>
            <a:r>
              <a:rPr lang="es-MX" sz="2800" dirty="0" smtClean="0"/>
              <a:t>Muchas veces el equipo de trabajo se enfoca en obtener los resultados finales, sin tomar en cuenta las posibles variantes que el proceso pudiera tener. Esto provoca que el software a entregar no cuente con las características solicitadas y por ende la reingeniería se vea como un desperdicio de recurso.</a:t>
            </a:r>
            <a:endParaRPr lang="es-MX" sz="2800"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8182" y="1580049"/>
            <a:ext cx="4859383" cy="4859383"/>
          </a:xfrm>
          <a:prstGeom prst="rect">
            <a:avLst/>
          </a:prstGeom>
          <a:ln>
            <a:noFill/>
          </a:ln>
          <a:effectLst>
            <a:softEdge rad="112500"/>
          </a:effectLst>
        </p:spPr>
      </p:pic>
    </p:spTree>
    <p:extLst>
      <p:ext uri="{BB962C8B-B14F-4D97-AF65-F5344CB8AC3E}">
        <p14:creationId xmlns:p14="http://schemas.microsoft.com/office/powerpoint/2010/main" val="3369072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Conformarse con resultados de poca importancia</a:t>
            </a:r>
            <a:endParaRPr lang="es-MX" dirty="0"/>
          </a:p>
        </p:txBody>
      </p:sp>
      <p:sp>
        <p:nvSpPr>
          <p:cNvPr id="3" name="Marcador de contenido 2"/>
          <p:cNvSpPr>
            <a:spLocks noGrp="1"/>
          </p:cNvSpPr>
          <p:nvPr>
            <p:ph idx="1"/>
          </p:nvPr>
        </p:nvSpPr>
        <p:spPr>
          <a:xfrm>
            <a:off x="913795" y="1732449"/>
            <a:ext cx="5068994" cy="4289528"/>
          </a:xfrm>
        </p:spPr>
        <p:txBody>
          <a:bodyPr>
            <a:noAutofit/>
          </a:bodyPr>
          <a:lstStyle/>
          <a:p>
            <a:pPr marL="36900" indent="0" algn="just">
              <a:buNone/>
            </a:pPr>
            <a:r>
              <a:rPr lang="es-MX" sz="3000" dirty="0" smtClean="0"/>
              <a:t>En ocasiones, quien realiza la reingeniería de software, no esta totalmente comprometido con el objetivo que se desea. Esto provoca que maximice resultados de poca importancia y oculte los verdaderamente necesarios para la organización.</a:t>
            </a:r>
            <a:endParaRPr lang="es-MX" sz="30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992" y="1732449"/>
            <a:ext cx="5325630" cy="3989082"/>
          </a:xfrm>
          <a:prstGeom prst="rect">
            <a:avLst/>
          </a:prstGeom>
          <a:ln>
            <a:noFill/>
          </a:ln>
          <a:effectLst>
            <a:softEdge rad="112500"/>
          </a:effectLst>
        </p:spPr>
      </p:pic>
    </p:spTree>
    <p:extLst>
      <p:ext uri="{BB962C8B-B14F-4D97-AF65-F5344CB8AC3E}">
        <p14:creationId xmlns:p14="http://schemas.microsoft.com/office/powerpoint/2010/main" val="3243991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Limitar de antemano la definición del problema y el alcance del esfuerzo de la reingeniería.</a:t>
            </a:r>
            <a:endParaRPr lang="es-MX" dirty="0"/>
          </a:p>
        </p:txBody>
      </p:sp>
      <p:sp>
        <p:nvSpPr>
          <p:cNvPr id="3" name="Marcador de contenido 2"/>
          <p:cNvSpPr>
            <a:spLocks noGrp="1"/>
          </p:cNvSpPr>
          <p:nvPr>
            <p:ph idx="1"/>
          </p:nvPr>
        </p:nvSpPr>
        <p:spPr>
          <a:xfrm>
            <a:off x="891054" y="1967580"/>
            <a:ext cx="5199622" cy="4058751"/>
          </a:xfrm>
        </p:spPr>
        <p:txBody>
          <a:bodyPr>
            <a:normAutofit fontScale="92500" lnSpcReduction="20000"/>
          </a:bodyPr>
          <a:lstStyle/>
          <a:p>
            <a:pPr marL="36900" indent="0" algn="just">
              <a:buNone/>
            </a:pPr>
            <a:r>
              <a:rPr lang="es-MX" sz="3000" dirty="0" smtClean="0"/>
              <a:t>Si la reingeniería ya fue aprobada, es necesario enfocar todos nuestros esfuerzos para entregar un producto de calidad. Muchos líderes de proyecto de reingeniería minimizan el esfuerzo y limitan el alcance que un proyecto debería tener. Esto genera que el usuario final no se percate del verdadero valor de la reingeniería.</a:t>
            </a:r>
            <a:endParaRPr lang="es-MX" sz="30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278" y="1967580"/>
            <a:ext cx="3837071" cy="4506685"/>
          </a:xfrm>
          <a:prstGeom prst="rect">
            <a:avLst/>
          </a:prstGeom>
          <a:ln>
            <a:noFill/>
          </a:ln>
          <a:effectLst>
            <a:softEdge rad="112500"/>
          </a:effectLst>
        </p:spPr>
      </p:pic>
    </p:spTree>
    <p:extLst>
      <p:ext uri="{BB962C8B-B14F-4D97-AF65-F5344CB8AC3E}">
        <p14:creationId xmlns:p14="http://schemas.microsoft.com/office/powerpoint/2010/main" val="40242566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Pizarra</Template>
  <TotalTime>158</TotalTime>
  <Words>752</Words>
  <Application>Microsoft Office PowerPoint</Application>
  <PresentationFormat>Panorámica</PresentationFormat>
  <Paragraphs>43</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Calisto MT</vt:lpstr>
      <vt:lpstr>Trebuchet MS</vt:lpstr>
      <vt:lpstr>Wingdings 2</vt:lpstr>
      <vt:lpstr>Pizarra</vt:lpstr>
      <vt:lpstr>Aplicación de la reingeniería de software</vt:lpstr>
      <vt:lpstr>Principales errores de la reingeniería de software</vt:lpstr>
      <vt:lpstr>Radical</vt:lpstr>
      <vt:lpstr>Espectacular</vt:lpstr>
      <vt:lpstr>Principales errores de la reingeniería</vt:lpstr>
      <vt:lpstr>Tratar de corregir un proceso en lugar de cambiarlo</vt:lpstr>
      <vt:lpstr>No concentrarse en los procesos</vt:lpstr>
      <vt:lpstr>Conformarse con resultados de poca importancia</vt:lpstr>
      <vt:lpstr>Limitar de antemano la definición del problema y el alcance del esfuerzo de la reingeniería.</vt:lpstr>
      <vt:lpstr>Confiar el liderazgo a una persona que no entiende la reingeniería</vt:lpstr>
      <vt:lpstr>Escatimar los recursos destinados a la reingeniería</vt:lpstr>
      <vt:lpstr>Enterrar la reingeniería en medio de la agenda corporativa</vt:lpstr>
      <vt:lpstr>No distinguir la reingeniería de otros procesos de mejora</vt:lpstr>
      <vt:lpstr>Concentrarse solamente en el diseño</vt:lpstr>
      <vt:lpstr>Dar marcha atrás cuando se encuentra resistencia</vt:lpstr>
      <vt:lpstr>Prolongar demasiado tareas importantes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60</cp:revision>
  <dcterms:created xsi:type="dcterms:W3CDTF">2019-02-11T05:57:00Z</dcterms:created>
  <dcterms:modified xsi:type="dcterms:W3CDTF">2019-02-12T16:01:21Z</dcterms:modified>
</cp:coreProperties>
</file>