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82" r:id="rId9"/>
    <p:sldId id="283" r:id="rId10"/>
    <p:sldId id="277" r:id="rId11"/>
    <p:sldId id="278" r:id="rId12"/>
    <p:sldId id="279" r:id="rId13"/>
    <p:sldId id="280" r:id="rId14"/>
    <p:sldId id="281" r:id="rId15"/>
    <p:sldId id="276" r:id="rId16"/>
    <p:sldId id="275" r:id="rId17"/>
    <p:sldId id="262" r:id="rId18"/>
    <p:sldId id="263" r:id="rId19"/>
    <p:sldId id="264" r:id="rId20"/>
    <p:sldId id="265" r:id="rId21"/>
    <p:sldId id="266" r:id="rId22"/>
    <p:sldId id="267" r:id="rId23"/>
    <p:sldId id="268" r:id="rId24"/>
    <p:sldId id="269" r:id="rId25"/>
    <p:sldId id="270" r:id="rId26"/>
    <p:sldId id="272" r:id="rId27"/>
    <p:sldId id="273" r:id="rId28"/>
    <p:sldId id="271"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9CE7A49-F10F-4D4E-817A-1817DEAA5449}" type="datetimeFigureOut">
              <a:rPr lang="es-MX" smtClean="0"/>
              <a:t>24/01/2019</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D96E9E53-DA67-4F53-80E3-FECB3A91D945}"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256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9CE7A49-F10F-4D4E-817A-1817DEAA5449}" type="datetimeFigureOut">
              <a:rPr lang="es-MX" smtClean="0"/>
              <a:t>24/01/2019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6E9E53-DA67-4F53-80E3-FECB3A91D945}"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778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9CE7A49-F10F-4D4E-817A-1817DEAA5449}" type="datetimeFigureOut">
              <a:rPr lang="es-MX" smtClean="0"/>
              <a:t>24/01/2019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6E9E53-DA67-4F53-80E3-FECB3A91D945}"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90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9CE7A49-F10F-4D4E-817A-1817DEAA5449}" type="datetimeFigureOut">
              <a:rPr lang="es-MX" smtClean="0"/>
              <a:t>24/01/2019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6E9E53-DA67-4F53-80E3-FECB3A91D945}"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459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9CE7A49-F10F-4D4E-817A-1817DEAA5449}" type="datetimeFigureOut">
              <a:rPr lang="es-MX" smtClean="0"/>
              <a:t>24/01/2019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6E9E53-DA67-4F53-80E3-FECB3A91D945}"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81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9CE7A49-F10F-4D4E-817A-1817DEAA5449}" type="datetimeFigureOut">
              <a:rPr lang="es-MX" smtClean="0"/>
              <a:t>24/01/2019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96E9E53-DA67-4F53-80E3-FECB3A91D945}"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900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9CE7A49-F10F-4D4E-817A-1817DEAA5449}" type="datetimeFigureOut">
              <a:rPr lang="es-MX" smtClean="0"/>
              <a:t>24/01/2019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96E9E53-DA67-4F53-80E3-FECB3A91D945}"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350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CE7A49-F10F-4D4E-817A-1817DEAA5449}" type="datetimeFigureOut">
              <a:rPr lang="es-MX" smtClean="0"/>
              <a:t>24/01/2019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96E9E53-DA67-4F53-80E3-FECB3A91D945}"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491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E7A49-F10F-4D4E-817A-1817DEAA5449}" type="datetimeFigureOut">
              <a:rPr lang="es-MX" smtClean="0"/>
              <a:t>24/01/2019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96E9E53-DA67-4F53-80E3-FECB3A91D945}" type="slidenum">
              <a:rPr lang="es-MX" smtClean="0"/>
              <a:t>‹Nº›</a:t>
            </a:fld>
            <a:endParaRPr lang="es-MX"/>
          </a:p>
        </p:txBody>
      </p:sp>
    </p:spTree>
    <p:extLst>
      <p:ext uri="{BB962C8B-B14F-4D97-AF65-F5344CB8AC3E}">
        <p14:creationId xmlns:p14="http://schemas.microsoft.com/office/powerpoint/2010/main" val="97892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9CE7A49-F10F-4D4E-817A-1817DEAA5449}" type="datetimeFigureOut">
              <a:rPr lang="es-MX" smtClean="0"/>
              <a:t>24/01/2019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96E9E53-DA67-4F53-80E3-FECB3A91D945}"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49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9CE7A49-F10F-4D4E-817A-1817DEAA5449}" type="datetimeFigureOut">
              <a:rPr lang="es-MX" smtClean="0"/>
              <a:t>24/01/2019</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D96E9E53-DA67-4F53-80E3-FECB3A91D945}"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69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CE7A49-F10F-4D4E-817A-1817DEAA5449}" type="datetimeFigureOut">
              <a:rPr lang="es-MX" smtClean="0"/>
              <a:t>24/01/2019</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96E9E53-DA67-4F53-80E3-FECB3A91D945}"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898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Introducción a la reingeniería</a:t>
            </a:r>
            <a:endParaRPr lang="es-MX" dirty="0"/>
          </a:p>
        </p:txBody>
      </p:sp>
      <p:sp>
        <p:nvSpPr>
          <p:cNvPr id="3" name="Subtítulo 2"/>
          <p:cNvSpPr>
            <a:spLocks noGrp="1"/>
          </p:cNvSpPr>
          <p:nvPr>
            <p:ph type="subTitle" idx="1"/>
          </p:nvPr>
        </p:nvSpPr>
        <p:spPr/>
        <p:txBody>
          <a:bodyPr/>
          <a:lstStyle/>
          <a:p>
            <a:r>
              <a:rPr lang="es-MX" dirty="0" smtClean="0"/>
              <a:t>Reingeniería – universidad politécnica de cancún</a:t>
            </a:r>
            <a:endParaRPr lang="es-MX" dirty="0"/>
          </a:p>
        </p:txBody>
      </p:sp>
    </p:spTree>
    <p:extLst>
      <p:ext uri="{BB962C8B-B14F-4D97-AF65-F5344CB8AC3E}">
        <p14:creationId xmlns:p14="http://schemas.microsoft.com/office/powerpoint/2010/main" val="295082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MX" b="1" dirty="0"/>
              <a:t>Economía de la reingeniería de software</a:t>
            </a:r>
            <a:r>
              <a:rPr lang="es-MX" dirty="0"/>
              <a:t/>
            </a:r>
            <a:br>
              <a:rPr lang="es-MX" dirty="0"/>
            </a:br>
            <a:endParaRPr lang="es-MX" dirty="0"/>
          </a:p>
        </p:txBody>
      </p:sp>
      <p:sp>
        <p:nvSpPr>
          <p:cNvPr id="3" name="Marcador de contenido 2"/>
          <p:cNvSpPr>
            <a:spLocks noGrp="1"/>
          </p:cNvSpPr>
          <p:nvPr>
            <p:ph idx="1"/>
          </p:nvPr>
        </p:nvSpPr>
        <p:spPr/>
        <p:txBody>
          <a:bodyPr/>
          <a:lstStyle/>
          <a:p>
            <a:r>
              <a:rPr lang="es-MX" dirty="0"/>
              <a:t>La economía de la reingeniería de software nos servirá,  para determinar qué hacer con nuestro </a:t>
            </a:r>
            <a:r>
              <a:rPr lang="es-MX" dirty="0" smtClean="0"/>
              <a:t>software: </a:t>
            </a:r>
            <a:endParaRPr lang="es-MX" dirty="0"/>
          </a:p>
          <a:p>
            <a:r>
              <a:rPr lang="es-MX" dirty="0"/>
              <a:t>¿Adquirir uno nuevo?</a:t>
            </a:r>
          </a:p>
          <a:p>
            <a:r>
              <a:rPr lang="es-MX" dirty="0"/>
              <a:t>¿Reconstruirlo? </a:t>
            </a:r>
          </a:p>
          <a:p>
            <a:r>
              <a:rPr lang="es-MX" dirty="0"/>
              <a:t>¿Dejarlo cómo está?	</a:t>
            </a:r>
          </a:p>
          <a:p>
            <a:endParaRPr lang="es-MX" dirty="0"/>
          </a:p>
        </p:txBody>
      </p:sp>
    </p:spTree>
    <p:extLst>
      <p:ext uri="{BB962C8B-B14F-4D97-AF65-F5344CB8AC3E}">
        <p14:creationId xmlns:p14="http://schemas.microsoft.com/office/powerpoint/2010/main" val="115805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Factores que influyen sobre los costos de reingeniería </a:t>
            </a:r>
            <a:endParaRPr lang="es-MX" dirty="0"/>
          </a:p>
        </p:txBody>
      </p:sp>
      <p:sp>
        <p:nvSpPr>
          <p:cNvPr id="3" name="Marcador de contenido 2"/>
          <p:cNvSpPr>
            <a:spLocks noGrp="1"/>
          </p:cNvSpPr>
          <p:nvPr>
            <p:ph idx="1"/>
          </p:nvPr>
        </p:nvSpPr>
        <p:spPr>
          <a:xfrm>
            <a:off x="1451579" y="2015732"/>
            <a:ext cx="9603275" cy="3705799"/>
          </a:xfrm>
        </p:spPr>
        <p:txBody>
          <a:bodyPr>
            <a:normAutofit/>
          </a:bodyPr>
          <a:lstStyle/>
          <a:p>
            <a:pPr lvl="1"/>
            <a:r>
              <a:rPr lang="es-MX" b="1" dirty="0"/>
              <a:t>Calidad del software</a:t>
            </a:r>
            <a:r>
              <a:rPr lang="es-MX" dirty="0"/>
              <a:t>: mientras más baja es la calidad del software, más alto es el costo de reingeniería.</a:t>
            </a:r>
            <a:endParaRPr lang="es-MX" sz="1600" dirty="0"/>
          </a:p>
          <a:p>
            <a:pPr lvl="1"/>
            <a:r>
              <a:rPr lang="es-MX" b="1" dirty="0"/>
              <a:t>Herramientas CASE disponibles</a:t>
            </a:r>
            <a:r>
              <a:rPr lang="es-MX" dirty="0"/>
              <a:t>: no es recomendable hacer reingeniería de software sin apoyarse en herramientas de software. Sin embargo, la mayoría de las veces se requiere pagar una licencia para utilizarlas.</a:t>
            </a:r>
            <a:endParaRPr lang="es-MX" sz="1600" dirty="0"/>
          </a:p>
          <a:p>
            <a:pPr lvl="1"/>
            <a:r>
              <a:rPr lang="es-MX" b="1" dirty="0"/>
              <a:t>Amplitud de la conversión de datos</a:t>
            </a:r>
            <a:r>
              <a:rPr lang="es-MX" dirty="0"/>
              <a:t>: el costo se incrementa a medida que los datos que se reestructurarán durante la reingeniería crecen en volumen.</a:t>
            </a:r>
            <a:endParaRPr lang="es-MX" sz="1600" dirty="0"/>
          </a:p>
          <a:p>
            <a:pPr lvl="1"/>
            <a:r>
              <a:rPr lang="es-MX" b="1" dirty="0"/>
              <a:t>Disponibilidad de personal experto</a:t>
            </a:r>
            <a:r>
              <a:rPr lang="es-MX" dirty="0"/>
              <a:t>: si el personal de mantenimiento del sistema no puede participar completamente en la reingeniería será necesario contratar ingenieros de software que invertirán la mayor parte del tiempo tratando de comprender el sistema.</a:t>
            </a:r>
            <a:endParaRPr lang="es-MX" sz="1600" dirty="0"/>
          </a:p>
          <a:p>
            <a:endParaRPr lang="es-MX" dirty="0"/>
          </a:p>
        </p:txBody>
      </p:sp>
    </p:spTree>
    <p:extLst>
      <p:ext uri="{BB962C8B-B14F-4D97-AF65-F5344CB8AC3E}">
        <p14:creationId xmlns:p14="http://schemas.microsoft.com/office/powerpoint/2010/main" val="13949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para justificar la reingeniería</a:t>
            </a: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468744" y="1958257"/>
            <a:ext cx="6335622" cy="4050657"/>
          </a:xfrm>
          <a:prstGeom prst="rect">
            <a:avLst/>
          </a:prstGeom>
          <a:noFill/>
          <a:ln>
            <a:noFill/>
          </a:ln>
        </p:spPr>
      </p:pic>
    </p:spTree>
    <p:extLst>
      <p:ext uri="{BB962C8B-B14F-4D97-AF65-F5344CB8AC3E}">
        <p14:creationId xmlns:p14="http://schemas.microsoft.com/office/powerpoint/2010/main" val="125690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057661" y="1947454"/>
            <a:ext cx="6034088" cy="3996146"/>
          </a:xfrm>
          <a:prstGeom prst="rect">
            <a:avLst/>
          </a:prstGeom>
          <a:noFill/>
          <a:ln>
            <a:noFill/>
          </a:ln>
        </p:spPr>
      </p:pic>
    </p:spTree>
    <p:extLst>
      <p:ext uri="{BB962C8B-B14F-4D97-AF65-F5344CB8AC3E}">
        <p14:creationId xmlns:p14="http://schemas.microsoft.com/office/powerpoint/2010/main" val="218247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172992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68089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451579" y="2015732"/>
            <a:ext cx="9603275" cy="3718862"/>
          </a:xfrm>
        </p:spPr>
        <p:txBody>
          <a:bodyPr>
            <a:noAutofit/>
          </a:bodyPr>
          <a:lstStyle/>
          <a:p>
            <a:pPr algn="just"/>
            <a:r>
              <a:rPr lang="es-MX" sz="2800" b="1" dirty="0"/>
              <a:t>Destrucción </a:t>
            </a:r>
            <a:r>
              <a:rPr lang="es-MX" sz="2800" b="1" dirty="0" smtClean="0"/>
              <a:t>creativa: </a:t>
            </a:r>
            <a:r>
              <a:rPr lang="es-MX" sz="2800" dirty="0"/>
              <a:t>Una de las claves de la reingeniería de procesos es la destrucción creativa, es decir, como lo anterior no funciona, hay que destruirlo, pero siempre de una manera creativa, construyendo nuevos procesos. Aunque supone una destrucción de la </a:t>
            </a:r>
            <a:r>
              <a:rPr lang="es-MX" sz="2800" dirty="0" smtClean="0"/>
              <a:t>aplicación, </a:t>
            </a:r>
            <a:r>
              <a:rPr lang="es-MX" sz="2800" dirty="0"/>
              <a:t>debe hacerse de manera sistemática </a:t>
            </a:r>
            <a:r>
              <a:rPr lang="es-MX" sz="2800" dirty="0" smtClean="0"/>
              <a:t>con </a:t>
            </a:r>
            <a:r>
              <a:rPr lang="es-MX" sz="2800" dirty="0"/>
              <a:t>base a los principios de la transformación organizacional. Por supuesto, hay que crear a partir de lo que los clientes desean.</a:t>
            </a:r>
          </a:p>
        </p:txBody>
      </p:sp>
    </p:spTree>
    <p:extLst>
      <p:ext uri="{BB962C8B-B14F-4D97-AF65-F5344CB8AC3E}">
        <p14:creationId xmlns:p14="http://schemas.microsoft.com/office/powerpoint/2010/main" val="121673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Fases de la reingeniería de software</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697" y="1853754"/>
            <a:ext cx="5477977" cy="4108483"/>
          </a:xfrm>
          <a:prstGeom prst="rect">
            <a:avLst/>
          </a:prstGeom>
          <a:ln>
            <a:noFill/>
          </a:ln>
          <a:effectLst>
            <a:softEdge rad="112500"/>
          </a:effectLst>
        </p:spPr>
      </p:pic>
    </p:spTree>
    <p:extLst>
      <p:ext uri="{BB962C8B-B14F-4D97-AF65-F5344CB8AC3E}">
        <p14:creationId xmlns:p14="http://schemas.microsoft.com/office/powerpoint/2010/main" val="4201536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inventario</a:t>
            </a:r>
            <a:endParaRPr lang="es-MX" dirty="0"/>
          </a:p>
        </p:txBody>
      </p:sp>
      <p:sp>
        <p:nvSpPr>
          <p:cNvPr id="3" name="Marcador de contenido 2"/>
          <p:cNvSpPr>
            <a:spLocks noGrp="1"/>
          </p:cNvSpPr>
          <p:nvPr>
            <p:ph idx="1"/>
          </p:nvPr>
        </p:nvSpPr>
        <p:spPr>
          <a:xfrm>
            <a:off x="509451" y="2015732"/>
            <a:ext cx="6818812" cy="3744988"/>
          </a:xfrm>
        </p:spPr>
        <p:txBody>
          <a:bodyPr>
            <a:normAutofit/>
          </a:bodyPr>
          <a:lstStyle/>
          <a:p>
            <a:pPr marL="0" indent="0" algn="just">
              <a:buNone/>
            </a:pPr>
            <a:r>
              <a:rPr lang="es-MX" sz="2200" dirty="0"/>
              <a:t>Todas las organizaciones de software deberían tener un inventario de todas sus </a:t>
            </a:r>
            <a:r>
              <a:rPr lang="es-MX" sz="2200" dirty="0" smtClean="0"/>
              <a:t>aplicaciones</a:t>
            </a:r>
            <a:r>
              <a:rPr lang="es-MX" sz="2200" dirty="0"/>
              <a:t>. El inventario tal vez no sea más que un modelo en una hoja de cálculo </a:t>
            </a:r>
            <a:r>
              <a:rPr lang="es-MX" sz="2200" dirty="0" smtClean="0"/>
              <a:t>que </a:t>
            </a:r>
            <a:r>
              <a:rPr lang="es-MX" sz="2200" dirty="0"/>
              <a:t>contenga información que proporcione una descripción detallada (</a:t>
            </a:r>
            <a:r>
              <a:rPr lang="es-MX" sz="2200" dirty="0" smtClean="0"/>
              <a:t>tamaño</a:t>
            </a:r>
            <a:r>
              <a:rPr lang="es-MX" sz="2200" dirty="0"/>
              <a:t>, edad, </a:t>
            </a:r>
            <a:r>
              <a:rPr lang="es-MX" sz="2200" dirty="0" smtClean="0"/>
              <a:t>importancia </a:t>
            </a:r>
            <a:r>
              <a:rPr lang="es-MX" sz="2200" dirty="0"/>
              <a:t>para el negocio) de las aplicaciones activas</a:t>
            </a:r>
            <a:r>
              <a:rPr lang="es-MX" sz="2200" dirty="0" smtClean="0"/>
              <a:t>. Para determinar que aplicación </a:t>
            </a:r>
            <a:r>
              <a:rPr lang="es-MX" sz="2200" dirty="0"/>
              <a:t>o</a:t>
            </a:r>
            <a:r>
              <a:rPr lang="es-MX" sz="2200" dirty="0" smtClean="0"/>
              <a:t> aplicaciones son candidatas a realizar reingeniería es necesario ordenarlas en función </a:t>
            </a:r>
            <a:r>
              <a:rPr lang="es-MX" sz="2200" dirty="0"/>
              <a:t>de su importancia para el negocio, </a:t>
            </a:r>
            <a:r>
              <a:rPr lang="es-MX" sz="2200" dirty="0" smtClean="0"/>
              <a:t>longevidad y mantenibilidad </a:t>
            </a:r>
            <a:endParaRPr lang="es-MX" sz="2200" dirty="0"/>
          </a:p>
          <a:p>
            <a:pPr marL="0" indent="0" algn="just">
              <a:buNone/>
            </a:pPr>
            <a:endParaRPr lang="es-MX" dirty="0"/>
          </a:p>
          <a:p>
            <a:pPr marL="0" indent="0">
              <a:buNone/>
            </a:pPr>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3725" y="2283823"/>
            <a:ext cx="4470762" cy="2980508"/>
          </a:xfrm>
          <a:prstGeom prst="rect">
            <a:avLst/>
          </a:prstGeom>
          <a:ln>
            <a:noFill/>
          </a:ln>
          <a:effectLst>
            <a:softEdge rad="112500"/>
          </a:effectLst>
        </p:spPr>
      </p:pic>
    </p:spTree>
    <p:extLst>
      <p:ext uri="{BB962C8B-B14F-4D97-AF65-F5344CB8AC3E}">
        <p14:creationId xmlns:p14="http://schemas.microsoft.com/office/powerpoint/2010/main" val="1396873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Reestructuración de documentos</a:t>
            </a:r>
            <a:endParaRPr lang="es-MX" dirty="0"/>
          </a:p>
        </p:txBody>
      </p:sp>
      <p:sp>
        <p:nvSpPr>
          <p:cNvPr id="3" name="Marcador de contenido 2"/>
          <p:cNvSpPr>
            <a:spLocks noGrp="1"/>
          </p:cNvSpPr>
          <p:nvPr>
            <p:ph idx="1"/>
          </p:nvPr>
        </p:nvSpPr>
        <p:spPr>
          <a:xfrm>
            <a:off x="1451579" y="2015732"/>
            <a:ext cx="9603275" cy="3784177"/>
          </a:xfrm>
        </p:spPr>
        <p:txBody>
          <a:bodyPr>
            <a:noAutofit/>
          </a:bodyPr>
          <a:lstStyle/>
          <a:p>
            <a:pPr marL="0" indent="0" algn="just">
              <a:buNone/>
            </a:pPr>
            <a:r>
              <a:rPr lang="es-MX" sz="2600" dirty="0" smtClean="0"/>
              <a:t>En muchas de las ocasiones la documentación del software de la empresa es mínima o nula. Esta puede ser una situación que ponga al equipo de reingeniería en duda con respecto a que decisión se tomará.</a:t>
            </a:r>
          </a:p>
          <a:p>
            <a:pPr algn="just"/>
            <a:r>
              <a:rPr lang="es-MX" sz="2600" dirty="0"/>
              <a:t>¿</a:t>
            </a:r>
            <a:r>
              <a:rPr lang="es-MX" sz="2600" dirty="0" smtClean="0"/>
              <a:t>Se desarrollará la documentación de todo el sistema desde cero?</a:t>
            </a:r>
          </a:p>
          <a:p>
            <a:pPr algn="just"/>
            <a:r>
              <a:rPr lang="es-MX" sz="2600" dirty="0" smtClean="0"/>
              <a:t>¿Se documentarán únicamente los módulos que se tocaron?</a:t>
            </a:r>
          </a:p>
          <a:p>
            <a:pPr algn="just"/>
            <a:r>
              <a:rPr lang="es-MX" sz="2600" dirty="0" smtClean="0"/>
              <a:t>¿Se documentará todo el sistema pero solamente en simplificado?</a:t>
            </a:r>
            <a:endParaRPr lang="es-MX" sz="2600" dirty="0"/>
          </a:p>
        </p:txBody>
      </p:sp>
    </p:spTree>
    <p:extLst>
      <p:ext uri="{BB962C8B-B14F-4D97-AF65-F5344CB8AC3E}">
        <p14:creationId xmlns:p14="http://schemas.microsoft.com/office/powerpoint/2010/main" val="313643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la reingeniería de software?</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800" dirty="0" smtClean="0"/>
              <a:t>“Modificación </a:t>
            </a:r>
            <a:r>
              <a:rPr lang="es-MX" sz="2800" dirty="0"/>
              <a:t>de un producto software, o de ciertos componentes, usando para el análisis del sistema existente técnicas de Ingeniería Inversa y, para la etapa de reconstrucción, herramientas de Ingeniería Directa, de tal manera que se oriente este cambio hacia mayores niveles de facilidad en cuanto a mantenimiento, reutilización, comprensión o evaluación.”</a:t>
            </a:r>
          </a:p>
        </p:txBody>
      </p:sp>
    </p:spTree>
    <p:extLst>
      <p:ext uri="{BB962C8B-B14F-4D97-AF65-F5344CB8AC3E}">
        <p14:creationId xmlns:p14="http://schemas.microsoft.com/office/powerpoint/2010/main" val="447985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64196" y="2028795"/>
            <a:ext cx="4727152" cy="3450613"/>
          </a:xfrm>
        </p:spPr>
        <p:txBody>
          <a:bodyPr>
            <a:normAutofit/>
          </a:bodyPr>
          <a:lstStyle/>
          <a:p>
            <a:pPr marL="0" indent="0" algn="just">
              <a:buNone/>
            </a:pPr>
            <a:r>
              <a:rPr lang="es-MX" sz="3000" dirty="0" smtClean="0"/>
              <a:t>Cualquiera de las opciones anteriores son aceptables. En cada situación el equipo elegirá la que crea más conveniente.</a:t>
            </a:r>
            <a:endParaRPr lang="es-MX" sz="30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467" y="2028795"/>
            <a:ext cx="5112138" cy="3679674"/>
          </a:xfrm>
          <a:prstGeom prst="rect">
            <a:avLst/>
          </a:prstGeom>
        </p:spPr>
      </p:pic>
    </p:spTree>
    <p:extLst>
      <p:ext uri="{BB962C8B-B14F-4D97-AF65-F5344CB8AC3E}">
        <p14:creationId xmlns:p14="http://schemas.microsoft.com/office/powerpoint/2010/main" val="239986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Ingeniería inversa</a:t>
            </a:r>
            <a:endParaRPr lang="es-MX" dirty="0"/>
          </a:p>
        </p:txBody>
      </p:sp>
      <p:sp>
        <p:nvSpPr>
          <p:cNvPr id="3" name="Marcador de contenido 2"/>
          <p:cNvSpPr>
            <a:spLocks noGrp="1"/>
          </p:cNvSpPr>
          <p:nvPr>
            <p:ph idx="1"/>
          </p:nvPr>
        </p:nvSpPr>
        <p:spPr>
          <a:xfrm>
            <a:off x="1451579" y="2015732"/>
            <a:ext cx="9603275" cy="3784177"/>
          </a:xfrm>
        </p:spPr>
        <p:txBody>
          <a:bodyPr>
            <a:normAutofit lnSpcReduction="10000"/>
          </a:bodyPr>
          <a:lstStyle/>
          <a:p>
            <a:pPr marL="0" indent="0" algn="just">
              <a:buNone/>
            </a:pPr>
            <a:r>
              <a:rPr lang="es-MX" sz="2500" dirty="0" smtClean="0"/>
              <a:t>La </a:t>
            </a:r>
            <a:r>
              <a:rPr lang="es-MX" sz="2500" dirty="0"/>
              <a:t>ingeniería inversa del software es el proceso de </a:t>
            </a:r>
            <a:r>
              <a:rPr lang="es-MX" sz="2500" dirty="0" smtClean="0"/>
              <a:t>análisis </a:t>
            </a:r>
            <a:r>
              <a:rPr lang="es-MX" sz="2500" dirty="0"/>
              <a:t>de un </a:t>
            </a:r>
            <a:r>
              <a:rPr lang="es-MX" sz="2500" dirty="0" smtClean="0"/>
              <a:t>programa </a:t>
            </a:r>
            <a:r>
              <a:rPr lang="es-MX" sz="2500" dirty="0"/>
              <a:t>con el fin de </a:t>
            </a:r>
            <a:r>
              <a:rPr lang="es-MX" sz="2500" dirty="0" smtClean="0"/>
              <a:t>crear </a:t>
            </a:r>
            <a:r>
              <a:rPr lang="es-MX" sz="2500" dirty="0"/>
              <a:t>una representación </a:t>
            </a:r>
            <a:r>
              <a:rPr lang="es-MX" sz="2500" dirty="0" smtClean="0"/>
              <a:t>o diseño del sistema con el que actualmente se cuenta. Un sistema no será el mismo hoy que hace 8 años, cuando se desarrollo.</a:t>
            </a:r>
          </a:p>
          <a:p>
            <a:pPr marL="0" indent="0" algn="just">
              <a:buNone/>
            </a:pPr>
            <a:r>
              <a:rPr lang="es-MX" sz="2500" dirty="0" smtClean="0"/>
              <a:t>En </a:t>
            </a:r>
            <a:r>
              <a:rPr lang="es-MX" sz="2500" dirty="0"/>
              <a:t>la mayoría de los casos, el </a:t>
            </a:r>
            <a:r>
              <a:rPr lang="es-MX" sz="2500" dirty="0" smtClean="0"/>
              <a:t> programa </a:t>
            </a:r>
            <a:r>
              <a:rPr lang="es-MX" sz="2500" dirty="0"/>
              <a:t>del cual hay que hacer una ingeniería inversa no es </a:t>
            </a:r>
            <a:r>
              <a:rPr lang="es-MX" sz="2500" dirty="0" smtClean="0"/>
              <a:t>el </a:t>
            </a:r>
            <a:r>
              <a:rPr lang="es-MX" sz="2500" dirty="0"/>
              <a:t>de </a:t>
            </a:r>
            <a:r>
              <a:rPr lang="es-MX" sz="2500" dirty="0" smtClean="0"/>
              <a:t>otro desarrollo, </a:t>
            </a:r>
            <a:r>
              <a:rPr lang="es-MX" sz="2500" dirty="0"/>
              <a:t>sino, </a:t>
            </a:r>
            <a:r>
              <a:rPr lang="es-MX" sz="2500" dirty="0" smtClean="0"/>
              <a:t>del propio </a:t>
            </a:r>
            <a:r>
              <a:rPr lang="es-MX" sz="2500" dirty="0"/>
              <a:t>trabajo de la compañía. Los “secretos” que hay que comprender </a:t>
            </a:r>
            <a:r>
              <a:rPr lang="es-MX" sz="2500" dirty="0" smtClean="0"/>
              <a:t>resultan </a:t>
            </a:r>
            <a:r>
              <a:rPr lang="es-MX" sz="2500" dirty="0"/>
              <a:t>incomprensibles porque nunca se llegó a desarrollar una </a:t>
            </a:r>
            <a:r>
              <a:rPr lang="es-MX" sz="2500" dirty="0" smtClean="0"/>
              <a:t>especificación</a:t>
            </a:r>
            <a:endParaRPr lang="es-MX" sz="2500"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1114518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Reestructuración del código</a:t>
            </a:r>
            <a:endParaRPr lang="es-MX" dirty="0"/>
          </a:p>
        </p:txBody>
      </p:sp>
      <p:sp>
        <p:nvSpPr>
          <p:cNvPr id="3" name="Marcador de contenido 2"/>
          <p:cNvSpPr>
            <a:spLocks noGrp="1"/>
          </p:cNvSpPr>
          <p:nvPr>
            <p:ph idx="1"/>
          </p:nvPr>
        </p:nvSpPr>
        <p:spPr>
          <a:xfrm>
            <a:off x="287383" y="2015732"/>
            <a:ext cx="6230984" cy="3836428"/>
          </a:xfrm>
        </p:spPr>
        <p:txBody>
          <a:bodyPr>
            <a:normAutofit fontScale="92500" lnSpcReduction="10000"/>
          </a:bodyPr>
          <a:lstStyle/>
          <a:p>
            <a:pPr algn="just"/>
            <a:r>
              <a:rPr lang="es-MX" sz="2400" dirty="0"/>
              <a:t>El tipo más común de reingeniería es la reestructuración de código, l</a:t>
            </a:r>
            <a:r>
              <a:rPr lang="es-MX" sz="2400" dirty="0" smtClean="0"/>
              <a:t>levar </a:t>
            </a:r>
            <a:r>
              <a:rPr lang="es-MX" sz="2400" dirty="0"/>
              <a:t>a cabo esta actividad </a:t>
            </a:r>
            <a:r>
              <a:rPr lang="es-MX" sz="2400" dirty="0" smtClean="0"/>
              <a:t>requiere analizar </a:t>
            </a:r>
            <a:r>
              <a:rPr lang="es-MX" sz="2400" dirty="0"/>
              <a:t>el código </a:t>
            </a:r>
            <a:r>
              <a:rPr lang="es-MX" sz="2400" dirty="0" smtClean="0"/>
              <a:t>fuente </a:t>
            </a:r>
            <a:r>
              <a:rPr lang="es-MX" sz="2400" dirty="0"/>
              <a:t>empleando una </a:t>
            </a:r>
            <a:r>
              <a:rPr lang="es-MX" sz="2400" dirty="0" smtClean="0"/>
              <a:t>herramienta </a:t>
            </a:r>
            <a:r>
              <a:rPr lang="es-MX" sz="2400" dirty="0"/>
              <a:t>de reestructuración, se indican las violaciones de las estructuras de </a:t>
            </a:r>
            <a:r>
              <a:rPr lang="es-MX" sz="2400" dirty="0" smtClean="0"/>
              <a:t>programación </a:t>
            </a:r>
            <a:r>
              <a:rPr lang="es-MX" sz="2400" dirty="0"/>
              <a:t>y entonces se reestructura el </a:t>
            </a:r>
            <a:r>
              <a:rPr lang="es-MX" sz="2400" dirty="0" smtClean="0"/>
              <a:t>código. El </a:t>
            </a:r>
            <a:r>
              <a:rPr lang="es-MX" sz="2400" dirty="0"/>
              <a:t>código reestructurado resultante se revisa y se comprueba para </a:t>
            </a:r>
            <a:r>
              <a:rPr lang="es-MX" sz="2400" dirty="0" smtClean="0"/>
              <a:t>asegurar </a:t>
            </a:r>
            <a:r>
              <a:rPr lang="es-MX" sz="2400" dirty="0"/>
              <a:t>que no se hayan introducido anomalías. Se actualiza la documentación </a:t>
            </a:r>
            <a:r>
              <a:rPr lang="es-MX" sz="2400" dirty="0" smtClean="0"/>
              <a:t>interna </a:t>
            </a:r>
            <a:r>
              <a:rPr lang="es-MX" sz="2400" dirty="0"/>
              <a:t>del código.</a:t>
            </a:r>
          </a:p>
          <a:p>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2871" y="2133296"/>
            <a:ext cx="5401946" cy="3718864"/>
          </a:xfrm>
          <a:prstGeom prst="rect">
            <a:avLst/>
          </a:prstGeom>
          <a:ln>
            <a:noFill/>
          </a:ln>
          <a:effectLst>
            <a:softEdge rad="112500"/>
          </a:effectLst>
        </p:spPr>
      </p:pic>
    </p:spTree>
    <p:extLst>
      <p:ext uri="{BB962C8B-B14F-4D97-AF65-F5344CB8AC3E}">
        <p14:creationId xmlns:p14="http://schemas.microsoft.com/office/powerpoint/2010/main" val="3670604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lgn="just">
              <a:buNone/>
            </a:pPr>
            <a:r>
              <a:rPr lang="es-MX" sz="3000" dirty="0" smtClean="0"/>
              <a:t>Algunas de las herramientas de reingeniería para los lenguajes más comunes son:</a:t>
            </a:r>
          </a:p>
          <a:p>
            <a:pPr algn="just"/>
            <a:r>
              <a:rPr lang="es-MX" sz="3000" dirty="0" smtClean="0"/>
              <a:t>Java: </a:t>
            </a:r>
            <a:r>
              <a:rPr lang="es-MX" sz="3000" dirty="0" err="1" smtClean="0"/>
              <a:t>Xrefactory</a:t>
            </a:r>
            <a:r>
              <a:rPr lang="es-MX" sz="3000" dirty="0" smtClean="0"/>
              <a:t>, </a:t>
            </a:r>
            <a:r>
              <a:rPr lang="es-MX" sz="3000" dirty="0" err="1" smtClean="0"/>
              <a:t>RefactorIT</a:t>
            </a:r>
            <a:r>
              <a:rPr lang="es-MX" sz="3000" dirty="0" smtClean="0"/>
              <a:t>, </a:t>
            </a:r>
            <a:r>
              <a:rPr lang="es-MX" sz="3000" dirty="0" err="1" smtClean="0"/>
              <a:t>jFactor</a:t>
            </a:r>
            <a:r>
              <a:rPr lang="es-MX" sz="3000" dirty="0" smtClean="0"/>
              <a:t>, </a:t>
            </a:r>
            <a:r>
              <a:rPr lang="es-MX" sz="3000" dirty="0" err="1" smtClean="0"/>
              <a:t>IntelliJ</a:t>
            </a:r>
            <a:r>
              <a:rPr lang="es-MX" sz="3000" dirty="0" smtClean="0"/>
              <a:t> IDEA.</a:t>
            </a:r>
          </a:p>
          <a:p>
            <a:pPr algn="just"/>
            <a:r>
              <a:rPr lang="es-MX" sz="3000" dirty="0" smtClean="0"/>
              <a:t>C++: </a:t>
            </a:r>
            <a:r>
              <a:rPr lang="es-MX" sz="3000" dirty="0" err="1" smtClean="0"/>
              <a:t>CppRefactory</a:t>
            </a:r>
            <a:r>
              <a:rPr lang="es-MX" sz="3000" dirty="0" smtClean="0"/>
              <a:t>, </a:t>
            </a:r>
            <a:r>
              <a:rPr lang="es-MX" sz="3000" dirty="0" err="1" smtClean="0"/>
              <a:t>Xrefactory</a:t>
            </a:r>
            <a:r>
              <a:rPr lang="es-MX" sz="3000" dirty="0" smtClean="0"/>
              <a:t>.</a:t>
            </a:r>
          </a:p>
          <a:p>
            <a:pPr algn="just"/>
            <a:r>
              <a:rPr lang="es-MX" sz="3000" dirty="0" smtClean="0"/>
              <a:t>C#: C# </a:t>
            </a:r>
            <a:r>
              <a:rPr lang="es-MX" sz="3000" dirty="0" err="1" smtClean="0"/>
              <a:t>Refactory</a:t>
            </a:r>
            <a:r>
              <a:rPr lang="es-MX" sz="3000" dirty="0"/>
              <a:t> </a:t>
            </a:r>
            <a:r>
              <a:rPr lang="es-MX" sz="3000" dirty="0" err="1" smtClean="0"/>
              <a:t>Tool</a:t>
            </a:r>
            <a:r>
              <a:rPr lang="es-MX" sz="3000" dirty="0" smtClean="0"/>
              <a:t>, C# </a:t>
            </a:r>
            <a:r>
              <a:rPr lang="es-MX" sz="3000" dirty="0" err="1" smtClean="0"/>
              <a:t>Refactory</a:t>
            </a:r>
            <a:r>
              <a:rPr lang="es-MX" sz="3000" dirty="0" smtClean="0"/>
              <a:t>.</a:t>
            </a:r>
          </a:p>
        </p:txBody>
      </p:sp>
    </p:spTree>
    <p:extLst>
      <p:ext uri="{BB962C8B-B14F-4D97-AF65-F5344CB8AC3E}">
        <p14:creationId xmlns:p14="http://schemas.microsoft.com/office/powerpoint/2010/main" val="317029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Reestructuración de datos</a:t>
            </a:r>
            <a:endParaRPr lang="es-MX" dirty="0"/>
          </a:p>
        </p:txBody>
      </p:sp>
      <p:sp>
        <p:nvSpPr>
          <p:cNvPr id="3" name="Marcador de contenido 2"/>
          <p:cNvSpPr>
            <a:spLocks noGrp="1"/>
          </p:cNvSpPr>
          <p:nvPr>
            <p:ph idx="1"/>
          </p:nvPr>
        </p:nvSpPr>
        <p:spPr/>
        <p:txBody>
          <a:bodyPr>
            <a:normAutofit fontScale="85000" lnSpcReduction="10000"/>
          </a:bodyPr>
          <a:lstStyle/>
          <a:p>
            <a:pPr marL="0" indent="0" algn="just">
              <a:buNone/>
            </a:pPr>
            <a:r>
              <a:rPr lang="es-MX" sz="3000" dirty="0"/>
              <a:t>La reestructuración de datos es una actividad de reingeniería a gran escala. En la </a:t>
            </a:r>
            <a:r>
              <a:rPr lang="es-MX" sz="3000" dirty="0" smtClean="0"/>
              <a:t>mayoría </a:t>
            </a:r>
            <a:r>
              <a:rPr lang="es-MX" sz="3000" dirty="0"/>
              <a:t>de los casos, la reestructuración de datos comienza con una actividad </a:t>
            </a:r>
            <a:r>
              <a:rPr lang="es-MX" sz="3000" dirty="0" smtClean="0"/>
              <a:t>de ingeniería </a:t>
            </a:r>
            <a:r>
              <a:rPr lang="es-MX" sz="3000" dirty="0"/>
              <a:t>inversa. La arquitectura de datos actual se analiza con </a:t>
            </a:r>
            <a:r>
              <a:rPr lang="es-MX" sz="3000" dirty="0" smtClean="0"/>
              <a:t>minuciosidad </a:t>
            </a:r>
            <a:r>
              <a:rPr lang="es-MX" sz="3000" dirty="0"/>
              <a:t>y se </a:t>
            </a:r>
            <a:r>
              <a:rPr lang="es-MX" sz="3000" dirty="0" smtClean="0"/>
              <a:t>define </a:t>
            </a:r>
            <a:r>
              <a:rPr lang="es-MX" sz="3000" dirty="0"/>
              <a:t>los modelos de datos necesarios, se identifican los objetivos de datos y </a:t>
            </a:r>
            <a:r>
              <a:rPr lang="es-MX" sz="3000" dirty="0" smtClean="0"/>
              <a:t>los atributos</a:t>
            </a:r>
            <a:r>
              <a:rPr lang="es-MX" sz="3000" dirty="0"/>
              <a:t>, y después se revisa la calidad de las estructuras de datos </a:t>
            </a:r>
            <a:r>
              <a:rPr lang="es-MX" sz="3000" dirty="0" smtClean="0"/>
              <a:t>existentes. Básicamente se revisa que el flujo del programa sea el adecuado.</a:t>
            </a:r>
            <a:endParaRPr lang="es-MX" sz="3000" dirty="0"/>
          </a:p>
          <a:p>
            <a:endParaRPr lang="es-MX" dirty="0"/>
          </a:p>
        </p:txBody>
      </p:sp>
    </p:spTree>
    <p:extLst>
      <p:ext uri="{BB962C8B-B14F-4D97-AF65-F5344CB8AC3E}">
        <p14:creationId xmlns:p14="http://schemas.microsoft.com/office/powerpoint/2010/main" val="216725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8823" y="2015732"/>
            <a:ext cx="5669280" cy="3450613"/>
          </a:xfrm>
        </p:spPr>
        <p:txBody>
          <a:bodyPr>
            <a:normAutofit fontScale="92500" lnSpcReduction="10000"/>
          </a:bodyPr>
          <a:lstStyle/>
          <a:p>
            <a:pPr marL="0" indent="0" algn="just">
              <a:buNone/>
            </a:pPr>
            <a:r>
              <a:rPr lang="es-MX" sz="3000" dirty="0" smtClean="0"/>
              <a:t>Genera el diseño que produzca la misma función del programa pero con mayor calidad. El objetivo es tomar una porción del código y derivar el diseño de procedimientos que concuerden con la filosofía del mismo.</a:t>
            </a:r>
            <a:endParaRPr lang="es-MX" sz="3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039" y="2092298"/>
            <a:ext cx="4562830" cy="3374047"/>
          </a:xfrm>
          <a:prstGeom prst="rect">
            <a:avLst/>
          </a:prstGeom>
          <a:ln>
            <a:noFill/>
          </a:ln>
          <a:effectLst>
            <a:softEdge rad="112500"/>
          </a:effectLst>
        </p:spPr>
      </p:pic>
    </p:spTree>
    <p:extLst>
      <p:ext uri="{BB962C8B-B14F-4D97-AF65-F5344CB8AC3E}">
        <p14:creationId xmlns:p14="http://schemas.microsoft.com/office/powerpoint/2010/main" val="623017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sp>
        <p:nvSpPr>
          <p:cNvPr id="3" name="Marcador de contenido 2"/>
          <p:cNvSpPr>
            <a:spLocks noGrp="1"/>
          </p:cNvSpPr>
          <p:nvPr>
            <p:ph idx="1"/>
          </p:nvPr>
        </p:nvSpPr>
        <p:spPr>
          <a:xfrm>
            <a:off x="822961" y="2015732"/>
            <a:ext cx="5199016" cy="3450613"/>
          </a:xfrm>
        </p:spPr>
        <p:txBody>
          <a:bodyPr/>
          <a:lstStyle/>
          <a:p>
            <a:pPr marL="0" indent="0" algn="just">
              <a:buNone/>
            </a:pPr>
            <a:r>
              <a:rPr lang="es-MX" sz="2200" dirty="0" smtClean="0"/>
              <a:t>Una agencia de viajes cuenta con sus sistema de consulta de información de paquetes vendidos. Actualmente el reporte de “consulta de viajes” es demasiado lento, por lo que el desarrollador se dio a la tarea de buscar el problema y se encontró que el problema venía de la consulta que se hace a la base de datos. </a:t>
            </a:r>
          </a:p>
          <a:p>
            <a:pPr marL="0" indent="0">
              <a:buNone/>
            </a:pP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776" y="2015732"/>
            <a:ext cx="3464878" cy="3826245"/>
          </a:xfrm>
          <a:prstGeom prst="rect">
            <a:avLst/>
          </a:prstGeom>
        </p:spPr>
      </p:pic>
    </p:spTree>
    <p:extLst>
      <p:ext uri="{BB962C8B-B14F-4D97-AF65-F5344CB8AC3E}">
        <p14:creationId xmlns:p14="http://schemas.microsoft.com/office/powerpoint/2010/main" val="224771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1580" y="2015732"/>
            <a:ext cx="6085690" cy="3876040"/>
          </a:xfrm>
        </p:spPr>
        <p:txBody>
          <a:bodyPr>
            <a:normAutofit lnSpcReduction="10000"/>
          </a:bodyPr>
          <a:lstStyle/>
          <a:p>
            <a:pPr marL="0" indent="0">
              <a:buNone/>
            </a:pPr>
            <a:r>
              <a:rPr lang="es-MX" dirty="0" smtClean="0"/>
              <a:t>El reporte se genera de las siguientes tablas: </a:t>
            </a:r>
          </a:p>
          <a:p>
            <a:pPr marL="0" indent="0">
              <a:buNone/>
            </a:pPr>
            <a:r>
              <a:rPr lang="es-MX" dirty="0" smtClean="0"/>
              <a:t>El script de la consulta es el siguiente:</a:t>
            </a:r>
          </a:p>
          <a:p>
            <a:pPr marL="0" indent="0">
              <a:buNone/>
            </a:pPr>
            <a:r>
              <a:rPr lang="es-MX" dirty="0" err="1" smtClean="0"/>
              <a:t>Select</a:t>
            </a:r>
            <a:r>
              <a:rPr lang="es-MX" dirty="0" smtClean="0"/>
              <a:t> </a:t>
            </a:r>
            <a:r>
              <a:rPr lang="es-MX" dirty="0" err="1" smtClean="0"/>
              <a:t>v.coViaje</a:t>
            </a:r>
            <a:r>
              <a:rPr lang="es-MX" dirty="0" smtClean="0"/>
              <a:t>, </a:t>
            </a:r>
            <a:r>
              <a:rPr lang="es-MX" dirty="0" err="1" smtClean="0"/>
              <a:t>r.noOrigen</a:t>
            </a:r>
            <a:r>
              <a:rPr lang="es-MX" dirty="0" smtClean="0"/>
              <a:t>, </a:t>
            </a:r>
            <a:r>
              <a:rPr lang="es-MX" dirty="0" err="1" smtClean="0"/>
              <a:t>v.fecViaje</a:t>
            </a:r>
            <a:endParaRPr lang="es-MX" dirty="0" smtClean="0"/>
          </a:p>
          <a:p>
            <a:pPr marL="0" indent="0">
              <a:buNone/>
            </a:pPr>
            <a:r>
              <a:rPr lang="es-MX" dirty="0"/>
              <a:t>	</a:t>
            </a:r>
            <a:r>
              <a:rPr lang="es-MX" dirty="0" err="1" smtClean="0"/>
              <a:t>from</a:t>
            </a:r>
            <a:r>
              <a:rPr lang="es-MX" dirty="0" smtClean="0"/>
              <a:t> ruta r </a:t>
            </a:r>
          </a:p>
          <a:p>
            <a:pPr marL="0" indent="0">
              <a:buNone/>
            </a:pPr>
            <a:r>
              <a:rPr lang="es-MX" dirty="0"/>
              <a:t>	</a:t>
            </a:r>
            <a:r>
              <a:rPr lang="es-MX" dirty="0" err="1" smtClean="0"/>
              <a:t>inner</a:t>
            </a:r>
            <a:r>
              <a:rPr lang="es-MX" dirty="0" smtClean="0"/>
              <a:t> </a:t>
            </a:r>
            <a:r>
              <a:rPr lang="es-MX" dirty="0" err="1" smtClean="0"/>
              <a:t>join</a:t>
            </a:r>
            <a:r>
              <a:rPr lang="es-MX" dirty="0" smtClean="0"/>
              <a:t> viaje v </a:t>
            </a:r>
            <a:r>
              <a:rPr lang="es-MX" dirty="0" err="1" smtClean="0"/>
              <a:t>on</a:t>
            </a:r>
            <a:r>
              <a:rPr lang="es-MX" dirty="0" smtClean="0"/>
              <a:t> </a:t>
            </a:r>
            <a:r>
              <a:rPr lang="es-MX" dirty="0" err="1" smtClean="0"/>
              <a:t>r.noViaje</a:t>
            </a:r>
            <a:r>
              <a:rPr lang="es-MX" dirty="0" smtClean="0"/>
              <a:t> = </a:t>
            </a:r>
            <a:r>
              <a:rPr lang="es-MX" dirty="0" err="1" smtClean="0"/>
              <a:t>r.noViaje</a:t>
            </a:r>
            <a:endParaRPr lang="es-MX" dirty="0" smtClean="0"/>
          </a:p>
          <a:p>
            <a:pPr marL="0" indent="0">
              <a:buNone/>
            </a:pPr>
            <a:r>
              <a:rPr lang="es-MX" dirty="0"/>
              <a:t>	</a:t>
            </a:r>
            <a:r>
              <a:rPr lang="es-MX" dirty="0" err="1" smtClean="0"/>
              <a:t>where</a:t>
            </a:r>
            <a:r>
              <a:rPr lang="es-MX" dirty="0" smtClean="0"/>
              <a:t> </a:t>
            </a:r>
            <a:r>
              <a:rPr lang="es-MX" dirty="0" err="1" smtClean="0"/>
              <a:t>v.coViaje</a:t>
            </a:r>
            <a:r>
              <a:rPr lang="es-MX" dirty="0" smtClean="0"/>
              <a:t> &gt; 5000 and </a:t>
            </a:r>
            <a:r>
              <a:rPr lang="es-MX" dirty="0" err="1" smtClean="0"/>
              <a:t>r.descripcionOrigen</a:t>
            </a:r>
            <a:r>
              <a:rPr lang="es-MX" dirty="0" smtClean="0"/>
              <a:t> 	</a:t>
            </a:r>
            <a:r>
              <a:rPr lang="es-MX" dirty="0" err="1" smtClean="0"/>
              <a:t>like</a:t>
            </a:r>
            <a:r>
              <a:rPr lang="es-MX" dirty="0" smtClean="0"/>
              <a:t> “%E%”</a:t>
            </a:r>
          </a:p>
          <a:p>
            <a:pPr marL="0" indent="0">
              <a:buNone/>
            </a:pPr>
            <a:r>
              <a:rPr lang="es-MX" dirty="0" smtClean="0"/>
              <a:t>Esta consulta actualmente tarda entre 12 y 15 minutos debido a la cantidad de información consultada.</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94634432"/>
              </p:ext>
            </p:extLst>
          </p:nvPr>
        </p:nvGraphicFramePr>
        <p:xfrm>
          <a:off x="7662092" y="4408412"/>
          <a:ext cx="3780971" cy="1483360"/>
        </p:xfrm>
        <a:graphic>
          <a:graphicData uri="http://schemas.openxmlformats.org/drawingml/2006/table">
            <a:tbl>
              <a:tblPr firstRow="1" bandRow="1">
                <a:tableStyleId>{5C22544A-7EE6-4342-B048-85BDC9FD1C3A}</a:tableStyleId>
              </a:tblPr>
              <a:tblGrid>
                <a:gridCol w="3780971">
                  <a:extLst>
                    <a:ext uri="{9D8B030D-6E8A-4147-A177-3AD203B41FA5}">
                      <a16:colId xmlns:a16="http://schemas.microsoft.com/office/drawing/2014/main" val="4181277765"/>
                    </a:ext>
                  </a:extLst>
                </a:gridCol>
              </a:tblGrid>
              <a:tr h="370840">
                <a:tc>
                  <a:txBody>
                    <a:bodyPr/>
                    <a:lstStyle/>
                    <a:p>
                      <a:r>
                        <a:rPr lang="es-MX" dirty="0" smtClean="0"/>
                        <a:t>viaje</a:t>
                      </a:r>
                      <a:endParaRPr lang="es-MX" dirty="0"/>
                    </a:p>
                  </a:txBody>
                  <a:tcPr/>
                </a:tc>
                <a:extLst>
                  <a:ext uri="{0D108BD9-81ED-4DB2-BD59-A6C34878D82A}">
                    <a16:rowId xmlns:a16="http://schemas.microsoft.com/office/drawing/2014/main" val="3496458137"/>
                  </a:ext>
                </a:extLst>
              </a:tr>
              <a:tr h="370840">
                <a:tc>
                  <a:txBody>
                    <a:bodyPr/>
                    <a:lstStyle/>
                    <a:p>
                      <a:r>
                        <a:rPr lang="es-MX" dirty="0" err="1" smtClean="0"/>
                        <a:t>noViaje</a:t>
                      </a:r>
                      <a:r>
                        <a:rPr lang="es-MX" dirty="0" smtClean="0"/>
                        <a:t>: </a:t>
                      </a:r>
                      <a:r>
                        <a:rPr lang="es-MX" dirty="0" err="1" smtClean="0"/>
                        <a:t>int</a:t>
                      </a:r>
                      <a:r>
                        <a:rPr lang="es-MX" baseline="0" dirty="0" smtClean="0"/>
                        <a:t> </a:t>
                      </a:r>
                      <a:r>
                        <a:rPr lang="es-MX" baseline="0" dirty="0" err="1" smtClean="0"/>
                        <a:t>autoincrementable</a:t>
                      </a:r>
                      <a:r>
                        <a:rPr lang="es-MX" baseline="0" dirty="0" smtClean="0"/>
                        <a:t> </a:t>
                      </a:r>
                      <a:r>
                        <a:rPr lang="es-MX" baseline="0" dirty="0" err="1" smtClean="0"/>
                        <a:t>not</a:t>
                      </a:r>
                      <a:r>
                        <a:rPr lang="es-MX" baseline="0" dirty="0" smtClean="0"/>
                        <a:t> </a:t>
                      </a:r>
                      <a:r>
                        <a:rPr lang="es-MX" baseline="0" dirty="0" err="1" smtClean="0"/>
                        <a:t>null</a:t>
                      </a:r>
                      <a:endParaRPr lang="es-MX" dirty="0"/>
                    </a:p>
                  </a:txBody>
                  <a:tcPr/>
                </a:tc>
                <a:extLst>
                  <a:ext uri="{0D108BD9-81ED-4DB2-BD59-A6C34878D82A}">
                    <a16:rowId xmlns:a16="http://schemas.microsoft.com/office/drawing/2014/main" val="648094544"/>
                  </a:ext>
                </a:extLst>
              </a:tr>
              <a:tr h="370840">
                <a:tc>
                  <a:txBody>
                    <a:bodyPr/>
                    <a:lstStyle/>
                    <a:p>
                      <a:r>
                        <a:rPr lang="es-MX" dirty="0" err="1" smtClean="0"/>
                        <a:t>coViaje</a:t>
                      </a:r>
                      <a:r>
                        <a:rPr lang="es-MX" dirty="0" smtClean="0"/>
                        <a:t>: </a:t>
                      </a:r>
                      <a:r>
                        <a:rPr lang="es-MX" dirty="0" err="1" smtClean="0"/>
                        <a:t>float</a:t>
                      </a:r>
                      <a:r>
                        <a:rPr lang="es-MX" dirty="0" smtClean="0"/>
                        <a:t> </a:t>
                      </a:r>
                      <a:r>
                        <a:rPr lang="es-MX" dirty="0" err="1" smtClean="0"/>
                        <a:t>not</a:t>
                      </a:r>
                      <a:r>
                        <a:rPr lang="es-MX" dirty="0" smtClean="0"/>
                        <a:t> </a:t>
                      </a:r>
                      <a:r>
                        <a:rPr lang="es-MX" dirty="0" err="1" smtClean="0"/>
                        <a:t>null</a:t>
                      </a:r>
                      <a:endParaRPr lang="es-MX" dirty="0"/>
                    </a:p>
                  </a:txBody>
                  <a:tcPr/>
                </a:tc>
                <a:extLst>
                  <a:ext uri="{0D108BD9-81ED-4DB2-BD59-A6C34878D82A}">
                    <a16:rowId xmlns:a16="http://schemas.microsoft.com/office/drawing/2014/main" val="3006459752"/>
                  </a:ext>
                </a:extLst>
              </a:tr>
              <a:tr h="370840">
                <a:tc>
                  <a:txBody>
                    <a:bodyPr/>
                    <a:lstStyle/>
                    <a:p>
                      <a:r>
                        <a:rPr lang="es-MX" dirty="0" err="1" smtClean="0"/>
                        <a:t>fecViaje</a:t>
                      </a:r>
                      <a:r>
                        <a:rPr lang="es-MX" dirty="0" smtClean="0"/>
                        <a:t>: date </a:t>
                      </a:r>
                      <a:r>
                        <a:rPr lang="es-MX" dirty="0" err="1" smtClean="0"/>
                        <a:t>not</a:t>
                      </a:r>
                      <a:r>
                        <a:rPr lang="es-MX" dirty="0" smtClean="0"/>
                        <a:t> </a:t>
                      </a:r>
                      <a:r>
                        <a:rPr lang="es-MX" dirty="0" err="1" smtClean="0"/>
                        <a:t>null</a:t>
                      </a:r>
                      <a:endParaRPr lang="es-MX" dirty="0"/>
                    </a:p>
                  </a:txBody>
                  <a:tcPr/>
                </a:tc>
                <a:extLst>
                  <a:ext uri="{0D108BD9-81ED-4DB2-BD59-A6C34878D82A}">
                    <a16:rowId xmlns:a16="http://schemas.microsoft.com/office/drawing/2014/main" val="3336002851"/>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46789241"/>
              </p:ext>
            </p:extLst>
          </p:nvPr>
        </p:nvGraphicFramePr>
        <p:xfrm>
          <a:off x="7662092" y="1790821"/>
          <a:ext cx="3741783" cy="2392680"/>
        </p:xfrm>
        <a:graphic>
          <a:graphicData uri="http://schemas.openxmlformats.org/drawingml/2006/table">
            <a:tbl>
              <a:tblPr firstRow="1" bandRow="1">
                <a:tableStyleId>{5C22544A-7EE6-4342-B048-85BDC9FD1C3A}</a:tableStyleId>
              </a:tblPr>
              <a:tblGrid>
                <a:gridCol w="3741783">
                  <a:extLst>
                    <a:ext uri="{9D8B030D-6E8A-4147-A177-3AD203B41FA5}">
                      <a16:colId xmlns:a16="http://schemas.microsoft.com/office/drawing/2014/main" val="287833318"/>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ruta</a:t>
                      </a:r>
                    </a:p>
                  </a:txBody>
                  <a:tcPr/>
                </a:tc>
                <a:extLst>
                  <a:ext uri="{0D108BD9-81ED-4DB2-BD59-A6C34878D82A}">
                    <a16:rowId xmlns:a16="http://schemas.microsoft.com/office/drawing/2014/main" val="204803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err="1" smtClean="0"/>
                        <a:t>noOrigen</a:t>
                      </a:r>
                      <a:r>
                        <a:rPr lang="es-MX" dirty="0" smtClean="0"/>
                        <a:t>:</a:t>
                      </a:r>
                      <a:r>
                        <a:rPr lang="es-MX" baseline="0" dirty="0" smtClean="0"/>
                        <a:t> </a:t>
                      </a:r>
                      <a:r>
                        <a:rPr lang="es-MX" dirty="0" err="1" smtClean="0"/>
                        <a:t>int</a:t>
                      </a:r>
                      <a:r>
                        <a:rPr lang="es-MX" baseline="0" dirty="0" smtClean="0"/>
                        <a:t> </a:t>
                      </a:r>
                      <a:r>
                        <a:rPr lang="es-MX" baseline="0" dirty="0" err="1" smtClean="0"/>
                        <a:t>autoincrementable</a:t>
                      </a:r>
                      <a:r>
                        <a:rPr lang="es-MX" baseline="0" dirty="0" smtClean="0"/>
                        <a:t> </a:t>
                      </a:r>
                      <a:r>
                        <a:rPr lang="es-MX" baseline="0" dirty="0" err="1" smtClean="0"/>
                        <a:t>not</a:t>
                      </a:r>
                      <a:r>
                        <a:rPr lang="es-MX" baseline="0" dirty="0" smtClean="0"/>
                        <a:t> </a:t>
                      </a:r>
                      <a:r>
                        <a:rPr lang="es-MX" baseline="0" dirty="0" err="1" smtClean="0"/>
                        <a:t>null</a:t>
                      </a:r>
                      <a:endParaRPr lang="es-MX" dirty="0" smtClean="0"/>
                    </a:p>
                  </a:txBody>
                  <a:tcPr/>
                </a:tc>
                <a:extLst>
                  <a:ext uri="{0D108BD9-81ED-4DB2-BD59-A6C34878D82A}">
                    <a16:rowId xmlns:a16="http://schemas.microsoft.com/office/drawing/2014/main" val="376292358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err="1" smtClean="0"/>
                        <a:t>descripcionOrigen</a:t>
                      </a:r>
                      <a:r>
                        <a:rPr lang="es-MX" dirty="0" smtClean="0"/>
                        <a:t>: </a:t>
                      </a:r>
                      <a:r>
                        <a:rPr lang="es-MX" dirty="0" err="1" smtClean="0"/>
                        <a:t>varchar</a:t>
                      </a:r>
                      <a:r>
                        <a:rPr lang="es-MX" dirty="0" smtClean="0"/>
                        <a:t>(45) </a:t>
                      </a:r>
                      <a:r>
                        <a:rPr lang="es-MX" dirty="0" err="1" smtClean="0"/>
                        <a:t>not</a:t>
                      </a:r>
                      <a:r>
                        <a:rPr lang="es-MX" dirty="0" smtClean="0"/>
                        <a:t> </a:t>
                      </a:r>
                      <a:r>
                        <a:rPr lang="es-MX" dirty="0" err="1" smtClean="0"/>
                        <a:t>null</a:t>
                      </a:r>
                      <a:endParaRPr lang="es-MX" dirty="0" smtClean="0"/>
                    </a:p>
                  </a:txBody>
                  <a:tcPr/>
                </a:tc>
                <a:extLst>
                  <a:ext uri="{0D108BD9-81ED-4DB2-BD59-A6C34878D82A}">
                    <a16:rowId xmlns:a16="http://schemas.microsoft.com/office/drawing/2014/main" val="30259286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err="1" smtClean="0"/>
                        <a:t>paisOrigen</a:t>
                      </a:r>
                      <a:r>
                        <a:rPr lang="es-MX" dirty="0" smtClean="0"/>
                        <a:t>: </a:t>
                      </a:r>
                      <a:r>
                        <a:rPr lang="es-MX" dirty="0" err="1" smtClean="0"/>
                        <a:t>varchar</a:t>
                      </a:r>
                      <a:r>
                        <a:rPr lang="es-MX" dirty="0" smtClean="0"/>
                        <a:t>(45) </a:t>
                      </a:r>
                      <a:r>
                        <a:rPr lang="es-MX" dirty="0" err="1" smtClean="0"/>
                        <a:t>not</a:t>
                      </a:r>
                      <a:r>
                        <a:rPr lang="es-MX" dirty="0" smtClean="0"/>
                        <a:t> </a:t>
                      </a:r>
                      <a:r>
                        <a:rPr lang="es-MX" dirty="0" err="1" smtClean="0"/>
                        <a:t>null</a:t>
                      </a:r>
                      <a:endParaRPr lang="es-MX" dirty="0" smtClean="0"/>
                    </a:p>
                  </a:txBody>
                  <a:tcPr/>
                </a:tc>
                <a:extLst>
                  <a:ext uri="{0D108BD9-81ED-4DB2-BD59-A6C34878D82A}">
                    <a16:rowId xmlns:a16="http://schemas.microsoft.com/office/drawing/2014/main" val="4176663909"/>
                  </a:ext>
                </a:extLst>
              </a:tr>
              <a:tr h="370840">
                <a:tc>
                  <a:txBody>
                    <a:bodyPr/>
                    <a:lstStyle/>
                    <a:p>
                      <a:r>
                        <a:rPr lang="es-MX" dirty="0" err="1" smtClean="0"/>
                        <a:t>noViaje</a:t>
                      </a:r>
                      <a:r>
                        <a:rPr lang="es-MX" dirty="0" smtClean="0"/>
                        <a:t>: </a:t>
                      </a:r>
                      <a:r>
                        <a:rPr lang="es-MX" dirty="0" err="1" smtClean="0"/>
                        <a:t>int</a:t>
                      </a:r>
                      <a:r>
                        <a:rPr lang="es-MX" dirty="0" smtClean="0"/>
                        <a:t> </a:t>
                      </a:r>
                      <a:r>
                        <a:rPr lang="es-MX" dirty="0" err="1" smtClean="0"/>
                        <a:t>not</a:t>
                      </a:r>
                      <a:r>
                        <a:rPr lang="es-MX" dirty="0" smtClean="0"/>
                        <a:t> </a:t>
                      </a:r>
                      <a:r>
                        <a:rPr lang="es-MX" dirty="0" err="1" smtClean="0"/>
                        <a:t>null</a:t>
                      </a:r>
                      <a:endParaRPr lang="es-MX" dirty="0"/>
                    </a:p>
                  </a:txBody>
                  <a:tcPr/>
                </a:tc>
                <a:extLst>
                  <a:ext uri="{0D108BD9-81ED-4DB2-BD59-A6C34878D82A}">
                    <a16:rowId xmlns:a16="http://schemas.microsoft.com/office/drawing/2014/main" val="4147079768"/>
                  </a:ext>
                </a:extLst>
              </a:tr>
            </a:tbl>
          </a:graphicData>
        </a:graphic>
      </p:graphicFrame>
    </p:spTree>
    <p:extLst>
      <p:ext uri="{BB962C8B-B14F-4D97-AF65-F5344CB8AC3E}">
        <p14:creationId xmlns:p14="http://schemas.microsoft.com/office/powerpoint/2010/main" val="1715689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Ingeniería directa</a:t>
            </a:r>
            <a:endParaRPr lang="es-MX" dirty="0"/>
          </a:p>
        </p:txBody>
      </p:sp>
      <p:sp>
        <p:nvSpPr>
          <p:cNvPr id="3" name="Marcador de contenido 2"/>
          <p:cNvSpPr>
            <a:spLocks noGrp="1"/>
          </p:cNvSpPr>
          <p:nvPr>
            <p:ph idx="1"/>
          </p:nvPr>
        </p:nvSpPr>
        <p:spPr/>
        <p:txBody>
          <a:bodyPr/>
          <a:lstStyle/>
          <a:p>
            <a:pPr marL="0" indent="0" algn="just">
              <a:buNone/>
            </a:pPr>
            <a:r>
              <a:rPr lang="es-MX" dirty="0"/>
              <a:t>La ingeniería directa no solo recupera la información de diseño a partir del </a:t>
            </a:r>
            <a:r>
              <a:rPr lang="es-MX" dirty="0" smtClean="0"/>
              <a:t>software existente</a:t>
            </a:r>
            <a:r>
              <a:rPr lang="es-MX" dirty="0"/>
              <a:t>, también utiliza esta información para alterar o reconstruir el sistema </a:t>
            </a:r>
            <a:r>
              <a:rPr lang="es-MX" dirty="0" smtClean="0"/>
              <a:t>existente </a:t>
            </a:r>
            <a:r>
              <a:rPr lang="es-MX" dirty="0"/>
              <a:t>con la finalidad de mejorar su calidad global. En la mayoría de los </a:t>
            </a:r>
            <a:r>
              <a:rPr lang="es-MX" dirty="0" smtClean="0"/>
              <a:t>casos </a:t>
            </a:r>
            <a:r>
              <a:rPr lang="es-MX" dirty="0"/>
              <a:t>el </a:t>
            </a:r>
            <a:r>
              <a:rPr lang="es-MX" dirty="0" smtClean="0"/>
              <a:t>software </a:t>
            </a:r>
            <a:r>
              <a:rPr lang="es-MX" dirty="0"/>
              <a:t>sometido a reingeniería vuelve a implementar la función del sistema </a:t>
            </a:r>
            <a:r>
              <a:rPr lang="es-MX" dirty="0" smtClean="0"/>
              <a:t>existente </a:t>
            </a:r>
            <a:r>
              <a:rPr lang="es-MX" dirty="0"/>
              <a:t>y también añade nuevas funciones o mejoras</a:t>
            </a:r>
            <a:r>
              <a:rPr lang="es-MX" dirty="0" smtClean="0"/>
              <a:t>.</a:t>
            </a:r>
          </a:p>
          <a:p>
            <a:pPr marL="0" indent="0">
              <a:buNone/>
            </a:pPr>
            <a:r>
              <a:rPr lang="es-MX" dirty="0" smtClean="0"/>
              <a:t>Este tipo de ingeniería aplica en casos donde el equipo desarrolla o encuentra algún motor de reingeniería automatizado donde el motor analiza, el software antiguo y lo reestructura de tal forma que el sistema siga realizando sus funciones normales.</a:t>
            </a:r>
            <a:endParaRPr lang="es-MX" dirty="0"/>
          </a:p>
        </p:txBody>
      </p:sp>
    </p:spTree>
    <p:extLst>
      <p:ext uri="{BB962C8B-B14F-4D97-AF65-F5344CB8AC3E}">
        <p14:creationId xmlns:p14="http://schemas.microsoft.com/office/powerpoint/2010/main" val="37941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es importante aplicar la reingeniería?</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800" dirty="0" smtClean="0"/>
              <a:t>La reingeniería nos ayuda a evitar problemas de inestabilidad en las aplicaciones. En muchas ocasiones cuando una aplicación es funcional se ve sometida a múltiples, correcciones, adaptaciones o mejoras, lo que puede llegar a provocar que el sistema pueda producir daños colaterales inesperados.</a:t>
            </a:r>
            <a:endParaRPr lang="es-MX" sz="2800" dirty="0"/>
          </a:p>
        </p:txBody>
      </p:sp>
    </p:spTree>
    <p:extLst>
      <p:ext uri="{BB962C8B-B14F-4D97-AF65-F5344CB8AC3E}">
        <p14:creationId xmlns:p14="http://schemas.microsoft.com/office/powerpoint/2010/main" val="7478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a:t>
            </a:r>
            <a:endParaRPr lang="es-MX" dirty="0"/>
          </a:p>
        </p:txBody>
      </p:sp>
      <p:sp>
        <p:nvSpPr>
          <p:cNvPr id="3" name="Marcador de contenido 2"/>
          <p:cNvSpPr>
            <a:spLocks noGrp="1"/>
          </p:cNvSpPr>
          <p:nvPr>
            <p:ph idx="1"/>
          </p:nvPr>
        </p:nvSpPr>
        <p:spPr/>
        <p:txBody>
          <a:bodyPr>
            <a:noAutofit/>
          </a:bodyPr>
          <a:lstStyle/>
          <a:p>
            <a:pPr marL="0" indent="0" algn="just">
              <a:buNone/>
            </a:pPr>
            <a:r>
              <a:rPr lang="es-MX" sz="2300" dirty="0" smtClean="0"/>
              <a:t>La empresa Refrigeración Industrial de Cancún compro un ERP hace 8 años. Al software se le han ido agregando modificaciones a los módulos originales para adaptarlos a los cambios que requiere la organización. Actualmente tienen problemas con el módulo de contabilidad, ya que con las nuevas leyes fiscales deben hacer cambios nuevamente. Debido a que cada año existen actualizaciones en este departamento, el sistema cuenta con muchos “parches” que están generando cálculos incorrectos. Para este año se plantean hacer un nuevo parche con base en los requerimientos fiscales, ¿será una buena opción?</a:t>
            </a:r>
            <a:endParaRPr lang="es-MX" sz="2300" dirty="0"/>
          </a:p>
        </p:txBody>
      </p:sp>
    </p:spTree>
    <p:extLst>
      <p:ext uri="{BB962C8B-B14F-4D97-AF65-F5344CB8AC3E}">
        <p14:creationId xmlns:p14="http://schemas.microsoft.com/office/powerpoint/2010/main" val="207233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1580" y="2015732"/>
            <a:ext cx="4622650" cy="3450613"/>
          </a:xfrm>
        </p:spPr>
        <p:txBody>
          <a:bodyPr/>
          <a:lstStyle/>
          <a:p>
            <a:pPr marL="0" indent="0" algn="just">
              <a:buNone/>
            </a:pPr>
            <a:r>
              <a:rPr lang="es-MX" dirty="0" smtClean="0"/>
              <a:t>Aunque en el ejemplo anterior lo más fácil sería crear un nuevo parche, entender que ya tienen 8 años haciendo está práctica nos da una idea de que el sistema es cada vez más inestable, por lo que lo más recomendable sería hacer una reingeniería de software.</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118" y="2015732"/>
            <a:ext cx="4649561" cy="3639942"/>
          </a:xfrm>
          <a:prstGeom prst="rect">
            <a:avLst/>
          </a:prstGeom>
          <a:ln>
            <a:noFill/>
          </a:ln>
          <a:effectLst>
            <a:softEdge rad="112500"/>
          </a:effectLst>
        </p:spPr>
      </p:pic>
    </p:spTree>
    <p:extLst>
      <p:ext uri="{BB962C8B-B14F-4D97-AF65-F5344CB8AC3E}">
        <p14:creationId xmlns:p14="http://schemas.microsoft.com/office/powerpoint/2010/main" val="321818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Beneficios de la reingeniería de software</a:t>
            </a:r>
            <a:endParaRPr lang="es-MX" dirty="0"/>
          </a:p>
        </p:txBody>
      </p:sp>
      <p:sp>
        <p:nvSpPr>
          <p:cNvPr id="3" name="Marcador de contenido 2"/>
          <p:cNvSpPr>
            <a:spLocks noGrp="1"/>
          </p:cNvSpPr>
          <p:nvPr>
            <p:ph idx="1"/>
          </p:nvPr>
        </p:nvSpPr>
        <p:spPr>
          <a:xfrm>
            <a:off x="628620" y="1989606"/>
            <a:ext cx="5328044" cy="3450613"/>
          </a:xfrm>
        </p:spPr>
        <p:txBody>
          <a:bodyPr>
            <a:normAutofit fontScale="92500" lnSpcReduction="20000"/>
          </a:bodyPr>
          <a:lstStyle/>
          <a:p>
            <a:pPr algn="just"/>
            <a:r>
              <a:rPr lang="es-MX" sz="2500" dirty="0" smtClean="0"/>
              <a:t>Pueden </a:t>
            </a:r>
            <a:r>
              <a:rPr lang="es-MX" sz="2500" dirty="0"/>
              <a:t>reducir los riegos </a:t>
            </a:r>
            <a:r>
              <a:rPr lang="es-MX" sz="2500" dirty="0" smtClean="0"/>
              <a:t>evolutivos </a:t>
            </a:r>
            <a:r>
              <a:rPr lang="es-MX" sz="2500" dirty="0"/>
              <a:t>de una organización.</a:t>
            </a:r>
          </a:p>
          <a:p>
            <a:pPr algn="just"/>
            <a:r>
              <a:rPr lang="es-MX" sz="2500" dirty="0"/>
              <a:t>Puede ayudar a las organizaciones a recuperar sus inversiones en software.</a:t>
            </a:r>
          </a:p>
          <a:p>
            <a:pPr algn="just"/>
            <a:r>
              <a:rPr lang="es-MX" sz="2500" dirty="0"/>
              <a:t>Puede hacer el software más fácilmente </a:t>
            </a:r>
            <a:r>
              <a:rPr lang="es-MX" sz="2500" dirty="0" smtClean="0"/>
              <a:t>modificable.</a:t>
            </a:r>
            <a:endParaRPr lang="es-MX" sz="2500" dirty="0"/>
          </a:p>
          <a:p>
            <a:pPr algn="just"/>
            <a:r>
              <a:rPr lang="es-MX" sz="2500" dirty="0" smtClean="0"/>
              <a:t>Es </a:t>
            </a:r>
            <a:r>
              <a:rPr lang="es-MX" sz="2500" dirty="0"/>
              <a:t>un catalizador para la automatización del </a:t>
            </a:r>
            <a:r>
              <a:rPr lang="es-MX" sz="2500" dirty="0" smtClean="0"/>
              <a:t>mantenimiento </a:t>
            </a:r>
            <a:r>
              <a:rPr lang="es-MX" sz="2500" dirty="0"/>
              <a:t>del </a:t>
            </a:r>
            <a:r>
              <a:rPr lang="es-MX" sz="2500" dirty="0" smtClean="0"/>
              <a:t>software.</a:t>
            </a:r>
            <a:endParaRPr lang="es-MX" sz="2500" dirty="0"/>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230" y="2103121"/>
            <a:ext cx="5483010" cy="3082860"/>
          </a:xfrm>
          <a:prstGeom prst="rect">
            <a:avLst/>
          </a:prstGeom>
          <a:ln>
            <a:noFill/>
          </a:ln>
          <a:effectLst>
            <a:softEdge rad="112500"/>
          </a:effectLst>
        </p:spPr>
      </p:pic>
    </p:spTree>
    <p:extLst>
      <p:ext uri="{BB962C8B-B14F-4D97-AF65-F5344CB8AC3E}">
        <p14:creationId xmlns:p14="http://schemas.microsoft.com/office/powerpoint/2010/main" val="503613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Factores a considerar en la reingeniería de procesos</a:t>
            </a:r>
            <a:endParaRPr lang="es-MX" dirty="0"/>
          </a:p>
        </p:txBody>
      </p:sp>
      <p:sp>
        <p:nvSpPr>
          <p:cNvPr id="3" name="Marcador de contenido 2"/>
          <p:cNvSpPr>
            <a:spLocks noGrp="1"/>
          </p:cNvSpPr>
          <p:nvPr>
            <p:ph idx="1"/>
          </p:nvPr>
        </p:nvSpPr>
        <p:spPr>
          <a:xfrm>
            <a:off x="1451579" y="2015732"/>
            <a:ext cx="9603275" cy="3771114"/>
          </a:xfrm>
        </p:spPr>
        <p:txBody>
          <a:bodyPr>
            <a:normAutofit fontScale="85000" lnSpcReduction="10000"/>
          </a:bodyPr>
          <a:lstStyle/>
          <a:p>
            <a:pPr marL="0" indent="0" algn="just">
              <a:buNone/>
            </a:pPr>
            <a:r>
              <a:rPr lang="es-MX" sz="2400" dirty="0"/>
              <a:t>• Crear una visión para apoyar el esfuerzo de cambio y comunicarla a toda la organización. </a:t>
            </a:r>
            <a:br>
              <a:rPr lang="es-MX" sz="2400" dirty="0"/>
            </a:br>
            <a:r>
              <a:rPr lang="es-MX" sz="2400" dirty="0"/>
              <a:t/>
            </a:r>
            <a:br>
              <a:rPr lang="es-MX" sz="2400" dirty="0"/>
            </a:br>
            <a:r>
              <a:rPr lang="es-MX" sz="2400" dirty="0"/>
              <a:t>• Habilidad para guiar el proceso de reingeniería de acuerdo con una metodología. </a:t>
            </a:r>
            <a:br>
              <a:rPr lang="es-MX" sz="2400" dirty="0"/>
            </a:br>
            <a:r>
              <a:rPr lang="es-MX" sz="2400" dirty="0"/>
              <a:t/>
            </a:r>
            <a:br>
              <a:rPr lang="es-MX" sz="2400" dirty="0"/>
            </a:br>
            <a:r>
              <a:rPr lang="es-MX" sz="2400" dirty="0"/>
              <a:t>• Constituir un grupo de trabajo con poder suficiente para liderar el esfuerzo del cambio. </a:t>
            </a:r>
            <a:br>
              <a:rPr lang="es-MX" sz="2400" dirty="0"/>
            </a:br>
            <a:r>
              <a:rPr lang="es-MX" sz="2400" dirty="0"/>
              <a:t/>
            </a:r>
            <a:br>
              <a:rPr lang="es-MX" sz="2400" dirty="0"/>
            </a:br>
            <a:r>
              <a:rPr lang="es-MX" sz="2400" dirty="0" smtClean="0"/>
              <a:t>•Capacidad </a:t>
            </a:r>
            <a:r>
              <a:rPr lang="es-MX" sz="2400" dirty="0"/>
              <a:t>para lograr el compromiso de toda la organización. </a:t>
            </a:r>
            <a:br>
              <a:rPr lang="es-MX" sz="2400" dirty="0"/>
            </a:br>
            <a:r>
              <a:rPr lang="es-MX" sz="2400" dirty="0"/>
              <a:t/>
            </a:r>
            <a:br>
              <a:rPr lang="es-MX" sz="2400" dirty="0"/>
            </a:br>
            <a:r>
              <a:rPr lang="es-MX" sz="2400" dirty="0"/>
              <a:t>• Administración coordinada del cambio para todas las funciones del negocio que se vean afectadas. </a:t>
            </a:r>
            <a:endParaRPr lang="es-MX" sz="2200" dirty="0"/>
          </a:p>
        </p:txBody>
      </p:sp>
    </p:spTree>
    <p:extLst>
      <p:ext uri="{BB962C8B-B14F-4D97-AF65-F5344CB8AC3E}">
        <p14:creationId xmlns:p14="http://schemas.microsoft.com/office/powerpoint/2010/main" val="197572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451579" y="2015732"/>
            <a:ext cx="9603275" cy="3758051"/>
          </a:xfrm>
        </p:spPr>
        <p:txBody>
          <a:bodyPr>
            <a:normAutofit fontScale="25000" lnSpcReduction="20000"/>
          </a:bodyPr>
          <a:lstStyle/>
          <a:p>
            <a:pPr marL="0" indent="0">
              <a:buNone/>
            </a:pPr>
            <a:r>
              <a:rPr lang="es-MX" sz="8800" dirty="0"/>
              <a:t>• Constituir un grupo de trabajo con poder suficiente para liderar el esfuerzo del cambio. </a:t>
            </a:r>
            <a:br>
              <a:rPr lang="es-MX" sz="8800" dirty="0"/>
            </a:br>
            <a:r>
              <a:rPr lang="es-MX" sz="8800" dirty="0"/>
              <a:t/>
            </a:r>
            <a:br>
              <a:rPr lang="es-MX" sz="8800" dirty="0"/>
            </a:br>
            <a:r>
              <a:rPr lang="es-MX" sz="8800" dirty="0"/>
              <a:t>• Capacidad para lograr el compromiso de toda la organización. </a:t>
            </a:r>
            <a:br>
              <a:rPr lang="es-MX" sz="8800" dirty="0"/>
            </a:br>
            <a:r>
              <a:rPr lang="es-MX" sz="8800" dirty="0"/>
              <a:t/>
            </a:r>
            <a:br>
              <a:rPr lang="es-MX" sz="8800" dirty="0"/>
            </a:br>
            <a:r>
              <a:rPr lang="es-MX" sz="8800" dirty="0"/>
              <a:t>• Administración coordinada del cambio para todas las funciones del negocio que se vean afectadas. </a:t>
            </a:r>
            <a:br>
              <a:rPr lang="es-MX" sz="8800" dirty="0"/>
            </a:br>
            <a:r>
              <a:rPr lang="es-MX" sz="8800" dirty="0"/>
              <a:t/>
            </a:r>
            <a:br>
              <a:rPr lang="es-MX" sz="8800" dirty="0"/>
            </a:br>
            <a:r>
              <a:rPr lang="es-MX" sz="8800" dirty="0"/>
              <a:t>• Habilidad para analizar el impacto total de los cambios propuestos, para analizar el impacto que tendrán en todas las unidades organizacionales los cambios de </a:t>
            </a:r>
            <a:br>
              <a:rPr lang="es-MX" sz="8800" dirty="0"/>
            </a:br>
            <a:r>
              <a:rPr lang="es-MX" sz="8800" dirty="0"/>
              <a:t>cualquier proceso. </a:t>
            </a:r>
            <a:br>
              <a:rPr lang="es-MX" sz="8800" dirty="0"/>
            </a:br>
            <a:r>
              <a:rPr lang="es-MX" dirty="0"/>
              <a:t/>
            </a:r>
            <a:br>
              <a:rPr lang="es-MX" dirty="0"/>
            </a:br>
            <a:endParaRPr lang="es-MX" dirty="0"/>
          </a:p>
        </p:txBody>
      </p:sp>
    </p:spTree>
    <p:extLst>
      <p:ext uri="{BB962C8B-B14F-4D97-AF65-F5344CB8AC3E}">
        <p14:creationId xmlns:p14="http://schemas.microsoft.com/office/powerpoint/2010/main" val="319055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sz="2500" dirty="0"/>
              <a:t>• Habilidad para asociar todos los parámetros administrativos (planes, sistemas de información utilizados, organigramas, la declaración de la misión de la empresa, descripción de funciones,...). </a:t>
            </a:r>
            <a:br>
              <a:rPr lang="es-MX" sz="2500" dirty="0"/>
            </a:br>
            <a:r>
              <a:rPr lang="es-MX" sz="2500" dirty="0"/>
              <a:t/>
            </a:r>
            <a:br>
              <a:rPr lang="es-MX" sz="2500" dirty="0"/>
            </a:br>
            <a:r>
              <a:rPr lang="es-MX" sz="2500" dirty="0"/>
              <a:t>• Habilidad para vencer la resistencia al cambio. </a:t>
            </a:r>
          </a:p>
          <a:p>
            <a:endParaRPr lang="es-MX" dirty="0"/>
          </a:p>
        </p:txBody>
      </p:sp>
    </p:spTree>
    <p:extLst>
      <p:ext uri="{BB962C8B-B14F-4D97-AF65-F5344CB8AC3E}">
        <p14:creationId xmlns:p14="http://schemas.microsoft.com/office/powerpoint/2010/main" val="31872664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219</TotalTime>
  <Words>1411</Words>
  <Application>Microsoft Office PowerPoint</Application>
  <PresentationFormat>Panorámica</PresentationFormat>
  <Paragraphs>72</Paragraphs>
  <Slides>28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Gill Sans MT</vt:lpstr>
      <vt:lpstr>Gallery</vt:lpstr>
      <vt:lpstr>Introducción a la reingeniería</vt:lpstr>
      <vt:lpstr>¿Qué es la reingeniería de software?</vt:lpstr>
      <vt:lpstr>¿Por qué es importante aplicar la reingeniería?</vt:lpstr>
      <vt:lpstr>Ejemplo: </vt:lpstr>
      <vt:lpstr>Presentación de PowerPoint</vt:lpstr>
      <vt:lpstr>Beneficios de la reingeniería de software</vt:lpstr>
      <vt:lpstr>Factores a considerar en la reingeniería de procesos</vt:lpstr>
      <vt:lpstr>Presentación de PowerPoint</vt:lpstr>
      <vt:lpstr>Presentación de PowerPoint</vt:lpstr>
      <vt:lpstr>Economía de la reingeniería de software </vt:lpstr>
      <vt:lpstr>Factores que influyen sobre los costos de reingeniería </vt:lpstr>
      <vt:lpstr>Modelo para justificar la reingeniería</vt:lpstr>
      <vt:lpstr>Presentación de PowerPoint</vt:lpstr>
      <vt:lpstr>Presentación de PowerPoint</vt:lpstr>
      <vt:lpstr>Presentación de PowerPoint</vt:lpstr>
      <vt:lpstr>Presentación de PowerPoint</vt:lpstr>
      <vt:lpstr>Fases de la reingeniería de software</vt:lpstr>
      <vt:lpstr>Análisis de inventario</vt:lpstr>
      <vt:lpstr>Reestructuración de documentos</vt:lpstr>
      <vt:lpstr>Presentación de PowerPoint</vt:lpstr>
      <vt:lpstr>Ingeniería inversa</vt:lpstr>
      <vt:lpstr>Reestructuración del código</vt:lpstr>
      <vt:lpstr>Presentación de PowerPoint</vt:lpstr>
      <vt:lpstr>Reestructuración de datos</vt:lpstr>
      <vt:lpstr>Presentación de PowerPoint</vt:lpstr>
      <vt:lpstr>Ejemplo:</vt:lpstr>
      <vt:lpstr>Presentación de PowerPoint</vt:lpstr>
      <vt:lpstr>Ingeniería directa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88</cp:revision>
  <dcterms:created xsi:type="dcterms:W3CDTF">2019-01-21T03:40:40Z</dcterms:created>
  <dcterms:modified xsi:type="dcterms:W3CDTF">2019-01-24T16:19:31Z</dcterms:modified>
</cp:coreProperties>
</file>