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camp.com/tutorial/t-tests-r-tutoria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8849483/#:~:text=Increased%20BMI%20was%20associated%20with,Indigenous%20and%20non%2DIndigenous%20people" TargetMode="External"/><Relationship Id="rId3" Type="http://schemas.openxmlformats.org/officeDocument/2006/relationships/hyperlink" Target="https://www.ncbi.nlm.nih.gov/pmc/articles/PMC8849483/#:~:text=Compared%20to%20the%20non%2DIndigenous" TargetMode="External"/><Relationship Id="rId4" Type="http://schemas.openxmlformats.org/officeDocument/2006/relationships/hyperlink" Target="https://www.datacamp.com/tutorial/t-tests-r-tutoria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camp.com/tutorial/t-tests-r-tutoria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10103803/#:~:text=Lack%20of%20education%2C%20poverty%2C%20and,more%20commonly%20in%20these%20communiti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49090357/iqr-outlier-in-r"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ded8a44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4ded8a44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Both </a:t>
            </a:r>
            <a:r>
              <a:rPr lang="en-GB"/>
              <a:t>distributions</a:t>
            </a:r>
            <a:r>
              <a:rPr lang="en-GB"/>
              <a:t> are right skewed with long tails (particularly for diabetic individuals which indicated to me that higher insulin did </a:t>
            </a:r>
            <a:r>
              <a:rPr lang="en-GB"/>
              <a:t>in fact</a:t>
            </a:r>
            <a:r>
              <a:rPr lang="en-GB"/>
              <a:t> influence diabetes). Most non-diabetic individuals seem to have insulin levels clustered toward the lower end (the left), diabetic </a:t>
            </a:r>
            <a:r>
              <a:rPr lang="en-GB"/>
              <a:t>patients</a:t>
            </a:r>
            <a:r>
              <a:rPr lang="en-GB"/>
              <a:t> have a range of insulin levels. </a:t>
            </a:r>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This suggests that while low insulin levels are common in both groups, diabetic individuals tend to exhibit a wider range of insulin levels.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FFF00"/>
                </a:highlight>
                <a:latin typeface="Roboto"/>
                <a:ea typeface="Roboto"/>
                <a:cs typeface="Roboto"/>
                <a:sym typeface="Roboto"/>
              </a:rPr>
              <a:t>-most diabetics have lower insulin </a:t>
            </a:r>
            <a:endParaRPr sz="1200">
              <a:solidFill>
                <a:srgbClr val="374151"/>
              </a:solidFill>
              <a:highlight>
                <a:srgbClr val="FFFF00"/>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ded8a44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ded8a44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mbria"/>
                <a:ea typeface="Cambria"/>
                <a:cs typeface="Cambria"/>
                <a:sym typeface="Cambria"/>
              </a:rPr>
              <a:t>This is a scatter plot that answers my question: does the effect of glucose on diabetes have anyhing to do with insulin? </a:t>
            </a:r>
            <a:endParaRPr>
              <a:solidFill>
                <a:schemeClr val="dk1"/>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mbria"/>
                <a:ea typeface="Cambria"/>
                <a:cs typeface="Cambria"/>
                <a:sym typeface="Cambria"/>
              </a:rPr>
              <a:t>There is a cluster of non diabetics whose insulin remains lower at around 50-200. However as the insulin and glucose variables move away from the cluster to the right, there tends to be more diabetics than non diabetics. The insulin in these cases is either extremely low or extremely high. Hyperinsulinemia could be a reason behind this, this is when the amount of insulin in the blood is beyond what would be considered healthy. Hyperinsulinemia is most commonly associated with diabetes type 2, on its own it is not considered diabetes. </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ded8a44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4ded8a44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BMI is the only variable that acts as a lifestyle factor. Both distributions show a right skew </a:t>
            </a:r>
            <a:r>
              <a:rPr lang="en-GB"/>
              <a:t>however</a:t>
            </a:r>
            <a:r>
              <a:rPr lang="en-GB"/>
              <a:t> a more pronounced skew for the diabetic group. The tail for the diabetic group goes further and has more notable values of higher BMI. despite this both groups have a </a:t>
            </a:r>
            <a:r>
              <a:rPr lang="en-GB"/>
              <a:t>clutter</a:t>
            </a:r>
            <a:r>
              <a:rPr lang="en-GB"/>
              <a:t> of a bmi from 25-40, however, diabetics seem to have a wider distribution and their </a:t>
            </a:r>
            <a:r>
              <a:rPr lang="en-GB"/>
              <a:t>clutter</a:t>
            </a:r>
            <a:r>
              <a:rPr lang="en-GB"/>
              <a:t> begins within the mid twenties where as the non diabetics begin before the twenties. This suggests that there could be a relationship between BMI and diabetes which is worth investigating- I wonder if different BMI ranges has an impact on diabetes?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ded8a442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ded8a442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mbria"/>
                <a:ea typeface="Cambria"/>
                <a:cs typeface="Cambria"/>
                <a:sym typeface="Cambria"/>
              </a:rPr>
              <a:t>I wanted to explore if glucose (thus insulin) has an impact with BMI on diabetes. BMI does not seem to affect the likelihood of diabetes with an impact. There is a cluster of both non diabetics and diabetics within the BMI ranges of 25-45 and plasma glucose of 75-140. However, no one below a BMI of 23 seems to have diabetes. Likewise, it seems like those that do not have diabetes above a BMI of around 48 are outliers. The red box demonstrates where the majority cluster of diabetics are alone from non diabetics, this seems to rely heavily on glucose. However, from an observational standpoint, BMI still plays a smaller role.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ded8a442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ded8a44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Both distributions here are right skewed (positive) (particularly the non-diabetic grouping). The non diabetic individuals mostly align with a younger age (cluster), the diabetic group seems to have a broader </a:t>
            </a:r>
            <a:r>
              <a:rPr lang="en-GB"/>
              <a:t>distribution</a:t>
            </a:r>
            <a:r>
              <a:rPr lang="en-GB"/>
              <a:t> of age from 20-50 years. This could be a factor but does not seem as significant but is still worth investigating.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More facts:</a:t>
            </a:r>
            <a:endParaRPr/>
          </a:p>
          <a:p>
            <a:pPr indent="0" lvl="0" marL="0" rtl="0" algn="l">
              <a:spcBef>
                <a:spcPts val="0"/>
              </a:spcBef>
              <a:spcAft>
                <a:spcPts val="0"/>
              </a:spcAft>
              <a:buNone/>
            </a:pPr>
            <a:r>
              <a:rPr lang="en-GB"/>
              <a:t>-</a:t>
            </a:r>
            <a:r>
              <a:rPr lang="en-GB"/>
              <a:t>beyond</a:t>
            </a:r>
            <a:r>
              <a:rPr lang="en-GB"/>
              <a:t> the age of 40 there </a:t>
            </a:r>
            <a:r>
              <a:rPr lang="en-GB"/>
              <a:t>seems</a:t>
            </a:r>
            <a:r>
              <a:rPr lang="en-GB"/>
              <a:t> to be a </a:t>
            </a:r>
            <a:r>
              <a:rPr lang="en-GB"/>
              <a:t>noticeable</a:t>
            </a:r>
            <a:r>
              <a:rPr lang="en-GB"/>
              <a:t> number of diabetics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ded8a442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ded8a442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mbria"/>
                <a:ea typeface="Cambria"/>
                <a:cs typeface="Cambria"/>
                <a:sym typeface="Cambria"/>
              </a:rPr>
              <a:t>I wanted to see if glucose or age drove diabetes more? Within the red box there is a cluster of persons aged 20-early 30’s whose plasma glucose lies between 70-145, the vast majority of this group are non diabetic. However, it can also be observed in the box that as age increases while remaining in the plasma glucose range of 70-145 the risk of developing diabetes seems to increase.  It can also be noted that outside of the red box from 155-200 plasma glucose that the risk for diabetes is highly reliant on the glucose variable, not age.</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a:p>
          <a:p>
            <a:pPr indent="0" lvl="0" marL="0" rtl="0" algn="l">
              <a:spcBef>
                <a:spcPts val="0"/>
              </a:spcBef>
              <a:spcAft>
                <a:spcPts val="0"/>
              </a:spcAft>
              <a:buNone/>
            </a:pPr>
            <a:r>
              <a:rPr lang="en-GB"/>
              <a:t>Overall glucose seems to be an important factor. However, it is important to note that high plasma glucose is a symptom of diabetes and the underlying cause would </a:t>
            </a:r>
            <a:r>
              <a:rPr lang="en-GB"/>
              <a:t>actually</a:t>
            </a:r>
            <a:r>
              <a:rPr lang="en-GB"/>
              <a:t> be the low insulin, even though this may be hard to visualise.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ded8a44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4ded8a44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Pregnancies</a:t>
            </a:r>
            <a:r>
              <a:rPr lang="en-GB"/>
              <a:t> is skewed there is quite an even distribution all round suggesting this </a:t>
            </a:r>
            <a:r>
              <a:rPr lang="en-GB"/>
              <a:t>isn't</a:t>
            </a:r>
            <a:r>
              <a:rPr lang="en-GB"/>
              <a:t> a major factor. For </a:t>
            </a:r>
            <a:r>
              <a:rPr lang="en-GB"/>
              <a:t>diabetes</a:t>
            </a:r>
            <a:r>
              <a:rPr lang="en-GB"/>
              <a:t> pedigree is is similar in terms of distribution, suggesting this </a:t>
            </a:r>
            <a:r>
              <a:rPr lang="en-GB"/>
              <a:t>isn't</a:t>
            </a:r>
            <a:r>
              <a:rPr lang="en-GB"/>
              <a:t> a major factor to consider.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Pregnancies:</a:t>
            </a:r>
            <a:endParaRPr/>
          </a:p>
          <a:p>
            <a:pPr indent="0" lvl="0" marL="0" rtl="0" algn="l">
              <a:spcBef>
                <a:spcPts val="0"/>
              </a:spcBef>
              <a:spcAft>
                <a:spcPts val="0"/>
              </a:spcAft>
              <a:buNone/>
            </a:pPr>
            <a:r>
              <a:rPr lang="en-GB"/>
              <a:t>-most individuals have fewer than 5 pregnancies</a:t>
            </a:r>
            <a:endParaRPr/>
          </a:p>
          <a:p>
            <a:pPr indent="0" lvl="0" marL="0" rtl="0" algn="l">
              <a:spcBef>
                <a:spcPts val="0"/>
              </a:spcBef>
              <a:spcAft>
                <a:spcPts val="0"/>
              </a:spcAft>
              <a:buNone/>
            </a:pPr>
            <a:r>
              <a:rPr lang="en-GB"/>
              <a:t>-more pronounced decreased in pregnancies in non-diabetics than diabetics</a:t>
            </a:r>
            <a:endParaRPr/>
          </a:p>
          <a:p>
            <a:pPr indent="0" lvl="0" marL="0" rtl="0" algn="l">
              <a:spcBef>
                <a:spcPts val="0"/>
              </a:spcBef>
              <a:spcAft>
                <a:spcPts val="0"/>
              </a:spcAft>
              <a:buNone/>
            </a:pPr>
            <a:r>
              <a:rPr lang="en-GB"/>
              <a:t>-more consistent values in pregnancies for diabetic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Diabetes </a:t>
            </a:r>
            <a:r>
              <a:rPr lang="en-GB"/>
              <a:t>pedigree</a:t>
            </a:r>
            <a:r>
              <a:rPr lang="en-GB"/>
              <a:t> function:</a:t>
            </a:r>
            <a:endParaRPr/>
          </a:p>
          <a:p>
            <a:pPr indent="0" lvl="0" marL="0" rtl="0" algn="l">
              <a:spcBef>
                <a:spcPts val="0"/>
              </a:spcBef>
              <a:spcAft>
                <a:spcPts val="0"/>
              </a:spcAft>
              <a:buNone/>
            </a:pPr>
            <a:r>
              <a:rPr lang="en-GB"/>
              <a:t>-very similar distribution between groups</a:t>
            </a:r>
            <a:endParaRPr/>
          </a:p>
          <a:p>
            <a:pPr indent="0" lvl="0" marL="0" rtl="0" algn="l">
              <a:spcBef>
                <a:spcPts val="0"/>
              </a:spcBef>
              <a:spcAft>
                <a:spcPts val="0"/>
              </a:spcAft>
              <a:buNone/>
            </a:pPr>
            <a:r>
              <a:rPr lang="en-GB"/>
              <a:t>-few diabetic outliers with high DPF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4ded8a442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4ded8a442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blood pressure and skin thickness there also doesnt seem to be too much of a difference per </a:t>
            </a:r>
            <a:r>
              <a:rPr lang="en-GB"/>
              <a:t>group</a:t>
            </a:r>
            <a:r>
              <a:rPr lang="en-GB"/>
              <a:t> in terms of distribution, again, suggesting that there may not be as much of a correlation between </a:t>
            </a:r>
            <a:r>
              <a:rPr lang="en-GB"/>
              <a:t>these</a:t>
            </a:r>
            <a:r>
              <a:rPr lang="en-GB"/>
              <a:t> </a:t>
            </a:r>
            <a:r>
              <a:rPr lang="en-GB"/>
              <a:t>groups</a:t>
            </a:r>
            <a:r>
              <a:rPr lang="en-GB"/>
              <a:t> and outcome.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ded8a44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4ded8a44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have created hypothesis that test the reality of diabetes symptoms, I was able to draw these hypothesis from the graphs shown</a:t>
            </a:r>
            <a:endParaRPr/>
          </a:p>
          <a:p>
            <a:pPr indent="0" lvl="0" marL="0" rtl="0" algn="l">
              <a:spcBef>
                <a:spcPts val="0"/>
              </a:spcBef>
              <a:spcAft>
                <a:spcPts val="0"/>
              </a:spcAft>
              <a:buNone/>
            </a:pPr>
            <a:r>
              <a:rPr lang="en-GB"/>
              <a:t>I wanted to see if I could answer some of my questions that I spoke about </a:t>
            </a:r>
            <a:r>
              <a:rPr lang="en-GB"/>
              <a:t>earlier: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b="1" lang="en-GB">
                <a:solidFill>
                  <a:schemeClr val="dk1"/>
                </a:solidFill>
                <a:highlight>
                  <a:srgbClr val="FFFF00"/>
                </a:highlight>
              </a:rPr>
              <a:t>The likelihood of diabetes increases in those over the age of 45</a:t>
            </a:r>
            <a:endParaRPr b="1">
              <a:solidFill>
                <a:schemeClr val="dk1"/>
              </a:solidFill>
              <a:highlight>
                <a:srgbClr val="FFFF00"/>
              </a:highlight>
            </a:endParaRPr>
          </a:p>
          <a:p>
            <a:pPr indent="0" lvl="0" marL="457200" rtl="0" algn="l">
              <a:spcBef>
                <a:spcPts val="0"/>
              </a:spcBef>
              <a:spcAft>
                <a:spcPts val="0"/>
              </a:spcAft>
              <a:buClr>
                <a:schemeClr val="dk1"/>
              </a:buClr>
              <a:buSzPts val="1100"/>
              <a:buFont typeface="Arial"/>
              <a:buNone/>
            </a:pPr>
            <a:r>
              <a:rPr lang="en-GB" sz="700">
                <a:solidFill>
                  <a:schemeClr val="dk1"/>
                </a:solidFill>
              </a:rPr>
              <a:t>H0: The likelihood of diabetes is the same for individuals regardless of being above or below the age or 45</a:t>
            </a:r>
            <a:endParaRPr sz="700">
              <a:solidFill>
                <a:schemeClr val="dk1"/>
              </a:solidFill>
            </a:endParaRPr>
          </a:p>
          <a:p>
            <a:pPr indent="0" lvl="0" marL="457200" rtl="0" algn="l">
              <a:spcBef>
                <a:spcPts val="0"/>
              </a:spcBef>
              <a:spcAft>
                <a:spcPts val="0"/>
              </a:spcAft>
              <a:buClr>
                <a:schemeClr val="dk1"/>
              </a:buClr>
              <a:buSzPts val="1100"/>
              <a:buFont typeface="Arial"/>
              <a:buNone/>
            </a:pPr>
            <a:r>
              <a:rPr lang="en-GB" sz="700">
                <a:solidFill>
                  <a:schemeClr val="dk1"/>
                </a:solidFill>
              </a:rPr>
              <a:t>H1: The LIkelihood of diabetes increase in individuals over the age of 25</a:t>
            </a:r>
            <a:endParaRPr sz="700">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b="1" lang="en-GB">
                <a:solidFill>
                  <a:schemeClr val="dk1"/>
                </a:solidFill>
                <a:highlight>
                  <a:srgbClr val="FFFF00"/>
                </a:highlight>
              </a:rPr>
              <a:t>Those with a BMI greater than 35 are more likely to have diabetes</a:t>
            </a:r>
            <a:endParaRPr b="1">
              <a:solidFill>
                <a:schemeClr val="dk1"/>
              </a:solidFill>
              <a:highlight>
                <a:srgbClr val="FFFF00"/>
              </a:highlight>
            </a:endParaRPr>
          </a:p>
          <a:p>
            <a:pPr indent="0" lvl="0" marL="457200" rtl="0" algn="l">
              <a:spcBef>
                <a:spcPts val="0"/>
              </a:spcBef>
              <a:spcAft>
                <a:spcPts val="0"/>
              </a:spcAft>
              <a:buClr>
                <a:schemeClr val="dk1"/>
              </a:buClr>
              <a:buSzPts val="1100"/>
              <a:buFont typeface="Arial"/>
              <a:buNone/>
            </a:pPr>
            <a:r>
              <a:rPr lang="en-GB" sz="700">
                <a:solidFill>
                  <a:schemeClr val="dk1"/>
                </a:solidFill>
              </a:rPr>
              <a:t>H0: The likelihood of diabetes is the same for individuals regardless of whether their BMI is above or below 35</a:t>
            </a:r>
            <a:endParaRPr sz="700">
              <a:solidFill>
                <a:schemeClr val="dk1"/>
              </a:solidFill>
            </a:endParaRPr>
          </a:p>
          <a:p>
            <a:pPr indent="0" lvl="0" marL="457200" rtl="0" algn="l">
              <a:spcBef>
                <a:spcPts val="0"/>
              </a:spcBef>
              <a:spcAft>
                <a:spcPts val="0"/>
              </a:spcAft>
              <a:buClr>
                <a:schemeClr val="dk1"/>
              </a:buClr>
              <a:buSzPts val="1100"/>
              <a:buFont typeface="Arial"/>
              <a:buNone/>
            </a:pPr>
            <a:r>
              <a:rPr lang="en-GB" sz="700">
                <a:solidFill>
                  <a:schemeClr val="dk1"/>
                </a:solidFill>
              </a:rPr>
              <a:t>H1: Those with a BMI greater than 30 are more likely to have diabetes than those with a BMI less than or equal to 35</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b="1" lang="en-GB">
                <a:solidFill>
                  <a:schemeClr val="dk1"/>
                </a:solidFill>
                <a:highlight>
                  <a:srgbClr val="FFFF00"/>
                </a:highlight>
              </a:rPr>
              <a:t>High blood glucose levels leads to diabetes</a:t>
            </a:r>
            <a:endParaRPr b="1">
              <a:solidFill>
                <a:schemeClr val="dk1"/>
              </a:solidFill>
              <a:highlight>
                <a:srgbClr val="FFFF00"/>
              </a:highlight>
            </a:endParaRPr>
          </a:p>
          <a:p>
            <a:pPr indent="0" lvl="0" marL="457200" rtl="0" algn="l">
              <a:spcBef>
                <a:spcPts val="0"/>
              </a:spcBef>
              <a:spcAft>
                <a:spcPts val="0"/>
              </a:spcAft>
              <a:buClr>
                <a:schemeClr val="dk1"/>
              </a:buClr>
              <a:buSzPts val="1100"/>
              <a:buFont typeface="Arial"/>
              <a:buNone/>
            </a:pPr>
            <a:r>
              <a:rPr lang="en-GB" sz="700">
                <a:solidFill>
                  <a:schemeClr val="dk1"/>
                </a:solidFill>
              </a:rPr>
              <a:t>H0: there is no difference in blood glucose levels between diabetic and non-diabetic individuals </a:t>
            </a:r>
            <a:endParaRPr sz="700">
              <a:solidFill>
                <a:schemeClr val="dk1"/>
              </a:solidFill>
            </a:endParaRPr>
          </a:p>
          <a:p>
            <a:pPr indent="0" lvl="0" marL="457200" rtl="0" algn="l">
              <a:spcBef>
                <a:spcPts val="0"/>
              </a:spcBef>
              <a:spcAft>
                <a:spcPts val="0"/>
              </a:spcAft>
              <a:buNone/>
            </a:pPr>
            <a:r>
              <a:rPr lang="en-GB" sz="700">
                <a:solidFill>
                  <a:schemeClr val="dk1"/>
                </a:solidFill>
              </a:rPr>
              <a:t>H1: diabetic individuals have higher blood glucose compared to non-diabetic individuals </a:t>
            </a:r>
            <a:endParaRPr sz="700">
              <a:solidFill>
                <a:schemeClr val="dk1"/>
              </a:solidFill>
            </a:endParaRPr>
          </a:p>
          <a:p>
            <a:pPr indent="0" lvl="0" marL="457200" rtl="0" algn="l">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rPr lang="en-GB"/>
              <a:t>H0 null hypothesis</a:t>
            </a:r>
            <a:endParaRPr/>
          </a:p>
          <a:p>
            <a:pPr indent="0" lvl="0" marL="0" rtl="0" algn="l">
              <a:spcBef>
                <a:spcPts val="0"/>
              </a:spcBef>
              <a:spcAft>
                <a:spcPts val="0"/>
              </a:spcAft>
              <a:buNone/>
            </a:pPr>
            <a:r>
              <a:rPr lang="en-GB"/>
              <a:t>H1 alternative hypothesis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ded8a44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4ded8a44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-here i am using welch two sample t-test because my data set is </a:t>
            </a:r>
            <a:r>
              <a:rPr lang="en-GB">
                <a:solidFill>
                  <a:schemeClr val="dk1"/>
                </a:solidFill>
              </a:rPr>
              <a:t>imbalanced and i have instructed it to not assume equal variances because my variables are not normal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 am using a two sample t-test because i am ultimately comparing two groups due to the two possible outcomes.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 the t-statistic which measure the difference between the two groups means with standard error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df= the degrees of freedom for the test  (because this is not a whole number we know that this is a welch’s t-test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results from the Welch Two Sample t-test suggest a significant difference in the likelihood of diabetes between two age groups: those above 45 and those 45 or below. With a p-value of 0.00008935, which is much less than the commonly used significance threshold of 0.05, we can reject the null hypothesis, indicating that age plays a role in the prevalence of diabetes. The data reveals that individuals above the age of 45 have a diabetic proportion of approximately 0.4915, while for those aged 45 or below, the proportion is around 0.3231. This suggests that the older age group has a higher rate of diabetes compared to the younger group.</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https://www.datacamp.com/tutorial/t-tests-r-tutorial</a:t>
            </a:r>
            <a:endParaRPr/>
          </a:p>
          <a:p>
            <a:pPr indent="0" lvl="0" marL="0" rtl="0" algn="l">
              <a:spcBef>
                <a:spcPts val="0"/>
              </a:spcBef>
              <a:spcAft>
                <a:spcPts val="0"/>
              </a:spcAft>
              <a:buNone/>
            </a:pPr>
            <a:r>
              <a:rPr lang="en-GB"/>
              <a:t>https://www.rdocumentation.org/packages/stats/versions/3.6.2/topics/t.test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9967729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c9967729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I'm focusing on diabetes, a prevalent non-communicable disease characterized by high blood glucose levels. While there are about 12 subtypes, the most prominent are type one, type two, and gestational diabetes. Type one results from the pancreas not producing insulin, often due to an autoimmune response and usually diagnosed in childhood. Type two, the most common, arises from the pancreases built up insulin resistance often linked to lifestyle factors. Gestational diabetes occurs during pregnancy.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Risk factors encompass being overweight, age above 45, a family diabetes history, and prior gestational diabetes. Diabetes can lead to severe complications, including heart disease, high blood pressure, and vascular damage.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ded8a442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4ded8a442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results from the Welch Two Sample t-test focus on the relationship between Body Mass Index (BMI) and the likelihood of diabetes. A clear difference emerges when comparing individuals with a BMI above 35 to those with a BMI of 35 or below. The extremely low p-value of 2.667e-06, far below the standard significance threshold of 0.05, leads us to reject the null hypothesis. This underlines a significant distinction between the two BMI groups in terms of diabetes prevalence. Specifically, those with a BMI above 35 have a diabetes rate of approximately 0.4713, whereas for those with a BMI of 35 or below, the rate is closer to 0.2919. This indicates that individuals with a higher BMI are more likely to have diabetes than their counterparts with a lower BMI.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Interestingly, indigenous groups have a significantly higher BMI on average compared to non-indigenous groups which highlights some lifestyle factor differences and a possibility of why diabetes is more prevalent in these groups as I am now able to confirm that BMI is a factor contributing to diabetes.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In terms of BMI and indigenous groups, a 2022 paper has suggested that high BMI in indigenous groups is actually linked to lower socioeconomic status which does give some more insight but nothing too significant and this would be worth further investigation possibly through other datasets.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resources:</a:t>
            </a:r>
            <a:endParaRPr/>
          </a:p>
          <a:p>
            <a:pPr indent="0" lvl="0" marL="0" rtl="0" algn="l">
              <a:spcBef>
                <a:spcPts val="0"/>
              </a:spcBef>
              <a:spcAft>
                <a:spcPts val="0"/>
              </a:spcAft>
              <a:buNone/>
            </a:pPr>
            <a:r>
              <a:rPr lang="en-GB"/>
              <a:t>.</a:t>
            </a:r>
            <a:r>
              <a:rPr lang="en-GB" u="sng">
                <a:solidFill>
                  <a:schemeClr val="hlink"/>
                </a:solidFill>
                <a:hlinkClick r:id="rId2"/>
              </a:rPr>
              <a:t>https://www.ncbi.nlm.nih.gov/pmc/articles/PMC8849483/#:~:text=Increased%20BMI%20was%20associated%20with,Indigenous%20and%20non%2DIndigenous%20people</a:t>
            </a:r>
            <a:r>
              <a:rPr lang="en-GB"/>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u="sng">
                <a:solidFill>
                  <a:schemeClr val="hlink"/>
                </a:solidFill>
                <a:hlinkClick r:id="rId3"/>
              </a:rPr>
              <a:t>https://www.ncbi.nlm.nih.gov/pmc/articles/PMC8849483/#:~:text=Compared%20to%20the%20non%2DIndigenous</a:t>
            </a:r>
            <a:r>
              <a:rPr lang="en-GB">
                <a:solidFill>
                  <a:schemeClr val="dk1"/>
                </a:solidFill>
              </a:rPr>
              <a:t>,)%20vs%2027.6(5.5)).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4"/>
              </a:rPr>
              <a:t>https://www.datacamp.com/tutorial/t-tests-r-tutorial</a:t>
            </a:r>
            <a:endParaRPr/>
          </a:p>
          <a:p>
            <a:pPr indent="0" lvl="0" marL="0" rtl="0" algn="l">
              <a:spcBef>
                <a:spcPts val="0"/>
              </a:spcBef>
              <a:spcAft>
                <a:spcPts val="0"/>
              </a:spcAft>
              <a:buNone/>
            </a:pPr>
            <a:r>
              <a:rPr lang="en-GB"/>
              <a:t>https://www.rdocumentation.org/packages/stats/versions/3.6.2/topics/t.test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4ded8a442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4ded8a44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 the t-statistic which measure the difference between the two </a:t>
            </a:r>
            <a:r>
              <a:rPr lang="en-GB"/>
              <a:t>groups</a:t>
            </a:r>
            <a:r>
              <a:rPr lang="en-GB"/>
              <a:t> means with standard error </a:t>
            </a:r>
            <a:endParaRPr/>
          </a:p>
          <a:p>
            <a:pPr indent="0" lvl="0" marL="0" rtl="0" algn="l">
              <a:spcBef>
                <a:spcPts val="0"/>
              </a:spcBef>
              <a:spcAft>
                <a:spcPts val="0"/>
              </a:spcAft>
              <a:buNone/>
            </a:pPr>
            <a:r>
              <a:rPr lang="en-GB"/>
              <a:t>df= the degrees of freedom for the test  (because this is not a whole number we </a:t>
            </a:r>
            <a:r>
              <a:rPr lang="en-GB"/>
              <a:t>know</a:t>
            </a:r>
            <a:r>
              <a:rPr lang="en-GB"/>
              <a:t> that this is a welch’s t-test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The results from the Welch Two Sample t-test shed light on the difference in blood glucose levels between diabetic and non-diabetic individuals. The p-value, which is less than 2.2e-16, is extremely low, considerably below the standard 0.05 threshold for statistical significance. This allows us to confidently reject the null hypothesis. The findings demonstrate that diabetic individuals have a mean blood glucose level of approximately 142.1306, while non-diabetic individuals average around 110.6820. This significant difference affirms that diabetic individuals typically have higher blood glucose levels compared to their non-diabetic counterparts.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resources: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GB" sz="1200" u="sng">
                <a:solidFill>
                  <a:schemeClr val="dk1"/>
                </a:solidFill>
                <a:latin typeface="Roboto"/>
                <a:ea typeface="Roboto"/>
                <a:cs typeface="Roboto"/>
                <a:sym typeface="Roboto"/>
                <a:hlinkClick r:id="rId2">
                  <a:extLst>
                    <a:ext uri="{A12FA001-AC4F-418D-AE19-62706E023703}">
                      <ahyp:hlinkClr val="tx"/>
                    </a:ext>
                  </a:extLst>
                </a:hlinkClick>
              </a:rPr>
              <a:t>https://www.datacamp.com/tutorial/t-tests-r-tutorial</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https://www.rdocumentation.org/packages/stats/versions/3.6.2/topics/t.test</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4ded8a442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4ded8a442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From my testing I am able to say with confidence that BMI,  Age and glucose have an impact on being diabetic or not within female pima indians - though i was able to answer some questions along the way the t-tests confirmed some of my answers. Though I </a:t>
            </a:r>
            <a:r>
              <a:rPr lang="en-GB">
                <a:solidFill>
                  <a:schemeClr val="dk1"/>
                </a:solidFill>
              </a:rPr>
              <a:t>thought</a:t>
            </a:r>
            <a:r>
              <a:rPr lang="en-GB">
                <a:solidFill>
                  <a:schemeClr val="dk1"/>
                </a:solidFill>
              </a:rPr>
              <a:t> that Age didn’t have much of an impact on diabetes it turns out that it does. I was able to start to explore lifestyle factors through BMI, however, It would be nice to further investigate other factors such as socioeconomic states,  without just inference, to see if they also have the same impact on diabetic outcomes.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sz="1200">
                <a:solidFill>
                  <a:schemeClr val="dk1"/>
                </a:solidFill>
                <a:latin typeface="Roboto"/>
                <a:ea typeface="Roboto"/>
                <a:cs typeface="Roboto"/>
                <a:sym typeface="Roboto"/>
              </a:rPr>
              <a:t>In understanding diabetes among indigenous groups, it's crucial to consider not only medical indicators but also sociocultural and socioeconomic factors. These dimensions often play pivotal roles and can offer richer insights. Rather than focusing solely on the number of pregnancies, a detailed history, particularly regarding gestational diabetes, would be more enlightening. To further enhance research in this area, future studies should aim to compare various indigenous groups, and </a:t>
            </a:r>
            <a:r>
              <a:rPr lang="en-GB" sz="1200">
                <a:solidFill>
                  <a:schemeClr val="dk1"/>
                </a:solidFill>
                <a:latin typeface="Roboto"/>
                <a:ea typeface="Roboto"/>
                <a:cs typeface="Roboto"/>
                <a:sym typeface="Roboto"/>
              </a:rPr>
              <a:t>incorporate</a:t>
            </a:r>
            <a:r>
              <a:rPr lang="en-GB" sz="1200">
                <a:solidFill>
                  <a:schemeClr val="dk1"/>
                </a:solidFill>
                <a:latin typeface="Roboto"/>
                <a:ea typeface="Roboto"/>
                <a:cs typeface="Roboto"/>
                <a:sym typeface="Roboto"/>
              </a:rPr>
              <a:t> more personalised </a:t>
            </a:r>
            <a:r>
              <a:rPr lang="en-GB" sz="1200">
                <a:solidFill>
                  <a:schemeClr val="dk1"/>
                </a:solidFill>
                <a:latin typeface="Roboto"/>
                <a:ea typeface="Roboto"/>
                <a:cs typeface="Roboto"/>
                <a:sym typeface="Roboto"/>
              </a:rPr>
              <a:t>variables. It would also be nice to compare other indigenous groups and non-indigenous groups  to observe the difference and to dive deeper into my hypotheses and queries.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ded8a442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4ded8a44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c9967729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c9967729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I've chosen the Pima diabetes dataset from Kaggle, focusing on the Pima Indians, a Native American group from Arizona and Mexico, known for their high diabetes prevalence, akin to many indigenous groups. These elevated rates stem from a blend of genetic predispositions, environmental and lifestyle influences, as well as sociocultural and economic factors, all of which interplay complexly. Initiated in 1965, the dataset houses 768 samples from female Pima Indians, aged 21 and above, near Phoenix, Arizona.</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t/>
            </a:r>
            <a:endParaRPr>
              <a:solidFill>
                <a:schemeClr val="dk1"/>
              </a:solidFill>
              <a:highlight>
                <a:schemeClr val="lt1"/>
              </a:highlight>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GB" sz="1200" u="sng">
                <a:solidFill>
                  <a:schemeClr val="hlink"/>
                </a:solidFill>
                <a:latin typeface="Roboto"/>
                <a:ea typeface="Roboto"/>
                <a:cs typeface="Roboto"/>
                <a:sym typeface="Roboto"/>
                <a:hlinkClick r:id="rId2"/>
              </a:rPr>
              <a:t>https://www.ncbi.nlm.nih.gov/pmc/articles/PMC10103803/#:~:text=Lack%20of%20education%2C%20poverty%2C%20and,more%20commonly%20in%20these%20communities</a:t>
            </a:r>
            <a:r>
              <a:rPr lang="en-GB" sz="1200">
                <a:solidFill>
                  <a:srgbClr val="343541"/>
                </a:solidFill>
                <a:latin typeface="Roboto"/>
                <a:ea typeface="Roboto"/>
                <a:cs typeface="Roboto"/>
                <a:sym typeface="Roboto"/>
              </a:rPr>
              <a:t>.</a:t>
            </a:r>
            <a:endParaRPr sz="1200">
              <a:solidFill>
                <a:srgbClr val="34354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sz="1200">
              <a:solidFill>
                <a:srgbClr val="34354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c9967729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c9967729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chosen dataset does not focus on the specific type of diabetes but rather some of the predictor variables. There are a mix of dependent and independent variables in this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chemeClr val="lt1"/>
                </a:highlight>
                <a:latin typeface="Cambria"/>
                <a:ea typeface="Cambria"/>
                <a:cs typeface="Cambria"/>
                <a:sym typeface="Cambria"/>
              </a:rPr>
              <a:t>In terms of the datasets variables, the independent variables are:; number of pregnancies (number of times pregnant), plasma glucose level (concentration of plasma glucose, 2hr oral glucose tolerance test), blood pressure (diastolic blood pressure, mm Hg), skin thickness (mm), body Mass Index (BMI, </a:t>
            </a:r>
            <a:r>
              <a:rPr lang="en-GB" sz="1000">
                <a:solidFill>
                  <a:srgbClr val="040C28"/>
                </a:solidFill>
              </a:rPr>
              <a:t>your weight divided by your height squared</a:t>
            </a:r>
            <a:r>
              <a:rPr lang="en-GB">
                <a:solidFill>
                  <a:schemeClr val="dk1"/>
                </a:solidFill>
                <a:highlight>
                  <a:schemeClr val="lt1"/>
                </a:highlight>
                <a:latin typeface="Cambria"/>
                <a:ea typeface="Cambria"/>
                <a:cs typeface="Cambria"/>
                <a:sym typeface="Cambria"/>
              </a:rPr>
              <a:t>), diabetes pedigree function (family history of diabetes), Age (years),  Insulin (2-hr serum (U/ml), and the dependent variable: outcome of diabetes (1:yes/0:no). </a:t>
            </a:r>
            <a:endParaRPr>
              <a:solidFill>
                <a:schemeClr val="dk1"/>
              </a:solidFill>
              <a:highlight>
                <a:schemeClr val="lt1"/>
              </a:highlight>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chemeClr val="lt1"/>
                </a:highlight>
                <a:latin typeface="Cambria"/>
                <a:ea typeface="Cambria"/>
                <a:cs typeface="Cambria"/>
                <a:sym typeface="Cambria"/>
              </a:rPr>
              <a:t>Interestingly, all predictor variables for this dataset are medical. Given the scope of the data set being set to an indigenous group (as previously mentioned) that is more prone to diabetes, even though BMI is included which can allow me to somewhat infer lifestyle factors it would be nice to have definitive values included for socioeconomic and lifestyle variables.</a:t>
            </a:r>
            <a:endParaRPr>
              <a:solidFill>
                <a:schemeClr val="dk1"/>
              </a:solidFill>
              <a:highlight>
                <a:schemeClr val="lt1"/>
              </a:highlight>
              <a:latin typeface="Cambria"/>
              <a:ea typeface="Cambria"/>
              <a:cs typeface="Cambria"/>
              <a:sym typeface="Cambria"/>
            </a:endParaRPr>
          </a:p>
          <a:p>
            <a:pPr indent="0" lvl="0" marL="0" rtl="0" algn="l">
              <a:spcBef>
                <a:spcPts val="0"/>
              </a:spcBef>
              <a:spcAft>
                <a:spcPts val="0"/>
              </a:spcAft>
              <a:buNone/>
            </a:pPr>
            <a:r>
              <a:t/>
            </a:r>
            <a:endParaRPr/>
          </a:p>
          <a:p>
            <a:pPr indent="0" lvl="0" marL="0" rtl="0" algn="l">
              <a:spcBef>
                <a:spcPts val="0"/>
              </a:spcBef>
              <a:spcAft>
                <a:spcPts val="0"/>
              </a:spcAft>
              <a:buNone/>
            </a:pPr>
            <a:r>
              <a:rPr lang="en-GB"/>
              <a:t>Before looking cleaning I decided to look into the dataset by creating a quick bar char and pie chart - this showed me that there dataset was imbalance because there are significantly more samples of non-diabetics than diabetics.</a:t>
            </a:r>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ded8a44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ded8a44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HISTOGRAMS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sz="1200">
                <a:solidFill>
                  <a:srgbClr val="374151"/>
                </a:solidFill>
                <a:highlight>
                  <a:srgbClr val="F7F7F8"/>
                </a:highlight>
                <a:latin typeface="Roboto"/>
                <a:ea typeface="Roboto"/>
                <a:cs typeface="Roboto"/>
                <a:sym typeface="Roboto"/>
              </a:rPr>
              <a:t>Upon examining the CSV file, I observed zero values in 6 independent variables. I retained zeros for pregnancies, as they are more than likely. However, zero values for skin thickness, BMI, and plasma glucose seemed unlikely. Given that many zero glucose readings were associated with diabetes, I opted to replace them. Usually, high glucose would be associated with </a:t>
            </a:r>
            <a:r>
              <a:rPr lang="en-GB" sz="1200">
                <a:solidFill>
                  <a:srgbClr val="374151"/>
                </a:solidFill>
                <a:highlight>
                  <a:srgbClr val="F7F7F8"/>
                </a:highlight>
                <a:latin typeface="Roboto"/>
                <a:ea typeface="Roboto"/>
                <a:cs typeface="Roboto"/>
                <a:sym typeface="Roboto"/>
              </a:rPr>
              <a:t>diabetes</a:t>
            </a:r>
            <a:r>
              <a:rPr lang="en-GB" sz="1200">
                <a:solidFill>
                  <a:srgbClr val="374151"/>
                </a:solidFill>
                <a:highlight>
                  <a:srgbClr val="F7F7F8"/>
                </a:highlight>
                <a:latin typeface="Roboto"/>
                <a:ea typeface="Roboto"/>
                <a:cs typeface="Roboto"/>
                <a:sym typeface="Roboto"/>
              </a:rPr>
              <a:t>. Interestingly, insulin had the most zero values, often tied with non-diabetic outcomes, prompting their replacement and usually non-diabetics would have insulin values well above 0.</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GB">
                <a:solidFill>
                  <a:schemeClr val="dk1"/>
                </a:solidFill>
              </a:rPr>
              <a:t>Because missing values can reduce the statistical power and data representation of the dataset I decided that I would replace the notable zero values with either the mean or median, for this I utilized the rule of the mean for balanced data and the median for skewed data. This would ensure that I was not being lead to any invalid conclusions through my visualisations and eventual  t-tests.</a:t>
            </a:r>
            <a:r>
              <a:rPr lang="en-GB" sz="1200">
                <a:solidFill>
                  <a:srgbClr val="374151"/>
                </a:solidFill>
                <a:highlight>
                  <a:srgbClr val="F7F7F8"/>
                </a:highlight>
                <a:latin typeface="Roboto"/>
                <a:ea typeface="Roboto"/>
                <a:cs typeface="Roboto"/>
                <a:sym typeface="Roboto"/>
              </a:rPr>
              <a:t>Preliminary histograms revealed slight skews in all variables, leading to the use of medians for replacements.</a:t>
            </a:r>
            <a:r>
              <a:rPr lang="en-GB">
                <a:solidFill>
                  <a:schemeClr val="dk1"/>
                </a:solidFill>
              </a:rPr>
              <a:t>Even though some of them seem somewhat normal, they are either slightly skewed to the left or right and it is more accurate to replace with the median in this situation than the mean.</a:t>
            </a:r>
            <a:endParaRPr>
              <a:solidFill>
                <a:schemeClr val="dk1"/>
              </a:solidFill>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c9967729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c9967729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I also employed outlier detection for data cleaning. While the Z-test is common for this purpose, the non-normal distribution of my data (as seen on the slide) led me to use the interquartile range method. This is because IQR is robust against non-normally </a:t>
            </a:r>
            <a:r>
              <a:rPr lang="en-GB" sz="1200">
                <a:solidFill>
                  <a:schemeClr val="dk1"/>
                </a:solidFill>
                <a:latin typeface="Roboto"/>
                <a:ea typeface="Roboto"/>
                <a:cs typeface="Roboto"/>
                <a:sym typeface="Roboto"/>
              </a:rPr>
              <a:t>distributed</a:t>
            </a:r>
            <a:r>
              <a:rPr lang="en-GB" sz="1200">
                <a:solidFill>
                  <a:schemeClr val="dk1"/>
                </a:solidFill>
                <a:latin typeface="Roboto"/>
                <a:ea typeface="Roboto"/>
                <a:cs typeface="Roboto"/>
                <a:sym typeface="Roboto"/>
              </a:rPr>
              <a:t> data and it </a:t>
            </a:r>
            <a:r>
              <a:rPr lang="en-GB" sz="1200">
                <a:solidFill>
                  <a:schemeClr val="dk1"/>
                </a:solidFill>
                <a:latin typeface="Roboto"/>
                <a:ea typeface="Roboto"/>
                <a:cs typeface="Roboto"/>
                <a:sym typeface="Roboto"/>
              </a:rPr>
              <a:t>doesn't</a:t>
            </a:r>
            <a:r>
              <a:rPr lang="en-GB" sz="1200">
                <a:solidFill>
                  <a:schemeClr val="dk1"/>
                </a:solidFill>
                <a:latin typeface="Roboto"/>
                <a:ea typeface="Roboto"/>
                <a:cs typeface="Roboto"/>
                <a:sym typeface="Roboto"/>
              </a:rPr>
              <a:t> assume a normal shape </a:t>
            </a:r>
            <a:r>
              <a:rPr lang="en-GB" sz="1200">
                <a:solidFill>
                  <a:schemeClr val="dk1"/>
                </a:solidFill>
                <a:latin typeface="Roboto"/>
                <a:ea typeface="Roboto"/>
                <a:cs typeface="Roboto"/>
                <a:sym typeface="Roboto"/>
              </a:rPr>
              <a:t>whereas</a:t>
            </a:r>
            <a:r>
              <a:rPr lang="en-GB" sz="1200">
                <a:solidFill>
                  <a:schemeClr val="dk1"/>
                </a:solidFill>
                <a:latin typeface="Roboto"/>
                <a:ea typeface="Roboto"/>
                <a:cs typeface="Roboto"/>
                <a:sym typeface="Roboto"/>
              </a:rPr>
              <a:t> z-tests do. IQR is also less sensitive to outliers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200">
                <a:solidFill>
                  <a:schemeClr val="dk1"/>
                </a:solidFill>
                <a:latin typeface="Roboto"/>
                <a:ea typeface="Roboto"/>
                <a:cs typeface="Roboto"/>
                <a:sym typeface="Roboto"/>
              </a:rPr>
              <a:t>While balancing the dataset was a consideration, it isn't crucial for hypothesis testing since it doesn't alter the group mean, which is my primary metric for testing. This would be more appropriate for machine learning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ded8a44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ded8a44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you can see the process behind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Firstly i can computing the first quartile and the third quartile for each variable column (apart from the outcome which is removed by -ncol). And then I </a:t>
            </a:r>
            <a:r>
              <a:rPr lang="en-GB"/>
              <a:t>simply</a:t>
            </a:r>
            <a:r>
              <a:rPr lang="en-GB"/>
              <a:t> </a:t>
            </a:r>
            <a:r>
              <a:rPr lang="en-GB"/>
              <a:t>calculate</a:t>
            </a:r>
            <a:r>
              <a:rPr lang="en-GB"/>
              <a:t> the IQR for each variable.I am then calculating the upper and lower bounds where data outside these points can be considered </a:t>
            </a:r>
            <a:r>
              <a:rPr lang="en-GB"/>
              <a:t>outliers.  I am then detecting each outlier by iterating through each variable by using lapply and checking if the data point lies outside of the bounds I calculated. I then finally add the name of each variable to be printed to make it easier to identify and then print the potential outliers.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decided that I wouldn’t remove any outliers after observing them as all outliers seemed to be within reasonable natural bounds even though some of them may be extreme.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https://stackoverflow.com/questions/49090357/iqr-outlier-in-r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ded8a442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ded8a442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correlation matrix, post cleaning that displays the relationships between variables. It can be observed that insulin and glucose have a stronger </a:t>
            </a:r>
            <a:r>
              <a:rPr lang="en-GB"/>
              <a:t>correlation</a:t>
            </a:r>
            <a:r>
              <a:rPr lang="en-GB"/>
              <a:t>, insulin and skin thickness, and BMI and outcomes. These are just some of the notable relationships, relationships such as age and pregnancies, though they do have a high correlation does not tell us much about diabetes itself. I used this correlations matrix for further investigation.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ded8a44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ded8a44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HISTOGRAMS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will now talk about some of the notable variables that I wanted to explore further and hypothesize. The skew for glucose is slightly to the right for both non-diabetics and diabetics along with tails to the right suggesting the exceptional high glucose levels (outliers). Diabetic individuals tend to have higher glucose levels which reflects upon a characteristic of diabetes which is high blood sugar, this would be worth investigating further - I wonder if I can say this confidently leads to diabetes? And I wonder if this has anything to do with insulin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medium.com/analytics-vidhya/what-is-an-outliers-how-to-detect-and-remove-them-which-algorithm-are-sensitive-towards-outliers-2d501993d59" TargetMode="External"/><Relationship Id="rId4" Type="http://schemas.openxmlformats.org/officeDocument/2006/relationships/hyperlink" Target="https://jdrf.org.uk/information-support/about-type-1-diabetes/causes-of-type-1-diabetes/#:~:text=While%2090%20per%20cent%20of,with%20type%201%20diabetes%20risk" TargetMode="External"/><Relationship Id="rId9" Type="http://schemas.openxmlformats.org/officeDocument/2006/relationships/hyperlink" Target="https://www.niddk.nih.gov/health-information/diabetes/overview/what-is-diabetes" TargetMode="External"/><Relationship Id="rId5" Type="http://schemas.openxmlformats.org/officeDocument/2006/relationships/hyperlink" Target="https://doi.org/10.4239/wjd.v6.i6.850" TargetMode="External"/><Relationship Id="rId6" Type="http://schemas.openxmlformats.org/officeDocument/2006/relationships/hyperlink" Target="https://vitalflux.com/pandas-impute-missing-values-mean-median-mode/#:~:text=Mean%20imputation%20is%20often%20used,to%20outliers%20than%20the%20mean" TargetMode="External"/><Relationship Id="rId7" Type="http://schemas.openxmlformats.org/officeDocument/2006/relationships/hyperlink" Target="https://www.nih.gov/about-nih/what-we-do/nih-almanac/national-institute-diabetes-digestive-kidney-diseases-niddk" TargetMode="External"/><Relationship Id="rId8" Type="http://schemas.openxmlformats.org/officeDocument/2006/relationships/hyperlink" Target="https://www.cdc.gov/diabetes/basics/diabetes.html#:~:text=With%20diabetes%2C%20your%20body%20doesn,vision%20loss%2C%20and%20kidney%20dise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PIMA DIABETES DATASET ANALYSIS AND INVESTIGATION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Gloria Hawkins-Roberts</a:t>
            </a:r>
            <a:endParaRPr/>
          </a:p>
          <a:p>
            <a:pPr indent="0" lvl="0" marL="0" rtl="0" algn="l">
              <a:spcBef>
                <a:spcPts val="0"/>
              </a:spcBef>
              <a:spcAft>
                <a:spcPts val="0"/>
              </a:spcAft>
              <a:buNone/>
            </a:pPr>
            <a:r>
              <a:rPr lang="en-GB"/>
              <a:t>Media Design School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NOTABLE VARIABLES: INSULIN</a:t>
            </a:r>
            <a:endParaRPr/>
          </a:p>
        </p:txBody>
      </p:sp>
      <p:sp>
        <p:nvSpPr>
          <p:cNvPr id="344" name="Google Shape;34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2"/>
          <p:cNvPicPr preferRelativeResize="0"/>
          <p:nvPr/>
        </p:nvPicPr>
        <p:blipFill>
          <a:blip r:embed="rId3">
            <a:alphaModFix/>
          </a:blip>
          <a:stretch>
            <a:fillRect/>
          </a:stretch>
        </p:blipFill>
        <p:spPr>
          <a:xfrm>
            <a:off x="1227563" y="1205588"/>
            <a:ext cx="6543675" cy="36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1" name="Google Shape;35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3"/>
          <p:cNvPicPr preferRelativeResize="0"/>
          <p:nvPr/>
        </p:nvPicPr>
        <p:blipFill>
          <a:blip r:embed="rId3">
            <a:alphaModFix/>
          </a:blip>
          <a:stretch>
            <a:fillRect/>
          </a:stretch>
        </p:blipFill>
        <p:spPr>
          <a:xfrm>
            <a:off x="1303801" y="294666"/>
            <a:ext cx="7030501" cy="46303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NOTABLE VARIABLES: BMI</a:t>
            </a:r>
            <a:endParaRPr/>
          </a:p>
        </p:txBody>
      </p:sp>
      <p:pic>
        <p:nvPicPr>
          <p:cNvPr id="358" name="Google Shape;358;p24"/>
          <p:cNvPicPr preferRelativeResize="0"/>
          <p:nvPr/>
        </p:nvPicPr>
        <p:blipFill>
          <a:blip r:embed="rId3">
            <a:alphaModFix/>
          </a:blip>
          <a:stretch>
            <a:fillRect/>
          </a:stretch>
        </p:blipFill>
        <p:spPr>
          <a:xfrm>
            <a:off x="1349213" y="1156275"/>
            <a:ext cx="6505575" cy="379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2082925" y="152400"/>
            <a:ext cx="6299747"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NOTABLE VARIABLES: AGE</a:t>
            </a:r>
            <a:endParaRPr/>
          </a:p>
        </p:txBody>
      </p:sp>
      <p:pic>
        <p:nvPicPr>
          <p:cNvPr id="369" name="Google Shape;369;p26"/>
          <p:cNvPicPr preferRelativeResize="0"/>
          <p:nvPr/>
        </p:nvPicPr>
        <p:blipFill>
          <a:blip r:embed="rId3">
            <a:alphaModFix/>
          </a:blip>
          <a:stretch>
            <a:fillRect/>
          </a:stretch>
        </p:blipFill>
        <p:spPr>
          <a:xfrm>
            <a:off x="1674900" y="1382775"/>
            <a:ext cx="5543095"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7"/>
          <p:cNvPicPr preferRelativeResize="0"/>
          <p:nvPr/>
        </p:nvPicPr>
        <p:blipFill>
          <a:blip r:embed="rId3">
            <a:alphaModFix/>
          </a:blip>
          <a:stretch>
            <a:fillRect/>
          </a:stretch>
        </p:blipFill>
        <p:spPr>
          <a:xfrm>
            <a:off x="1496100" y="101375"/>
            <a:ext cx="6335415"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VARIABLES: Less Notable</a:t>
            </a:r>
            <a:endParaRPr/>
          </a:p>
        </p:txBody>
      </p:sp>
      <p:pic>
        <p:nvPicPr>
          <p:cNvPr id="380" name="Google Shape;380;p28"/>
          <p:cNvPicPr preferRelativeResize="0"/>
          <p:nvPr/>
        </p:nvPicPr>
        <p:blipFill>
          <a:blip r:embed="rId3">
            <a:alphaModFix/>
          </a:blip>
          <a:stretch>
            <a:fillRect/>
          </a:stretch>
        </p:blipFill>
        <p:spPr>
          <a:xfrm>
            <a:off x="0" y="1535062"/>
            <a:ext cx="9144001" cy="25911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VARIABLES: Less Notable</a:t>
            </a:r>
            <a:endParaRPr/>
          </a:p>
        </p:txBody>
      </p:sp>
      <p:pic>
        <p:nvPicPr>
          <p:cNvPr id="386" name="Google Shape;386;p29"/>
          <p:cNvPicPr preferRelativeResize="0"/>
          <p:nvPr/>
        </p:nvPicPr>
        <p:blipFill>
          <a:blip r:embed="rId3">
            <a:alphaModFix/>
          </a:blip>
          <a:stretch>
            <a:fillRect/>
          </a:stretch>
        </p:blipFill>
        <p:spPr>
          <a:xfrm>
            <a:off x="155875" y="1597875"/>
            <a:ext cx="4270400" cy="2362750"/>
          </a:xfrm>
          <a:prstGeom prst="rect">
            <a:avLst/>
          </a:prstGeom>
          <a:noFill/>
          <a:ln>
            <a:noFill/>
          </a:ln>
        </p:spPr>
      </p:pic>
      <p:pic>
        <p:nvPicPr>
          <p:cNvPr id="387" name="Google Shape;387;p29"/>
          <p:cNvPicPr preferRelativeResize="0"/>
          <p:nvPr/>
        </p:nvPicPr>
        <p:blipFill>
          <a:blip r:embed="rId4">
            <a:alphaModFix/>
          </a:blip>
          <a:stretch>
            <a:fillRect/>
          </a:stretch>
        </p:blipFill>
        <p:spPr>
          <a:xfrm>
            <a:off x="4519799" y="1552612"/>
            <a:ext cx="4484000" cy="2453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HYPOTHESIS</a:t>
            </a:r>
            <a:endParaRPr/>
          </a:p>
        </p:txBody>
      </p:sp>
      <p:sp>
        <p:nvSpPr>
          <p:cNvPr id="393" name="Google Shape;393;p30"/>
          <p:cNvSpPr txBox="1"/>
          <p:nvPr>
            <p:ph idx="1" type="body"/>
          </p:nvPr>
        </p:nvSpPr>
        <p:spPr>
          <a:xfrm>
            <a:off x="1425025" y="1357950"/>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eriod"/>
            </a:pPr>
            <a:r>
              <a:rPr b="1" lang="en-GB" sz="1100">
                <a:solidFill>
                  <a:srgbClr val="000000"/>
                </a:solidFill>
                <a:highlight>
                  <a:srgbClr val="FFFF00"/>
                </a:highlight>
                <a:latin typeface="Arial"/>
                <a:ea typeface="Arial"/>
                <a:cs typeface="Arial"/>
                <a:sym typeface="Arial"/>
              </a:rPr>
              <a:t>The likelihood of diabetes increases in those over the age of 45</a:t>
            </a:r>
            <a:endParaRPr b="1" sz="1100">
              <a:solidFill>
                <a:srgbClr val="000000"/>
              </a:solidFill>
              <a:highlight>
                <a:srgbClr val="FFFF00"/>
              </a:highlight>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H0: The likelihood of diabetes is the same for individuals regardless of being above or below the age or 45</a:t>
            </a:r>
            <a:endParaRPr sz="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H1: The LIkelihood of diabetes increase in individuals over the age of 25</a:t>
            </a:r>
            <a:endParaRPr sz="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eriod"/>
            </a:pPr>
            <a:r>
              <a:rPr b="1" lang="en-GB" sz="1100">
                <a:solidFill>
                  <a:srgbClr val="000000"/>
                </a:solidFill>
                <a:highlight>
                  <a:srgbClr val="FFFF00"/>
                </a:highlight>
                <a:latin typeface="Arial"/>
                <a:ea typeface="Arial"/>
                <a:cs typeface="Arial"/>
                <a:sym typeface="Arial"/>
              </a:rPr>
              <a:t>Those with a BMI greater than 35 are more likely to have diabetes</a:t>
            </a:r>
            <a:endParaRPr b="1" sz="1100">
              <a:solidFill>
                <a:srgbClr val="000000"/>
              </a:solidFill>
              <a:highlight>
                <a:srgbClr val="FFFF00"/>
              </a:highlight>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H0: There is no difference in the likelihood of diabetes between individuals with a BMI greater than 35 and those with a BMI less than or equal to 35</a:t>
            </a:r>
            <a:endParaRPr sz="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H1: Those with a BMI greater than 30 are more likely to have diabetes than those with a BMI less than or equal to 30</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AutoNum type="arabicPeriod"/>
            </a:pPr>
            <a:r>
              <a:rPr b="1" lang="en-GB" sz="1100">
                <a:solidFill>
                  <a:srgbClr val="000000"/>
                </a:solidFill>
                <a:highlight>
                  <a:srgbClr val="FFFF00"/>
                </a:highlight>
                <a:latin typeface="Arial"/>
                <a:ea typeface="Arial"/>
                <a:cs typeface="Arial"/>
                <a:sym typeface="Arial"/>
              </a:rPr>
              <a:t>High plasma glucose levels leads to diabetes</a:t>
            </a:r>
            <a:endParaRPr b="1" sz="1100">
              <a:solidFill>
                <a:srgbClr val="000000"/>
              </a:solidFill>
              <a:highlight>
                <a:srgbClr val="FFFF00"/>
              </a:highlight>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H0: there is no difference in plasma glucose levels between diabetic and non-diabetic individuals </a:t>
            </a:r>
            <a:endParaRPr sz="7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GB" sz="700">
                <a:solidFill>
                  <a:srgbClr val="000000"/>
                </a:solidFill>
                <a:latin typeface="Arial"/>
                <a:ea typeface="Arial"/>
                <a:cs typeface="Arial"/>
                <a:sym typeface="Arial"/>
              </a:rPr>
              <a:t>H1: diabetic individuals have higher plasma glucose compared to non-diabetic individuals </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HYPOTHESIS TESTING: </a:t>
            </a:r>
            <a:endParaRPr/>
          </a:p>
          <a:p>
            <a:pPr indent="0" lvl="0" marL="0" rtl="0" algn="l">
              <a:spcBef>
                <a:spcPts val="0"/>
              </a:spcBef>
              <a:spcAft>
                <a:spcPts val="0"/>
              </a:spcAft>
              <a:buNone/>
            </a:pPr>
            <a:r>
              <a:rPr b="0" lang="en-GB" sz="1100">
                <a:solidFill>
                  <a:srgbClr val="000000"/>
                </a:solidFill>
                <a:latin typeface="Arial"/>
                <a:ea typeface="Arial"/>
                <a:cs typeface="Arial"/>
                <a:sym typeface="Arial"/>
              </a:rPr>
              <a:t>“</a:t>
            </a:r>
            <a:r>
              <a:rPr b="0" lang="en-GB" sz="1100">
                <a:solidFill>
                  <a:srgbClr val="000000"/>
                </a:solidFill>
                <a:latin typeface="Arial"/>
                <a:ea typeface="Arial"/>
                <a:cs typeface="Arial"/>
                <a:sym typeface="Arial"/>
              </a:rPr>
              <a:t>The likelihood of diabetes increases in those over the age of 45”</a:t>
            </a:r>
            <a:endParaRPr/>
          </a:p>
        </p:txBody>
      </p:sp>
      <p:sp>
        <p:nvSpPr>
          <p:cNvPr id="399" name="Google Shape;399;p31"/>
          <p:cNvSpPr txBox="1"/>
          <p:nvPr>
            <p:ph idx="1" type="body"/>
          </p:nvPr>
        </p:nvSpPr>
        <p:spPr>
          <a:xfrm>
            <a:off x="1161375" y="1422000"/>
            <a:ext cx="7173000" cy="354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	</a:t>
            </a:r>
            <a:r>
              <a:rPr b="1" lang="en-GB" sz="850">
                <a:solidFill>
                  <a:srgbClr val="000000"/>
                </a:solidFill>
                <a:highlight>
                  <a:srgbClr val="FFFF00"/>
                </a:highlight>
                <a:latin typeface="Courier New"/>
                <a:ea typeface="Courier New"/>
                <a:cs typeface="Courier New"/>
                <a:sym typeface="Courier New"/>
              </a:rPr>
              <a:t>Welch Two Sample t-test</a:t>
            </a:r>
            <a:endParaRPr b="1" sz="850">
              <a:solidFill>
                <a:srgbClr val="000000"/>
              </a:solidFill>
              <a:highlight>
                <a:srgbClr val="FFFF00"/>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data:  above_45$Outcome and below_or_equal_45$Outcome</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t = 3.3872, df = 156.12, </a:t>
            </a:r>
            <a:r>
              <a:rPr b="1" lang="en-GB" sz="850">
                <a:solidFill>
                  <a:srgbClr val="000000"/>
                </a:solidFill>
                <a:highlight>
                  <a:srgbClr val="FFFF00"/>
                </a:highlight>
                <a:latin typeface="Courier New"/>
                <a:ea typeface="Courier New"/>
                <a:cs typeface="Courier New"/>
                <a:sym typeface="Courier New"/>
              </a:rPr>
              <a:t>p-value = 0.0008935</a:t>
            </a:r>
            <a:endParaRPr b="1" sz="850">
              <a:solidFill>
                <a:srgbClr val="000000"/>
              </a:solidFill>
              <a:highlight>
                <a:srgbClr val="FFFF00"/>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alternative hypothesis: true difference in means is not equal to 0</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95 percent confidence interval:</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 0.07021722 0.26667978</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sample estimates:</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mean of x mean of y </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SzPts val="605"/>
              <a:buNone/>
            </a:pPr>
            <a:r>
              <a:rPr b="1" lang="en-GB" sz="850">
                <a:solidFill>
                  <a:srgbClr val="000000"/>
                </a:solidFill>
                <a:highlight>
                  <a:srgbClr val="FFFFFF"/>
                </a:highlight>
                <a:latin typeface="Courier New"/>
                <a:ea typeface="Courier New"/>
                <a:cs typeface="Courier New"/>
                <a:sym typeface="Courier New"/>
              </a:rPr>
              <a:t>0.4915254 0.3230769</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SzPts val="605"/>
              <a:buNone/>
            </a:pPr>
            <a:r>
              <a:t/>
            </a:r>
            <a:endParaRPr b="1" sz="85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GB" sz="1100">
                <a:solidFill>
                  <a:srgbClr val="000000"/>
                </a:solidFill>
                <a:highlight>
                  <a:srgbClr val="FFFF00"/>
                </a:highlight>
                <a:latin typeface="Courier New"/>
                <a:ea typeface="Courier New"/>
                <a:cs typeface="Courier New"/>
                <a:sym typeface="Courier New"/>
              </a:rPr>
              <a:t>"Reject the null hypothesis: The likelihood of diabetes is different for individuals above and below the age of 45. Diabetic proportion for above 45 is 0.491525423728814 and for 45 or below is 0.323076923076923"</a:t>
            </a:r>
            <a:endParaRPr b="1" sz="1100">
              <a:solidFill>
                <a:srgbClr val="000000"/>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SzPts val="605"/>
              <a:buNone/>
            </a:pPr>
            <a:r>
              <a:t/>
            </a:r>
            <a:endParaRPr b="1" sz="750">
              <a:solidFill>
                <a:srgbClr val="000000"/>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605"/>
              <a:buNone/>
            </a:pPr>
            <a:r>
              <a:t/>
            </a:r>
            <a:endParaRPr sz="71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TOPIC</a:t>
            </a:r>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rgbClr val="595959"/>
                </a:solidFill>
                <a:latin typeface="Lato"/>
                <a:ea typeface="Lato"/>
                <a:cs typeface="Lato"/>
                <a:sym typeface="Lato"/>
              </a:rPr>
              <a:t>-DIABETES</a:t>
            </a:r>
            <a:endParaRPr sz="2100">
              <a:solidFill>
                <a:srgbClr val="595959"/>
              </a:solidFill>
              <a:latin typeface="Lato"/>
              <a:ea typeface="Lato"/>
              <a:cs typeface="Lato"/>
              <a:sym typeface="Lato"/>
            </a:endParaRPr>
          </a:p>
          <a:p>
            <a:pPr indent="0" lvl="0" marL="0" rtl="0" algn="l">
              <a:spcBef>
                <a:spcPts val="1200"/>
              </a:spcBef>
              <a:spcAft>
                <a:spcPts val="0"/>
              </a:spcAft>
              <a:buNone/>
            </a:pPr>
            <a:r>
              <a:rPr lang="en-GB" sz="2100">
                <a:solidFill>
                  <a:srgbClr val="595959"/>
                </a:solidFill>
                <a:latin typeface="Lato"/>
                <a:ea typeface="Lato"/>
                <a:cs typeface="Lato"/>
                <a:sym typeface="Lato"/>
              </a:rPr>
              <a:t>-TYPES</a:t>
            </a:r>
            <a:endParaRPr sz="2100">
              <a:solidFill>
                <a:srgbClr val="595959"/>
              </a:solidFill>
              <a:latin typeface="Lato"/>
              <a:ea typeface="Lato"/>
              <a:cs typeface="Lato"/>
              <a:sym typeface="Lato"/>
            </a:endParaRPr>
          </a:p>
          <a:p>
            <a:pPr indent="0" lvl="0" marL="0" rtl="0" algn="l">
              <a:spcBef>
                <a:spcPts val="1200"/>
              </a:spcBef>
              <a:spcAft>
                <a:spcPts val="0"/>
              </a:spcAft>
              <a:buNone/>
            </a:pPr>
            <a:r>
              <a:rPr lang="en-GB" sz="2100">
                <a:solidFill>
                  <a:srgbClr val="595959"/>
                </a:solidFill>
                <a:latin typeface="Lato"/>
                <a:ea typeface="Lato"/>
                <a:cs typeface="Lato"/>
                <a:sym typeface="Lato"/>
              </a:rPr>
              <a:t>-SYMPTOMS</a:t>
            </a:r>
            <a:endParaRPr sz="2100">
              <a:solidFill>
                <a:srgbClr val="595959"/>
              </a:solidFill>
              <a:latin typeface="Lato"/>
              <a:ea typeface="Lato"/>
              <a:cs typeface="Lato"/>
              <a:sym typeface="Lato"/>
            </a:endParaRPr>
          </a:p>
          <a:p>
            <a:pPr indent="0" lvl="0" marL="0" rtl="0" algn="l">
              <a:spcBef>
                <a:spcPts val="1200"/>
              </a:spcBef>
              <a:spcAft>
                <a:spcPts val="0"/>
              </a:spcAft>
              <a:buNone/>
            </a:pPr>
            <a:r>
              <a:t/>
            </a:r>
            <a:endParaRPr sz="2100">
              <a:solidFill>
                <a:srgbClr val="595959"/>
              </a:solidFill>
              <a:latin typeface="Lato"/>
              <a:ea typeface="Lato"/>
              <a:cs typeface="Lato"/>
              <a:sym typeface="Lato"/>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4963985" y="1095863"/>
            <a:ext cx="4180014" cy="3545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TESTING:</a:t>
            </a:r>
            <a:endParaRPr/>
          </a:p>
          <a:p>
            <a:pPr indent="0" lvl="0" marL="0" rtl="0" algn="l">
              <a:spcBef>
                <a:spcPts val="0"/>
              </a:spcBef>
              <a:spcAft>
                <a:spcPts val="0"/>
              </a:spcAft>
              <a:buNone/>
            </a:pPr>
            <a:r>
              <a:rPr b="0" lang="en-GB" sz="1100">
                <a:solidFill>
                  <a:srgbClr val="000000"/>
                </a:solidFill>
                <a:latin typeface="Arial"/>
                <a:ea typeface="Arial"/>
                <a:cs typeface="Arial"/>
                <a:sym typeface="Arial"/>
              </a:rPr>
              <a:t>“</a:t>
            </a:r>
            <a:r>
              <a:rPr b="0" lang="en-GB" sz="1100">
                <a:solidFill>
                  <a:srgbClr val="000000"/>
                </a:solidFill>
                <a:latin typeface="Arial"/>
                <a:ea typeface="Arial"/>
                <a:cs typeface="Arial"/>
                <a:sym typeface="Arial"/>
              </a:rPr>
              <a:t>Those with a BMI greater than 35 are more likely to have diabetes”</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05" name="Google Shape;405;p32"/>
          <p:cNvSpPr txBox="1"/>
          <p:nvPr>
            <p:ph idx="1" type="body"/>
          </p:nvPr>
        </p:nvSpPr>
        <p:spPr>
          <a:xfrm>
            <a:off x="1303800" y="1431725"/>
            <a:ext cx="7030500" cy="340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000">
                <a:solidFill>
                  <a:srgbClr val="000000"/>
                </a:solidFill>
                <a:highlight>
                  <a:srgbClr val="FFFFFF"/>
                </a:highlight>
                <a:latin typeface="Courier New"/>
                <a:ea typeface="Courier New"/>
                <a:cs typeface="Courier New"/>
                <a:sym typeface="Courier New"/>
              </a:rPr>
              <a:t>	</a:t>
            </a:r>
            <a:r>
              <a:rPr b="1" lang="en-GB" sz="1000">
                <a:solidFill>
                  <a:srgbClr val="000000"/>
                </a:solidFill>
                <a:highlight>
                  <a:srgbClr val="FFFF00"/>
                </a:highlight>
                <a:latin typeface="Courier New"/>
                <a:ea typeface="Courier New"/>
                <a:cs typeface="Courier New"/>
                <a:sym typeface="Courier New"/>
              </a:rPr>
              <a:t>Welch Two Sample t-test</a:t>
            </a:r>
            <a:endParaRPr b="1" sz="1000">
              <a:solidFill>
                <a:srgbClr val="000000"/>
              </a:solidFill>
              <a:highlight>
                <a:srgbClr val="FFFF00"/>
              </a:highlight>
              <a:latin typeface="Courier New"/>
              <a:ea typeface="Courier New"/>
              <a:cs typeface="Courier New"/>
              <a:sym typeface="Courier New"/>
            </a:endParaRPr>
          </a:p>
          <a:p>
            <a:pPr indent="0" lvl="0" marL="0" rtl="0" algn="l">
              <a:spcBef>
                <a:spcPts val="1200"/>
              </a:spcBef>
              <a:spcAft>
                <a:spcPts val="0"/>
              </a:spcAft>
              <a:buNone/>
            </a:pPr>
            <a:r>
              <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data:  above_35_BMI$Outcome and below_or_equal_35_BMI$Outcome</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t = 4.7577, df = 436.33, </a:t>
            </a:r>
            <a:r>
              <a:rPr b="1" lang="en-GB" sz="1000">
                <a:solidFill>
                  <a:srgbClr val="000000"/>
                </a:solidFill>
                <a:highlight>
                  <a:srgbClr val="FFFF00"/>
                </a:highlight>
                <a:latin typeface="Courier New"/>
                <a:ea typeface="Courier New"/>
                <a:cs typeface="Courier New"/>
                <a:sym typeface="Courier New"/>
              </a:rPr>
              <a:t>p-value = 2.667e-06</a:t>
            </a:r>
            <a:endParaRPr b="1" sz="1000">
              <a:solidFill>
                <a:srgbClr val="000000"/>
              </a:solidFill>
              <a:highlight>
                <a:srgbClr val="FFFF00"/>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alternative hypothesis: true difference in means is not equal to 0</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95 percent confidence interval:</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 0.1052460 0.2534074</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sample estimates:</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mean of x mean of y </a:t>
            </a:r>
            <a:endParaRPr b="1" sz="100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0.4713115 0.2919847</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rPr b="1" lang="en-GB" sz="1000">
                <a:solidFill>
                  <a:srgbClr val="000000"/>
                </a:solidFill>
                <a:highlight>
                  <a:srgbClr val="FFFF00"/>
                </a:highlight>
                <a:latin typeface="Courier New"/>
                <a:ea typeface="Courier New"/>
                <a:cs typeface="Courier New"/>
                <a:sym typeface="Courier New"/>
              </a:rPr>
              <a:t>"Reject the null hypothesis: The likelihood of diabetes differs between those with a BMI above 35 and those 35 or below."</a:t>
            </a:r>
            <a:endParaRPr b="1">
              <a:highlight>
                <a:srgbClr val="FFFF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 TESTING:</a:t>
            </a:r>
            <a:endParaRPr/>
          </a:p>
          <a:p>
            <a:pPr indent="0" lvl="0" marL="0" rtl="0" algn="l">
              <a:spcBef>
                <a:spcPts val="0"/>
              </a:spcBef>
              <a:spcAft>
                <a:spcPts val="0"/>
              </a:spcAft>
              <a:buNone/>
            </a:pPr>
            <a:r>
              <a:rPr b="0" lang="en-GB" sz="1100">
                <a:solidFill>
                  <a:srgbClr val="000000"/>
                </a:solidFill>
                <a:latin typeface="Arial"/>
                <a:ea typeface="Arial"/>
                <a:cs typeface="Arial"/>
                <a:sym typeface="Arial"/>
              </a:rPr>
              <a:t>“High plasma glucose levels leads to diabetes”</a:t>
            </a:r>
            <a:endParaRPr b="0"/>
          </a:p>
        </p:txBody>
      </p:sp>
      <p:sp>
        <p:nvSpPr>
          <p:cNvPr id="411" name="Google Shape;411;p33"/>
          <p:cNvSpPr txBox="1"/>
          <p:nvPr>
            <p:ph idx="1" type="body"/>
          </p:nvPr>
        </p:nvSpPr>
        <p:spPr>
          <a:xfrm>
            <a:off x="1303800" y="1509650"/>
            <a:ext cx="7030500" cy="355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000">
                <a:solidFill>
                  <a:srgbClr val="000000"/>
                </a:solidFill>
                <a:highlight>
                  <a:srgbClr val="FFFFFF"/>
                </a:highlight>
                <a:latin typeface="Courier New"/>
                <a:ea typeface="Courier New"/>
                <a:cs typeface="Courier New"/>
                <a:sym typeface="Courier New"/>
              </a:rPr>
              <a:t>	</a:t>
            </a:r>
            <a:r>
              <a:rPr b="1" lang="en-GB" sz="1000">
                <a:solidFill>
                  <a:srgbClr val="000000"/>
                </a:solidFill>
                <a:highlight>
                  <a:srgbClr val="FFFF00"/>
                </a:highlight>
                <a:latin typeface="Courier New"/>
                <a:ea typeface="Courier New"/>
                <a:cs typeface="Courier New"/>
                <a:sym typeface="Courier New"/>
              </a:rPr>
              <a:t>Welch Two Sample t-test</a:t>
            </a:r>
            <a:endParaRPr b="1" sz="1000">
              <a:solidFill>
                <a:srgbClr val="000000"/>
              </a:solidFill>
              <a:highlight>
                <a:srgbClr val="FFFF00"/>
              </a:highlight>
              <a:latin typeface="Courier New"/>
              <a:ea typeface="Courier New"/>
              <a:cs typeface="Courier New"/>
              <a:sym typeface="Courier New"/>
            </a:endParaRPr>
          </a:p>
          <a:p>
            <a:pPr indent="0" lvl="0" marL="0" rtl="0" algn="l">
              <a:spcBef>
                <a:spcPts val="1200"/>
              </a:spcBef>
              <a:spcAft>
                <a:spcPts val="0"/>
              </a:spcAft>
              <a:buNone/>
            </a:pPr>
            <a:r>
              <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data:  diabetic_data$Glucose and non_diabetic_data$Glucose</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t = 14.853, df = 469.08, </a:t>
            </a:r>
            <a:r>
              <a:rPr b="1" lang="en-GB" sz="1000">
                <a:solidFill>
                  <a:srgbClr val="000000"/>
                </a:solidFill>
                <a:highlight>
                  <a:srgbClr val="FFFF00"/>
                </a:highlight>
                <a:latin typeface="Courier New"/>
                <a:ea typeface="Courier New"/>
                <a:cs typeface="Courier New"/>
                <a:sym typeface="Courier New"/>
              </a:rPr>
              <a:t>p-value &lt; 2.2e-16</a:t>
            </a:r>
            <a:endParaRPr b="1" sz="1000">
              <a:solidFill>
                <a:srgbClr val="000000"/>
              </a:solidFill>
              <a:highlight>
                <a:srgbClr val="FFFF00"/>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alternative hypothesis: true difference in means is not equal to 0</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95 percent confidence interval:</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 27.28789 35.60931</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sample estimates:</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mean of x mean of y </a:t>
            </a:r>
            <a:endParaRPr b="1" sz="100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1200"/>
              </a:spcBef>
              <a:spcAft>
                <a:spcPts val="0"/>
              </a:spcAft>
              <a:buNone/>
            </a:pPr>
            <a:r>
              <a:rPr b="1" lang="en-GB" sz="1000">
                <a:solidFill>
                  <a:srgbClr val="000000"/>
                </a:solidFill>
                <a:highlight>
                  <a:srgbClr val="FFFFFF"/>
                </a:highlight>
                <a:latin typeface="Courier New"/>
                <a:ea typeface="Courier New"/>
                <a:cs typeface="Courier New"/>
                <a:sym typeface="Courier New"/>
              </a:rPr>
              <a:t> 142.1306  110.6820</a:t>
            </a:r>
            <a:endParaRPr b="1" sz="100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lnSpc>
                <a:spcPct val="120000"/>
              </a:lnSpc>
              <a:spcBef>
                <a:spcPts val="0"/>
              </a:spcBef>
              <a:spcAft>
                <a:spcPts val="0"/>
              </a:spcAft>
              <a:buNone/>
            </a:pPr>
            <a:r>
              <a:rPr b="1" lang="en-GB" sz="1000">
                <a:solidFill>
                  <a:srgbClr val="000000"/>
                </a:solidFill>
                <a:highlight>
                  <a:srgbClr val="FFFF00"/>
                </a:highlight>
                <a:latin typeface="Courier New"/>
                <a:ea typeface="Courier New"/>
                <a:cs typeface="Courier New"/>
                <a:sym typeface="Courier New"/>
              </a:rPr>
              <a:t>"Reject the null hypothesis: Diabetic individuals have significantly higher blood glucose levels compared to non-diabetic individuals."</a:t>
            </a:r>
            <a:endParaRPr b="1">
              <a:highlight>
                <a:srgbClr val="FF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 + IMPROVEMENTS </a:t>
            </a:r>
            <a:endParaRPr/>
          </a:p>
        </p:txBody>
      </p:sp>
      <p:sp>
        <p:nvSpPr>
          <p:cNvPr id="417" name="Google Shape;417;p34"/>
          <p:cNvSpPr txBox="1"/>
          <p:nvPr>
            <p:ph idx="1" type="body"/>
          </p:nvPr>
        </p:nvSpPr>
        <p:spPr>
          <a:xfrm>
            <a:off x="556750" y="14630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-PREDICTOR VARIABLES</a:t>
            </a:r>
            <a:endParaRPr/>
          </a:p>
          <a:p>
            <a:pPr indent="0" lvl="0" marL="0" rtl="0" algn="l">
              <a:spcBef>
                <a:spcPts val="1200"/>
              </a:spcBef>
              <a:spcAft>
                <a:spcPts val="0"/>
              </a:spcAft>
              <a:buNone/>
            </a:pPr>
            <a:br>
              <a:rPr lang="en-GB"/>
            </a:br>
            <a:r>
              <a:rPr lang="en-GB"/>
              <a:t>-</a:t>
            </a:r>
            <a:r>
              <a:rPr lang="en-GB"/>
              <a:t>HYPOTHESIS</a:t>
            </a:r>
            <a:endParaRPr/>
          </a:p>
          <a:p>
            <a:pPr indent="0" lvl="0" marL="0" rtl="0" algn="l">
              <a:spcBef>
                <a:spcPts val="1200"/>
              </a:spcBef>
              <a:spcAft>
                <a:spcPts val="0"/>
              </a:spcAft>
              <a:buNone/>
            </a:pPr>
            <a:br>
              <a:rPr lang="en-GB"/>
            </a:br>
            <a:r>
              <a:rPr lang="en-GB"/>
              <a:t>-COMPARING DIFFERENT INDIGENOUS GROUPS </a:t>
            </a:r>
            <a:endParaRPr/>
          </a:p>
          <a:p>
            <a:pPr indent="0" lvl="0" marL="0" rtl="0" algn="l">
              <a:spcBef>
                <a:spcPts val="1200"/>
              </a:spcBef>
              <a:spcAft>
                <a:spcPts val="1200"/>
              </a:spcAft>
              <a:buNone/>
            </a:pPr>
            <a:br>
              <a:rPr lang="en-GB"/>
            </a:br>
            <a:endParaRPr/>
          </a:p>
        </p:txBody>
      </p:sp>
      <p:pic>
        <p:nvPicPr>
          <p:cNvPr id="418" name="Google Shape;418;p34"/>
          <p:cNvPicPr preferRelativeResize="0"/>
          <p:nvPr/>
        </p:nvPicPr>
        <p:blipFill>
          <a:blip r:embed="rId3">
            <a:alphaModFix/>
          </a:blip>
          <a:stretch>
            <a:fillRect/>
          </a:stretch>
        </p:blipFill>
        <p:spPr>
          <a:xfrm>
            <a:off x="4488250" y="1114550"/>
            <a:ext cx="4425301" cy="3722000"/>
          </a:xfrm>
          <a:prstGeom prst="rect">
            <a:avLst/>
          </a:prstGeom>
          <a:noFill/>
          <a:ln>
            <a:noFill/>
          </a:ln>
        </p:spPr>
      </p:pic>
      <p:pic>
        <p:nvPicPr>
          <p:cNvPr id="419" name="Google Shape;419;p34"/>
          <p:cNvPicPr preferRelativeResize="0"/>
          <p:nvPr/>
        </p:nvPicPr>
        <p:blipFill>
          <a:blip r:embed="rId4">
            <a:alphaModFix/>
          </a:blip>
          <a:stretch>
            <a:fillRect/>
          </a:stretch>
        </p:blipFill>
        <p:spPr>
          <a:xfrm>
            <a:off x="6833324" y="4836548"/>
            <a:ext cx="2176501" cy="30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QUESTIONS!</a:t>
            </a:r>
            <a:endParaRPr/>
          </a:p>
        </p:txBody>
      </p:sp>
      <p:sp>
        <p:nvSpPr>
          <p:cNvPr id="425" name="Google Shape;425;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t>Resources :</a:t>
            </a:r>
            <a:endParaRPr/>
          </a:p>
          <a:p>
            <a:pPr indent="-276225" lvl="0" marL="457200" rtl="0" algn="l">
              <a:spcBef>
                <a:spcPts val="1200"/>
              </a:spcBef>
              <a:spcAft>
                <a:spcPts val="0"/>
              </a:spcAft>
              <a:buClr>
                <a:srgbClr val="000000"/>
              </a:buClr>
              <a:buSzPct val="100000"/>
              <a:buFont typeface="Cambria"/>
              <a:buAutoNum type="arabicPeriod"/>
            </a:pPr>
            <a:r>
              <a:rPr lang="en-GB" sz="1200">
                <a:solidFill>
                  <a:srgbClr val="000000"/>
                </a:solidFill>
                <a:latin typeface="Cambria"/>
                <a:ea typeface="Cambria"/>
                <a:cs typeface="Cambria"/>
                <a:sym typeface="Cambria"/>
              </a:rPr>
              <a:t>Dabral, S. (2021, December 15). What is an Outlier? How to handle and remove them? Algorithms that are affected by outliers. </a:t>
            </a:r>
            <a:r>
              <a:rPr i="1" lang="en-GB" sz="1200">
                <a:solidFill>
                  <a:srgbClr val="000000"/>
                </a:solidFill>
                <a:latin typeface="Cambria"/>
                <a:ea typeface="Cambria"/>
                <a:cs typeface="Cambria"/>
                <a:sym typeface="Cambria"/>
              </a:rPr>
              <a:t>Medium</a:t>
            </a:r>
            <a:r>
              <a:rPr lang="en-GB" sz="1200">
                <a:solidFill>
                  <a:srgbClr val="000000"/>
                </a:solidFill>
                <a:latin typeface="Cambria"/>
                <a:ea typeface="Cambria"/>
                <a:cs typeface="Cambria"/>
                <a:sym typeface="Cambria"/>
              </a:rPr>
              <a:t>. </a:t>
            </a:r>
            <a:r>
              <a:rPr lang="en-GB" sz="1200" u="sng">
                <a:solidFill>
                  <a:srgbClr val="1155CC"/>
                </a:solidFill>
                <a:latin typeface="Cambria"/>
                <a:ea typeface="Cambria"/>
                <a:cs typeface="Cambria"/>
                <a:sym typeface="Cambria"/>
                <a:hlinkClick r:id="rId3">
                  <a:extLst>
                    <a:ext uri="{A12FA001-AC4F-418D-AE19-62706E023703}">
                      <ahyp:hlinkClr val="tx"/>
                    </a:ext>
                  </a:extLst>
                </a:hlinkClick>
              </a:rPr>
              <a:t>https://medium.com/analytics-vidhya/what-is-an-outliers-how-to-detect-and-remove-them-which-algorithm-are-sensitive-towards-outliers-2d501993d59</a:t>
            </a:r>
            <a:endParaRPr sz="1200">
              <a:solidFill>
                <a:srgbClr val="000000"/>
              </a:solidFill>
              <a:latin typeface="Cambria"/>
              <a:ea typeface="Cambria"/>
              <a:cs typeface="Cambria"/>
              <a:sym typeface="Cambria"/>
            </a:endParaRPr>
          </a:p>
          <a:p>
            <a:pPr indent="-276225" lvl="0" marL="457200" rtl="0" algn="l">
              <a:spcBef>
                <a:spcPts val="0"/>
              </a:spcBef>
              <a:spcAft>
                <a:spcPts val="0"/>
              </a:spcAft>
              <a:buClr>
                <a:srgbClr val="000000"/>
              </a:buClr>
              <a:buSzPct val="100000"/>
              <a:buFont typeface="Cambria"/>
              <a:buAutoNum type="arabicPeriod"/>
            </a:pPr>
            <a:r>
              <a:rPr lang="en-GB" sz="1200">
                <a:solidFill>
                  <a:srgbClr val="000000"/>
                </a:solidFill>
                <a:latin typeface="Cambria"/>
                <a:ea typeface="Cambria"/>
                <a:cs typeface="Cambria"/>
                <a:sym typeface="Cambria"/>
              </a:rPr>
              <a:t>JDRF UK. (2021, October 15). </a:t>
            </a:r>
            <a:r>
              <a:rPr i="1" lang="en-GB" sz="1200">
                <a:solidFill>
                  <a:srgbClr val="000000"/>
                </a:solidFill>
                <a:latin typeface="Cambria"/>
                <a:ea typeface="Cambria"/>
                <a:cs typeface="Cambria"/>
                <a:sym typeface="Cambria"/>
              </a:rPr>
              <a:t>What causes type 1 diabetes? - JDRF, the type 1 diabetes charity</a:t>
            </a:r>
            <a:r>
              <a:rPr lang="en-GB" sz="1200">
                <a:solidFill>
                  <a:srgbClr val="000000"/>
                </a:solidFill>
                <a:latin typeface="Cambria"/>
                <a:ea typeface="Cambria"/>
                <a:cs typeface="Cambria"/>
                <a:sym typeface="Cambria"/>
              </a:rPr>
              <a:t>. JDRF, the Type 1 Diabetes Charity. </a:t>
            </a:r>
            <a:r>
              <a:rPr lang="en-GB" sz="1200" u="sng">
                <a:solidFill>
                  <a:srgbClr val="1155CC"/>
                </a:solidFill>
                <a:latin typeface="Cambria"/>
                <a:ea typeface="Cambria"/>
                <a:cs typeface="Cambria"/>
                <a:sym typeface="Cambria"/>
                <a:hlinkClick r:id="rId4">
                  <a:extLst>
                    <a:ext uri="{A12FA001-AC4F-418D-AE19-62706E023703}">
                      <ahyp:hlinkClr val="tx"/>
                    </a:ext>
                  </a:extLst>
                </a:hlinkClick>
              </a:rPr>
              <a:t>https://jdrf.org.uk/information-support/about-type-1-diabetes/causes-of-type-1-diabetes/#:~:text=While%2090%20per%20cent%20of,with%20type%201%20diabetes%20risk</a:t>
            </a:r>
            <a:r>
              <a:rPr lang="en-GB" sz="1200">
                <a:solidFill>
                  <a:srgbClr val="000000"/>
                </a:solidFill>
                <a:latin typeface="Cambria"/>
                <a:ea typeface="Cambria"/>
                <a:cs typeface="Cambria"/>
                <a:sym typeface="Cambria"/>
              </a:rPr>
              <a:t>.</a:t>
            </a:r>
            <a:endParaRPr sz="1200">
              <a:solidFill>
                <a:srgbClr val="000000"/>
              </a:solidFill>
              <a:latin typeface="Cambria"/>
              <a:ea typeface="Cambria"/>
              <a:cs typeface="Cambria"/>
              <a:sym typeface="Cambria"/>
            </a:endParaRPr>
          </a:p>
          <a:p>
            <a:pPr indent="-276225" lvl="0" marL="457200" rtl="0" algn="l">
              <a:spcBef>
                <a:spcPts val="0"/>
              </a:spcBef>
              <a:spcAft>
                <a:spcPts val="0"/>
              </a:spcAft>
              <a:buClr>
                <a:srgbClr val="000000"/>
              </a:buClr>
              <a:buSzPct val="100000"/>
              <a:buFont typeface="Cambria"/>
              <a:buAutoNum type="arabicPeriod"/>
            </a:pPr>
            <a:r>
              <a:rPr lang="en-GB" sz="1200">
                <a:solidFill>
                  <a:srgbClr val="000000"/>
                </a:solidFill>
                <a:latin typeface="Cambria"/>
                <a:ea typeface="Cambria"/>
                <a:cs typeface="Cambria"/>
                <a:sym typeface="Cambria"/>
              </a:rPr>
              <a:t>Kharroubi, A., &amp; Darwish, H. M. (2015). Diabetes mellitus: The epidemic of the century. </a:t>
            </a:r>
            <a:r>
              <a:rPr i="1" lang="en-GB" sz="1200">
                <a:solidFill>
                  <a:srgbClr val="000000"/>
                </a:solidFill>
                <a:latin typeface="Cambria"/>
                <a:ea typeface="Cambria"/>
                <a:cs typeface="Cambria"/>
                <a:sym typeface="Cambria"/>
              </a:rPr>
              <a:t>World Journal of Diabetes</a:t>
            </a:r>
            <a:r>
              <a:rPr lang="en-GB" sz="1200">
                <a:solidFill>
                  <a:srgbClr val="000000"/>
                </a:solidFill>
                <a:latin typeface="Cambria"/>
                <a:ea typeface="Cambria"/>
                <a:cs typeface="Cambria"/>
                <a:sym typeface="Cambria"/>
              </a:rPr>
              <a:t>, </a:t>
            </a:r>
            <a:r>
              <a:rPr i="1" lang="en-GB" sz="1200">
                <a:solidFill>
                  <a:srgbClr val="000000"/>
                </a:solidFill>
                <a:latin typeface="Cambria"/>
                <a:ea typeface="Cambria"/>
                <a:cs typeface="Cambria"/>
                <a:sym typeface="Cambria"/>
              </a:rPr>
              <a:t>6</a:t>
            </a:r>
            <a:r>
              <a:rPr lang="en-GB" sz="1200">
                <a:solidFill>
                  <a:srgbClr val="000000"/>
                </a:solidFill>
                <a:latin typeface="Cambria"/>
                <a:ea typeface="Cambria"/>
                <a:cs typeface="Cambria"/>
                <a:sym typeface="Cambria"/>
              </a:rPr>
              <a:t>(6), 850. </a:t>
            </a:r>
            <a:r>
              <a:rPr lang="en-GB" sz="1200" u="sng">
                <a:solidFill>
                  <a:srgbClr val="1155CC"/>
                </a:solidFill>
                <a:latin typeface="Cambria"/>
                <a:ea typeface="Cambria"/>
                <a:cs typeface="Cambria"/>
                <a:sym typeface="Cambria"/>
                <a:hlinkClick r:id="rId5">
                  <a:extLst>
                    <a:ext uri="{A12FA001-AC4F-418D-AE19-62706E023703}">
                      <ahyp:hlinkClr val="tx"/>
                    </a:ext>
                  </a:extLst>
                </a:hlinkClick>
              </a:rPr>
              <a:t>https://doi.org/10.4239/wjd.v6.i6.850</a:t>
            </a:r>
            <a:endParaRPr sz="1200">
              <a:solidFill>
                <a:srgbClr val="000000"/>
              </a:solidFill>
              <a:latin typeface="Cambria"/>
              <a:ea typeface="Cambria"/>
              <a:cs typeface="Cambria"/>
              <a:sym typeface="Cambria"/>
            </a:endParaRPr>
          </a:p>
          <a:p>
            <a:pPr indent="-276225" lvl="0" marL="457200" rtl="0" algn="l">
              <a:spcBef>
                <a:spcPts val="0"/>
              </a:spcBef>
              <a:spcAft>
                <a:spcPts val="0"/>
              </a:spcAft>
              <a:buClr>
                <a:srgbClr val="000000"/>
              </a:buClr>
              <a:buSzPct val="100000"/>
              <a:buFont typeface="Cambria"/>
              <a:buAutoNum type="arabicPeriod"/>
            </a:pPr>
            <a:r>
              <a:rPr lang="en-GB" sz="1200">
                <a:solidFill>
                  <a:srgbClr val="000000"/>
                </a:solidFill>
                <a:latin typeface="Cambria"/>
                <a:ea typeface="Cambria"/>
                <a:cs typeface="Cambria"/>
                <a:sym typeface="Cambria"/>
              </a:rPr>
              <a:t>Kumar, A. (2023, March 26). </a:t>
            </a:r>
            <a:r>
              <a:rPr i="1" lang="en-GB" sz="1200">
                <a:solidFill>
                  <a:srgbClr val="000000"/>
                </a:solidFill>
                <a:latin typeface="Cambria"/>
                <a:ea typeface="Cambria"/>
                <a:cs typeface="Cambria"/>
                <a:sym typeface="Cambria"/>
              </a:rPr>
              <a:t>Python - Replace Missing Values with Mean, Median &amp; Mode - Data Analytics</a:t>
            </a:r>
            <a:r>
              <a:rPr lang="en-GB" sz="1200">
                <a:solidFill>
                  <a:srgbClr val="000000"/>
                </a:solidFill>
                <a:latin typeface="Cambria"/>
                <a:ea typeface="Cambria"/>
                <a:cs typeface="Cambria"/>
                <a:sym typeface="Cambria"/>
              </a:rPr>
              <a:t>. Data Analytics. </a:t>
            </a:r>
            <a:r>
              <a:rPr lang="en-GB" sz="1200" u="sng">
                <a:solidFill>
                  <a:srgbClr val="1155CC"/>
                </a:solidFill>
                <a:latin typeface="Cambria"/>
                <a:ea typeface="Cambria"/>
                <a:cs typeface="Cambria"/>
                <a:sym typeface="Cambria"/>
                <a:hlinkClick r:id="rId6">
                  <a:extLst>
                    <a:ext uri="{A12FA001-AC4F-418D-AE19-62706E023703}">
                      <ahyp:hlinkClr val="tx"/>
                    </a:ext>
                  </a:extLst>
                </a:hlinkClick>
              </a:rPr>
              <a:t>https://vitalflux.com/pandas-impute-missing-values-mean-median-mode/#:~:text=Mean%20imputation%20is%20often%20used,to%20outliers%20than%20the%20mean</a:t>
            </a:r>
            <a:r>
              <a:rPr lang="en-GB" sz="1200">
                <a:solidFill>
                  <a:srgbClr val="000000"/>
                </a:solidFill>
                <a:latin typeface="Cambria"/>
                <a:ea typeface="Cambria"/>
                <a:cs typeface="Cambria"/>
                <a:sym typeface="Cambria"/>
              </a:rPr>
              <a:t>.</a:t>
            </a:r>
            <a:endParaRPr i="1" sz="1200">
              <a:solidFill>
                <a:srgbClr val="000000"/>
              </a:solidFill>
              <a:latin typeface="Cambria"/>
              <a:ea typeface="Cambria"/>
              <a:cs typeface="Cambria"/>
              <a:sym typeface="Cambria"/>
            </a:endParaRPr>
          </a:p>
          <a:p>
            <a:pPr indent="-252412" lvl="0" marL="457200" rtl="0" algn="l">
              <a:spcBef>
                <a:spcPts val="0"/>
              </a:spcBef>
              <a:spcAft>
                <a:spcPts val="0"/>
              </a:spcAft>
              <a:buClr>
                <a:srgbClr val="000000"/>
              </a:buClr>
              <a:buSzPct val="50000"/>
              <a:buFont typeface="Cambria"/>
              <a:buAutoNum type="arabicPeriod"/>
            </a:pPr>
            <a:r>
              <a:rPr i="1" lang="en-GB" sz="1200">
                <a:solidFill>
                  <a:srgbClr val="000000"/>
                </a:solidFill>
                <a:latin typeface="Cambria"/>
                <a:ea typeface="Cambria"/>
                <a:cs typeface="Cambria"/>
                <a:sym typeface="Cambria"/>
              </a:rPr>
              <a:t>National Institute of Diabetes and Digestive and Kidney Diseases</a:t>
            </a:r>
            <a:r>
              <a:rPr lang="en-GB" sz="1200">
                <a:solidFill>
                  <a:srgbClr val="000000"/>
                </a:solidFill>
                <a:latin typeface="Cambria"/>
                <a:ea typeface="Cambria"/>
                <a:cs typeface="Cambria"/>
                <a:sym typeface="Cambria"/>
              </a:rPr>
              <a:t>. (2021, July 19). National Institutes of Health (NIH). </a:t>
            </a:r>
            <a:r>
              <a:rPr lang="en-GB" sz="1200" u="sng">
                <a:solidFill>
                  <a:srgbClr val="1155CC"/>
                </a:solidFill>
                <a:latin typeface="Cambria"/>
                <a:ea typeface="Cambria"/>
                <a:cs typeface="Cambria"/>
                <a:sym typeface="Cambria"/>
                <a:hlinkClick r:id="rId7">
                  <a:extLst>
                    <a:ext uri="{A12FA001-AC4F-418D-AE19-62706E023703}">
                      <ahyp:hlinkClr val="tx"/>
                    </a:ext>
                  </a:extLst>
                </a:hlinkClick>
              </a:rPr>
              <a:t>https://www.nih.gov/about-nih/what-we-do/nih-almanac/national-institute-diabetes-digestive-kidney-diseases-niddk</a:t>
            </a:r>
            <a:endParaRPr i="1" sz="1200">
              <a:solidFill>
                <a:srgbClr val="000000"/>
              </a:solidFill>
              <a:latin typeface="Cambria"/>
              <a:ea typeface="Cambria"/>
              <a:cs typeface="Cambria"/>
              <a:sym typeface="Cambria"/>
            </a:endParaRPr>
          </a:p>
          <a:p>
            <a:pPr indent="-252412" lvl="0" marL="457200" rtl="0" algn="l">
              <a:spcBef>
                <a:spcPts val="0"/>
              </a:spcBef>
              <a:spcAft>
                <a:spcPts val="0"/>
              </a:spcAft>
              <a:buClr>
                <a:srgbClr val="000000"/>
              </a:buClr>
              <a:buSzPct val="50000"/>
              <a:buFont typeface="Cambria"/>
              <a:buAutoNum type="arabicPeriod"/>
            </a:pPr>
            <a:r>
              <a:rPr i="1" lang="en-GB" sz="1200">
                <a:solidFill>
                  <a:srgbClr val="000000"/>
                </a:solidFill>
                <a:latin typeface="Cambria"/>
                <a:ea typeface="Cambria"/>
                <a:cs typeface="Cambria"/>
                <a:sym typeface="Cambria"/>
              </a:rPr>
              <a:t>What is Diabetes?</a:t>
            </a:r>
            <a:r>
              <a:rPr lang="en-GB" sz="1200">
                <a:solidFill>
                  <a:srgbClr val="000000"/>
                </a:solidFill>
                <a:latin typeface="Cambria"/>
                <a:ea typeface="Cambria"/>
                <a:cs typeface="Cambria"/>
                <a:sym typeface="Cambria"/>
              </a:rPr>
              <a:t> (2023, April 24). Centers for Disease Control and Prevention. </a:t>
            </a:r>
            <a:r>
              <a:rPr lang="en-GB" sz="1200" u="sng">
                <a:solidFill>
                  <a:srgbClr val="1155CC"/>
                </a:solidFill>
                <a:latin typeface="Cambria"/>
                <a:ea typeface="Cambria"/>
                <a:cs typeface="Cambria"/>
                <a:sym typeface="Cambria"/>
                <a:hlinkClick r:id="rId8">
                  <a:extLst>
                    <a:ext uri="{A12FA001-AC4F-418D-AE19-62706E023703}">
                      <ahyp:hlinkClr val="tx"/>
                    </a:ext>
                  </a:extLst>
                </a:hlinkClick>
              </a:rPr>
              <a:t>https://www.cdc.gov/diabetes/basics/diabetes.html#:~:text=With%20diabetes%2C%20your%20body%20doesn,vision%20loss%2C%20and%20kidney%20disease</a:t>
            </a:r>
            <a:r>
              <a:rPr lang="en-GB" sz="1200">
                <a:solidFill>
                  <a:srgbClr val="000000"/>
                </a:solidFill>
                <a:latin typeface="Cambria"/>
                <a:ea typeface="Cambria"/>
                <a:cs typeface="Cambria"/>
                <a:sym typeface="Cambria"/>
              </a:rPr>
              <a:t>.</a:t>
            </a:r>
            <a:endParaRPr sz="1028">
              <a:solidFill>
                <a:srgbClr val="000000"/>
              </a:solidFill>
              <a:latin typeface="Cambria"/>
              <a:ea typeface="Cambria"/>
              <a:cs typeface="Cambria"/>
              <a:sym typeface="Cambria"/>
            </a:endParaRPr>
          </a:p>
          <a:p>
            <a:pPr indent="-269421" lvl="0" marL="457200" rtl="0" algn="l">
              <a:spcBef>
                <a:spcPts val="0"/>
              </a:spcBef>
              <a:spcAft>
                <a:spcPts val="0"/>
              </a:spcAft>
              <a:buClr>
                <a:srgbClr val="000000"/>
              </a:buClr>
              <a:buSzPct val="100000"/>
              <a:buFont typeface="Cambria"/>
              <a:buAutoNum type="arabicPeriod"/>
            </a:pPr>
            <a:r>
              <a:rPr lang="en-GB" sz="1028">
                <a:solidFill>
                  <a:srgbClr val="000000"/>
                </a:solidFill>
                <a:latin typeface="Cambria"/>
                <a:ea typeface="Cambria"/>
                <a:cs typeface="Cambria"/>
                <a:sym typeface="Cambria"/>
              </a:rPr>
              <a:t>What Is Diabetes? (2023). </a:t>
            </a:r>
            <a:r>
              <a:rPr i="1" lang="en-GB" sz="1028">
                <a:solidFill>
                  <a:srgbClr val="000000"/>
                </a:solidFill>
                <a:latin typeface="Cambria"/>
                <a:ea typeface="Cambria"/>
                <a:cs typeface="Cambria"/>
                <a:sym typeface="Cambria"/>
              </a:rPr>
              <a:t>National Institute of Diabetes and Digestive and Kidney Diseases</a:t>
            </a:r>
            <a:r>
              <a:rPr lang="en-GB" sz="1028">
                <a:solidFill>
                  <a:srgbClr val="000000"/>
                </a:solidFill>
                <a:latin typeface="Cambria"/>
                <a:ea typeface="Cambria"/>
                <a:cs typeface="Cambria"/>
                <a:sym typeface="Cambria"/>
              </a:rPr>
              <a:t>. </a:t>
            </a:r>
            <a:r>
              <a:rPr lang="en-GB" sz="1028" u="sng">
                <a:solidFill>
                  <a:srgbClr val="1155CC"/>
                </a:solidFill>
                <a:latin typeface="Cambria"/>
                <a:ea typeface="Cambria"/>
                <a:cs typeface="Cambria"/>
                <a:sym typeface="Cambria"/>
                <a:hlinkClick r:id="rId9">
                  <a:extLst>
                    <a:ext uri="{A12FA001-AC4F-418D-AE19-62706E023703}">
                      <ahyp:hlinkClr val="tx"/>
                    </a:ext>
                  </a:extLst>
                </a:hlinkClick>
              </a:rPr>
              <a:t>https://www.niddk.nih.gov/health-information/diabetes/overview/what-is-diabetes</a:t>
            </a:r>
            <a:endParaRPr sz="112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BACKGROUND:</a:t>
            </a:r>
            <a:endParaRPr/>
          </a:p>
        </p:txBody>
      </p:sp>
      <p:sp>
        <p:nvSpPr>
          <p:cNvPr id="291" name="Google Shape;291;p15"/>
          <p:cNvSpPr txBox="1"/>
          <p:nvPr>
            <p:ph idx="1" type="body"/>
          </p:nvPr>
        </p:nvSpPr>
        <p:spPr>
          <a:xfrm>
            <a:off x="1303800" y="1990050"/>
            <a:ext cx="7030500" cy="1714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rgbClr val="000000"/>
              </a:buClr>
              <a:buSzPts val="852"/>
              <a:buFont typeface="Arial"/>
              <a:buNone/>
            </a:pPr>
            <a:r>
              <a:rPr lang="en-GB" sz="1440">
                <a:solidFill>
                  <a:srgbClr val="595959"/>
                </a:solidFill>
                <a:latin typeface="Lato"/>
                <a:ea typeface="Lato"/>
                <a:cs typeface="Lato"/>
                <a:sym typeface="Lato"/>
              </a:rPr>
              <a:t>-SOURCE</a:t>
            </a:r>
            <a:endParaRPr sz="1440">
              <a:solidFill>
                <a:srgbClr val="595959"/>
              </a:solidFill>
              <a:latin typeface="Lato"/>
              <a:ea typeface="Lato"/>
              <a:cs typeface="Lato"/>
              <a:sym typeface="Lato"/>
            </a:endParaRPr>
          </a:p>
          <a:p>
            <a:pPr indent="0" lvl="0" marL="0" rtl="0" algn="l">
              <a:lnSpc>
                <a:spcPct val="95000"/>
              </a:lnSpc>
              <a:spcBef>
                <a:spcPts val="1200"/>
              </a:spcBef>
              <a:spcAft>
                <a:spcPts val="0"/>
              </a:spcAft>
              <a:buClr>
                <a:srgbClr val="000000"/>
              </a:buClr>
              <a:buSzPts val="852"/>
              <a:buFont typeface="Arial"/>
              <a:buNone/>
            </a:pPr>
            <a:r>
              <a:rPr lang="en-GB" sz="1440">
                <a:solidFill>
                  <a:srgbClr val="595959"/>
                </a:solidFill>
                <a:latin typeface="Lato"/>
                <a:ea typeface="Lato"/>
                <a:cs typeface="Lato"/>
                <a:sym typeface="Lato"/>
              </a:rPr>
              <a:t>-PIMA INDIANS</a:t>
            </a:r>
            <a:endParaRPr sz="1440">
              <a:solidFill>
                <a:srgbClr val="595959"/>
              </a:solidFill>
              <a:latin typeface="Lato"/>
              <a:ea typeface="Lato"/>
              <a:cs typeface="Lato"/>
              <a:sym typeface="Lato"/>
            </a:endParaRPr>
          </a:p>
          <a:p>
            <a:pPr indent="0" lvl="0" marL="0" rtl="0" algn="l">
              <a:lnSpc>
                <a:spcPct val="95000"/>
              </a:lnSpc>
              <a:spcBef>
                <a:spcPts val="1200"/>
              </a:spcBef>
              <a:spcAft>
                <a:spcPts val="1200"/>
              </a:spcAft>
              <a:buClr>
                <a:srgbClr val="000000"/>
              </a:buClr>
              <a:buSzPts val="852"/>
              <a:buFont typeface="Arial"/>
              <a:buNone/>
            </a:pPr>
            <a:r>
              <a:t/>
            </a:r>
            <a:endParaRPr/>
          </a:p>
        </p:txBody>
      </p:sp>
      <p:pic>
        <p:nvPicPr>
          <p:cNvPr id="292" name="Google Shape;292;p15"/>
          <p:cNvPicPr preferRelativeResize="0"/>
          <p:nvPr/>
        </p:nvPicPr>
        <p:blipFill>
          <a:blip r:embed="rId3">
            <a:alphaModFix/>
          </a:blip>
          <a:stretch>
            <a:fillRect/>
          </a:stretch>
        </p:blipFill>
        <p:spPr>
          <a:xfrm>
            <a:off x="3843550" y="1133123"/>
            <a:ext cx="4603075" cy="3871525"/>
          </a:xfrm>
          <a:prstGeom prst="rect">
            <a:avLst/>
          </a:prstGeom>
          <a:noFill/>
          <a:ln>
            <a:noFill/>
          </a:ln>
        </p:spPr>
      </p:pic>
      <p:pic>
        <p:nvPicPr>
          <p:cNvPr id="293" name="Google Shape;293;p15"/>
          <p:cNvPicPr preferRelativeResize="0"/>
          <p:nvPr/>
        </p:nvPicPr>
        <p:blipFill>
          <a:blip r:embed="rId4">
            <a:alphaModFix/>
          </a:blip>
          <a:stretch>
            <a:fillRect/>
          </a:stretch>
        </p:blipFill>
        <p:spPr>
          <a:xfrm>
            <a:off x="7103775" y="4855750"/>
            <a:ext cx="2040225" cy="28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AT A GLANCE</a:t>
            </a:r>
            <a:endParaRPr/>
          </a:p>
        </p:txBody>
      </p:sp>
      <p:sp>
        <p:nvSpPr>
          <p:cNvPr id="299" name="Google Shape;299;p16"/>
          <p:cNvSpPr txBox="1"/>
          <p:nvPr>
            <p:ph idx="1" type="body"/>
          </p:nvPr>
        </p:nvSpPr>
        <p:spPr>
          <a:xfrm>
            <a:off x="1303800" y="1647975"/>
            <a:ext cx="7030500" cy="1944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GB" sz="1440">
                <a:solidFill>
                  <a:srgbClr val="595959"/>
                </a:solidFill>
                <a:latin typeface="Lato"/>
                <a:ea typeface="Lato"/>
                <a:cs typeface="Lato"/>
                <a:sym typeface="Lato"/>
              </a:rPr>
              <a:t>-9 VARIABLES</a:t>
            </a:r>
            <a:endParaRPr sz="1440">
              <a:solidFill>
                <a:srgbClr val="595959"/>
              </a:solidFill>
              <a:latin typeface="Lato"/>
              <a:ea typeface="Lato"/>
              <a:cs typeface="Lato"/>
              <a:sym typeface="Lato"/>
            </a:endParaRPr>
          </a:p>
          <a:p>
            <a:pPr indent="0" lvl="0" marL="0" rtl="0" algn="l">
              <a:lnSpc>
                <a:spcPct val="95000"/>
              </a:lnSpc>
              <a:spcBef>
                <a:spcPts val="1200"/>
              </a:spcBef>
              <a:spcAft>
                <a:spcPts val="0"/>
              </a:spcAft>
              <a:buNone/>
            </a:pPr>
            <a:r>
              <a:rPr lang="en-GB" sz="1440">
                <a:solidFill>
                  <a:srgbClr val="595959"/>
                </a:solidFill>
                <a:latin typeface="Lato"/>
                <a:ea typeface="Lato"/>
                <a:cs typeface="Lato"/>
                <a:sym typeface="Lato"/>
              </a:rPr>
              <a:t>-VARIABLES</a:t>
            </a:r>
            <a:endParaRPr sz="1440">
              <a:solidFill>
                <a:srgbClr val="595959"/>
              </a:solidFill>
              <a:latin typeface="Lato"/>
              <a:ea typeface="Lato"/>
              <a:cs typeface="Lato"/>
              <a:sym typeface="Lato"/>
            </a:endParaRPr>
          </a:p>
          <a:p>
            <a:pPr indent="0" lvl="0" marL="0" rtl="0" algn="l">
              <a:lnSpc>
                <a:spcPct val="95000"/>
              </a:lnSpc>
              <a:spcBef>
                <a:spcPts val="1200"/>
              </a:spcBef>
              <a:spcAft>
                <a:spcPts val="0"/>
              </a:spcAft>
              <a:buNone/>
            </a:pPr>
            <a:r>
              <a:rPr lang="en-GB" sz="1440">
                <a:solidFill>
                  <a:srgbClr val="595959"/>
                </a:solidFill>
                <a:latin typeface="Lato"/>
                <a:ea typeface="Lato"/>
                <a:cs typeface="Lato"/>
                <a:sym typeface="Lato"/>
              </a:rPr>
              <a:t>-INDEPENDENT AND DEPENDENT VARIABLES</a:t>
            </a:r>
            <a:endParaRPr/>
          </a:p>
          <a:p>
            <a:pPr indent="0" lvl="0" marL="0" rtl="0" algn="l">
              <a:spcBef>
                <a:spcPts val="1200"/>
              </a:spcBef>
              <a:spcAft>
                <a:spcPts val="1200"/>
              </a:spcAft>
              <a:buNone/>
            </a:pPr>
            <a:r>
              <a:t/>
            </a:r>
            <a:endParaRPr/>
          </a:p>
        </p:txBody>
      </p:sp>
      <p:pic>
        <p:nvPicPr>
          <p:cNvPr id="300" name="Google Shape;300;p16"/>
          <p:cNvPicPr preferRelativeResize="0"/>
          <p:nvPr/>
        </p:nvPicPr>
        <p:blipFill>
          <a:blip r:embed="rId3">
            <a:alphaModFix/>
          </a:blip>
          <a:stretch>
            <a:fillRect/>
          </a:stretch>
        </p:blipFill>
        <p:spPr>
          <a:xfrm>
            <a:off x="5933576" y="1737200"/>
            <a:ext cx="3054176" cy="3218501"/>
          </a:xfrm>
          <a:prstGeom prst="rect">
            <a:avLst/>
          </a:prstGeom>
          <a:noFill/>
          <a:ln>
            <a:noFill/>
          </a:ln>
        </p:spPr>
      </p:pic>
      <p:pic>
        <p:nvPicPr>
          <p:cNvPr id="301" name="Google Shape;301;p16"/>
          <p:cNvPicPr preferRelativeResize="0"/>
          <p:nvPr/>
        </p:nvPicPr>
        <p:blipFill>
          <a:blip r:embed="rId4">
            <a:alphaModFix/>
          </a:blip>
          <a:stretch>
            <a:fillRect/>
          </a:stretch>
        </p:blipFill>
        <p:spPr>
          <a:xfrm>
            <a:off x="3418874" y="2762250"/>
            <a:ext cx="2514700" cy="219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7"/>
          <p:cNvPicPr preferRelativeResize="0"/>
          <p:nvPr/>
        </p:nvPicPr>
        <p:blipFill>
          <a:blip r:embed="rId3">
            <a:alphaModFix/>
          </a:blip>
          <a:stretch>
            <a:fillRect/>
          </a:stretch>
        </p:blipFill>
        <p:spPr>
          <a:xfrm>
            <a:off x="0" y="25509"/>
            <a:ext cx="9143999" cy="50924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608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OUTLIERS</a:t>
            </a:r>
            <a:endParaRPr/>
          </a:p>
        </p:txBody>
      </p:sp>
      <p:sp>
        <p:nvSpPr>
          <p:cNvPr id="314" name="Google Shape;314;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a:t>
            </a:r>
            <a:endParaRPr/>
          </a:p>
          <a:p>
            <a:pPr indent="0" lvl="0" marL="0" rtl="0" algn="l">
              <a:spcBef>
                <a:spcPts val="1200"/>
              </a:spcBef>
              <a:spcAft>
                <a:spcPts val="0"/>
              </a:spcAft>
              <a:buNone/>
            </a:pPr>
            <a:r>
              <a:rPr lang="en-GB"/>
              <a:t>-Testing</a:t>
            </a:r>
            <a:endParaRPr/>
          </a:p>
          <a:p>
            <a:pPr indent="0" lvl="0" marL="0" rtl="0" algn="l">
              <a:spcBef>
                <a:spcPts val="1200"/>
              </a:spcBef>
              <a:spcAft>
                <a:spcPts val="0"/>
              </a:spcAft>
              <a:buNone/>
            </a:pPr>
            <a:r>
              <a:rPr lang="en-GB"/>
              <a:t>-REMOVAL?</a:t>
            </a:r>
            <a:endParaRPr/>
          </a:p>
          <a:p>
            <a:pPr indent="0" lvl="0" marL="0" rtl="0" algn="l">
              <a:spcBef>
                <a:spcPts val="1200"/>
              </a:spcBef>
              <a:spcAft>
                <a:spcPts val="1200"/>
              </a:spcAft>
              <a:buNone/>
            </a:pPr>
            <a:r>
              <a:t/>
            </a:r>
            <a:endParaRPr/>
          </a:p>
        </p:txBody>
      </p:sp>
      <p:pic>
        <p:nvPicPr>
          <p:cNvPr id="315" name="Google Shape;315;p18"/>
          <p:cNvPicPr preferRelativeResize="0"/>
          <p:nvPr/>
        </p:nvPicPr>
        <p:blipFill>
          <a:blip r:embed="rId3">
            <a:alphaModFix/>
          </a:blip>
          <a:stretch>
            <a:fillRect/>
          </a:stretch>
        </p:blipFill>
        <p:spPr>
          <a:xfrm>
            <a:off x="3462100" y="1165650"/>
            <a:ext cx="5294927" cy="350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Cleaning: OUTLIERS</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a:t>
            </a:r>
            <a:endParaRPr/>
          </a:p>
          <a:p>
            <a:pPr indent="0" lvl="0" marL="0" rtl="0" algn="l">
              <a:spcBef>
                <a:spcPts val="1200"/>
              </a:spcBef>
              <a:spcAft>
                <a:spcPts val="0"/>
              </a:spcAft>
              <a:buNone/>
            </a:pPr>
            <a:r>
              <a:rPr lang="en-GB"/>
              <a:t>-TESTING</a:t>
            </a:r>
            <a:endParaRPr/>
          </a:p>
          <a:p>
            <a:pPr indent="0" lvl="0" marL="0" rtl="0" algn="l">
              <a:spcBef>
                <a:spcPts val="1200"/>
              </a:spcBef>
              <a:spcAft>
                <a:spcPts val="0"/>
              </a:spcAft>
              <a:buNone/>
            </a:pPr>
            <a:r>
              <a:rPr lang="en-GB"/>
              <a:t>-REMOVAL?</a:t>
            </a:r>
            <a:endParaRPr/>
          </a:p>
          <a:p>
            <a:pPr indent="0" lvl="0" marL="0" rtl="0" algn="l">
              <a:spcBef>
                <a:spcPts val="1200"/>
              </a:spcBef>
              <a:spcAft>
                <a:spcPts val="1200"/>
              </a:spcAft>
              <a:buNone/>
            </a:pPr>
            <a:r>
              <a:t/>
            </a:r>
            <a:endParaRPr/>
          </a:p>
        </p:txBody>
      </p:sp>
      <p:pic>
        <p:nvPicPr>
          <p:cNvPr id="322" name="Google Shape;322;p19"/>
          <p:cNvPicPr preferRelativeResize="0"/>
          <p:nvPr/>
        </p:nvPicPr>
        <p:blipFill>
          <a:blip r:embed="rId3">
            <a:alphaModFix/>
          </a:blip>
          <a:stretch>
            <a:fillRect/>
          </a:stretch>
        </p:blipFill>
        <p:spPr>
          <a:xfrm>
            <a:off x="3903652" y="1215775"/>
            <a:ext cx="5107675" cy="849550"/>
          </a:xfrm>
          <a:prstGeom prst="rect">
            <a:avLst/>
          </a:prstGeom>
          <a:noFill/>
          <a:ln>
            <a:noFill/>
          </a:ln>
        </p:spPr>
      </p:pic>
      <p:pic>
        <p:nvPicPr>
          <p:cNvPr id="323" name="Google Shape;323;p19"/>
          <p:cNvPicPr preferRelativeResize="0"/>
          <p:nvPr/>
        </p:nvPicPr>
        <p:blipFill>
          <a:blip r:embed="rId4">
            <a:alphaModFix/>
          </a:blip>
          <a:stretch>
            <a:fillRect/>
          </a:stretch>
        </p:blipFill>
        <p:spPr>
          <a:xfrm>
            <a:off x="4587625" y="2608938"/>
            <a:ext cx="3743950" cy="1042447"/>
          </a:xfrm>
          <a:prstGeom prst="rect">
            <a:avLst/>
          </a:prstGeom>
          <a:noFill/>
          <a:ln>
            <a:noFill/>
          </a:ln>
        </p:spPr>
      </p:pic>
      <p:pic>
        <p:nvPicPr>
          <p:cNvPr id="324" name="Google Shape;324;p19"/>
          <p:cNvPicPr preferRelativeResize="0"/>
          <p:nvPr/>
        </p:nvPicPr>
        <p:blipFill>
          <a:blip r:embed="rId5">
            <a:alphaModFix/>
          </a:blip>
          <a:stretch>
            <a:fillRect/>
          </a:stretch>
        </p:blipFill>
        <p:spPr>
          <a:xfrm>
            <a:off x="4359750" y="4195000"/>
            <a:ext cx="4195474" cy="792475"/>
          </a:xfrm>
          <a:prstGeom prst="rect">
            <a:avLst/>
          </a:prstGeom>
          <a:noFill/>
          <a:ln>
            <a:noFill/>
          </a:ln>
        </p:spPr>
      </p:pic>
      <p:cxnSp>
        <p:nvCxnSpPr>
          <p:cNvPr id="325" name="Google Shape;325;p19"/>
          <p:cNvCxnSpPr>
            <a:stCxn id="322" idx="2"/>
          </p:cNvCxnSpPr>
          <p:nvPr/>
        </p:nvCxnSpPr>
        <p:spPr>
          <a:xfrm>
            <a:off x="6457490" y="2065325"/>
            <a:ext cx="4200" cy="4485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19"/>
          <p:cNvCxnSpPr>
            <a:stCxn id="323" idx="2"/>
            <a:endCxn id="324" idx="0"/>
          </p:cNvCxnSpPr>
          <p:nvPr/>
        </p:nvCxnSpPr>
        <p:spPr>
          <a:xfrm flipH="1">
            <a:off x="6457500" y="3651385"/>
            <a:ext cx="2100" cy="54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0"/>
          <p:cNvPicPr preferRelativeResize="0"/>
          <p:nvPr/>
        </p:nvPicPr>
        <p:blipFill>
          <a:blip r:embed="rId3">
            <a:alphaModFix/>
          </a:blip>
          <a:stretch>
            <a:fillRect/>
          </a:stretch>
        </p:blipFill>
        <p:spPr>
          <a:xfrm>
            <a:off x="1892850" y="793725"/>
            <a:ext cx="4858626" cy="4167076"/>
          </a:xfrm>
          <a:prstGeom prst="rect">
            <a:avLst/>
          </a:prstGeom>
          <a:noFill/>
          <a:ln>
            <a:noFill/>
          </a:ln>
        </p:spPr>
      </p:pic>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NOTABLE VARIABLES: GLUCOSE</a:t>
            </a:r>
            <a:endParaRPr/>
          </a:p>
        </p:txBody>
      </p:sp>
      <p:pic>
        <p:nvPicPr>
          <p:cNvPr id="338" name="Google Shape;338;p21"/>
          <p:cNvPicPr preferRelativeResize="0"/>
          <p:nvPr/>
        </p:nvPicPr>
        <p:blipFill>
          <a:blip r:embed="rId3">
            <a:alphaModFix/>
          </a:blip>
          <a:stretch>
            <a:fillRect/>
          </a:stretch>
        </p:blipFill>
        <p:spPr>
          <a:xfrm>
            <a:off x="1576013" y="1290375"/>
            <a:ext cx="6581775"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