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6" r:id="rId8"/>
    <p:sldId id="264" r:id="rId9"/>
    <p:sldId id="265" r:id="rId10"/>
    <p:sldId id="267" r:id="rId11"/>
    <p:sldId id="268" r:id="rId12"/>
    <p:sldId id="269" r:id="rId13"/>
    <p:sldId id="270" r:id="rId14"/>
    <p:sldId id="272" r:id="rId15"/>
    <p:sldId id="273" r:id="rId16"/>
    <p:sldId id="271"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19" autoAdjust="0"/>
  </p:normalViewPr>
  <p:slideViewPr>
    <p:cSldViewPr snapToGrid="0">
      <p:cViewPr varScale="1">
        <p:scale>
          <a:sx n="114" d="100"/>
          <a:sy n="114"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The happiness report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617957"/>
          </a:xfrm>
        </p:spPr>
        <p:txBody>
          <a:bodyPr>
            <a:normAutofit/>
          </a:bodyPr>
          <a:lstStyle/>
          <a:p>
            <a:pPr>
              <a:spcAft>
                <a:spcPts val="600"/>
              </a:spcAft>
            </a:pPr>
            <a:r>
              <a:rPr lang="en-US" sz="700" dirty="0">
                <a:solidFill>
                  <a:schemeClr val="tx1"/>
                </a:solidFill>
              </a:rPr>
              <a:t>Human been known or seek what makes them happy. Power, Money, maybe being loved might make some happier than others. Maybe social security, political situation, could affect happiness feeling. So, is there any data to back these claims? The Happiness report could help us to develop some answers for these question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D16B-66E8-4D0F-A0D5-FDDB2E016913}"/>
              </a:ext>
            </a:extLst>
          </p:cNvPr>
          <p:cNvSpPr>
            <a:spLocks noGrp="1"/>
          </p:cNvSpPr>
          <p:nvPr>
            <p:ph type="title"/>
          </p:nvPr>
        </p:nvSpPr>
        <p:spPr/>
        <p:txBody>
          <a:bodyPr/>
          <a:lstStyle/>
          <a:p>
            <a:r>
              <a:rPr lang="en-US" dirty="0"/>
              <a:t>CDF of Normal Distribution for Happiness Score</a:t>
            </a:r>
          </a:p>
        </p:txBody>
      </p:sp>
      <p:pic>
        <p:nvPicPr>
          <p:cNvPr id="3" name="Picture 2">
            <a:extLst>
              <a:ext uri="{FF2B5EF4-FFF2-40B4-BE49-F238E27FC236}">
                <a16:creationId xmlns:a16="http://schemas.microsoft.com/office/drawing/2014/main" id="{EE486659-2D4B-44B3-A9C3-393A79C1D284}"/>
              </a:ext>
            </a:extLst>
          </p:cNvPr>
          <p:cNvPicPr>
            <a:picLocks noChangeAspect="1"/>
          </p:cNvPicPr>
          <p:nvPr/>
        </p:nvPicPr>
        <p:blipFill>
          <a:blip r:embed="rId2"/>
          <a:stretch>
            <a:fillRect/>
          </a:stretch>
        </p:blipFill>
        <p:spPr>
          <a:xfrm>
            <a:off x="1066800" y="2402540"/>
            <a:ext cx="3269811" cy="2546111"/>
          </a:xfrm>
          <a:prstGeom prst="rect">
            <a:avLst/>
          </a:prstGeom>
        </p:spPr>
      </p:pic>
      <p:sp>
        <p:nvSpPr>
          <p:cNvPr id="5" name="TextBox 4">
            <a:extLst>
              <a:ext uri="{FF2B5EF4-FFF2-40B4-BE49-F238E27FC236}">
                <a16:creationId xmlns:a16="http://schemas.microsoft.com/office/drawing/2014/main" id="{4B8975A1-E781-4021-B687-C20ACAB83D09}"/>
              </a:ext>
            </a:extLst>
          </p:cNvPr>
          <p:cNvSpPr txBox="1"/>
          <p:nvPr/>
        </p:nvSpPr>
        <p:spPr>
          <a:xfrm>
            <a:off x="4446494" y="2402540"/>
            <a:ext cx="2770094" cy="3139321"/>
          </a:xfrm>
          <a:prstGeom prst="rect">
            <a:avLst/>
          </a:prstGeom>
          <a:noFill/>
        </p:spPr>
        <p:txBody>
          <a:bodyPr wrap="square" rtlCol="0">
            <a:spAutoFit/>
          </a:bodyPr>
          <a:lstStyle/>
          <a:p>
            <a:r>
              <a:rPr lang="en-US" dirty="0"/>
              <a:t>The Probability Plot indicates that low scores and the higher ones seems to be off the normal. Inside the code there is an option to plot the log normal, and from that analysis the distribution looks more normal than lognormal</a:t>
            </a:r>
          </a:p>
        </p:txBody>
      </p:sp>
      <p:pic>
        <p:nvPicPr>
          <p:cNvPr id="6" name="Picture 5">
            <a:extLst>
              <a:ext uri="{FF2B5EF4-FFF2-40B4-BE49-F238E27FC236}">
                <a16:creationId xmlns:a16="http://schemas.microsoft.com/office/drawing/2014/main" id="{A92E4BE7-6859-489B-A11E-25A65FF2A6E5}"/>
              </a:ext>
            </a:extLst>
          </p:cNvPr>
          <p:cNvPicPr>
            <a:picLocks noChangeAspect="1"/>
          </p:cNvPicPr>
          <p:nvPr/>
        </p:nvPicPr>
        <p:blipFill>
          <a:blip r:embed="rId3"/>
          <a:stretch>
            <a:fillRect/>
          </a:stretch>
        </p:blipFill>
        <p:spPr>
          <a:xfrm>
            <a:off x="7875125" y="2402540"/>
            <a:ext cx="3250075" cy="2546111"/>
          </a:xfrm>
          <a:prstGeom prst="rect">
            <a:avLst/>
          </a:prstGeom>
        </p:spPr>
      </p:pic>
    </p:spTree>
    <p:extLst>
      <p:ext uri="{BB962C8B-B14F-4D97-AF65-F5344CB8AC3E}">
        <p14:creationId xmlns:p14="http://schemas.microsoft.com/office/powerpoint/2010/main" val="103939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B5BF80-7FA1-42D6-A8F5-9980F946843F}"/>
              </a:ext>
            </a:extLst>
          </p:cNvPr>
          <p:cNvPicPr>
            <a:picLocks noChangeAspect="1"/>
          </p:cNvPicPr>
          <p:nvPr/>
        </p:nvPicPr>
        <p:blipFill>
          <a:blip r:embed="rId2"/>
          <a:stretch>
            <a:fillRect/>
          </a:stretch>
        </p:blipFill>
        <p:spPr>
          <a:xfrm>
            <a:off x="553262" y="607409"/>
            <a:ext cx="5620590" cy="5643181"/>
          </a:xfrm>
          <a:prstGeom prst="rect">
            <a:avLst/>
          </a:prstGeom>
        </p:spPr>
      </p:pic>
      <p:sp>
        <p:nvSpPr>
          <p:cNvPr id="9" name="Title 1">
            <a:extLst>
              <a:ext uri="{FF2B5EF4-FFF2-40B4-BE49-F238E27FC236}">
                <a16:creationId xmlns:a16="http://schemas.microsoft.com/office/drawing/2014/main" id="{8FA83B53-95FB-476A-9AF1-2289B6A031E5}"/>
              </a:ext>
            </a:extLst>
          </p:cNvPr>
          <p:cNvSpPr txBox="1">
            <a:spLocks/>
          </p:cNvSpPr>
          <p:nvPr/>
        </p:nvSpPr>
        <p:spPr>
          <a:xfrm>
            <a:off x="6451134" y="1330492"/>
            <a:ext cx="5008228" cy="1371600"/>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Scatter Plot For all variables</a:t>
            </a:r>
          </a:p>
        </p:txBody>
      </p:sp>
      <p:sp>
        <p:nvSpPr>
          <p:cNvPr id="10" name="TextBox 9">
            <a:extLst>
              <a:ext uri="{FF2B5EF4-FFF2-40B4-BE49-F238E27FC236}">
                <a16:creationId xmlns:a16="http://schemas.microsoft.com/office/drawing/2014/main" id="{BD35D7D8-614D-48B1-813E-BFE7398E564A}"/>
              </a:ext>
            </a:extLst>
          </p:cNvPr>
          <p:cNvSpPr txBox="1"/>
          <p:nvPr/>
        </p:nvSpPr>
        <p:spPr>
          <a:xfrm>
            <a:off x="6493079" y="3011648"/>
            <a:ext cx="3951215" cy="2031325"/>
          </a:xfrm>
          <a:prstGeom prst="rect">
            <a:avLst/>
          </a:prstGeom>
          <a:noFill/>
        </p:spPr>
        <p:txBody>
          <a:bodyPr wrap="square" rtlCol="0">
            <a:spAutoFit/>
          </a:bodyPr>
          <a:lstStyle/>
          <a:p>
            <a:r>
              <a:rPr lang="en-US" dirty="0"/>
              <a:t>Almost all variables present not linear relationship with Happiness Score. However, the analysis is going to be done in depth to those ones that present higher correlation</a:t>
            </a:r>
          </a:p>
          <a:p>
            <a:endParaRPr lang="en-US" dirty="0"/>
          </a:p>
        </p:txBody>
      </p:sp>
    </p:spTree>
    <p:extLst>
      <p:ext uri="{BB962C8B-B14F-4D97-AF65-F5344CB8AC3E}">
        <p14:creationId xmlns:p14="http://schemas.microsoft.com/office/powerpoint/2010/main" val="188131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A7BF-B23F-43D1-A2AD-07380803F12A}"/>
              </a:ext>
            </a:extLst>
          </p:cNvPr>
          <p:cNvSpPr>
            <a:spLocks noGrp="1"/>
          </p:cNvSpPr>
          <p:nvPr>
            <p:ph type="title"/>
          </p:nvPr>
        </p:nvSpPr>
        <p:spPr/>
        <p:txBody>
          <a:bodyPr/>
          <a:lstStyle/>
          <a:p>
            <a:r>
              <a:rPr lang="en-US" dirty="0"/>
              <a:t>Correlation Heatmap</a:t>
            </a:r>
          </a:p>
        </p:txBody>
      </p:sp>
      <p:pic>
        <p:nvPicPr>
          <p:cNvPr id="3" name="Picture 2">
            <a:extLst>
              <a:ext uri="{FF2B5EF4-FFF2-40B4-BE49-F238E27FC236}">
                <a16:creationId xmlns:a16="http://schemas.microsoft.com/office/drawing/2014/main" id="{FB5E2C19-1C17-40E9-9A0E-ECA8334F5EB2}"/>
              </a:ext>
            </a:extLst>
          </p:cNvPr>
          <p:cNvPicPr>
            <a:picLocks noChangeAspect="1"/>
          </p:cNvPicPr>
          <p:nvPr/>
        </p:nvPicPr>
        <p:blipFill>
          <a:blip r:embed="rId2"/>
          <a:stretch>
            <a:fillRect/>
          </a:stretch>
        </p:blipFill>
        <p:spPr>
          <a:xfrm>
            <a:off x="941294" y="2004671"/>
            <a:ext cx="5384005" cy="4210736"/>
          </a:xfrm>
          <a:prstGeom prst="rect">
            <a:avLst/>
          </a:prstGeom>
        </p:spPr>
      </p:pic>
      <p:sp>
        <p:nvSpPr>
          <p:cNvPr id="4" name="TextBox 3">
            <a:extLst>
              <a:ext uri="{FF2B5EF4-FFF2-40B4-BE49-F238E27FC236}">
                <a16:creationId xmlns:a16="http://schemas.microsoft.com/office/drawing/2014/main" id="{FD356A91-3D95-4F9C-8F10-85C219A3A85F}"/>
              </a:ext>
            </a:extLst>
          </p:cNvPr>
          <p:cNvSpPr txBox="1"/>
          <p:nvPr/>
        </p:nvSpPr>
        <p:spPr>
          <a:xfrm>
            <a:off x="6633883" y="2169110"/>
            <a:ext cx="4491317" cy="2862322"/>
          </a:xfrm>
          <a:prstGeom prst="rect">
            <a:avLst/>
          </a:prstGeom>
          <a:noFill/>
        </p:spPr>
        <p:txBody>
          <a:bodyPr wrap="square" rtlCol="0">
            <a:spAutoFit/>
          </a:bodyPr>
          <a:lstStyle/>
          <a:p>
            <a:r>
              <a:rPr lang="en-US" dirty="0"/>
              <a:t>Blue means positive, red means negative. The stronger the color, the larger the correlation magnitude</a:t>
            </a:r>
          </a:p>
          <a:p>
            <a:r>
              <a:rPr lang="en-US" dirty="0"/>
              <a:t>Almost all variables present a positive correlation with Happiness Score. Focused on the Research Question, it can be used for deep analysis:</a:t>
            </a:r>
          </a:p>
          <a:p>
            <a:pPr marL="285750" indent="-285750">
              <a:buFont typeface="Arial" panose="020B0604020202020204" pitchFamily="34" charset="0"/>
              <a:buChar char="•"/>
            </a:pPr>
            <a:r>
              <a:rPr lang="en-US" dirty="0"/>
              <a:t>GDP		Correlation=0.84</a:t>
            </a:r>
          </a:p>
          <a:p>
            <a:pPr marL="285750" indent="-285750">
              <a:buFont typeface="Arial" panose="020B0604020202020204" pitchFamily="34" charset="0"/>
              <a:buChar char="•"/>
            </a:pPr>
            <a:r>
              <a:rPr lang="en-US" dirty="0" err="1"/>
              <a:t>Life.exp</a:t>
            </a:r>
            <a:r>
              <a:rPr lang="en-US" dirty="0"/>
              <a:t> 	Correlation=0.84</a:t>
            </a:r>
          </a:p>
          <a:p>
            <a:pPr marL="285750" indent="-285750">
              <a:buFont typeface="Arial" panose="020B0604020202020204" pitchFamily="34" charset="0"/>
              <a:buChar char="•"/>
            </a:pPr>
            <a:r>
              <a:rPr lang="en-US" dirty="0"/>
              <a:t>Family	Correlation = 0.78</a:t>
            </a:r>
          </a:p>
        </p:txBody>
      </p:sp>
    </p:spTree>
    <p:extLst>
      <p:ext uri="{BB962C8B-B14F-4D97-AF65-F5344CB8AC3E}">
        <p14:creationId xmlns:p14="http://schemas.microsoft.com/office/powerpoint/2010/main" val="40549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A3-E3F0-42C3-BC95-875EC3A3761E}"/>
              </a:ext>
            </a:extLst>
          </p:cNvPr>
          <p:cNvSpPr>
            <a:spLocks noGrp="1"/>
          </p:cNvSpPr>
          <p:nvPr>
            <p:ph type="title"/>
          </p:nvPr>
        </p:nvSpPr>
        <p:spPr/>
        <p:txBody>
          <a:bodyPr>
            <a:normAutofit fontScale="90000"/>
          </a:bodyPr>
          <a:lstStyle/>
          <a:p>
            <a:r>
              <a:rPr lang="en-US" dirty="0"/>
              <a:t>Scatter Plot Happiness Score Vs variables with higher Pearson’s Correlation</a:t>
            </a:r>
          </a:p>
        </p:txBody>
      </p:sp>
      <p:pic>
        <p:nvPicPr>
          <p:cNvPr id="5" name="Picture 4">
            <a:extLst>
              <a:ext uri="{FF2B5EF4-FFF2-40B4-BE49-F238E27FC236}">
                <a16:creationId xmlns:a16="http://schemas.microsoft.com/office/drawing/2014/main" id="{7F809A46-1D44-45C5-A551-8C5A41A78CA7}"/>
              </a:ext>
            </a:extLst>
          </p:cNvPr>
          <p:cNvPicPr>
            <a:picLocks noChangeAspect="1"/>
          </p:cNvPicPr>
          <p:nvPr/>
        </p:nvPicPr>
        <p:blipFill>
          <a:blip r:embed="rId2"/>
          <a:stretch>
            <a:fillRect/>
          </a:stretch>
        </p:blipFill>
        <p:spPr>
          <a:xfrm>
            <a:off x="623855" y="2014194"/>
            <a:ext cx="2881640" cy="2097110"/>
          </a:xfrm>
          <a:prstGeom prst="rect">
            <a:avLst/>
          </a:prstGeom>
        </p:spPr>
      </p:pic>
      <p:pic>
        <p:nvPicPr>
          <p:cNvPr id="6" name="Picture 5">
            <a:extLst>
              <a:ext uri="{FF2B5EF4-FFF2-40B4-BE49-F238E27FC236}">
                <a16:creationId xmlns:a16="http://schemas.microsoft.com/office/drawing/2014/main" id="{267792D0-7F17-469C-B701-0D5E17C2FB9B}"/>
              </a:ext>
            </a:extLst>
          </p:cNvPr>
          <p:cNvPicPr>
            <a:picLocks noChangeAspect="1"/>
          </p:cNvPicPr>
          <p:nvPr/>
        </p:nvPicPr>
        <p:blipFill>
          <a:blip r:embed="rId3"/>
          <a:stretch>
            <a:fillRect/>
          </a:stretch>
        </p:blipFill>
        <p:spPr>
          <a:xfrm>
            <a:off x="4278510" y="2014194"/>
            <a:ext cx="2836379" cy="2097110"/>
          </a:xfrm>
          <a:prstGeom prst="rect">
            <a:avLst/>
          </a:prstGeom>
        </p:spPr>
      </p:pic>
      <p:pic>
        <p:nvPicPr>
          <p:cNvPr id="8" name="Picture 7">
            <a:extLst>
              <a:ext uri="{FF2B5EF4-FFF2-40B4-BE49-F238E27FC236}">
                <a16:creationId xmlns:a16="http://schemas.microsoft.com/office/drawing/2014/main" id="{C21C8A2D-5A50-4103-8BAF-A8612A042210}"/>
              </a:ext>
            </a:extLst>
          </p:cNvPr>
          <p:cNvPicPr>
            <a:picLocks noChangeAspect="1"/>
          </p:cNvPicPr>
          <p:nvPr/>
        </p:nvPicPr>
        <p:blipFill>
          <a:blip r:embed="rId4"/>
          <a:stretch>
            <a:fillRect/>
          </a:stretch>
        </p:blipFill>
        <p:spPr>
          <a:xfrm>
            <a:off x="7679224" y="2014194"/>
            <a:ext cx="2881641" cy="2097110"/>
          </a:xfrm>
          <a:prstGeom prst="rect">
            <a:avLst/>
          </a:prstGeom>
        </p:spPr>
      </p:pic>
      <p:sp>
        <p:nvSpPr>
          <p:cNvPr id="9" name="TextBox 8">
            <a:extLst>
              <a:ext uri="{FF2B5EF4-FFF2-40B4-BE49-F238E27FC236}">
                <a16:creationId xmlns:a16="http://schemas.microsoft.com/office/drawing/2014/main" id="{2E1432BC-C6D4-4B52-8918-43C4A1EA2636}"/>
              </a:ext>
            </a:extLst>
          </p:cNvPr>
          <p:cNvSpPr txBox="1"/>
          <p:nvPr/>
        </p:nvSpPr>
        <p:spPr>
          <a:xfrm>
            <a:off x="798353" y="4298192"/>
            <a:ext cx="10326847" cy="2123658"/>
          </a:xfrm>
          <a:prstGeom prst="rect">
            <a:avLst/>
          </a:prstGeom>
          <a:noFill/>
        </p:spPr>
        <p:txBody>
          <a:bodyPr wrap="square" rtlCol="0">
            <a:spAutoFit/>
          </a:bodyPr>
          <a:lstStyle/>
          <a:p>
            <a:r>
              <a:rPr lang="en-US" sz="1200" dirty="0"/>
              <a:t>From the detailed scatterplot of the variables with higher Pearson’s correlation, the relationship in the charts are not exactly linear, specially the </a:t>
            </a:r>
            <a:r>
              <a:rPr lang="en-US" sz="1200" dirty="0" err="1"/>
              <a:t>Life.exp</a:t>
            </a:r>
            <a:r>
              <a:rPr lang="en-US" sz="1200" dirty="0"/>
              <a:t> and Family with Happiness Score. To extend the analysis Spearman’s correlation for the 3 variables:</a:t>
            </a:r>
          </a:p>
          <a:p>
            <a:r>
              <a:rPr lang="en-US" sz="1200" dirty="0">
                <a:latin typeface="Courier New" panose="02070309020205020404" pitchFamily="49" charset="0"/>
                <a:cs typeface="Courier New" panose="02070309020205020404" pitchFamily="49" charset="0"/>
              </a:rPr>
              <a:t>Spearman Correlation Happiness Score-</a:t>
            </a:r>
            <a:r>
              <a:rPr lang="en-US" sz="1200" dirty="0" err="1">
                <a:latin typeface="Courier New" panose="02070309020205020404" pitchFamily="49" charset="0"/>
                <a:cs typeface="Courier New" panose="02070309020205020404" pitchFamily="49" charset="0"/>
              </a:rPr>
              <a:t>Life.exp</a:t>
            </a:r>
            <a:r>
              <a:rPr lang="en-US" sz="1200" dirty="0">
                <a:latin typeface="Courier New" panose="02070309020205020404" pitchFamily="49" charset="0"/>
                <a:cs typeface="Courier New" panose="02070309020205020404" pitchFamily="49" charset="0"/>
              </a:rPr>
              <a:t>: 0.8161807357057258</a:t>
            </a:r>
          </a:p>
          <a:p>
            <a:r>
              <a:rPr lang="en-US" sz="1200" dirty="0">
                <a:latin typeface="Courier New" panose="02070309020205020404" pitchFamily="49" charset="0"/>
                <a:cs typeface="Courier New" panose="02070309020205020404" pitchFamily="49" charset="0"/>
              </a:rPr>
              <a:t>Spearman Correlation Happiness Score-Family: 0.8072745738421484</a:t>
            </a:r>
          </a:p>
          <a:p>
            <a:r>
              <a:rPr lang="en-US" sz="1200" dirty="0">
                <a:latin typeface="Courier New" panose="02070309020205020404" pitchFamily="49" charset="0"/>
                <a:cs typeface="Courier New" panose="02070309020205020404" pitchFamily="49" charset="0"/>
              </a:rPr>
              <a:t>Spearman Correlation Happiness Score-GDP: 0.8144834033942764</a:t>
            </a:r>
          </a:p>
          <a:p>
            <a:r>
              <a:rPr lang="en-US" sz="1200" dirty="0">
                <a:latin typeface="+mj-lt"/>
                <a:cs typeface="Courier New" panose="02070309020205020404" pitchFamily="49" charset="0"/>
              </a:rPr>
              <a:t>The 3 values of correlation are above 0.7, family-Happiness Score was the value that present higher Spearman than Pearson, following analysis will be continued been made with these 3 variables</a:t>
            </a:r>
          </a:p>
          <a:p>
            <a:r>
              <a:rPr lang="en-US" sz="1200" dirty="0">
                <a:latin typeface="+mj-lt"/>
                <a:cs typeface="Courier New" panose="02070309020205020404" pitchFamily="49" charset="0"/>
              </a:rPr>
              <a:t>From the Correlation Chart, Corruption or trust in the government present a non-linear shape, calculating Spearman’s for this variables:</a:t>
            </a:r>
          </a:p>
          <a:p>
            <a:r>
              <a:rPr lang="en-US" sz="1200" dirty="0">
                <a:latin typeface="Courier New" panose="02070309020205020404" pitchFamily="49" charset="0"/>
                <a:cs typeface="Courier New" panose="02070309020205020404" pitchFamily="49" charset="0"/>
              </a:rPr>
              <a:t>Spearman Correlation Happiness Score-Corruption: 0.2173484222491679</a:t>
            </a:r>
          </a:p>
          <a:p>
            <a:r>
              <a:rPr lang="en-US" sz="1200" dirty="0">
                <a:latin typeface="+mj-lt"/>
                <a:cs typeface="Courier New" panose="02070309020205020404" pitchFamily="49" charset="0"/>
              </a:rPr>
              <a:t>The correlation increases from 0.39 to 0.217. This variables is going to be included in the regression analysis because is a key for governments and their direct contribution with the happiness of the population</a:t>
            </a:r>
          </a:p>
        </p:txBody>
      </p:sp>
    </p:spTree>
    <p:extLst>
      <p:ext uri="{BB962C8B-B14F-4D97-AF65-F5344CB8AC3E}">
        <p14:creationId xmlns:p14="http://schemas.microsoft.com/office/powerpoint/2010/main" val="182142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0F9A-8F9A-423E-AE56-0A505B2D9FBF}"/>
              </a:ext>
            </a:extLst>
          </p:cNvPr>
          <p:cNvSpPr>
            <a:spLocks noGrp="1"/>
          </p:cNvSpPr>
          <p:nvPr>
            <p:ph type="title"/>
          </p:nvPr>
        </p:nvSpPr>
        <p:spPr/>
        <p:txBody>
          <a:bodyPr>
            <a:normAutofit/>
          </a:bodyPr>
          <a:lstStyle/>
          <a:p>
            <a:r>
              <a:rPr lang="en-US" dirty="0"/>
              <a:t>Are the Correlation of the Variables in study statistically significant?</a:t>
            </a:r>
          </a:p>
        </p:txBody>
      </p:sp>
      <p:sp>
        <p:nvSpPr>
          <p:cNvPr id="3" name="TextBox 2">
            <a:extLst>
              <a:ext uri="{FF2B5EF4-FFF2-40B4-BE49-F238E27FC236}">
                <a16:creationId xmlns:a16="http://schemas.microsoft.com/office/drawing/2014/main" id="{7E9059F6-3BE6-44F5-8A7E-435F3261F3C8}"/>
              </a:ext>
            </a:extLst>
          </p:cNvPr>
          <p:cNvSpPr txBox="1"/>
          <p:nvPr/>
        </p:nvSpPr>
        <p:spPr>
          <a:xfrm>
            <a:off x="1277922" y="2018388"/>
            <a:ext cx="9202723" cy="954107"/>
          </a:xfrm>
          <a:prstGeom prst="rect">
            <a:avLst/>
          </a:prstGeom>
          <a:noFill/>
        </p:spPr>
        <p:txBody>
          <a:bodyPr wrap="square" rtlCol="0">
            <a:spAutoFit/>
          </a:bodyPr>
          <a:lstStyle/>
          <a:p>
            <a:r>
              <a:rPr lang="en-US" sz="1400" dirty="0" err="1">
                <a:latin typeface="Courier New" panose="02070309020205020404" pitchFamily="49" charset="0"/>
                <a:cs typeface="Courier New" panose="02070309020205020404" pitchFamily="49" charset="0"/>
              </a:rPr>
              <a:t>pvalue</a:t>
            </a:r>
            <a:r>
              <a:rPr lang="en-US" sz="1400" dirty="0">
                <a:latin typeface="Courier New" panose="02070309020205020404" pitchFamily="49" charset="0"/>
                <a:cs typeface="Courier New" panose="02070309020205020404" pitchFamily="49" charset="0"/>
              </a:rPr>
              <a:t> of Correlation test Family-Happiness Score 		0.0</a:t>
            </a:r>
          </a:p>
          <a:p>
            <a:r>
              <a:rPr lang="en-US" sz="1400" dirty="0" err="1">
                <a:latin typeface="Courier New" panose="02070309020205020404" pitchFamily="49" charset="0"/>
                <a:cs typeface="Courier New" panose="02070309020205020404" pitchFamily="49" charset="0"/>
              </a:rPr>
              <a:t>pvalue</a:t>
            </a:r>
            <a:r>
              <a:rPr lang="en-US" sz="1400" dirty="0">
                <a:latin typeface="Courier New" panose="02070309020205020404" pitchFamily="49" charset="0"/>
                <a:cs typeface="Courier New" panose="02070309020205020404" pitchFamily="49" charset="0"/>
              </a:rPr>
              <a:t> of Correlation test GDP-Happiness Score 		0.0</a:t>
            </a:r>
          </a:p>
          <a:p>
            <a:r>
              <a:rPr lang="en-US" sz="1400" dirty="0" err="1">
                <a:latin typeface="Courier New" panose="02070309020205020404" pitchFamily="49" charset="0"/>
                <a:cs typeface="Courier New" panose="02070309020205020404" pitchFamily="49" charset="0"/>
              </a:rPr>
              <a:t>pvalue</a:t>
            </a:r>
            <a:r>
              <a:rPr lang="en-US" sz="1400" dirty="0">
                <a:latin typeface="Courier New" panose="02070309020205020404" pitchFamily="49" charset="0"/>
                <a:cs typeface="Courier New" panose="02070309020205020404" pitchFamily="49" charset="0"/>
              </a:rPr>
              <a:t> of Correlation </a:t>
            </a:r>
            <a:r>
              <a:rPr lang="en-US" sz="1400" dirty="0" err="1">
                <a:latin typeface="Courier New" panose="02070309020205020404" pitchFamily="49" charset="0"/>
                <a:cs typeface="Courier New" panose="02070309020205020404" pitchFamily="49" charset="0"/>
              </a:rPr>
              <a:t>Life.exp</a:t>
            </a:r>
            <a:r>
              <a:rPr lang="en-US" sz="1400" dirty="0">
                <a:latin typeface="Courier New" panose="02070309020205020404" pitchFamily="49" charset="0"/>
                <a:cs typeface="Courier New" panose="02070309020205020404" pitchFamily="49" charset="0"/>
              </a:rPr>
              <a:t>-Happiness Score 		0.0</a:t>
            </a:r>
          </a:p>
          <a:p>
            <a:r>
              <a:rPr lang="en-US" sz="1400" dirty="0" err="1">
                <a:latin typeface="Courier New" panose="02070309020205020404" pitchFamily="49" charset="0"/>
                <a:cs typeface="Courier New" panose="02070309020205020404" pitchFamily="49" charset="0"/>
              </a:rPr>
              <a:t>pvalue</a:t>
            </a:r>
            <a:r>
              <a:rPr lang="en-US" sz="1400" dirty="0">
                <a:latin typeface="Courier New" panose="02070309020205020404" pitchFamily="49" charset="0"/>
                <a:cs typeface="Courier New" panose="02070309020205020404" pitchFamily="49" charset="0"/>
              </a:rPr>
              <a:t> of Correlation test Corruption-Happiness Score 	0.0</a:t>
            </a:r>
          </a:p>
        </p:txBody>
      </p:sp>
      <p:sp>
        <p:nvSpPr>
          <p:cNvPr id="4" name="TextBox 3">
            <a:extLst>
              <a:ext uri="{FF2B5EF4-FFF2-40B4-BE49-F238E27FC236}">
                <a16:creationId xmlns:a16="http://schemas.microsoft.com/office/drawing/2014/main" id="{1964AF37-B2BC-4B65-9C18-C1A5FB641510}"/>
              </a:ext>
            </a:extLst>
          </p:cNvPr>
          <p:cNvSpPr txBox="1"/>
          <p:nvPr/>
        </p:nvSpPr>
        <p:spPr>
          <a:xfrm>
            <a:off x="1277922" y="3044948"/>
            <a:ext cx="8397379" cy="584775"/>
          </a:xfrm>
          <a:prstGeom prst="rect">
            <a:avLst/>
          </a:prstGeom>
          <a:noFill/>
        </p:spPr>
        <p:txBody>
          <a:bodyPr wrap="square" rtlCol="0">
            <a:spAutoFit/>
          </a:bodyPr>
          <a:lstStyle/>
          <a:p>
            <a:r>
              <a:rPr lang="en-US" sz="1600" dirty="0"/>
              <a:t>As expected, all the variables are statistically significant correlated with the Happiness Score, this is because this values are used to calculate the score</a:t>
            </a:r>
          </a:p>
        </p:txBody>
      </p:sp>
      <p:sp>
        <p:nvSpPr>
          <p:cNvPr id="7" name="Title 1">
            <a:extLst>
              <a:ext uri="{FF2B5EF4-FFF2-40B4-BE49-F238E27FC236}">
                <a16:creationId xmlns:a16="http://schemas.microsoft.com/office/drawing/2014/main" id="{F9CC6790-5D31-450B-94FC-6A3FDA22FC9B}"/>
              </a:ext>
            </a:extLst>
          </p:cNvPr>
          <p:cNvSpPr txBox="1">
            <a:spLocks/>
          </p:cNvSpPr>
          <p:nvPr/>
        </p:nvSpPr>
        <p:spPr>
          <a:xfrm>
            <a:off x="1066800" y="3898118"/>
            <a:ext cx="10058400" cy="1371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Is the mean of the Happiness Score of European countries statistically significant than the mean of the Score in the rest of the countries of the world?</a:t>
            </a:r>
          </a:p>
        </p:txBody>
      </p:sp>
      <p:sp>
        <p:nvSpPr>
          <p:cNvPr id="8" name="TextBox 7">
            <a:extLst>
              <a:ext uri="{FF2B5EF4-FFF2-40B4-BE49-F238E27FC236}">
                <a16:creationId xmlns:a16="http://schemas.microsoft.com/office/drawing/2014/main" id="{F7FA9D58-767A-4EF4-B22B-8A43769918EB}"/>
              </a:ext>
            </a:extLst>
          </p:cNvPr>
          <p:cNvSpPr txBox="1"/>
          <p:nvPr/>
        </p:nvSpPr>
        <p:spPr>
          <a:xfrm>
            <a:off x="1277922" y="5252037"/>
            <a:ext cx="9696275" cy="523220"/>
          </a:xfrm>
          <a:prstGeom prst="rect">
            <a:avLst/>
          </a:prstGeom>
          <a:noFill/>
        </p:spPr>
        <p:txBody>
          <a:bodyPr wrap="square" rtlCol="0">
            <a:spAutoFit/>
          </a:bodyPr>
          <a:lstStyle/>
          <a:p>
            <a:r>
              <a:rPr lang="en-US" sz="1400" dirty="0" err="1">
                <a:latin typeface="Courier New" panose="02070309020205020404" pitchFamily="49" charset="0"/>
                <a:cs typeface="Courier New" panose="02070309020205020404" pitchFamily="49" charset="0"/>
              </a:rPr>
              <a:t>pvalue</a:t>
            </a:r>
            <a:r>
              <a:rPr lang="en-US" sz="1400" dirty="0">
                <a:latin typeface="Courier New" panose="02070309020205020404" pitchFamily="49" charset="0"/>
                <a:cs typeface="Courier New" panose="02070309020205020404" pitchFamily="49" charset="0"/>
              </a:rPr>
              <a:t> Difference in mean of Happiness Score in European Countries and rest of the Countries 0.0</a:t>
            </a:r>
          </a:p>
        </p:txBody>
      </p:sp>
      <p:sp>
        <p:nvSpPr>
          <p:cNvPr id="10" name="TextBox 9">
            <a:extLst>
              <a:ext uri="{FF2B5EF4-FFF2-40B4-BE49-F238E27FC236}">
                <a16:creationId xmlns:a16="http://schemas.microsoft.com/office/drawing/2014/main" id="{0D441166-E0E5-438D-AC6D-FA9EE6C594BC}"/>
              </a:ext>
            </a:extLst>
          </p:cNvPr>
          <p:cNvSpPr txBox="1"/>
          <p:nvPr/>
        </p:nvSpPr>
        <p:spPr>
          <a:xfrm>
            <a:off x="1277922" y="5775257"/>
            <a:ext cx="9392874" cy="584775"/>
          </a:xfrm>
          <a:prstGeom prst="rect">
            <a:avLst/>
          </a:prstGeom>
          <a:noFill/>
        </p:spPr>
        <p:txBody>
          <a:bodyPr wrap="square" rtlCol="0">
            <a:spAutoFit/>
          </a:bodyPr>
          <a:lstStyle/>
          <a:p>
            <a:r>
              <a:rPr lang="en-US" sz="1600" dirty="0" err="1"/>
              <a:t>Pvalue</a:t>
            </a:r>
            <a:r>
              <a:rPr lang="en-US" sz="1600" dirty="0"/>
              <a:t> for this test is 0.0, indicating that there is a statistically difference between the mean of the Happiness Score of European Countries and the rest of the world, so, they are happier</a:t>
            </a:r>
          </a:p>
        </p:txBody>
      </p:sp>
      <p:sp>
        <p:nvSpPr>
          <p:cNvPr id="11" name="TextBox 10">
            <a:extLst>
              <a:ext uri="{FF2B5EF4-FFF2-40B4-BE49-F238E27FC236}">
                <a16:creationId xmlns:a16="http://schemas.microsoft.com/office/drawing/2014/main" id="{9076575D-12B8-4765-BEA1-3ABF9293F1FF}"/>
              </a:ext>
            </a:extLst>
          </p:cNvPr>
          <p:cNvSpPr txBox="1"/>
          <p:nvPr/>
        </p:nvSpPr>
        <p:spPr>
          <a:xfrm>
            <a:off x="939567" y="6489660"/>
            <a:ext cx="5629013" cy="261610"/>
          </a:xfrm>
          <a:prstGeom prst="rect">
            <a:avLst/>
          </a:prstGeom>
          <a:noFill/>
        </p:spPr>
        <p:txBody>
          <a:bodyPr wrap="square" rtlCol="0">
            <a:spAutoFit/>
          </a:bodyPr>
          <a:lstStyle/>
          <a:p>
            <a:r>
              <a:rPr lang="en-US" sz="1100" dirty="0" err="1"/>
              <a:t>Pvalue</a:t>
            </a:r>
            <a:r>
              <a:rPr lang="en-US" sz="1100" dirty="0"/>
              <a:t> less than 7%: reject null hypothesis</a:t>
            </a:r>
          </a:p>
        </p:txBody>
      </p:sp>
    </p:spTree>
    <p:extLst>
      <p:ext uri="{BB962C8B-B14F-4D97-AF65-F5344CB8AC3E}">
        <p14:creationId xmlns:p14="http://schemas.microsoft.com/office/powerpoint/2010/main" val="162994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A2D7-EE31-4702-BEBF-FD25B103F4FB}"/>
              </a:ext>
            </a:extLst>
          </p:cNvPr>
          <p:cNvSpPr>
            <a:spLocks noGrp="1"/>
          </p:cNvSpPr>
          <p:nvPr>
            <p:ph type="title"/>
          </p:nvPr>
        </p:nvSpPr>
        <p:spPr/>
        <p:txBody>
          <a:bodyPr/>
          <a:lstStyle/>
          <a:p>
            <a:r>
              <a:rPr lang="en-US" dirty="0"/>
              <a:t>Regression Analysis</a:t>
            </a:r>
          </a:p>
        </p:txBody>
      </p:sp>
      <p:pic>
        <p:nvPicPr>
          <p:cNvPr id="6" name="Picture 5">
            <a:extLst>
              <a:ext uri="{FF2B5EF4-FFF2-40B4-BE49-F238E27FC236}">
                <a16:creationId xmlns:a16="http://schemas.microsoft.com/office/drawing/2014/main" id="{85A8861E-5068-4A54-8561-D0419B14E0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83950" y="1954635"/>
            <a:ext cx="5720266" cy="4260771"/>
          </a:xfrm>
          <a:prstGeom prst="rect">
            <a:avLst/>
          </a:prstGeom>
        </p:spPr>
      </p:pic>
      <p:sp>
        <p:nvSpPr>
          <p:cNvPr id="7" name="TextBox 6">
            <a:extLst>
              <a:ext uri="{FF2B5EF4-FFF2-40B4-BE49-F238E27FC236}">
                <a16:creationId xmlns:a16="http://schemas.microsoft.com/office/drawing/2014/main" id="{351DEA2E-3152-4CE0-9DA2-F9CEDFF937DE}"/>
              </a:ext>
            </a:extLst>
          </p:cNvPr>
          <p:cNvSpPr txBox="1"/>
          <p:nvPr/>
        </p:nvSpPr>
        <p:spPr>
          <a:xfrm>
            <a:off x="6404216" y="2221974"/>
            <a:ext cx="4778681" cy="3785652"/>
          </a:xfrm>
          <a:prstGeom prst="rect">
            <a:avLst/>
          </a:prstGeom>
          <a:noFill/>
        </p:spPr>
        <p:txBody>
          <a:bodyPr wrap="square" rtlCol="0">
            <a:spAutoFit/>
          </a:bodyPr>
          <a:lstStyle/>
          <a:p>
            <a:r>
              <a:rPr lang="en-US" sz="1600" dirty="0"/>
              <a:t>All 4 variable sin study are statistically(</a:t>
            </a:r>
            <a:r>
              <a:rPr lang="en-US" sz="1600" dirty="0" err="1"/>
              <a:t>pvalues</a:t>
            </a:r>
            <a:r>
              <a:rPr lang="en-US" sz="1600" dirty="0"/>
              <a:t> &lt; 0.07) significant and the R2 value is 0.752 so the variables account for a substantial part of the variation of the Happiness Score.</a:t>
            </a:r>
          </a:p>
          <a:p>
            <a:r>
              <a:rPr lang="en-US" sz="1600" dirty="0"/>
              <a:t>All variables contributes in a positive way to the Happiness Score, indicating that the perception of the participants on the study about the variables will affect to the final score.</a:t>
            </a:r>
          </a:p>
          <a:p>
            <a:r>
              <a:rPr lang="en-US" sz="1600" dirty="0"/>
              <a:t>Interesting than Corruption that present smaller correlation, has a slope of 1.99 (the higher) in the regression, what indicates that a variation in the government performance do affect the happiness of the population in a good proportion</a:t>
            </a:r>
          </a:p>
        </p:txBody>
      </p:sp>
    </p:spTree>
    <p:extLst>
      <p:ext uri="{BB962C8B-B14F-4D97-AF65-F5344CB8AC3E}">
        <p14:creationId xmlns:p14="http://schemas.microsoft.com/office/powerpoint/2010/main" val="275301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31B6-AF3A-4813-A32C-1902276714CA}"/>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92B59499-7513-4421-948D-F45FBAD6FFD6}"/>
              </a:ext>
            </a:extLst>
          </p:cNvPr>
          <p:cNvSpPr txBox="1"/>
          <p:nvPr/>
        </p:nvSpPr>
        <p:spPr>
          <a:xfrm>
            <a:off x="1066800" y="2413337"/>
            <a:ext cx="9555060" cy="2862322"/>
          </a:xfrm>
          <a:prstGeom prst="rect">
            <a:avLst/>
          </a:prstGeom>
          <a:noFill/>
        </p:spPr>
        <p:txBody>
          <a:bodyPr wrap="square" rtlCol="0">
            <a:spAutoFit/>
          </a:bodyPr>
          <a:lstStyle/>
          <a:p>
            <a:r>
              <a:rPr lang="en-US" dirty="0"/>
              <a:t>Perception of happiness is sometime very personal, but having a common perception is also not wrong, governments make a big impact in the happiness of their people with its management of the economy and the measurements that they take. Also is important to highlight the fact than having a family time and be able to make and have a family is a big part of the wellbeing of the society. Governments can address efforts to help their people happiness giving attention to the trust that they generate and with proper manage of the economy, even than governments don’t have a direct effect on personal family matters, to have policies about labor and social policies will help society to develop better quality time with their beloved ones</a:t>
            </a:r>
          </a:p>
        </p:txBody>
      </p:sp>
    </p:spTree>
    <p:extLst>
      <p:ext uri="{BB962C8B-B14F-4D97-AF65-F5344CB8AC3E}">
        <p14:creationId xmlns:p14="http://schemas.microsoft.com/office/powerpoint/2010/main" val="357116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2F05-164F-4BD0-8CC2-290CE581C65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131FE56E-2C59-4774-9265-BF7FA4EF6084}"/>
              </a:ext>
            </a:extLst>
          </p:cNvPr>
          <p:cNvSpPr>
            <a:spLocks noGrp="1"/>
          </p:cNvSpPr>
          <p:nvPr>
            <p:ph idx="1"/>
          </p:nvPr>
        </p:nvSpPr>
        <p:spPr>
          <a:xfrm>
            <a:off x="1066800" y="2103120"/>
            <a:ext cx="10058400" cy="3819508"/>
          </a:xfrm>
        </p:spPr>
        <p:txBody>
          <a:bodyPr/>
          <a:lstStyle/>
          <a:p>
            <a:pPr marL="0" indent="0">
              <a:buNone/>
            </a:pPr>
            <a:r>
              <a:rPr lang="en-US" i="1" dirty="0"/>
              <a:t>What can governments and society improve to get a happier population?</a:t>
            </a:r>
          </a:p>
          <a:p>
            <a:pPr marL="0" indent="0">
              <a:buNone/>
            </a:pPr>
            <a:r>
              <a:rPr lang="en-US" dirty="0"/>
              <a:t>To respond the question before, is necessary to ask to the data set:</a:t>
            </a:r>
          </a:p>
          <a:p>
            <a:r>
              <a:rPr lang="en-US" dirty="0"/>
              <a:t>What factors are the ones who significantly affect the most the happiness index in the world?</a:t>
            </a:r>
          </a:p>
          <a:p>
            <a:r>
              <a:rPr lang="en-US" dirty="0"/>
              <a:t>Which of these factors are affecting negatively and which ones positively?</a:t>
            </a:r>
          </a:p>
          <a:p>
            <a:r>
              <a:rPr lang="en-US" dirty="0"/>
              <a:t>What Continent is happier?</a:t>
            </a:r>
          </a:p>
        </p:txBody>
      </p:sp>
    </p:spTree>
    <p:extLst>
      <p:ext uri="{BB962C8B-B14F-4D97-AF65-F5344CB8AC3E}">
        <p14:creationId xmlns:p14="http://schemas.microsoft.com/office/powerpoint/2010/main" val="752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9F11-204B-470A-A7A9-AEFBC82C682F}"/>
              </a:ext>
            </a:extLst>
          </p:cNvPr>
          <p:cNvSpPr>
            <a:spLocks noGrp="1"/>
          </p:cNvSpPr>
          <p:nvPr>
            <p:ph type="title"/>
          </p:nvPr>
        </p:nvSpPr>
        <p:spPr>
          <a:xfrm>
            <a:off x="1066800" y="491592"/>
            <a:ext cx="10058400" cy="1371600"/>
          </a:xfrm>
        </p:spPr>
        <p:txBody>
          <a:bodyPr/>
          <a:lstStyle/>
          <a:p>
            <a:r>
              <a:rPr lang="en-US" dirty="0"/>
              <a:t>Definition of the Variables</a:t>
            </a:r>
          </a:p>
        </p:txBody>
      </p:sp>
      <p:sp>
        <p:nvSpPr>
          <p:cNvPr id="3" name="Content Placeholder 2">
            <a:extLst>
              <a:ext uri="{FF2B5EF4-FFF2-40B4-BE49-F238E27FC236}">
                <a16:creationId xmlns:a16="http://schemas.microsoft.com/office/drawing/2014/main" id="{EDE43728-193C-41CC-8E5E-773188FE64F5}"/>
              </a:ext>
            </a:extLst>
          </p:cNvPr>
          <p:cNvSpPr txBox="1">
            <a:spLocks/>
          </p:cNvSpPr>
          <p:nvPr/>
        </p:nvSpPr>
        <p:spPr>
          <a:xfrm>
            <a:off x="1066800" y="1524279"/>
            <a:ext cx="10058400" cy="441429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buFont typeface="+mj-lt"/>
              <a:buAutoNum type="arabicPeriod"/>
            </a:pPr>
            <a:r>
              <a:rPr lang="en-US" sz="1100" i="1" dirty="0"/>
              <a:t>"GDP"   : </a:t>
            </a:r>
            <a:r>
              <a:rPr lang="en-US" sz="1100" dirty="0"/>
              <a:t>in purchasing power parity (PPP) at constant 2011 international dollar prices are from the November 28, 2019 update of the World Development Indicators (WDI)</a:t>
            </a:r>
            <a:endParaRPr lang="en-US" sz="1100" i="1" dirty="0"/>
          </a:p>
          <a:p>
            <a:pPr marL="342900" indent="-342900">
              <a:buFont typeface="+mj-lt"/>
              <a:buAutoNum type="arabicPeriod"/>
            </a:pPr>
            <a:r>
              <a:rPr lang="en-US" sz="1100" i="1" dirty="0"/>
              <a:t>"Family“: </a:t>
            </a:r>
            <a:r>
              <a:rPr lang="en-US" sz="1100" dirty="0"/>
              <a:t>(or having someone to count on in times of trouble) is the national average of the binary responses (either 0 or 1) to the GWP question “If you were in trouble, do you have relatives or friends you can count on to help you whenever you need them, or not?”</a:t>
            </a:r>
            <a:endParaRPr lang="en-US" sz="1100" i="1" dirty="0"/>
          </a:p>
          <a:p>
            <a:pPr marL="342900" indent="-342900">
              <a:buFont typeface="+mj-lt"/>
              <a:buAutoNum type="arabicPeriod"/>
            </a:pPr>
            <a:r>
              <a:rPr lang="en-US" sz="1100" i="1" dirty="0"/>
              <a:t>"</a:t>
            </a:r>
            <a:r>
              <a:rPr lang="en-US" sz="1100" i="1" dirty="0" err="1"/>
              <a:t>Life.exp</a:t>
            </a:r>
            <a:r>
              <a:rPr lang="en-US" sz="1100" i="1" dirty="0"/>
              <a:t>“: Healthy life expectancies at birth are based on the data extracted from the World Health Organization’s (WHO) Global</a:t>
            </a:r>
          </a:p>
          <a:p>
            <a:pPr marL="342900" indent="-342900">
              <a:buFont typeface="+mj-lt"/>
              <a:buAutoNum type="arabicPeriod"/>
            </a:pPr>
            <a:r>
              <a:rPr lang="en-US" sz="1100" i="1" dirty="0"/>
              <a:t>"Freedom“: </a:t>
            </a:r>
            <a:r>
              <a:rPr lang="en-US" sz="1100" dirty="0"/>
              <a:t>to make life choices is the national average of responses to the GWP question “Are you satisfied or dissatisfied with your freedom to choose what you do with your life?”</a:t>
            </a:r>
            <a:r>
              <a:rPr lang="en-US" sz="1100" i="1" dirty="0"/>
              <a:t>   </a:t>
            </a:r>
          </a:p>
          <a:p>
            <a:pPr marL="342900" indent="-342900">
              <a:buFont typeface="+mj-lt"/>
              <a:buAutoNum type="arabicPeriod"/>
            </a:pPr>
            <a:r>
              <a:rPr lang="en-US" sz="1100" i="1" dirty="0"/>
              <a:t>"Generosity“: </a:t>
            </a:r>
            <a:r>
              <a:rPr lang="en-US" sz="1100" dirty="0"/>
              <a:t>is the residual of regressing national average of response to the GWP question “Have you donated money to a charity in the past month?” on GDP per capita</a:t>
            </a:r>
            <a:r>
              <a:rPr lang="en-US" sz="1100" i="1" dirty="0"/>
              <a:t> </a:t>
            </a:r>
          </a:p>
          <a:p>
            <a:pPr marL="342900" indent="-342900">
              <a:buFont typeface="+mj-lt"/>
              <a:buAutoNum type="arabicPeriod"/>
            </a:pPr>
            <a:r>
              <a:rPr lang="en-US" sz="1100" i="1" dirty="0"/>
              <a:t>"Corruption“: </a:t>
            </a:r>
            <a:r>
              <a:rPr lang="en-US" sz="1100" dirty="0"/>
              <a:t>The measure is the national average of the survey responses to two questions in the GWP: “Is corruption widespread throughout the government or not” and “Is corruption widespread within businesses or not?” The overall perception is just the average of the two 0-or-1 responses. In case the perception of government corruption is missing, we use the perception of business corruption as the overall perception. The corruption perception at the national level is just the average response of the overall perception at the individual level.</a:t>
            </a:r>
          </a:p>
          <a:p>
            <a:pPr marL="342900" indent="-342900">
              <a:buFont typeface="+mj-lt"/>
              <a:buAutoNum type="arabicPeriod"/>
            </a:pPr>
            <a:r>
              <a:rPr lang="en-US" sz="1100" dirty="0"/>
              <a:t>“Happiness Score”: subjective well-being (variable name ladder ): The survey measure of SWB is from the Feb 28, 2020 release of the Gallup World Poll (GWP) covering years from 2005 to 2019. Unless stated otherwise, it is the national average response to the question of life evaluations. The English wording of the question is “Please imagine a ladder, with steps numbered from 0 at the bottom to 10 at the top. </a:t>
            </a:r>
          </a:p>
          <a:p>
            <a:pPr marL="342900" indent="-342900">
              <a:buFont typeface="+mj-lt"/>
              <a:buAutoNum type="arabicPeriod"/>
            </a:pPr>
            <a:r>
              <a:rPr lang="en-US" sz="1100" i="1" dirty="0"/>
              <a:t>"Country”: where the study was made</a:t>
            </a:r>
          </a:p>
          <a:p>
            <a:r>
              <a:rPr lang="en-US" sz="1100" i="1" dirty="0"/>
              <a:t>Happiness Rank will be used as based number to place the countries in the analysis</a:t>
            </a:r>
          </a:p>
          <a:p>
            <a:pPr marL="0" indent="0">
              <a:buNone/>
            </a:pPr>
            <a:r>
              <a:rPr lang="en-US" sz="1100" i="1" dirty="0"/>
              <a:t>This variables (1-7) are the factors that the Happiness Report uses to calculate the Happiness score, in other words, these are the variables affecting the happiness score in the report, and placed the country in its corresponding Happiness Rank. Each value corresponds to the extent in which that variable contributes to the calculation of the Happiness Score</a:t>
            </a:r>
          </a:p>
          <a:p>
            <a:pPr marL="0" indent="0">
              <a:buNone/>
            </a:pPr>
            <a:r>
              <a:rPr lang="en-US" sz="600" i="1" dirty="0"/>
              <a:t>Helliwell. J, Huang. H, Wang. S, and Norton. M. (2020). Statistical Appendix for Chapter 2 of World Happiness Report 2020</a:t>
            </a:r>
          </a:p>
        </p:txBody>
      </p:sp>
    </p:spTree>
    <p:extLst>
      <p:ext uri="{BB962C8B-B14F-4D97-AF65-F5344CB8AC3E}">
        <p14:creationId xmlns:p14="http://schemas.microsoft.com/office/powerpoint/2010/main" val="22041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D353-0EB6-4268-B483-C09ECBFE9EB2}"/>
              </a:ext>
            </a:extLst>
          </p:cNvPr>
          <p:cNvSpPr>
            <a:spLocks noGrp="1"/>
          </p:cNvSpPr>
          <p:nvPr>
            <p:ph type="title"/>
          </p:nvPr>
        </p:nvSpPr>
        <p:spPr/>
        <p:txBody>
          <a:bodyPr/>
          <a:lstStyle/>
          <a:p>
            <a:r>
              <a:rPr lang="en-US" dirty="0"/>
              <a:t>Histogram of Happiness Score</a:t>
            </a:r>
          </a:p>
        </p:txBody>
      </p:sp>
      <p:pic>
        <p:nvPicPr>
          <p:cNvPr id="3" name="Picture 2">
            <a:extLst>
              <a:ext uri="{FF2B5EF4-FFF2-40B4-BE49-F238E27FC236}">
                <a16:creationId xmlns:a16="http://schemas.microsoft.com/office/drawing/2014/main" id="{C3456092-9242-4069-A188-1DBC09B56945}"/>
              </a:ext>
            </a:extLst>
          </p:cNvPr>
          <p:cNvPicPr>
            <a:picLocks noChangeAspect="1"/>
          </p:cNvPicPr>
          <p:nvPr/>
        </p:nvPicPr>
        <p:blipFill>
          <a:blip r:embed="rId2"/>
          <a:stretch>
            <a:fillRect/>
          </a:stretch>
        </p:blipFill>
        <p:spPr>
          <a:xfrm>
            <a:off x="775301" y="2282164"/>
            <a:ext cx="3746366" cy="2736220"/>
          </a:xfrm>
          <a:prstGeom prst="rect">
            <a:avLst/>
          </a:prstGeom>
        </p:spPr>
      </p:pic>
      <p:sp>
        <p:nvSpPr>
          <p:cNvPr id="4" name="TextBox 3">
            <a:extLst>
              <a:ext uri="{FF2B5EF4-FFF2-40B4-BE49-F238E27FC236}">
                <a16:creationId xmlns:a16="http://schemas.microsoft.com/office/drawing/2014/main" id="{7360AC38-D2EB-42B2-8B1F-CDC3AF6FDF07}"/>
              </a:ext>
            </a:extLst>
          </p:cNvPr>
          <p:cNvSpPr txBox="1"/>
          <p:nvPr/>
        </p:nvSpPr>
        <p:spPr>
          <a:xfrm>
            <a:off x="4712593" y="2305615"/>
            <a:ext cx="5533407" cy="2708434"/>
          </a:xfrm>
          <a:prstGeom prst="rect">
            <a:avLst/>
          </a:prstGeom>
          <a:noFill/>
        </p:spPr>
        <p:txBody>
          <a:bodyPr wrap="square" rtlCol="0">
            <a:spAutoFit/>
          </a:bodyPr>
          <a:lstStyle/>
          <a:p>
            <a:r>
              <a:rPr lang="en-US" sz="1000" b="1" dirty="0"/>
              <a:t>Happiness Score: </a:t>
            </a:r>
            <a:r>
              <a:rPr lang="en-US" sz="1000" dirty="0"/>
              <a:t>Is a distribution that present 2 modes and has a more normal look. It does not present any visible outlier. Most of the countries have a </a:t>
            </a:r>
            <a:r>
              <a:rPr lang="en-US" sz="1000" dirty="0" err="1"/>
              <a:t>Hapiness</a:t>
            </a:r>
            <a:r>
              <a:rPr lang="en-US" sz="1000" dirty="0"/>
              <a:t> Score between 4.5 and 6</a:t>
            </a:r>
          </a:p>
          <a:p>
            <a:endParaRPr lang="en-US" sz="1000" dirty="0"/>
          </a:p>
          <a:p>
            <a:r>
              <a:rPr lang="en-US" sz="1000" dirty="0"/>
              <a:t>Mean	5.407096</a:t>
            </a:r>
          </a:p>
          <a:p>
            <a:r>
              <a:rPr lang="en-US" sz="1000" dirty="0"/>
              <a:t>Variance	1.239036</a:t>
            </a:r>
          </a:p>
          <a:p>
            <a:r>
              <a:rPr lang="en-US" sz="1000" dirty="0"/>
              <a:t>Std	1.11312</a:t>
            </a:r>
          </a:p>
          <a:p>
            <a:r>
              <a:rPr lang="en-US" sz="1000" dirty="0"/>
              <a:t>Max	7.769</a:t>
            </a:r>
          </a:p>
          <a:p>
            <a:r>
              <a:rPr lang="en-US" sz="1000" dirty="0"/>
              <a:t>Min	2.853</a:t>
            </a:r>
          </a:p>
          <a:p>
            <a:r>
              <a:rPr lang="en-US" sz="1000" dirty="0"/>
              <a:t>Mode	0            5.208</a:t>
            </a:r>
          </a:p>
          <a:p>
            <a:r>
              <a:rPr lang="en-US" sz="1000" dirty="0"/>
              <a:t>Tail      </a:t>
            </a:r>
          </a:p>
          <a:p>
            <a:r>
              <a:rPr lang="en-US" sz="1000" dirty="0"/>
              <a:t>151            3.334</a:t>
            </a:r>
          </a:p>
          <a:p>
            <a:r>
              <a:rPr lang="en-US" sz="1000" dirty="0"/>
              <a:t>152            3.231</a:t>
            </a:r>
          </a:p>
          <a:p>
            <a:r>
              <a:rPr lang="en-US" sz="1000" dirty="0"/>
              <a:t>153            3.203</a:t>
            </a:r>
          </a:p>
          <a:p>
            <a:r>
              <a:rPr lang="en-US" sz="1000" dirty="0"/>
              <a:t>154            3.083</a:t>
            </a:r>
          </a:p>
          <a:p>
            <a:r>
              <a:rPr lang="en-US" sz="1000" dirty="0"/>
              <a:t>155            2.853</a:t>
            </a:r>
          </a:p>
          <a:p>
            <a:endParaRPr lang="en-US" sz="1000" dirty="0"/>
          </a:p>
        </p:txBody>
      </p:sp>
    </p:spTree>
    <p:extLst>
      <p:ext uri="{BB962C8B-B14F-4D97-AF65-F5344CB8AC3E}">
        <p14:creationId xmlns:p14="http://schemas.microsoft.com/office/powerpoint/2010/main" val="393916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2531-5D08-422C-87CE-DE540D4136DB}"/>
              </a:ext>
            </a:extLst>
          </p:cNvPr>
          <p:cNvSpPr>
            <a:spLocks noGrp="1"/>
          </p:cNvSpPr>
          <p:nvPr>
            <p:ph type="title"/>
          </p:nvPr>
        </p:nvSpPr>
        <p:spPr>
          <a:xfrm>
            <a:off x="1066800" y="567662"/>
            <a:ext cx="10058400" cy="1371600"/>
          </a:xfrm>
        </p:spPr>
        <p:txBody>
          <a:bodyPr/>
          <a:lstStyle/>
          <a:p>
            <a:r>
              <a:rPr lang="en-US" dirty="0"/>
              <a:t>Histogram</a:t>
            </a:r>
          </a:p>
        </p:txBody>
      </p:sp>
      <p:pic>
        <p:nvPicPr>
          <p:cNvPr id="4" name="Content Placeholder 3">
            <a:extLst>
              <a:ext uri="{FF2B5EF4-FFF2-40B4-BE49-F238E27FC236}">
                <a16:creationId xmlns:a16="http://schemas.microsoft.com/office/drawing/2014/main" id="{EEA47E3E-2AEF-4B34-A718-B72B59FF782A}"/>
              </a:ext>
            </a:extLst>
          </p:cNvPr>
          <p:cNvPicPr>
            <a:picLocks noGrp="1" noChangeAspect="1"/>
          </p:cNvPicPr>
          <p:nvPr>
            <p:ph idx="1"/>
          </p:nvPr>
        </p:nvPicPr>
        <p:blipFill>
          <a:blip r:embed="rId2"/>
          <a:stretch>
            <a:fillRect/>
          </a:stretch>
        </p:blipFill>
        <p:spPr>
          <a:xfrm>
            <a:off x="781999" y="2106959"/>
            <a:ext cx="2254898" cy="1646902"/>
          </a:xfrm>
          <a:prstGeom prst="rect">
            <a:avLst/>
          </a:prstGeom>
        </p:spPr>
      </p:pic>
      <p:pic>
        <p:nvPicPr>
          <p:cNvPr id="5" name="Picture 4">
            <a:extLst>
              <a:ext uri="{FF2B5EF4-FFF2-40B4-BE49-F238E27FC236}">
                <a16:creationId xmlns:a16="http://schemas.microsoft.com/office/drawing/2014/main" id="{ED46306B-E84A-4EAF-8462-82C573709E14}"/>
              </a:ext>
            </a:extLst>
          </p:cNvPr>
          <p:cNvPicPr>
            <a:picLocks noChangeAspect="1"/>
          </p:cNvPicPr>
          <p:nvPr/>
        </p:nvPicPr>
        <p:blipFill>
          <a:blip r:embed="rId3"/>
          <a:stretch>
            <a:fillRect/>
          </a:stretch>
        </p:blipFill>
        <p:spPr>
          <a:xfrm>
            <a:off x="781998" y="4137006"/>
            <a:ext cx="2254899" cy="1646902"/>
          </a:xfrm>
          <a:prstGeom prst="rect">
            <a:avLst/>
          </a:prstGeom>
        </p:spPr>
      </p:pic>
      <p:pic>
        <p:nvPicPr>
          <p:cNvPr id="6" name="Picture 5">
            <a:extLst>
              <a:ext uri="{FF2B5EF4-FFF2-40B4-BE49-F238E27FC236}">
                <a16:creationId xmlns:a16="http://schemas.microsoft.com/office/drawing/2014/main" id="{589A856F-66B7-494F-9213-42A9856D79AC}"/>
              </a:ext>
            </a:extLst>
          </p:cNvPr>
          <p:cNvPicPr>
            <a:picLocks noChangeAspect="1"/>
          </p:cNvPicPr>
          <p:nvPr/>
        </p:nvPicPr>
        <p:blipFill>
          <a:blip r:embed="rId4"/>
          <a:stretch>
            <a:fillRect/>
          </a:stretch>
        </p:blipFill>
        <p:spPr>
          <a:xfrm>
            <a:off x="4547337" y="4163779"/>
            <a:ext cx="2254898" cy="1646902"/>
          </a:xfrm>
          <a:prstGeom prst="rect">
            <a:avLst/>
          </a:prstGeom>
        </p:spPr>
      </p:pic>
      <p:pic>
        <p:nvPicPr>
          <p:cNvPr id="7" name="Picture 6">
            <a:extLst>
              <a:ext uri="{FF2B5EF4-FFF2-40B4-BE49-F238E27FC236}">
                <a16:creationId xmlns:a16="http://schemas.microsoft.com/office/drawing/2014/main" id="{4B5B7333-51C9-44BA-A895-0D6D07F06867}"/>
              </a:ext>
            </a:extLst>
          </p:cNvPr>
          <p:cNvPicPr>
            <a:picLocks noChangeAspect="1"/>
          </p:cNvPicPr>
          <p:nvPr/>
        </p:nvPicPr>
        <p:blipFill>
          <a:blip r:embed="rId5"/>
          <a:stretch>
            <a:fillRect/>
          </a:stretch>
        </p:blipFill>
        <p:spPr>
          <a:xfrm>
            <a:off x="8314354" y="2094880"/>
            <a:ext cx="2254897" cy="1646901"/>
          </a:xfrm>
          <a:prstGeom prst="rect">
            <a:avLst/>
          </a:prstGeom>
        </p:spPr>
      </p:pic>
      <p:pic>
        <p:nvPicPr>
          <p:cNvPr id="8" name="Picture 7">
            <a:extLst>
              <a:ext uri="{FF2B5EF4-FFF2-40B4-BE49-F238E27FC236}">
                <a16:creationId xmlns:a16="http://schemas.microsoft.com/office/drawing/2014/main" id="{3D13D7E8-5D9F-4D6F-A773-CC0398ABE09E}"/>
              </a:ext>
            </a:extLst>
          </p:cNvPr>
          <p:cNvPicPr>
            <a:picLocks noChangeAspect="1"/>
          </p:cNvPicPr>
          <p:nvPr/>
        </p:nvPicPr>
        <p:blipFill>
          <a:blip r:embed="rId6"/>
          <a:stretch>
            <a:fillRect/>
          </a:stretch>
        </p:blipFill>
        <p:spPr>
          <a:xfrm>
            <a:off x="4547338" y="2106959"/>
            <a:ext cx="2254897" cy="1646900"/>
          </a:xfrm>
          <a:prstGeom prst="rect">
            <a:avLst/>
          </a:prstGeom>
        </p:spPr>
      </p:pic>
      <p:pic>
        <p:nvPicPr>
          <p:cNvPr id="9" name="Picture 8">
            <a:extLst>
              <a:ext uri="{FF2B5EF4-FFF2-40B4-BE49-F238E27FC236}">
                <a16:creationId xmlns:a16="http://schemas.microsoft.com/office/drawing/2014/main" id="{2111F975-CD48-4627-A86A-F9B0693659E7}"/>
              </a:ext>
            </a:extLst>
          </p:cNvPr>
          <p:cNvPicPr>
            <a:picLocks noChangeAspect="1"/>
          </p:cNvPicPr>
          <p:nvPr/>
        </p:nvPicPr>
        <p:blipFill>
          <a:blip r:embed="rId7"/>
          <a:stretch>
            <a:fillRect/>
          </a:stretch>
        </p:blipFill>
        <p:spPr>
          <a:xfrm>
            <a:off x="8312675" y="4145061"/>
            <a:ext cx="2254898" cy="1646901"/>
          </a:xfrm>
          <a:prstGeom prst="rect">
            <a:avLst/>
          </a:prstGeom>
        </p:spPr>
      </p:pic>
      <p:sp>
        <p:nvSpPr>
          <p:cNvPr id="10" name="TextBox 9">
            <a:extLst>
              <a:ext uri="{FF2B5EF4-FFF2-40B4-BE49-F238E27FC236}">
                <a16:creationId xmlns:a16="http://schemas.microsoft.com/office/drawing/2014/main" id="{937EA1B5-56D0-4D16-A15D-3261FA6D16C7}"/>
              </a:ext>
            </a:extLst>
          </p:cNvPr>
          <p:cNvSpPr txBox="1"/>
          <p:nvPr/>
        </p:nvSpPr>
        <p:spPr>
          <a:xfrm>
            <a:off x="3050115" y="4094678"/>
            <a:ext cx="1510440" cy="1631216"/>
          </a:xfrm>
          <a:prstGeom prst="rect">
            <a:avLst/>
          </a:prstGeom>
          <a:noFill/>
        </p:spPr>
        <p:txBody>
          <a:bodyPr wrap="square" rtlCol="0">
            <a:spAutoFit/>
          </a:bodyPr>
          <a:lstStyle/>
          <a:p>
            <a:r>
              <a:rPr lang="en-US" sz="1000" b="1" dirty="0"/>
              <a:t>Family: </a:t>
            </a:r>
            <a:r>
              <a:rPr lang="en-US" sz="1000" dirty="0"/>
              <a:t>Distribution skewed to the left, with possible outliers included in the bin of values between 0 and 0.2. All the values are going to be included. Values NA are going to be dropped</a:t>
            </a:r>
          </a:p>
        </p:txBody>
      </p:sp>
      <p:sp>
        <p:nvSpPr>
          <p:cNvPr id="11" name="TextBox 10">
            <a:extLst>
              <a:ext uri="{FF2B5EF4-FFF2-40B4-BE49-F238E27FC236}">
                <a16:creationId xmlns:a16="http://schemas.microsoft.com/office/drawing/2014/main" id="{BEC4F6F4-82A2-4321-963E-05CBAF219BD7}"/>
              </a:ext>
            </a:extLst>
          </p:cNvPr>
          <p:cNvSpPr txBox="1"/>
          <p:nvPr/>
        </p:nvSpPr>
        <p:spPr>
          <a:xfrm>
            <a:off x="781997" y="1814868"/>
            <a:ext cx="1101012" cy="307777"/>
          </a:xfrm>
          <a:prstGeom prst="rect">
            <a:avLst/>
          </a:prstGeom>
          <a:noFill/>
        </p:spPr>
        <p:txBody>
          <a:bodyPr wrap="square" rtlCol="0">
            <a:spAutoFit/>
          </a:bodyPr>
          <a:lstStyle/>
          <a:p>
            <a:r>
              <a:rPr lang="en-US" sz="1400" b="1" dirty="0"/>
              <a:t>GDP</a:t>
            </a:r>
          </a:p>
        </p:txBody>
      </p:sp>
      <p:sp>
        <p:nvSpPr>
          <p:cNvPr id="12" name="TextBox 11">
            <a:extLst>
              <a:ext uri="{FF2B5EF4-FFF2-40B4-BE49-F238E27FC236}">
                <a16:creationId xmlns:a16="http://schemas.microsoft.com/office/drawing/2014/main" id="{4EF72398-3A1E-40AF-929E-F15750776BCF}"/>
              </a:ext>
            </a:extLst>
          </p:cNvPr>
          <p:cNvSpPr txBox="1"/>
          <p:nvPr/>
        </p:nvSpPr>
        <p:spPr>
          <a:xfrm>
            <a:off x="755125" y="3827772"/>
            <a:ext cx="1101012" cy="307777"/>
          </a:xfrm>
          <a:prstGeom prst="rect">
            <a:avLst/>
          </a:prstGeom>
          <a:noFill/>
        </p:spPr>
        <p:txBody>
          <a:bodyPr wrap="square" rtlCol="0">
            <a:spAutoFit/>
          </a:bodyPr>
          <a:lstStyle/>
          <a:p>
            <a:r>
              <a:rPr lang="en-US" sz="1400" b="1" dirty="0"/>
              <a:t>Family</a:t>
            </a:r>
          </a:p>
        </p:txBody>
      </p:sp>
      <p:sp>
        <p:nvSpPr>
          <p:cNvPr id="13" name="TextBox 12">
            <a:extLst>
              <a:ext uri="{FF2B5EF4-FFF2-40B4-BE49-F238E27FC236}">
                <a16:creationId xmlns:a16="http://schemas.microsoft.com/office/drawing/2014/main" id="{D0D8500B-38DD-4532-8613-2DCBFB9C0EAB}"/>
              </a:ext>
            </a:extLst>
          </p:cNvPr>
          <p:cNvSpPr txBox="1"/>
          <p:nvPr/>
        </p:nvSpPr>
        <p:spPr>
          <a:xfrm>
            <a:off x="4547337" y="1785373"/>
            <a:ext cx="1101012" cy="307777"/>
          </a:xfrm>
          <a:prstGeom prst="rect">
            <a:avLst/>
          </a:prstGeom>
          <a:noFill/>
        </p:spPr>
        <p:txBody>
          <a:bodyPr wrap="square" rtlCol="0">
            <a:spAutoFit/>
          </a:bodyPr>
          <a:lstStyle/>
          <a:p>
            <a:r>
              <a:rPr lang="en-US" sz="1400" b="1" dirty="0"/>
              <a:t>Life. exp</a:t>
            </a:r>
          </a:p>
        </p:txBody>
      </p:sp>
      <p:sp>
        <p:nvSpPr>
          <p:cNvPr id="14" name="TextBox 13">
            <a:extLst>
              <a:ext uri="{FF2B5EF4-FFF2-40B4-BE49-F238E27FC236}">
                <a16:creationId xmlns:a16="http://schemas.microsoft.com/office/drawing/2014/main" id="{B942406A-E07C-4EBC-8003-3C47EB6B5378}"/>
              </a:ext>
            </a:extLst>
          </p:cNvPr>
          <p:cNvSpPr txBox="1"/>
          <p:nvPr/>
        </p:nvSpPr>
        <p:spPr>
          <a:xfrm>
            <a:off x="4573774" y="3832065"/>
            <a:ext cx="1101012" cy="307777"/>
          </a:xfrm>
          <a:prstGeom prst="rect">
            <a:avLst/>
          </a:prstGeom>
          <a:noFill/>
        </p:spPr>
        <p:txBody>
          <a:bodyPr wrap="square" rtlCol="0">
            <a:spAutoFit/>
          </a:bodyPr>
          <a:lstStyle/>
          <a:p>
            <a:r>
              <a:rPr lang="en-US" sz="1400" b="1" dirty="0"/>
              <a:t>Freedom</a:t>
            </a:r>
          </a:p>
        </p:txBody>
      </p:sp>
      <p:sp>
        <p:nvSpPr>
          <p:cNvPr id="15" name="TextBox 14">
            <a:extLst>
              <a:ext uri="{FF2B5EF4-FFF2-40B4-BE49-F238E27FC236}">
                <a16:creationId xmlns:a16="http://schemas.microsoft.com/office/drawing/2014/main" id="{A17E3F72-965C-4719-A9C6-AC28D769F7AB}"/>
              </a:ext>
            </a:extLst>
          </p:cNvPr>
          <p:cNvSpPr txBox="1"/>
          <p:nvPr/>
        </p:nvSpPr>
        <p:spPr>
          <a:xfrm>
            <a:off x="8287919" y="1785373"/>
            <a:ext cx="1293409" cy="307777"/>
          </a:xfrm>
          <a:prstGeom prst="rect">
            <a:avLst/>
          </a:prstGeom>
          <a:noFill/>
        </p:spPr>
        <p:txBody>
          <a:bodyPr wrap="square" rtlCol="0">
            <a:spAutoFit/>
          </a:bodyPr>
          <a:lstStyle/>
          <a:p>
            <a:r>
              <a:rPr lang="en-US" sz="1400" b="1" dirty="0"/>
              <a:t>Generosity</a:t>
            </a:r>
          </a:p>
        </p:txBody>
      </p:sp>
      <p:sp>
        <p:nvSpPr>
          <p:cNvPr id="16" name="TextBox 15">
            <a:extLst>
              <a:ext uri="{FF2B5EF4-FFF2-40B4-BE49-F238E27FC236}">
                <a16:creationId xmlns:a16="http://schemas.microsoft.com/office/drawing/2014/main" id="{BCFE775C-B5C7-4818-89DE-8CCB96D30F7E}"/>
              </a:ext>
            </a:extLst>
          </p:cNvPr>
          <p:cNvSpPr txBox="1"/>
          <p:nvPr/>
        </p:nvSpPr>
        <p:spPr>
          <a:xfrm>
            <a:off x="8312675" y="3827772"/>
            <a:ext cx="1293409" cy="307777"/>
          </a:xfrm>
          <a:prstGeom prst="rect">
            <a:avLst/>
          </a:prstGeom>
          <a:noFill/>
        </p:spPr>
        <p:txBody>
          <a:bodyPr wrap="square" rtlCol="0">
            <a:spAutoFit/>
          </a:bodyPr>
          <a:lstStyle/>
          <a:p>
            <a:r>
              <a:rPr lang="en-US" sz="1400" b="1" dirty="0"/>
              <a:t>Corruption</a:t>
            </a:r>
          </a:p>
        </p:txBody>
      </p:sp>
      <p:sp>
        <p:nvSpPr>
          <p:cNvPr id="17" name="TextBox 16">
            <a:extLst>
              <a:ext uri="{FF2B5EF4-FFF2-40B4-BE49-F238E27FC236}">
                <a16:creationId xmlns:a16="http://schemas.microsoft.com/office/drawing/2014/main" id="{C46C8428-0E09-4CEB-9EC8-51A2A0D86509}"/>
              </a:ext>
            </a:extLst>
          </p:cNvPr>
          <p:cNvSpPr txBox="1"/>
          <p:nvPr/>
        </p:nvSpPr>
        <p:spPr>
          <a:xfrm>
            <a:off x="6777479" y="2111266"/>
            <a:ext cx="1510440" cy="1015663"/>
          </a:xfrm>
          <a:prstGeom prst="rect">
            <a:avLst/>
          </a:prstGeom>
          <a:noFill/>
        </p:spPr>
        <p:txBody>
          <a:bodyPr wrap="square" rtlCol="0">
            <a:spAutoFit/>
          </a:bodyPr>
          <a:lstStyle/>
          <a:p>
            <a:r>
              <a:rPr lang="en-US" sz="1000" b="1" dirty="0"/>
              <a:t>Life. exp: </a:t>
            </a:r>
            <a:r>
              <a:rPr lang="en-US" sz="1000" dirty="0"/>
              <a:t>This distribution looks skewed to the left as well, but with not outliers easy to identify</a:t>
            </a:r>
          </a:p>
        </p:txBody>
      </p:sp>
      <p:sp>
        <p:nvSpPr>
          <p:cNvPr id="18" name="TextBox 17">
            <a:extLst>
              <a:ext uri="{FF2B5EF4-FFF2-40B4-BE49-F238E27FC236}">
                <a16:creationId xmlns:a16="http://schemas.microsoft.com/office/drawing/2014/main" id="{30D7173E-FC98-4AF0-A0D5-A604F7A46023}"/>
              </a:ext>
            </a:extLst>
          </p:cNvPr>
          <p:cNvSpPr txBox="1"/>
          <p:nvPr/>
        </p:nvSpPr>
        <p:spPr>
          <a:xfrm>
            <a:off x="3036897" y="2106959"/>
            <a:ext cx="1510440" cy="1785104"/>
          </a:xfrm>
          <a:prstGeom prst="rect">
            <a:avLst/>
          </a:prstGeom>
          <a:noFill/>
        </p:spPr>
        <p:txBody>
          <a:bodyPr wrap="square" rtlCol="0">
            <a:spAutoFit/>
          </a:bodyPr>
          <a:lstStyle/>
          <a:p>
            <a:r>
              <a:rPr lang="en-US" sz="1000" b="1" dirty="0"/>
              <a:t>GDP: </a:t>
            </a:r>
            <a:r>
              <a:rPr lang="en-US" sz="1000" dirty="0"/>
              <a:t>Distribution looks more uniform than Normal, It has a small skewness to the left.  is not easy to identify any outlier. Values if this variable grater than 1.5 are less often to see the all the values smaller than 1.5</a:t>
            </a:r>
          </a:p>
        </p:txBody>
      </p:sp>
      <p:sp>
        <p:nvSpPr>
          <p:cNvPr id="19" name="TextBox 18">
            <a:extLst>
              <a:ext uri="{FF2B5EF4-FFF2-40B4-BE49-F238E27FC236}">
                <a16:creationId xmlns:a16="http://schemas.microsoft.com/office/drawing/2014/main" id="{4EB261F0-A961-463A-8B42-9368078681FF}"/>
              </a:ext>
            </a:extLst>
          </p:cNvPr>
          <p:cNvSpPr txBox="1"/>
          <p:nvPr/>
        </p:nvSpPr>
        <p:spPr>
          <a:xfrm>
            <a:off x="6855544" y="4094678"/>
            <a:ext cx="1510440" cy="707886"/>
          </a:xfrm>
          <a:prstGeom prst="rect">
            <a:avLst/>
          </a:prstGeom>
          <a:noFill/>
        </p:spPr>
        <p:txBody>
          <a:bodyPr wrap="square" rtlCol="0">
            <a:spAutoFit/>
          </a:bodyPr>
          <a:lstStyle/>
          <a:p>
            <a:r>
              <a:rPr lang="en-US" sz="1000" b="1" dirty="0"/>
              <a:t>Freedom: </a:t>
            </a:r>
            <a:r>
              <a:rPr lang="en-US" sz="1000" dirty="0"/>
              <a:t>Distribution does not present any form or any outliers easy to identify</a:t>
            </a:r>
          </a:p>
        </p:txBody>
      </p:sp>
      <p:sp>
        <p:nvSpPr>
          <p:cNvPr id="20" name="TextBox 19">
            <a:extLst>
              <a:ext uri="{FF2B5EF4-FFF2-40B4-BE49-F238E27FC236}">
                <a16:creationId xmlns:a16="http://schemas.microsoft.com/office/drawing/2014/main" id="{44DD0064-3CC6-4B97-BC7A-8288EC4823CE}"/>
              </a:ext>
            </a:extLst>
          </p:cNvPr>
          <p:cNvSpPr txBox="1"/>
          <p:nvPr/>
        </p:nvSpPr>
        <p:spPr>
          <a:xfrm>
            <a:off x="10518060" y="2042206"/>
            <a:ext cx="1219851" cy="1938992"/>
          </a:xfrm>
          <a:prstGeom prst="rect">
            <a:avLst/>
          </a:prstGeom>
          <a:noFill/>
        </p:spPr>
        <p:txBody>
          <a:bodyPr wrap="square" rtlCol="0">
            <a:spAutoFit/>
          </a:bodyPr>
          <a:lstStyle/>
          <a:p>
            <a:r>
              <a:rPr lang="en-US" sz="1000" b="1" dirty="0"/>
              <a:t>Generosity: </a:t>
            </a:r>
            <a:r>
              <a:rPr lang="en-US" sz="1000" dirty="0"/>
              <a:t>Distribution skewed to the right, with possible outliers laying in the bins with values greater than 0.4. All values are going to be included in the analysis </a:t>
            </a:r>
          </a:p>
        </p:txBody>
      </p:sp>
      <p:sp>
        <p:nvSpPr>
          <p:cNvPr id="21" name="TextBox 20">
            <a:extLst>
              <a:ext uri="{FF2B5EF4-FFF2-40B4-BE49-F238E27FC236}">
                <a16:creationId xmlns:a16="http://schemas.microsoft.com/office/drawing/2014/main" id="{35D1D754-4C10-4DCB-BAF4-494981044B2B}"/>
              </a:ext>
            </a:extLst>
          </p:cNvPr>
          <p:cNvSpPr txBox="1"/>
          <p:nvPr/>
        </p:nvSpPr>
        <p:spPr>
          <a:xfrm>
            <a:off x="10567573" y="4094678"/>
            <a:ext cx="1219851" cy="861774"/>
          </a:xfrm>
          <a:prstGeom prst="rect">
            <a:avLst/>
          </a:prstGeom>
          <a:noFill/>
        </p:spPr>
        <p:txBody>
          <a:bodyPr wrap="square" rtlCol="0">
            <a:spAutoFit/>
          </a:bodyPr>
          <a:lstStyle/>
          <a:p>
            <a:r>
              <a:rPr lang="en-US" sz="1000" b="1" dirty="0"/>
              <a:t>Corruption: </a:t>
            </a:r>
            <a:r>
              <a:rPr lang="en-US" sz="1000" dirty="0"/>
              <a:t>Distribution skewed to the right, no outliers easy to identify.</a:t>
            </a:r>
          </a:p>
        </p:txBody>
      </p:sp>
      <p:sp>
        <p:nvSpPr>
          <p:cNvPr id="22" name="TextBox 21">
            <a:extLst>
              <a:ext uri="{FF2B5EF4-FFF2-40B4-BE49-F238E27FC236}">
                <a16:creationId xmlns:a16="http://schemas.microsoft.com/office/drawing/2014/main" id="{15216C23-52B5-4090-9E7C-9FD3F14C8D8D}"/>
              </a:ext>
            </a:extLst>
          </p:cNvPr>
          <p:cNvSpPr txBox="1"/>
          <p:nvPr/>
        </p:nvSpPr>
        <p:spPr>
          <a:xfrm>
            <a:off x="454089" y="5914854"/>
            <a:ext cx="11206065" cy="553998"/>
          </a:xfrm>
          <a:prstGeom prst="rect">
            <a:avLst/>
          </a:prstGeom>
          <a:noFill/>
        </p:spPr>
        <p:txBody>
          <a:bodyPr wrap="square" rtlCol="0">
            <a:spAutoFit/>
          </a:bodyPr>
          <a:lstStyle/>
          <a:p>
            <a:r>
              <a:rPr lang="en-US" sz="1000" i="1" dirty="0"/>
              <a:t>All possible outliers identified in the analysis above are going to be included, because the perception of the factors for a specific country affect the Happiness Score of the world, to determine what makes us happy based on the analysis of this data, is necessary to include the score of every country. Even than some countries can be considered “outliers” because a specific political, economical or social situation, this is not the goal of the study, but it is to determine what factors are scientifically related with the happiness score </a:t>
            </a:r>
          </a:p>
        </p:txBody>
      </p:sp>
    </p:spTree>
    <p:extLst>
      <p:ext uri="{BB962C8B-B14F-4D97-AF65-F5344CB8AC3E}">
        <p14:creationId xmlns:p14="http://schemas.microsoft.com/office/powerpoint/2010/main" val="50042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2B43-ED3F-4B1D-8B77-DD5403AA585A}"/>
              </a:ext>
            </a:extLst>
          </p:cNvPr>
          <p:cNvSpPr>
            <a:spLocks noGrp="1"/>
          </p:cNvSpPr>
          <p:nvPr>
            <p:ph type="title"/>
          </p:nvPr>
        </p:nvSpPr>
        <p:spPr>
          <a:xfrm>
            <a:off x="1066800" y="403047"/>
            <a:ext cx="10058400" cy="1371600"/>
          </a:xfrm>
        </p:spPr>
        <p:txBody>
          <a:bodyPr/>
          <a:lstStyle/>
          <a:p>
            <a:r>
              <a:rPr lang="en-US" dirty="0"/>
              <a:t>Variable’s Description</a:t>
            </a:r>
          </a:p>
        </p:txBody>
      </p:sp>
      <p:sp>
        <p:nvSpPr>
          <p:cNvPr id="3" name="TextBox 2">
            <a:extLst>
              <a:ext uri="{FF2B5EF4-FFF2-40B4-BE49-F238E27FC236}">
                <a16:creationId xmlns:a16="http://schemas.microsoft.com/office/drawing/2014/main" id="{E6BC260B-6B92-4522-9F60-9907402973F8}"/>
              </a:ext>
            </a:extLst>
          </p:cNvPr>
          <p:cNvSpPr txBox="1"/>
          <p:nvPr/>
        </p:nvSpPr>
        <p:spPr>
          <a:xfrm>
            <a:off x="2071738" y="1838305"/>
            <a:ext cx="2435289" cy="2308324"/>
          </a:xfrm>
          <a:prstGeom prst="rect">
            <a:avLst/>
          </a:prstGeom>
          <a:noFill/>
          <a:ln>
            <a:solidFill>
              <a:schemeClr val="accent2">
                <a:lumMod val="60000"/>
                <a:lumOff val="40000"/>
              </a:schemeClr>
            </a:solidFill>
          </a:ln>
        </p:spPr>
        <p:txBody>
          <a:bodyPr wrap="square" rtlCol="0">
            <a:spAutoFit/>
          </a:bodyPr>
          <a:lstStyle/>
          <a:p>
            <a:r>
              <a:rPr lang="en-US" sz="1200" b="1" dirty="0"/>
              <a:t>GPD</a:t>
            </a:r>
          </a:p>
          <a:p>
            <a:r>
              <a:rPr lang="en-US" sz="1200" dirty="0"/>
              <a:t>Mean	0.905147</a:t>
            </a:r>
          </a:p>
          <a:p>
            <a:r>
              <a:rPr lang="en-US" sz="1200" dirty="0"/>
              <a:t>Variance 	0.158714</a:t>
            </a:r>
          </a:p>
          <a:p>
            <a:r>
              <a:rPr lang="en-US" sz="1200" dirty="0"/>
              <a:t>Std Dev	0.398389</a:t>
            </a:r>
          </a:p>
          <a:p>
            <a:r>
              <a:rPr lang="en-US" sz="1200" dirty="0"/>
              <a:t>Mode	0	0.96</a:t>
            </a:r>
          </a:p>
          <a:p>
            <a:r>
              <a:rPr lang="en-US" sz="1200" dirty="0"/>
              <a:t>Tail </a:t>
            </a:r>
          </a:p>
          <a:p>
            <a:r>
              <a:rPr lang="en-US" sz="1200" dirty="0"/>
              <a:t>151	0.359</a:t>
            </a:r>
          </a:p>
          <a:p>
            <a:r>
              <a:rPr lang="en-US" sz="1200" dirty="0"/>
              <a:t>152	0.476</a:t>
            </a:r>
          </a:p>
          <a:p>
            <a:r>
              <a:rPr lang="en-US" sz="1200" dirty="0"/>
              <a:t>153	0.350</a:t>
            </a:r>
          </a:p>
          <a:p>
            <a:r>
              <a:rPr lang="en-US" sz="1200" dirty="0"/>
              <a:t>154	0.026</a:t>
            </a:r>
          </a:p>
          <a:p>
            <a:r>
              <a:rPr lang="en-US" sz="1200" dirty="0"/>
              <a:t>155	0.306</a:t>
            </a:r>
          </a:p>
          <a:p>
            <a:endParaRPr lang="en-US" sz="1200" dirty="0"/>
          </a:p>
        </p:txBody>
      </p:sp>
      <p:sp>
        <p:nvSpPr>
          <p:cNvPr id="4" name="TextBox 3">
            <a:extLst>
              <a:ext uri="{FF2B5EF4-FFF2-40B4-BE49-F238E27FC236}">
                <a16:creationId xmlns:a16="http://schemas.microsoft.com/office/drawing/2014/main" id="{4A2E413E-6518-4A99-9691-CA76EFEBCE27}"/>
              </a:ext>
            </a:extLst>
          </p:cNvPr>
          <p:cNvSpPr txBox="1"/>
          <p:nvPr/>
        </p:nvSpPr>
        <p:spPr>
          <a:xfrm>
            <a:off x="2071035" y="4146629"/>
            <a:ext cx="2435289" cy="2308324"/>
          </a:xfrm>
          <a:prstGeom prst="rect">
            <a:avLst/>
          </a:prstGeom>
          <a:noFill/>
          <a:ln>
            <a:solidFill>
              <a:schemeClr val="accent2">
                <a:lumMod val="60000"/>
                <a:lumOff val="40000"/>
              </a:schemeClr>
            </a:solidFill>
          </a:ln>
        </p:spPr>
        <p:txBody>
          <a:bodyPr wrap="square" rtlCol="0">
            <a:spAutoFit/>
          </a:bodyPr>
          <a:lstStyle/>
          <a:p>
            <a:r>
              <a:rPr lang="en-US" sz="1200" b="1" dirty="0"/>
              <a:t>Family</a:t>
            </a:r>
          </a:p>
          <a:p>
            <a:r>
              <a:rPr lang="en-US" sz="1200" dirty="0"/>
              <a:t>Mean	1.208814</a:t>
            </a:r>
          </a:p>
          <a:p>
            <a:r>
              <a:rPr lang="en-US" sz="1200" dirty="0"/>
              <a:t>Variance 	0.089515</a:t>
            </a:r>
          </a:p>
          <a:p>
            <a:r>
              <a:rPr lang="en-US" sz="1200" dirty="0"/>
              <a:t>Std Dev	0.299191</a:t>
            </a:r>
          </a:p>
          <a:p>
            <a:r>
              <a:rPr lang="en-US" sz="1200" dirty="0"/>
              <a:t>Mode	0	1.465</a:t>
            </a:r>
          </a:p>
          <a:p>
            <a:r>
              <a:rPr lang="en-US" sz="1200" dirty="0"/>
              <a:t>Tail </a:t>
            </a:r>
          </a:p>
          <a:p>
            <a:r>
              <a:rPr lang="en-US" sz="1200" dirty="0"/>
              <a:t>151	0.711</a:t>
            </a:r>
          </a:p>
          <a:p>
            <a:r>
              <a:rPr lang="en-US" sz="1200" dirty="0"/>
              <a:t>152	0.885</a:t>
            </a:r>
          </a:p>
          <a:p>
            <a:r>
              <a:rPr lang="en-US" sz="1200" dirty="0"/>
              <a:t>153	0.517</a:t>
            </a:r>
          </a:p>
          <a:p>
            <a:r>
              <a:rPr lang="en-US" sz="1200" dirty="0"/>
              <a:t>154	0.000</a:t>
            </a:r>
          </a:p>
          <a:p>
            <a:r>
              <a:rPr lang="en-US" sz="1200" dirty="0"/>
              <a:t>155	0.575</a:t>
            </a:r>
          </a:p>
          <a:p>
            <a:endParaRPr lang="en-US" sz="1200" dirty="0"/>
          </a:p>
        </p:txBody>
      </p:sp>
      <p:sp>
        <p:nvSpPr>
          <p:cNvPr id="6" name="TextBox 5">
            <a:extLst>
              <a:ext uri="{FF2B5EF4-FFF2-40B4-BE49-F238E27FC236}">
                <a16:creationId xmlns:a16="http://schemas.microsoft.com/office/drawing/2014/main" id="{7DABBBB9-87E1-48C7-9E8A-66C545BD3A29}"/>
              </a:ext>
            </a:extLst>
          </p:cNvPr>
          <p:cNvSpPr txBox="1"/>
          <p:nvPr/>
        </p:nvSpPr>
        <p:spPr>
          <a:xfrm>
            <a:off x="4507028" y="1838306"/>
            <a:ext cx="2435289" cy="2308324"/>
          </a:xfrm>
          <a:prstGeom prst="rect">
            <a:avLst/>
          </a:prstGeom>
          <a:noFill/>
          <a:ln>
            <a:solidFill>
              <a:schemeClr val="accent2">
                <a:lumMod val="60000"/>
                <a:lumOff val="40000"/>
              </a:schemeClr>
            </a:solidFill>
          </a:ln>
        </p:spPr>
        <p:txBody>
          <a:bodyPr wrap="square" rtlCol="0">
            <a:spAutoFit/>
          </a:bodyPr>
          <a:lstStyle/>
          <a:p>
            <a:r>
              <a:rPr lang="en-US" sz="1200" b="1" dirty="0" err="1"/>
              <a:t>Life.exp</a:t>
            </a:r>
            <a:endParaRPr lang="en-US" sz="1200" b="1" dirty="0"/>
          </a:p>
          <a:p>
            <a:r>
              <a:rPr lang="en-US" sz="1200" dirty="0"/>
              <a:t>Mean	0.725244</a:t>
            </a:r>
          </a:p>
          <a:p>
            <a:r>
              <a:rPr lang="en-US" sz="1200" dirty="0"/>
              <a:t>Variance 	0.058624</a:t>
            </a:r>
          </a:p>
          <a:p>
            <a:r>
              <a:rPr lang="en-US" sz="1200" dirty="0"/>
              <a:t>Std Dev	0.242124</a:t>
            </a:r>
          </a:p>
          <a:p>
            <a:r>
              <a:rPr lang="en-US" sz="1200" dirty="0"/>
              <a:t>Mode	0	0.815</a:t>
            </a:r>
          </a:p>
          <a:p>
            <a:r>
              <a:rPr lang="en-US" sz="1200" dirty="0"/>
              <a:t>	1	0.999</a:t>
            </a:r>
          </a:p>
          <a:p>
            <a:r>
              <a:rPr lang="en-US" sz="1200" dirty="0"/>
              <a:t>Tail </a:t>
            </a:r>
          </a:p>
          <a:p>
            <a:r>
              <a:rPr lang="en-US" sz="1200" dirty="0"/>
              <a:t>151	0.614</a:t>
            </a:r>
          </a:p>
          <a:p>
            <a:r>
              <a:rPr lang="en-US" sz="1200" dirty="0"/>
              <a:t>152	0.499</a:t>
            </a:r>
          </a:p>
          <a:p>
            <a:r>
              <a:rPr lang="en-US" sz="1200" dirty="0"/>
              <a:t>153	0.361</a:t>
            </a:r>
          </a:p>
          <a:p>
            <a:r>
              <a:rPr lang="en-US" sz="1200" dirty="0"/>
              <a:t>154	0.105</a:t>
            </a:r>
          </a:p>
          <a:p>
            <a:r>
              <a:rPr lang="en-US" sz="1200" dirty="0"/>
              <a:t>155	0.295</a:t>
            </a:r>
          </a:p>
        </p:txBody>
      </p:sp>
      <p:sp>
        <p:nvSpPr>
          <p:cNvPr id="7" name="TextBox 6">
            <a:extLst>
              <a:ext uri="{FF2B5EF4-FFF2-40B4-BE49-F238E27FC236}">
                <a16:creationId xmlns:a16="http://schemas.microsoft.com/office/drawing/2014/main" id="{1498A73A-955F-4729-A494-C53EF9940B43}"/>
              </a:ext>
            </a:extLst>
          </p:cNvPr>
          <p:cNvSpPr txBox="1"/>
          <p:nvPr/>
        </p:nvSpPr>
        <p:spPr>
          <a:xfrm>
            <a:off x="4507028" y="4146630"/>
            <a:ext cx="2435289" cy="2292935"/>
          </a:xfrm>
          <a:prstGeom prst="rect">
            <a:avLst/>
          </a:prstGeom>
          <a:noFill/>
          <a:ln>
            <a:solidFill>
              <a:schemeClr val="accent2">
                <a:lumMod val="60000"/>
                <a:lumOff val="40000"/>
              </a:schemeClr>
            </a:solidFill>
          </a:ln>
        </p:spPr>
        <p:txBody>
          <a:bodyPr wrap="square" rtlCol="0">
            <a:spAutoFit/>
          </a:bodyPr>
          <a:lstStyle/>
          <a:p>
            <a:r>
              <a:rPr lang="en-US" sz="1100" b="1" dirty="0"/>
              <a:t>Freedom</a:t>
            </a:r>
          </a:p>
          <a:p>
            <a:r>
              <a:rPr lang="en-US" sz="1100" dirty="0"/>
              <a:t>Mean	0.392571</a:t>
            </a:r>
          </a:p>
          <a:p>
            <a:r>
              <a:rPr lang="en-US" sz="1100" dirty="0"/>
              <a:t>Variance 	0.020532</a:t>
            </a:r>
          </a:p>
          <a:p>
            <a:r>
              <a:rPr lang="en-US" sz="1100" dirty="0"/>
              <a:t>Std Dev	0.143289</a:t>
            </a:r>
          </a:p>
          <a:p>
            <a:r>
              <a:rPr lang="en-US" sz="1100" dirty="0"/>
              <a:t>Mode	0	0.498</a:t>
            </a:r>
          </a:p>
          <a:p>
            <a:r>
              <a:rPr lang="en-US" sz="1100" dirty="0"/>
              <a:t>	1	0.509</a:t>
            </a:r>
          </a:p>
          <a:p>
            <a:r>
              <a:rPr lang="en-US" sz="1100" dirty="0"/>
              <a:t>	2	0.557</a:t>
            </a:r>
          </a:p>
          <a:p>
            <a:r>
              <a:rPr lang="en-US" sz="1100" dirty="0"/>
              <a:t>Tail </a:t>
            </a:r>
          </a:p>
          <a:p>
            <a:r>
              <a:rPr lang="en-US" sz="1100" dirty="0"/>
              <a:t>151	0.555</a:t>
            </a:r>
          </a:p>
          <a:p>
            <a:r>
              <a:rPr lang="en-US" sz="1100" dirty="0"/>
              <a:t>152	0.417</a:t>
            </a:r>
          </a:p>
          <a:p>
            <a:r>
              <a:rPr lang="en-US" sz="1100" dirty="0"/>
              <a:t>153	0.000</a:t>
            </a:r>
          </a:p>
          <a:p>
            <a:r>
              <a:rPr lang="en-US" sz="1100" dirty="0"/>
              <a:t>154	0.225</a:t>
            </a:r>
          </a:p>
          <a:p>
            <a:r>
              <a:rPr lang="en-US" sz="1100" dirty="0"/>
              <a:t>155	0.010</a:t>
            </a:r>
          </a:p>
        </p:txBody>
      </p:sp>
      <p:sp>
        <p:nvSpPr>
          <p:cNvPr id="8" name="TextBox 7">
            <a:extLst>
              <a:ext uri="{FF2B5EF4-FFF2-40B4-BE49-F238E27FC236}">
                <a16:creationId xmlns:a16="http://schemas.microsoft.com/office/drawing/2014/main" id="{51955A8D-0CC2-452F-B27E-29F0A43C29D3}"/>
              </a:ext>
            </a:extLst>
          </p:cNvPr>
          <p:cNvSpPr txBox="1"/>
          <p:nvPr/>
        </p:nvSpPr>
        <p:spPr>
          <a:xfrm>
            <a:off x="6942317" y="1838305"/>
            <a:ext cx="2435289" cy="2123658"/>
          </a:xfrm>
          <a:prstGeom prst="rect">
            <a:avLst/>
          </a:prstGeom>
          <a:noFill/>
          <a:ln>
            <a:solidFill>
              <a:schemeClr val="accent2">
                <a:lumMod val="60000"/>
                <a:lumOff val="40000"/>
              </a:schemeClr>
            </a:solidFill>
          </a:ln>
        </p:spPr>
        <p:txBody>
          <a:bodyPr wrap="square" rtlCol="0">
            <a:spAutoFit/>
          </a:bodyPr>
          <a:lstStyle/>
          <a:p>
            <a:r>
              <a:rPr lang="en-US" sz="1200" b="1" dirty="0"/>
              <a:t>Generosity</a:t>
            </a:r>
          </a:p>
          <a:p>
            <a:r>
              <a:rPr lang="en-US" sz="1200" dirty="0"/>
              <a:t>Mean	0.184846</a:t>
            </a:r>
          </a:p>
          <a:p>
            <a:r>
              <a:rPr lang="en-US" sz="1200" dirty="0"/>
              <a:t>Variance 	0.009073</a:t>
            </a:r>
          </a:p>
          <a:p>
            <a:r>
              <a:rPr lang="en-US" sz="1200" dirty="0"/>
              <a:t>Std Dev	0.095254</a:t>
            </a:r>
          </a:p>
          <a:p>
            <a:r>
              <a:rPr lang="en-US" sz="1200" dirty="0"/>
              <a:t>Mode	0	0.153</a:t>
            </a:r>
          </a:p>
          <a:p>
            <a:r>
              <a:rPr lang="en-US" sz="1200" dirty="0"/>
              <a:t>Tail </a:t>
            </a:r>
          </a:p>
          <a:p>
            <a:r>
              <a:rPr lang="en-US" sz="1200" dirty="0"/>
              <a:t>151	0.217</a:t>
            </a:r>
          </a:p>
          <a:p>
            <a:r>
              <a:rPr lang="en-US" sz="1200" dirty="0"/>
              <a:t>152	0.276</a:t>
            </a:r>
          </a:p>
          <a:p>
            <a:r>
              <a:rPr lang="en-US" sz="1200" dirty="0"/>
              <a:t>153	0.158</a:t>
            </a:r>
          </a:p>
          <a:p>
            <a:r>
              <a:rPr lang="en-US" sz="1200" dirty="0"/>
              <a:t>154	0.235</a:t>
            </a:r>
          </a:p>
          <a:p>
            <a:r>
              <a:rPr lang="en-US" sz="1200" dirty="0"/>
              <a:t>155	0.202</a:t>
            </a:r>
          </a:p>
        </p:txBody>
      </p:sp>
      <p:sp>
        <p:nvSpPr>
          <p:cNvPr id="9" name="TextBox 8">
            <a:extLst>
              <a:ext uri="{FF2B5EF4-FFF2-40B4-BE49-F238E27FC236}">
                <a16:creationId xmlns:a16="http://schemas.microsoft.com/office/drawing/2014/main" id="{E4AE39D2-19F6-456B-881A-01B264746E16}"/>
              </a:ext>
            </a:extLst>
          </p:cNvPr>
          <p:cNvSpPr txBox="1"/>
          <p:nvPr/>
        </p:nvSpPr>
        <p:spPr>
          <a:xfrm>
            <a:off x="6943021" y="3961963"/>
            <a:ext cx="2435289" cy="2492990"/>
          </a:xfrm>
          <a:prstGeom prst="rect">
            <a:avLst/>
          </a:prstGeom>
          <a:noFill/>
          <a:ln>
            <a:solidFill>
              <a:schemeClr val="accent2">
                <a:lumMod val="60000"/>
                <a:lumOff val="40000"/>
              </a:schemeClr>
            </a:solidFill>
          </a:ln>
        </p:spPr>
        <p:txBody>
          <a:bodyPr wrap="square" rtlCol="0">
            <a:spAutoFit/>
          </a:bodyPr>
          <a:lstStyle/>
          <a:p>
            <a:r>
              <a:rPr lang="en-US" sz="1200" b="1" dirty="0"/>
              <a:t>Corruption</a:t>
            </a:r>
          </a:p>
          <a:p>
            <a:r>
              <a:rPr lang="en-US" sz="1200" dirty="0"/>
              <a:t>Mean	0.110603</a:t>
            </a:r>
          </a:p>
          <a:p>
            <a:r>
              <a:rPr lang="en-US" sz="1200" dirty="0"/>
              <a:t>Variance 	0.008937</a:t>
            </a:r>
          </a:p>
          <a:p>
            <a:r>
              <a:rPr lang="en-US" sz="1200" dirty="0"/>
              <a:t>Std Dev	0.094538</a:t>
            </a:r>
          </a:p>
          <a:p>
            <a:r>
              <a:rPr lang="en-US" sz="1200" dirty="0"/>
              <a:t>Mode	0	0.028</a:t>
            </a:r>
          </a:p>
          <a:p>
            <a:r>
              <a:rPr lang="en-US" sz="1200" dirty="0"/>
              <a:t>	1	0.078</a:t>
            </a:r>
          </a:p>
          <a:p>
            <a:r>
              <a:rPr lang="en-US" sz="1200" dirty="0"/>
              <a:t>	2	0.089</a:t>
            </a:r>
          </a:p>
          <a:p>
            <a:r>
              <a:rPr lang="en-US" sz="1200" dirty="0"/>
              <a:t>Tail </a:t>
            </a:r>
          </a:p>
          <a:p>
            <a:r>
              <a:rPr lang="en-US" sz="1200" dirty="0"/>
              <a:t>151	0.411</a:t>
            </a:r>
          </a:p>
          <a:p>
            <a:r>
              <a:rPr lang="en-US" sz="1200" dirty="0"/>
              <a:t>152	0.147</a:t>
            </a:r>
          </a:p>
          <a:p>
            <a:r>
              <a:rPr lang="en-US" sz="1200" dirty="0"/>
              <a:t>153	0.025</a:t>
            </a:r>
          </a:p>
          <a:p>
            <a:r>
              <a:rPr lang="en-US" sz="1200" dirty="0"/>
              <a:t>154	0.035</a:t>
            </a:r>
          </a:p>
          <a:p>
            <a:r>
              <a:rPr lang="en-US" sz="1200" dirty="0"/>
              <a:t>155	0.091</a:t>
            </a:r>
          </a:p>
        </p:txBody>
      </p:sp>
    </p:spTree>
    <p:extLst>
      <p:ext uri="{BB962C8B-B14F-4D97-AF65-F5344CB8AC3E}">
        <p14:creationId xmlns:p14="http://schemas.microsoft.com/office/powerpoint/2010/main" val="32002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2D8A-B24A-43B2-A1E5-58EF95A28710}"/>
              </a:ext>
            </a:extLst>
          </p:cNvPr>
          <p:cNvSpPr>
            <a:spLocks noGrp="1"/>
          </p:cNvSpPr>
          <p:nvPr>
            <p:ph type="title"/>
          </p:nvPr>
        </p:nvSpPr>
        <p:spPr>
          <a:xfrm>
            <a:off x="1066800" y="1503206"/>
            <a:ext cx="10058400" cy="773830"/>
          </a:xfrm>
        </p:spPr>
        <p:txBody>
          <a:bodyPr>
            <a:normAutofit/>
          </a:bodyPr>
          <a:lstStyle/>
          <a:p>
            <a:r>
              <a:rPr lang="en-US" sz="1400" dirty="0"/>
              <a:t>Forbes (2018) state Europe as the happiest continent in the world.</a:t>
            </a:r>
            <a:br>
              <a:rPr lang="en-US" sz="1400" dirty="0"/>
            </a:br>
            <a:r>
              <a:rPr lang="en-US" sz="1400" dirty="0"/>
              <a:t>What does happen if we analyze Happiness Score in Europe and compare it with the Happiness score of the rest of the world?</a:t>
            </a:r>
            <a:endParaRPr lang="en-US" dirty="0"/>
          </a:p>
        </p:txBody>
      </p:sp>
      <p:sp>
        <p:nvSpPr>
          <p:cNvPr id="3" name="Title 1">
            <a:extLst>
              <a:ext uri="{FF2B5EF4-FFF2-40B4-BE49-F238E27FC236}">
                <a16:creationId xmlns:a16="http://schemas.microsoft.com/office/drawing/2014/main" id="{50F0EFE5-A51F-4A13-AAC6-15C957D0AB97}"/>
              </a:ext>
            </a:extLst>
          </p:cNvPr>
          <p:cNvSpPr txBox="1">
            <a:spLocks/>
          </p:cNvSpPr>
          <p:nvPr/>
        </p:nvSpPr>
        <p:spPr>
          <a:xfrm>
            <a:off x="1066800" y="40304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Density Analysis</a:t>
            </a:r>
          </a:p>
        </p:txBody>
      </p:sp>
      <p:sp>
        <p:nvSpPr>
          <p:cNvPr id="7" name="TextBox 6">
            <a:extLst>
              <a:ext uri="{FF2B5EF4-FFF2-40B4-BE49-F238E27FC236}">
                <a16:creationId xmlns:a16="http://schemas.microsoft.com/office/drawing/2014/main" id="{3D228686-2099-4EE2-9F77-374291970068}"/>
              </a:ext>
            </a:extLst>
          </p:cNvPr>
          <p:cNvSpPr txBox="1"/>
          <p:nvPr/>
        </p:nvSpPr>
        <p:spPr>
          <a:xfrm>
            <a:off x="7153834" y="2958352"/>
            <a:ext cx="4231342" cy="2554545"/>
          </a:xfrm>
          <a:prstGeom prst="rect">
            <a:avLst/>
          </a:prstGeom>
          <a:noFill/>
        </p:spPr>
        <p:txBody>
          <a:bodyPr wrap="square" rtlCol="0">
            <a:spAutoFit/>
          </a:bodyPr>
          <a:lstStyle/>
          <a:p>
            <a:r>
              <a:rPr lang="en-US" sz="1600" dirty="0"/>
              <a:t>From this plot, European countries actually has a better happiness score than the rest of the world, they have less variance in its data and a higher median, taking out the European country from the total result (All the countries) makes the curve of the happiness score of the rest of the countries moved is median to the right, where the lower scores are</a:t>
            </a:r>
          </a:p>
        </p:txBody>
      </p:sp>
      <p:pic>
        <p:nvPicPr>
          <p:cNvPr id="9" name="Picture 8">
            <a:extLst>
              <a:ext uri="{FF2B5EF4-FFF2-40B4-BE49-F238E27FC236}">
                <a16:creationId xmlns:a16="http://schemas.microsoft.com/office/drawing/2014/main" id="{8D0441C4-3EF1-418F-8527-38BCCA4926B4}"/>
              </a:ext>
            </a:extLst>
          </p:cNvPr>
          <p:cNvPicPr>
            <a:picLocks noChangeAspect="1"/>
          </p:cNvPicPr>
          <p:nvPr/>
        </p:nvPicPr>
        <p:blipFill>
          <a:blip r:embed="rId2"/>
          <a:stretch>
            <a:fillRect/>
          </a:stretch>
        </p:blipFill>
        <p:spPr>
          <a:xfrm>
            <a:off x="1351758" y="2426641"/>
            <a:ext cx="5411433" cy="3531405"/>
          </a:xfrm>
          <a:prstGeom prst="rect">
            <a:avLst/>
          </a:prstGeom>
        </p:spPr>
      </p:pic>
    </p:spTree>
    <p:extLst>
      <p:ext uri="{BB962C8B-B14F-4D97-AF65-F5344CB8AC3E}">
        <p14:creationId xmlns:p14="http://schemas.microsoft.com/office/powerpoint/2010/main" val="194252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A28B-1980-4D7F-9F2B-C1772ED074D5}"/>
              </a:ext>
            </a:extLst>
          </p:cNvPr>
          <p:cNvSpPr>
            <a:spLocks noGrp="1"/>
          </p:cNvSpPr>
          <p:nvPr>
            <p:ph type="title"/>
          </p:nvPr>
        </p:nvSpPr>
        <p:spPr/>
        <p:txBody>
          <a:bodyPr/>
          <a:lstStyle/>
          <a:p>
            <a:r>
              <a:rPr lang="en-US" dirty="0"/>
              <a:t>CDF for Happiness Score</a:t>
            </a:r>
          </a:p>
        </p:txBody>
      </p:sp>
      <p:pic>
        <p:nvPicPr>
          <p:cNvPr id="4" name="Picture 3">
            <a:extLst>
              <a:ext uri="{FF2B5EF4-FFF2-40B4-BE49-F238E27FC236}">
                <a16:creationId xmlns:a16="http://schemas.microsoft.com/office/drawing/2014/main" id="{5E4F340A-2B5F-4052-9F08-598E72E1993D}"/>
              </a:ext>
            </a:extLst>
          </p:cNvPr>
          <p:cNvPicPr>
            <a:picLocks noChangeAspect="1"/>
          </p:cNvPicPr>
          <p:nvPr/>
        </p:nvPicPr>
        <p:blipFill>
          <a:blip r:embed="rId2"/>
          <a:stretch>
            <a:fillRect/>
          </a:stretch>
        </p:blipFill>
        <p:spPr>
          <a:xfrm>
            <a:off x="1318745" y="2346945"/>
            <a:ext cx="4418667" cy="3165952"/>
          </a:xfrm>
          <a:prstGeom prst="rect">
            <a:avLst/>
          </a:prstGeom>
        </p:spPr>
      </p:pic>
      <p:sp>
        <p:nvSpPr>
          <p:cNvPr id="5" name="TextBox 4">
            <a:extLst>
              <a:ext uri="{FF2B5EF4-FFF2-40B4-BE49-F238E27FC236}">
                <a16:creationId xmlns:a16="http://schemas.microsoft.com/office/drawing/2014/main" id="{313EEB75-B889-4F61-9CD4-D98F27432EF8}"/>
              </a:ext>
            </a:extLst>
          </p:cNvPr>
          <p:cNvSpPr txBox="1"/>
          <p:nvPr/>
        </p:nvSpPr>
        <p:spPr>
          <a:xfrm>
            <a:off x="6347010" y="2519081"/>
            <a:ext cx="4231342" cy="3046988"/>
          </a:xfrm>
          <a:prstGeom prst="rect">
            <a:avLst/>
          </a:prstGeom>
          <a:noFill/>
        </p:spPr>
        <p:txBody>
          <a:bodyPr wrap="square" rtlCol="0">
            <a:spAutoFit/>
          </a:bodyPr>
          <a:lstStyle/>
          <a:p>
            <a:r>
              <a:rPr lang="en-US" sz="1600" dirty="0"/>
              <a:t>The countries that has reported lower Happiness Score are the ones that has a score of less 4.2 (Information from the Histogram), from the CDF plot, approximately less than 15% of the 156 countries that participate in the survey report this low numbers.</a:t>
            </a:r>
          </a:p>
          <a:p>
            <a:r>
              <a:rPr lang="en-US" sz="1600" dirty="0"/>
              <a:t>The 50% of the countries report approximately 5.5 Happiness Score, the Maximum Happiness Score was 7.769, so it could be said that the world half of the Happy in the Happiness Score range</a:t>
            </a:r>
          </a:p>
        </p:txBody>
      </p:sp>
    </p:spTree>
    <p:extLst>
      <p:ext uri="{BB962C8B-B14F-4D97-AF65-F5344CB8AC3E}">
        <p14:creationId xmlns:p14="http://schemas.microsoft.com/office/powerpoint/2010/main" val="171664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3C8F-8691-48C2-8243-8EA27913A549}"/>
              </a:ext>
            </a:extLst>
          </p:cNvPr>
          <p:cNvSpPr>
            <a:spLocks noGrp="1"/>
          </p:cNvSpPr>
          <p:nvPr>
            <p:ph type="title"/>
          </p:nvPr>
        </p:nvSpPr>
        <p:spPr/>
        <p:txBody>
          <a:bodyPr/>
          <a:lstStyle/>
          <a:p>
            <a:r>
              <a:rPr lang="en-US" dirty="0"/>
              <a:t>CDF</a:t>
            </a:r>
          </a:p>
        </p:txBody>
      </p:sp>
      <p:pic>
        <p:nvPicPr>
          <p:cNvPr id="3" name="Picture 2">
            <a:extLst>
              <a:ext uri="{FF2B5EF4-FFF2-40B4-BE49-F238E27FC236}">
                <a16:creationId xmlns:a16="http://schemas.microsoft.com/office/drawing/2014/main" id="{DA9938DF-6802-48E6-9E94-FF195910D1D0}"/>
              </a:ext>
            </a:extLst>
          </p:cNvPr>
          <p:cNvPicPr>
            <a:picLocks noChangeAspect="1"/>
          </p:cNvPicPr>
          <p:nvPr/>
        </p:nvPicPr>
        <p:blipFill>
          <a:blip r:embed="rId2"/>
          <a:stretch>
            <a:fillRect/>
          </a:stretch>
        </p:blipFill>
        <p:spPr>
          <a:xfrm>
            <a:off x="6567607" y="1961835"/>
            <a:ext cx="2513472" cy="1957170"/>
          </a:xfrm>
          <a:prstGeom prst="rect">
            <a:avLst/>
          </a:prstGeom>
        </p:spPr>
      </p:pic>
      <p:pic>
        <p:nvPicPr>
          <p:cNvPr id="5" name="Picture 4">
            <a:extLst>
              <a:ext uri="{FF2B5EF4-FFF2-40B4-BE49-F238E27FC236}">
                <a16:creationId xmlns:a16="http://schemas.microsoft.com/office/drawing/2014/main" id="{0896496B-4BE8-4E58-AFFA-A17FDD947394}"/>
              </a:ext>
            </a:extLst>
          </p:cNvPr>
          <p:cNvPicPr>
            <a:picLocks noChangeAspect="1"/>
          </p:cNvPicPr>
          <p:nvPr/>
        </p:nvPicPr>
        <p:blipFill>
          <a:blip r:embed="rId3"/>
          <a:stretch>
            <a:fillRect/>
          </a:stretch>
        </p:blipFill>
        <p:spPr>
          <a:xfrm>
            <a:off x="1008433" y="2014194"/>
            <a:ext cx="2548873" cy="1957170"/>
          </a:xfrm>
          <a:prstGeom prst="rect">
            <a:avLst/>
          </a:prstGeom>
        </p:spPr>
      </p:pic>
      <p:pic>
        <p:nvPicPr>
          <p:cNvPr id="8" name="Picture 7">
            <a:extLst>
              <a:ext uri="{FF2B5EF4-FFF2-40B4-BE49-F238E27FC236}">
                <a16:creationId xmlns:a16="http://schemas.microsoft.com/office/drawing/2014/main" id="{D412EBD6-82F5-4804-A8B9-194731F3A4C9}"/>
              </a:ext>
            </a:extLst>
          </p:cNvPr>
          <p:cNvPicPr>
            <a:picLocks noChangeAspect="1"/>
          </p:cNvPicPr>
          <p:nvPr/>
        </p:nvPicPr>
        <p:blipFill>
          <a:blip r:embed="rId4"/>
          <a:stretch>
            <a:fillRect/>
          </a:stretch>
        </p:blipFill>
        <p:spPr>
          <a:xfrm>
            <a:off x="6567606" y="4259660"/>
            <a:ext cx="2513473" cy="1957171"/>
          </a:xfrm>
          <a:prstGeom prst="rect">
            <a:avLst/>
          </a:prstGeom>
        </p:spPr>
      </p:pic>
      <p:pic>
        <p:nvPicPr>
          <p:cNvPr id="9" name="Picture 8">
            <a:extLst>
              <a:ext uri="{FF2B5EF4-FFF2-40B4-BE49-F238E27FC236}">
                <a16:creationId xmlns:a16="http://schemas.microsoft.com/office/drawing/2014/main" id="{4929F925-D41A-45C5-8BEC-60F9E7845BA2}"/>
              </a:ext>
            </a:extLst>
          </p:cNvPr>
          <p:cNvPicPr>
            <a:picLocks noChangeAspect="1"/>
          </p:cNvPicPr>
          <p:nvPr/>
        </p:nvPicPr>
        <p:blipFill>
          <a:blip r:embed="rId5"/>
          <a:stretch>
            <a:fillRect/>
          </a:stretch>
        </p:blipFill>
        <p:spPr>
          <a:xfrm>
            <a:off x="1026134" y="4203018"/>
            <a:ext cx="2513473" cy="1957172"/>
          </a:xfrm>
          <a:prstGeom prst="rect">
            <a:avLst/>
          </a:prstGeom>
        </p:spPr>
      </p:pic>
      <p:sp>
        <p:nvSpPr>
          <p:cNvPr id="10" name="TextBox 9">
            <a:extLst>
              <a:ext uri="{FF2B5EF4-FFF2-40B4-BE49-F238E27FC236}">
                <a16:creationId xmlns:a16="http://schemas.microsoft.com/office/drawing/2014/main" id="{20470287-32DF-40E7-A19C-ACBE801A925F}"/>
              </a:ext>
            </a:extLst>
          </p:cNvPr>
          <p:cNvSpPr txBox="1"/>
          <p:nvPr/>
        </p:nvSpPr>
        <p:spPr>
          <a:xfrm>
            <a:off x="3582528" y="2167430"/>
            <a:ext cx="2513472" cy="1200329"/>
          </a:xfrm>
          <a:prstGeom prst="rect">
            <a:avLst/>
          </a:prstGeom>
          <a:noFill/>
        </p:spPr>
        <p:txBody>
          <a:bodyPr wrap="square" rtlCol="0">
            <a:spAutoFit/>
          </a:bodyPr>
          <a:lstStyle/>
          <a:p>
            <a:r>
              <a:rPr lang="en-US" sz="1200" dirty="0"/>
              <a:t>In 75% of the countries the GDP contributes in 1.2 to the Happiness Score calculation. What is significantly a high contribution to the happiness score</a:t>
            </a:r>
          </a:p>
        </p:txBody>
      </p:sp>
      <p:sp>
        <p:nvSpPr>
          <p:cNvPr id="11" name="TextBox 10">
            <a:extLst>
              <a:ext uri="{FF2B5EF4-FFF2-40B4-BE49-F238E27FC236}">
                <a16:creationId xmlns:a16="http://schemas.microsoft.com/office/drawing/2014/main" id="{1D75353B-47AC-4CDA-B058-602176450334}"/>
              </a:ext>
            </a:extLst>
          </p:cNvPr>
          <p:cNvSpPr txBox="1"/>
          <p:nvPr/>
        </p:nvSpPr>
        <p:spPr>
          <a:xfrm>
            <a:off x="3681140" y="4197476"/>
            <a:ext cx="2513472" cy="646331"/>
          </a:xfrm>
          <a:prstGeom prst="rect">
            <a:avLst/>
          </a:prstGeom>
          <a:noFill/>
        </p:spPr>
        <p:txBody>
          <a:bodyPr wrap="square" rtlCol="0">
            <a:spAutoFit/>
          </a:bodyPr>
          <a:lstStyle/>
          <a:p>
            <a:r>
              <a:rPr lang="en-US" sz="1200" dirty="0"/>
              <a:t>In 75% of the countries Family contributes in 1.2 to the Happiness Score calculation</a:t>
            </a:r>
          </a:p>
        </p:txBody>
      </p:sp>
      <p:sp>
        <p:nvSpPr>
          <p:cNvPr id="12" name="TextBox 11">
            <a:extLst>
              <a:ext uri="{FF2B5EF4-FFF2-40B4-BE49-F238E27FC236}">
                <a16:creationId xmlns:a16="http://schemas.microsoft.com/office/drawing/2014/main" id="{1E37C8E8-A1BB-42E8-908B-8E569E4A8CEB}"/>
              </a:ext>
            </a:extLst>
          </p:cNvPr>
          <p:cNvSpPr txBox="1"/>
          <p:nvPr/>
        </p:nvSpPr>
        <p:spPr>
          <a:xfrm>
            <a:off x="9106301" y="1961835"/>
            <a:ext cx="2513472" cy="1569660"/>
          </a:xfrm>
          <a:prstGeom prst="rect">
            <a:avLst/>
          </a:prstGeom>
          <a:noFill/>
        </p:spPr>
        <p:txBody>
          <a:bodyPr wrap="square" rtlCol="0">
            <a:spAutoFit/>
          </a:bodyPr>
          <a:lstStyle/>
          <a:p>
            <a:r>
              <a:rPr lang="en-US" sz="1200" dirty="0"/>
              <a:t>In 50% of the countries the trust in the Government contributes with only 0.1 to the Happiness Score calculation. What this number means, is that the Government does not have to work so hard in the trust of their people to make them happy</a:t>
            </a:r>
          </a:p>
        </p:txBody>
      </p:sp>
      <p:sp>
        <p:nvSpPr>
          <p:cNvPr id="13" name="TextBox 12">
            <a:extLst>
              <a:ext uri="{FF2B5EF4-FFF2-40B4-BE49-F238E27FC236}">
                <a16:creationId xmlns:a16="http://schemas.microsoft.com/office/drawing/2014/main" id="{FB8D89F9-378A-4151-9B79-718E646B6C0B}"/>
              </a:ext>
            </a:extLst>
          </p:cNvPr>
          <p:cNvSpPr txBox="1"/>
          <p:nvPr/>
        </p:nvSpPr>
        <p:spPr>
          <a:xfrm>
            <a:off x="9081079" y="4259660"/>
            <a:ext cx="2513472" cy="1569660"/>
          </a:xfrm>
          <a:prstGeom prst="rect">
            <a:avLst/>
          </a:prstGeom>
          <a:noFill/>
        </p:spPr>
        <p:txBody>
          <a:bodyPr wrap="square" rtlCol="0">
            <a:spAutoFit/>
          </a:bodyPr>
          <a:lstStyle/>
          <a:p>
            <a:r>
              <a:rPr lang="en-US" sz="1200" dirty="0"/>
              <a:t>Almost every country shows that the Generosity, or some relation with the society it only contributes with in 0.8 to the Happiness Score calculation. So looks like relation with the neighbor is not that important either to make us happy</a:t>
            </a:r>
          </a:p>
        </p:txBody>
      </p:sp>
    </p:spTree>
    <p:extLst>
      <p:ext uri="{BB962C8B-B14F-4D97-AF65-F5344CB8AC3E}">
        <p14:creationId xmlns:p14="http://schemas.microsoft.com/office/powerpoint/2010/main" val="4014273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{B94C0980-8F55-451B-9689-AFB17E1D0A34}tf78438558</Template>
  <TotalTime>0</TotalTime>
  <Words>2220</Words>
  <Application>Microsoft Office PowerPoint</Application>
  <PresentationFormat>Widescreen</PresentationFormat>
  <Paragraphs>167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Garamond</vt:lpstr>
      <vt:lpstr>SavonVTI</vt:lpstr>
      <vt:lpstr>The happiness report</vt:lpstr>
      <vt:lpstr>Research Question</vt:lpstr>
      <vt:lpstr>Definition of the Variables</vt:lpstr>
      <vt:lpstr>Histogram of Happiness Score</vt:lpstr>
      <vt:lpstr>Histogram</vt:lpstr>
      <vt:lpstr>Variable’s Description</vt:lpstr>
      <vt:lpstr>Forbes (2018) state Europe as the happiest continent in the world. What does happen if we analyze Happiness Score in Europe and compare it with the Happiness score of the rest of the world?</vt:lpstr>
      <vt:lpstr>CDF for Happiness Score</vt:lpstr>
      <vt:lpstr>CDF</vt:lpstr>
      <vt:lpstr>CDF of Normal Distribution for Happiness Score</vt:lpstr>
      <vt:lpstr>PowerPoint Presentation</vt:lpstr>
      <vt:lpstr>Correlation Heatmap</vt:lpstr>
      <vt:lpstr>Scatter Plot Happiness Score Vs variables with higher Pearson’s Correlation</vt:lpstr>
      <vt:lpstr>Are the Correlation of the Variables in study statistically significant?</vt:lpstr>
      <vt:lpstr>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2020-05-27T00:17:08Z</dcterms:created>
  <dcterms:modified xsi:type="dcterms:W3CDTF">2020-05-29T14:47:58Z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