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1698" r:id="rId5"/>
    <p:sldId id="266" r:id="rId6"/>
    <p:sldId id="285" r:id="rId7"/>
    <p:sldId id="1687" r:id="rId8"/>
    <p:sldId id="1692" r:id="rId9"/>
    <p:sldId id="1693" r:id="rId10"/>
    <p:sldId id="1694" r:id="rId11"/>
    <p:sldId id="1695" r:id="rId12"/>
    <p:sldId id="1699" r:id="rId13"/>
    <p:sldId id="277" r:id="rId14"/>
    <p:sldId id="1696" r:id="rId15"/>
    <p:sldId id="267" r:id="rId16"/>
    <p:sldId id="261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35"/>
    <a:srgbClr val="F68A00"/>
    <a:srgbClr val="CC4A4A"/>
    <a:srgbClr val="FEF3D2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4" autoAdjust="0"/>
    <p:restoredTop sz="94710" autoAdjust="0"/>
  </p:normalViewPr>
  <p:slideViewPr>
    <p:cSldViewPr snapToGrid="0">
      <p:cViewPr varScale="1">
        <p:scale>
          <a:sx n="85" d="100"/>
          <a:sy n="85" d="100"/>
        </p:scale>
        <p:origin x="643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7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23T13:19:02"/>
    </inkml:context>
    <inkml:brush xml:id="br0">
      <inkml:brushProperty name="width" value="0" units="cm"/>
      <inkml:brushProperty name="height" value="0.6" units="cm"/>
      <inkml:brushProperty name="color" value="#000000"/>
    </inkml:brush>
  </inkml:definitions>
  <inkml:trace contextRef="#ctx0" brushRef="#br0">64 0,'-4'0,"-2"4,-8 2,-6-1,1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23T13:19:02"/>
    </inkml:context>
    <inkml:brush xml:id="br0">
      <inkml:brushProperty name="width" value="0" units="cm"/>
      <inkml:brushProperty name="height" value="0.6" units="cm"/>
      <inkml:brushProperty name="color" value="#000000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12-23T13:19:02"/>
    </inkml:context>
    <inkml:brush xml:id="br0">
      <inkml:brushProperty name="width" value="0" units="cm"/>
      <inkml:brushProperty name="height" value="0.6" units="cm"/>
      <inkml:brushProperty name="color" value="#000000"/>
    </inkml:brush>
  </inkml:definitions>
  <inkml:trace contextRef="#ctx0" brushRef="#br0">64 0,'-4'0,"-2"4,-8 2,-6-1,1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图片占位符 47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560457" cy="3243555"/>
          </a:xfrm>
          <a:custGeom>
            <a:avLst/>
            <a:gdLst>
              <a:gd name="connsiteX0" fmla="*/ 0 w 6560457"/>
              <a:gd name="connsiteY0" fmla="*/ 0 h 3243555"/>
              <a:gd name="connsiteX1" fmla="*/ 6560457 w 6560457"/>
              <a:gd name="connsiteY1" fmla="*/ 0 h 3243555"/>
              <a:gd name="connsiteX2" fmla="*/ 3547349 w 6560457"/>
              <a:gd name="connsiteY2" fmla="*/ 3033541 h 3243555"/>
              <a:gd name="connsiteX3" fmla="*/ 2519622 w 6560457"/>
              <a:gd name="connsiteY3" fmla="*/ 3033541 h 3243555"/>
              <a:gd name="connsiteX4" fmla="*/ 42783 w 6560457"/>
              <a:gd name="connsiteY4" fmla="*/ 539905 h 3243555"/>
              <a:gd name="connsiteX5" fmla="*/ 0 w 6560457"/>
              <a:gd name="connsiteY5" fmla="*/ 496833 h 3243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0457" h="3243555">
                <a:moveTo>
                  <a:pt x="0" y="0"/>
                </a:moveTo>
                <a:lnTo>
                  <a:pt x="6560457" y="0"/>
                </a:lnTo>
                <a:cubicBezTo>
                  <a:pt x="3547349" y="3033541"/>
                  <a:pt x="3547349" y="3033541"/>
                  <a:pt x="3547349" y="3033541"/>
                </a:cubicBezTo>
                <a:cubicBezTo>
                  <a:pt x="3267060" y="3313560"/>
                  <a:pt x="2799911" y="3313560"/>
                  <a:pt x="2519622" y="3033541"/>
                </a:cubicBezTo>
                <a:cubicBezTo>
                  <a:pt x="1201387" y="1706367"/>
                  <a:pt x="459880" y="959831"/>
                  <a:pt x="42783" y="539905"/>
                </a:cubicBezTo>
                <a:lnTo>
                  <a:pt x="0" y="4968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8" name="Freeform 20"/>
          <p:cNvSpPr/>
          <p:nvPr userDrawn="1"/>
        </p:nvSpPr>
        <p:spPr bwMode="auto">
          <a:xfrm>
            <a:off x="6858652" y="6002210"/>
            <a:ext cx="1840093" cy="855790"/>
          </a:xfrm>
          <a:custGeom>
            <a:avLst/>
            <a:gdLst>
              <a:gd name="T0" fmla="*/ 0 w 303"/>
              <a:gd name="T1" fmla="*/ 141 h 141"/>
              <a:gd name="T2" fmla="*/ 130 w 303"/>
              <a:gd name="T3" fmla="*/ 12 h 141"/>
              <a:gd name="T4" fmla="*/ 173 w 303"/>
              <a:gd name="T5" fmla="*/ 12 h 141"/>
              <a:gd name="T6" fmla="*/ 303 w 303"/>
              <a:gd name="T7" fmla="*/ 141 h 141"/>
              <a:gd name="T8" fmla="*/ 0 w 303"/>
              <a:gd name="T9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141">
                <a:moveTo>
                  <a:pt x="0" y="141"/>
                </a:moveTo>
                <a:cubicBezTo>
                  <a:pt x="130" y="12"/>
                  <a:pt x="130" y="12"/>
                  <a:pt x="130" y="12"/>
                </a:cubicBezTo>
                <a:cubicBezTo>
                  <a:pt x="142" y="0"/>
                  <a:pt x="161" y="0"/>
                  <a:pt x="173" y="12"/>
                </a:cubicBezTo>
                <a:cubicBezTo>
                  <a:pt x="303" y="141"/>
                  <a:pt x="303" y="141"/>
                  <a:pt x="303" y="141"/>
                </a:cubicBezTo>
                <a:lnTo>
                  <a:pt x="0" y="141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任意多边形: 形状 40"/>
          <p:cNvSpPr/>
          <p:nvPr userDrawn="1"/>
        </p:nvSpPr>
        <p:spPr>
          <a:xfrm rot="2700000">
            <a:off x="-2559703" y="3281251"/>
            <a:ext cx="7718094" cy="4054774"/>
          </a:xfrm>
          <a:custGeom>
            <a:avLst/>
            <a:gdLst>
              <a:gd name="connsiteX0" fmla="*/ 0 w 7718094"/>
              <a:gd name="connsiteY0" fmla="*/ 5889 h 4054774"/>
              <a:gd name="connsiteX1" fmla="*/ 58406 w 7718094"/>
              <a:gd name="connsiteY1" fmla="*/ 1 h 4054774"/>
              <a:gd name="connsiteX2" fmla="*/ 7225995 w 7718094"/>
              <a:gd name="connsiteY2" fmla="*/ 0 h 4054774"/>
              <a:gd name="connsiteX3" fmla="*/ 7694887 w 7718094"/>
              <a:gd name="connsiteY3" fmla="*/ 310803 h 4054774"/>
              <a:gd name="connsiteX4" fmla="*/ 7718094 w 7718094"/>
              <a:gd name="connsiteY4" fmla="*/ 385565 h 4054774"/>
              <a:gd name="connsiteX5" fmla="*/ 4048885 w 7718094"/>
              <a:gd name="connsiteY5" fmla="*/ 4054774 h 405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18094" h="4054774">
                <a:moveTo>
                  <a:pt x="0" y="5889"/>
                </a:moveTo>
                <a:lnTo>
                  <a:pt x="58406" y="1"/>
                </a:lnTo>
                <a:lnTo>
                  <a:pt x="7225995" y="0"/>
                </a:lnTo>
                <a:cubicBezTo>
                  <a:pt x="7436781" y="1"/>
                  <a:pt x="7617634" y="128158"/>
                  <a:pt x="7694887" y="310803"/>
                </a:cubicBezTo>
                <a:lnTo>
                  <a:pt x="7718094" y="385565"/>
                </a:lnTo>
                <a:lnTo>
                  <a:pt x="4048885" y="4054774"/>
                </a:lnTo>
                <a:close/>
              </a:path>
            </a:pathLst>
          </a:custGeom>
          <a:solidFill>
            <a:srgbClr val="FFB5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任意多边形: 形状 42"/>
          <p:cNvSpPr/>
          <p:nvPr userDrawn="1"/>
        </p:nvSpPr>
        <p:spPr>
          <a:xfrm rot="2700000">
            <a:off x="6848592" y="-430955"/>
            <a:ext cx="8036305" cy="4586009"/>
          </a:xfrm>
          <a:custGeom>
            <a:avLst/>
            <a:gdLst>
              <a:gd name="connsiteX0" fmla="*/ 3599344 w 8036305"/>
              <a:gd name="connsiteY0" fmla="*/ 0 h 4586009"/>
              <a:gd name="connsiteX1" fmla="*/ 8036305 w 8036305"/>
              <a:gd name="connsiteY1" fmla="*/ 4436961 h 4586009"/>
              <a:gd name="connsiteX2" fmla="*/ 7960992 w 8036305"/>
              <a:gd name="connsiteY2" fmla="*/ 4499099 h 4586009"/>
              <a:gd name="connsiteX3" fmla="*/ 7676471 w 8036305"/>
              <a:gd name="connsiteY3" fmla="*/ 4586009 h 4586009"/>
              <a:gd name="connsiteX4" fmla="*/ 508883 w 8036305"/>
              <a:gd name="connsiteY4" fmla="*/ 4586009 h 4586009"/>
              <a:gd name="connsiteX5" fmla="*/ 1 w 8036305"/>
              <a:gd name="connsiteY5" fmla="*/ 4077126 h 4586009"/>
              <a:gd name="connsiteX6" fmla="*/ 1 w 8036305"/>
              <a:gd name="connsiteY6" fmla="*/ 3599343 h 458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6305" h="4586009">
                <a:moveTo>
                  <a:pt x="3599344" y="0"/>
                </a:moveTo>
                <a:lnTo>
                  <a:pt x="8036305" y="4436961"/>
                </a:lnTo>
                <a:lnTo>
                  <a:pt x="7960992" y="4499099"/>
                </a:lnTo>
                <a:cubicBezTo>
                  <a:pt x="7879773" y="4553970"/>
                  <a:pt x="7781863" y="4586009"/>
                  <a:pt x="7676471" y="4586009"/>
                </a:cubicBezTo>
                <a:lnTo>
                  <a:pt x="508883" y="4586009"/>
                </a:lnTo>
                <a:cubicBezTo>
                  <a:pt x="227835" y="4586009"/>
                  <a:pt x="0" y="4358174"/>
                  <a:pt x="1" y="4077126"/>
                </a:cubicBezTo>
                <a:lnTo>
                  <a:pt x="1" y="3599343"/>
                </a:lnTo>
                <a:close/>
              </a:path>
            </a:pathLst>
          </a:custGeom>
          <a:solidFill>
            <a:srgbClr val="00A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 userDrawn="1"/>
        </p:nvSpPr>
        <p:spPr>
          <a:xfrm>
            <a:off x="1015040" y="2228394"/>
            <a:ext cx="1279178" cy="1279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 userDrawn="1"/>
        </p:nvSpPr>
        <p:spPr>
          <a:xfrm>
            <a:off x="9940365" y="4150721"/>
            <a:ext cx="1279178" cy="1279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2548966" y="3113072"/>
            <a:ext cx="7855511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2548966" y="2414481"/>
            <a:ext cx="7855511" cy="6985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2548966" y="4876380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548966" y="5172651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/>
        </p:nvSpPr>
        <p:spPr>
          <a:xfrm rot="2700000">
            <a:off x="433406" y="-1975008"/>
            <a:ext cx="3684469" cy="4609367"/>
          </a:xfrm>
          <a:custGeom>
            <a:avLst/>
            <a:gdLst>
              <a:gd name="connsiteX0" fmla="*/ 0 w 3684469"/>
              <a:gd name="connsiteY0" fmla="*/ 3680689 h 4609367"/>
              <a:gd name="connsiteX1" fmla="*/ 3680688 w 3684469"/>
              <a:gd name="connsiteY1" fmla="*/ 0 h 4609367"/>
              <a:gd name="connsiteX2" fmla="*/ 3684469 w 3684469"/>
              <a:gd name="connsiteY2" fmla="*/ 37506 h 4609367"/>
              <a:gd name="connsiteX3" fmla="*/ 3684469 w 3684469"/>
              <a:gd name="connsiteY3" fmla="*/ 3921500 h 4609367"/>
              <a:gd name="connsiteX4" fmla="*/ 2996602 w 3684469"/>
              <a:gd name="connsiteY4" fmla="*/ 4609367 h 4609367"/>
              <a:gd name="connsiteX5" fmla="*/ 928678 w 3684469"/>
              <a:gd name="connsiteY5" fmla="*/ 4609367 h 460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4469" h="4609367">
                <a:moveTo>
                  <a:pt x="0" y="3680689"/>
                </a:moveTo>
                <a:lnTo>
                  <a:pt x="3680688" y="0"/>
                </a:lnTo>
                <a:lnTo>
                  <a:pt x="3684469" y="37506"/>
                </a:lnTo>
                <a:lnTo>
                  <a:pt x="3684469" y="3921500"/>
                </a:lnTo>
                <a:cubicBezTo>
                  <a:pt x="3684469" y="4301398"/>
                  <a:pt x="3376500" y="4609367"/>
                  <a:pt x="2996602" y="4609367"/>
                </a:cubicBezTo>
                <a:lnTo>
                  <a:pt x="928678" y="46093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2210253" y="1188408"/>
            <a:ext cx="1704522" cy="17045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306941" y="1283175"/>
            <a:ext cx="1526620" cy="15266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622098" y="2909082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type="body" idx="1"/>
          </p:nvPr>
        </p:nvSpPr>
        <p:spPr>
          <a:xfrm>
            <a:off x="3623214" y="3804432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390621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58813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599488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90621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8813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9488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图片占位符 68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927057" cy="6866909"/>
          </a:xfrm>
          <a:custGeom>
            <a:avLst/>
            <a:gdLst>
              <a:gd name="connsiteX0" fmla="*/ 0 w 4927057"/>
              <a:gd name="connsiteY0" fmla="*/ 0 h 6866909"/>
              <a:gd name="connsiteX1" fmla="*/ 4547560 w 4927057"/>
              <a:gd name="connsiteY1" fmla="*/ 0 h 6866909"/>
              <a:gd name="connsiteX2" fmla="*/ 4816571 w 4927057"/>
              <a:gd name="connsiteY2" fmla="*/ 103308 h 6866909"/>
              <a:gd name="connsiteX3" fmla="*/ 4816571 w 4927057"/>
              <a:gd name="connsiteY3" fmla="*/ 613768 h 6866909"/>
              <a:gd name="connsiteX4" fmla="*/ 2331425 w 4927057"/>
              <a:gd name="connsiteY4" fmla="*/ 2971609 h 6866909"/>
              <a:gd name="connsiteX5" fmla="*/ 2331425 w 4927057"/>
              <a:gd name="connsiteY5" fmla="*/ 3475993 h 6866909"/>
              <a:gd name="connsiteX6" fmla="*/ 3843009 w 4927057"/>
              <a:gd name="connsiteY6" fmla="*/ 4916221 h 6866909"/>
              <a:gd name="connsiteX7" fmla="*/ 3843009 w 4927057"/>
              <a:gd name="connsiteY7" fmla="*/ 5420605 h 6866909"/>
              <a:gd name="connsiteX8" fmla="*/ 2433906 w 4927057"/>
              <a:gd name="connsiteY8" fmla="*/ 6763602 h 6866909"/>
              <a:gd name="connsiteX9" fmla="*/ 2164895 w 4927057"/>
              <a:gd name="connsiteY9" fmla="*/ 6866909 h 6866909"/>
              <a:gd name="connsiteX10" fmla="*/ 0 w 4927057"/>
              <a:gd name="connsiteY10" fmla="*/ 6866909 h 6866909"/>
              <a:gd name="connsiteX11" fmla="*/ 0 w 4927057"/>
              <a:gd name="connsiteY11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27057" h="6866909">
                <a:moveTo>
                  <a:pt x="0" y="0"/>
                </a:moveTo>
                <a:lnTo>
                  <a:pt x="4547560" y="0"/>
                </a:lnTo>
                <a:cubicBezTo>
                  <a:pt x="4650041" y="0"/>
                  <a:pt x="4746116" y="36462"/>
                  <a:pt x="4816571" y="103308"/>
                </a:cubicBezTo>
                <a:cubicBezTo>
                  <a:pt x="4963886" y="243077"/>
                  <a:pt x="4963886" y="473999"/>
                  <a:pt x="4816571" y="613768"/>
                </a:cubicBezTo>
                <a:cubicBezTo>
                  <a:pt x="4816571" y="613768"/>
                  <a:pt x="4816571" y="613768"/>
                  <a:pt x="2331425" y="2971609"/>
                </a:cubicBezTo>
                <a:cubicBezTo>
                  <a:pt x="2184110" y="3111379"/>
                  <a:pt x="2184110" y="3336224"/>
                  <a:pt x="2331425" y="3475993"/>
                </a:cubicBezTo>
                <a:cubicBezTo>
                  <a:pt x="2331425" y="3475993"/>
                  <a:pt x="2331425" y="3475993"/>
                  <a:pt x="3843009" y="4916221"/>
                </a:cubicBezTo>
                <a:cubicBezTo>
                  <a:pt x="3990324" y="5055990"/>
                  <a:pt x="3990324" y="5280836"/>
                  <a:pt x="3843009" y="5420605"/>
                </a:cubicBezTo>
                <a:cubicBezTo>
                  <a:pt x="3843009" y="5420605"/>
                  <a:pt x="3843009" y="5420605"/>
                  <a:pt x="2433906" y="6763602"/>
                </a:cubicBezTo>
                <a:cubicBezTo>
                  <a:pt x="2363450" y="6830448"/>
                  <a:pt x="2267375" y="6866909"/>
                  <a:pt x="2164895" y="6866909"/>
                </a:cubicBezTo>
                <a:cubicBezTo>
                  <a:pt x="2164895" y="6866909"/>
                  <a:pt x="2164895" y="6866909"/>
                  <a:pt x="0" y="6866909"/>
                </a:cubicBezTo>
                <a:cubicBezTo>
                  <a:pt x="0" y="6866909"/>
                  <a:pt x="0" y="6866909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6" name="任意多边形: 形状 65"/>
          <p:cNvSpPr/>
          <p:nvPr userDrawn="1"/>
        </p:nvSpPr>
        <p:spPr bwMode="auto">
          <a:xfrm>
            <a:off x="0" y="-8909"/>
            <a:ext cx="146229" cy="6866909"/>
          </a:xfrm>
          <a:custGeom>
            <a:avLst/>
            <a:gdLst>
              <a:gd name="connsiteX0" fmla="*/ 0 w 146229"/>
              <a:gd name="connsiteY0" fmla="*/ 0 h 6866909"/>
              <a:gd name="connsiteX1" fmla="*/ 146229 w 146229"/>
              <a:gd name="connsiteY1" fmla="*/ 0 h 6866909"/>
              <a:gd name="connsiteX2" fmla="*/ 146229 w 146229"/>
              <a:gd name="connsiteY2" fmla="*/ 6866909 h 6866909"/>
              <a:gd name="connsiteX3" fmla="*/ 0 w 146229"/>
              <a:gd name="connsiteY3" fmla="*/ 6866909 h 6866909"/>
              <a:gd name="connsiteX4" fmla="*/ 0 w 146229"/>
              <a:gd name="connsiteY4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229" h="6866909">
                <a:moveTo>
                  <a:pt x="0" y="0"/>
                </a:moveTo>
                <a:lnTo>
                  <a:pt x="146229" y="0"/>
                </a:lnTo>
                <a:cubicBezTo>
                  <a:pt x="146229" y="6866909"/>
                  <a:pt x="146229" y="6866909"/>
                  <a:pt x="146229" y="6866909"/>
                </a:cubicBezTo>
                <a:lnTo>
                  <a:pt x="0" y="6866909"/>
                </a:lnTo>
                <a:cubicBezTo>
                  <a:pt x="0" y="6866909"/>
                  <a:pt x="0" y="6866909"/>
                  <a:pt x="0" y="0"/>
                </a:cubicBezTo>
                <a:close/>
              </a:path>
            </a:pathLst>
          </a:custGeom>
          <a:solidFill>
            <a:srgbClr val="00A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65" name="任意多边形: 形状 64"/>
          <p:cNvSpPr/>
          <p:nvPr userDrawn="1"/>
        </p:nvSpPr>
        <p:spPr bwMode="auto">
          <a:xfrm>
            <a:off x="2490525" y="0"/>
            <a:ext cx="2946441" cy="6866909"/>
          </a:xfrm>
          <a:custGeom>
            <a:avLst/>
            <a:gdLst>
              <a:gd name="connsiteX0" fmla="*/ 2253196 w 2946441"/>
              <a:gd name="connsiteY0" fmla="*/ 0 h 6866909"/>
              <a:gd name="connsiteX1" fmla="*/ 2592682 w 2946441"/>
              <a:gd name="connsiteY1" fmla="*/ 0 h 6866909"/>
              <a:gd name="connsiteX2" fmla="*/ 2841680 w 2946441"/>
              <a:gd name="connsiteY2" fmla="*/ 103307 h 6866909"/>
              <a:gd name="connsiteX3" fmla="*/ 2841680 w 2946441"/>
              <a:gd name="connsiteY3" fmla="*/ 613768 h 6866909"/>
              <a:gd name="connsiteX4" fmla="*/ 485308 w 2946441"/>
              <a:gd name="connsiteY4" fmla="*/ 2971609 h 6866909"/>
              <a:gd name="connsiteX5" fmla="*/ 485308 w 2946441"/>
              <a:gd name="connsiteY5" fmla="*/ 3475993 h 6866909"/>
              <a:gd name="connsiteX6" fmla="*/ 1924638 w 2946441"/>
              <a:gd name="connsiteY6" fmla="*/ 4916221 h 6866909"/>
              <a:gd name="connsiteX7" fmla="*/ 1924638 w 2946441"/>
              <a:gd name="connsiteY7" fmla="*/ 5420605 h 6866909"/>
              <a:gd name="connsiteX8" fmla="*/ 588551 w 2946441"/>
              <a:gd name="connsiteY8" fmla="*/ 6763602 h 6866909"/>
              <a:gd name="connsiteX9" fmla="*/ 333479 w 2946441"/>
              <a:gd name="connsiteY9" fmla="*/ 6866909 h 6866909"/>
              <a:gd name="connsiteX10" fmla="*/ 42616 w 2946441"/>
              <a:gd name="connsiteY10" fmla="*/ 6866909 h 6866909"/>
              <a:gd name="connsiteX11" fmla="*/ 0 w 2946441"/>
              <a:gd name="connsiteY11" fmla="*/ 6866909 h 6866909"/>
              <a:gd name="connsiteX12" fmla="*/ 255079 w 2946441"/>
              <a:gd name="connsiteY12" fmla="*/ 6763602 h 6866909"/>
              <a:gd name="connsiteX13" fmla="*/ 1591205 w 2946441"/>
              <a:gd name="connsiteY13" fmla="*/ 5420605 h 6866909"/>
              <a:gd name="connsiteX14" fmla="*/ 1591205 w 2946441"/>
              <a:gd name="connsiteY14" fmla="*/ 4916221 h 6866909"/>
              <a:gd name="connsiteX15" fmla="*/ 151833 w 2946441"/>
              <a:gd name="connsiteY15" fmla="*/ 3475993 h 6866909"/>
              <a:gd name="connsiteX16" fmla="*/ 151833 w 2946441"/>
              <a:gd name="connsiteY16" fmla="*/ 2971609 h 6866909"/>
              <a:gd name="connsiteX17" fmla="*/ 2508274 w 2946441"/>
              <a:gd name="connsiteY17" fmla="*/ 613768 h 6866909"/>
              <a:gd name="connsiteX18" fmla="*/ 2508274 w 2946441"/>
              <a:gd name="connsiteY18" fmla="*/ 103307 h 6866909"/>
              <a:gd name="connsiteX19" fmla="*/ 2253196 w 2946441"/>
              <a:gd name="connsiteY19" fmla="*/ 0 h 686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46441" h="6866909">
                <a:moveTo>
                  <a:pt x="2253196" y="0"/>
                </a:moveTo>
                <a:lnTo>
                  <a:pt x="2592682" y="0"/>
                </a:lnTo>
                <a:cubicBezTo>
                  <a:pt x="2683779" y="0"/>
                  <a:pt x="2774876" y="36461"/>
                  <a:pt x="2841680" y="103307"/>
                </a:cubicBezTo>
                <a:cubicBezTo>
                  <a:pt x="2981362" y="243076"/>
                  <a:pt x="2981362" y="473999"/>
                  <a:pt x="2841680" y="613768"/>
                </a:cubicBezTo>
                <a:cubicBezTo>
                  <a:pt x="2841680" y="613768"/>
                  <a:pt x="2841680" y="613768"/>
                  <a:pt x="485308" y="2971609"/>
                </a:cubicBezTo>
                <a:cubicBezTo>
                  <a:pt x="345626" y="3111378"/>
                  <a:pt x="345626" y="3336224"/>
                  <a:pt x="485308" y="3475993"/>
                </a:cubicBezTo>
                <a:cubicBezTo>
                  <a:pt x="485308" y="3475993"/>
                  <a:pt x="485308" y="3475993"/>
                  <a:pt x="1924638" y="4916221"/>
                </a:cubicBezTo>
                <a:cubicBezTo>
                  <a:pt x="2064320" y="5055990"/>
                  <a:pt x="2064320" y="5280836"/>
                  <a:pt x="1924638" y="5420605"/>
                </a:cubicBezTo>
                <a:cubicBezTo>
                  <a:pt x="1924638" y="5420605"/>
                  <a:pt x="1924638" y="5420605"/>
                  <a:pt x="588551" y="6763602"/>
                </a:cubicBezTo>
                <a:cubicBezTo>
                  <a:pt x="521746" y="6830448"/>
                  <a:pt x="430649" y="6866909"/>
                  <a:pt x="333479" y="6866909"/>
                </a:cubicBezTo>
                <a:cubicBezTo>
                  <a:pt x="333479" y="6866909"/>
                  <a:pt x="333479" y="6866909"/>
                  <a:pt x="42616" y="6866909"/>
                </a:cubicBezTo>
                <a:lnTo>
                  <a:pt x="0" y="6866909"/>
                </a:lnTo>
                <a:cubicBezTo>
                  <a:pt x="97173" y="6866909"/>
                  <a:pt x="188272" y="6830448"/>
                  <a:pt x="255079" y="6763602"/>
                </a:cubicBezTo>
                <a:cubicBezTo>
                  <a:pt x="1591205" y="5420605"/>
                  <a:pt x="1591205" y="5420605"/>
                  <a:pt x="1591205" y="5420605"/>
                </a:cubicBezTo>
                <a:cubicBezTo>
                  <a:pt x="1730891" y="5280836"/>
                  <a:pt x="1730891" y="5055990"/>
                  <a:pt x="1591205" y="4916221"/>
                </a:cubicBezTo>
                <a:cubicBezTo>
                  <a:pt x="151833" y="3475993"/>
                  <a:pt x="151833" y="3475993"/>
                  <a:pt x="151833" y="3475993"/>
                </a:cubicBezTo>
                <a:cubicBezTo>
                  <a:pt x="12147" y="3336224"/>
                  <a:pt x="12147" y="3111378"/>
                  <a:pt x="151833" y="2971609"/>
                </a:cubicBezTo>
                <a:cubicBezTo>
                  <a:pt x="2508274" y="613768"/>
                  <a:pt x="2508274" y="613768"/>
                  <a:pt x="2508274" y="613768"/>
                </a:cubicBezTo>
                <a:cubicBezTo>
                  <a:pt x="2647960" y="473999"/>
                  <a:pt x="2647960" y="243076"/>
                  <a:pt x="2508274" y="103307"/>
                </a:cubicBezTo>
                <a:cubicBezTo>
                  <a:pt x="2441468" y="36461"/>
                  <a:pt x="2350368" y="0"/>
                  <a:pt x="2253196" y="0"/>
                </a:cubicBezTo>
                <a:close/>
              </a:path>
            </a:pathLst>
          </a:custGeom>
          <a:solidFill>
            <a:srgbClr val="00AD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59" name="Freeform 52"/>
          <p:cNvSpPr/>
          <p:nvPr userDrawn="1"/>
        </p:nvSpPr>
        <p:spPr bwMode="auto">
          <a:xfrm>
            <a:off x="3497795" y="6004160"/>
            <a:ext cx="1836635" cy="862751"/>
          </a:xfrm>
          <a:custGeom>
            <a:avLst/>
            <a:gdLst>
              <a:gd name="T0" fmla="*/ 302 w 302"/>
              <a:gd name="T1" fmla="*/ 142 h 142"/>
              <a:gd name="T2" fmla="*/ 173 w 302"/>
              <a:gd name="T3" fmla="*/ 12 h 142"/>
              <a:gd name="T4" fmla="*/ 129 w 302"/>
              <a:gd name="T5" fmla="*/ 12 h 142"/>
              <a:gd name="T6" fmla="*/ 0 w 302"/>
              <a:gd name="T7" fmla="*/ 142 h 142"/>
              <a:gd name="T8" fmla="*/ 302 w 302"/>
              <a:gd name="T9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" h="142">
                <a:moveTo>
                  <a:pt x="302" y="142"/>
                </a:moveTo>
                <a:cubicBezTo>
                  <a:pt x="173" y="12"/>
                  <a:pt x="173" y="12"/>
                  <a:pt x="173" y="12"/>
                </a:cubicBezTo>
                <a:cubicBezTo>
                  <a:pt x="161" y="0"/>
                  <a:pt x="142" y="0"/>
                  <a:pt x="129" y="12"/>
                </a:cubicBezTo>
                <a:cubicBezTo>
                  <a:pt x="0" y="142"/>
                  <a:pt x="0" y="142"/>
                  <a:pt x="0" y="142"/>
                </a:cubicBezTo>
                <a:lnTo>
                  <a:pt x="302" y="142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51"/>
          <p:cNvSpPr/>
          <p:nvPr userDrawn="1"/>
        </p:nvSpPr>
        <p:spPr bwMode="auto">
          <a:xfrm>
            <a:off x="8940801" y="-1"/>
            <a:ext cx="1121717" cy="521688"/>
          </a:xfrm>
          <a:custGeom>
            <a:avLst/>
            <a:gdLst>
              <a:gd name="T0" fmla="*/ 0 w 303"/>
              <a:gd name="T1" fmla="*/ 0 h 141"/>
              <a:gd name="T2" fmla="*/ 130 w 303"/>
              <a:gd name="T3" fmla="*/ 129 h 141"/>
              <a:gd name="T4" fmla="*/ 173 w 303"/>
              <a:gd name="T5" fmla="*/ 129 h 141"/>
              <a:gd name="T6" fmla="*/ 303 w 303"/>
              <a:gd name="T7" fmla="*/ 0 h 141"/>
              <a:gd name="T8" fmla="*/ 0 w 303"/>
              <a:gd name="T9" fmla="*/ 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141">
                <a:moveTo>
                  <a:pt x="0" y="0"/>
                </a:moveTo>
                <a:cubicBezTo>
                  <a:pt x="130" y="129"/>
                  <a:pt x="130" y="129"/>
                  <a:pt x="130" y="129"/>
                </a:cubicBezTo>
                <a:cubicBezTo>
                  <a:pt x="142" y="141"/>
                  <a:pt x="161" y="141"/>
                  <a:pt x="173" y="129"/>
                </a:cubicBezTo>
                <a:cubicBezTo>
                  <a:pt x="303" y="0"/>
                  <a:pt x="303" y="0"/>
                  <a:pt x="30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53"/>
          <p:cNvSpPr/>
          <p:nvPr userDrawn="1"/>
        </p:nvSpPr>
        <p:spPr bwMode="auto">
          <a:xfrm>
            <a:off x="9417976" y="-1"/>
            <a:ext cx="2774025" cy="3876157"/>
          </a:xfrm>
          <a:custGeom>
            <a:avLst/>
            <a:gdLst>
              <a:gd name="T0" fmla="*/ 23 w 750"/>
              <a:gd name="T1" fmla="*/ 237 h 1048"/>
              <a:gd name="T2" fmla="*/ 243 w 750"/>
              <a:gd name="T3" fmla="*/ 17 h 1048"/>
              <a:gd name="T4" fmla="*/ 285 w 750"/>
              <a:gd name="T5" fmla="*/ 0 h 1048"/>
              <a:gd name="T6" fmla="*/ 750 w 750"/>
              <a:gd name="T7" fmla="*/ 0 h 1048"/>
              <a:gd name="T8" fmla="*/ 750 w 750"/>
              <a:gd name="T9" fmla="*/ 1048 h 1048"/>
              <a:gd name="T10" fmla="*/ 23 w 750"/>
              <a:gd name="T11" fmla="*/ 321 h 1048"/>
              <a:gd name="T12" fmla="*/ 23 w 750"/>
              <a:gd name="T13" fmla="*/ 237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0" h="1048">
                <a:moveTo>
                  <a:pt x="23" y="237"/>
                </a:moveTo>
                <a:cubicBezTo>
                  <a:pt x="243" y="17"/>
                  <a:pt x="243" y="17"/>
                  <a:pt x="243" y="17"/>
                </a:cubicBezTo>
                <a:cubicBezTo>
                  <a:pt x="254" y="6"/>
                  <a:pt x="269" y="0"/>
                  <a:pt x="285" y="0"/>
                </a:cubicBezTo>
                <a:cubicBezTo>
                  <a:pt x="750" y="0"/>
                  <a:pt x="750" y="0"/>
                  <a:pt x="750" y="0"/>
                </a:cubicBezTo>
                <a:cubicBezTo>
                  <a:pt x="750" y="1048"/>
                  <a:pt x="750" y="1048"/>
                  <a:pt x="750" y="1048"/>
                </a:cubicBezTo>
                <a:cubicBezTo>
                  <a:pt x="23" y="321"/>
                  <a:pt x="23" y="321"/>
                  <a:pt x="23" y="321"/>
                </a:cubicBezTo>
                <a:cubicBezTo>
                  <a:pt x="0" y="298"/>
                  <a:pt x="0" y="260"/>
                  <a:pt x="23" y="237"/>
                </a:cubicBezTo>
                <a:close/>
              </a:path>
            </a:pathLst>
          </a:custGeom>
          <a:solidFill>
            <a:srgbClr val="FFB5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椭圆 63"/>
          <p:cNvSpPr/>
          <p:nvPr userDrawn="1"/>
        </p:nvSpPr>
        <p:spPr>
          <a:xfrm>
            <a:off x="10062518" y="1675446"/>
            <a:ext cx="1279178" cy="12791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ctrTitle" hasCustomPrompt="1"/>
          </p:nvPr>
        </p:nvSpPr>
        <p:spPr>
          <a:xfrm>
            <a:off x="4475845" y="2368777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3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4475845" y="4675013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75846" y="4378742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customXml" Target="../ink/ink3.xml"/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Qt/Y86%20CPU(Qt)/new.pro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hyperlink" Target="Qt/Y86%20CPU(Qt)/new.pr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Qt/Y86%20CPU(Qt)/new.pr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93334" y="5112124"/>
            <a:ext cx="2474582" cy="952873"/>
            <a:chOff x="2383834" y="4961879"/>
            <a:chExt cx="2518367" cy="969735"/>
          </a:xfrm>
        </p:grpSpPr>
        <p:grpSp>
          <p:nvGrpSpPr>
            <p:cNvPr id="11" name="组合 10"/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21" name="文本框 20"/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r>
                    <a:rPr lang="en-US" altLang="zh-CN" sz="16600" b="1" dirty="0">
                      <a:solidFill>
                        <a:schemeClr val="bg1"/>
                      </a:solidFill>
                      <a:latin typeface="+mn-lt"/>
                    </a:rPr>
                    <a:t>REPORT</a:t>
                  </a:r>
                  <a:endParaRPr lang="zh-CN" altLang="en-US" sz="16600" b="1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dirty="0">
                      <a:solidFill>
                        <a:schemeClr val="bg1"/>
                      </a:solidFill>
                    </a:rPr>
                    <a:t>FUDAN UNIV</a:t>
                  </a:r>
                  <a:endParaRPr lang="en-US" altLang="zh-CN" sz="16600" noProof="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</p:grpSp>
          <p:sp>
            <p:nvSpPr>
              <p:cNvPr id="17" name="文本框 16"/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2022</a:t>
                </a:r>
                <a:endParaRPr lang="zh-CN" altLang="en-US" sz="9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椭圆 3"/>
          <p:cNvSpPr/>
          <p:nvPr/>
        </p:nvSpPr>
        <p:spPr>
          <a:xfrm>
            <a:off x="10010814" y="4200336"/>
            <a:ext cx="1150294" cy="1150294"/>
          </a:xfrm>
          <a:prstGeom prst="ellipse">
            <a:avLst/>
          </a:prstGeom>
          <a:solidFill>
            <a:srgbClr val="FFB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标题 3"/>
          <p:cNvSpPr>
            <a:spLocks noGrp="1"/>
          </p:cNvSpPr>
          <p:nvPr>
            <p:ph type="ctrTitle"/>
          </p:nvPr>
        </p:nvSpPr>
        <p:spPr>
          <a:xfrm>
            <a:off x="3688552" y="2635176"/>
            <a:ext cx="5430120" cy="1331298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Y86_CPU</a:t>
            </a:r>
            <a:r>
              <a:rPr lang="zh-CN" altLang="en-US" sz="6000" dirty="0"/>
              <a:t>设计</a:t>
            </a:r>
            <a:endParaRPr lang="zh-CN" altLang="en-US" sz="6000" dirty="0"/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313535" y="4153118"/>
            <a:ext cx="5430120" cy="296271"/>
          </a:xfrm>
        </p:spPr>
        <p:txBody>
          <a:bodyPr/>
          <a:lstStyle/>
          <a:p>
            <a:r>
              <a:rPr lang="zh-CN" altLang="en-US" dirty="0"/>
              <a:t>邹懿</a:t>
            </a:r>
            <a:r>
              <a:rPr lang="en-US" altLang="zh-CN" dirty="0"/>
              <a:t>	</a:t>
            </a:r>
            <a:r>
              <a:rPr lang="zh-CN" altLang="en-US" dirty="0"/>
              <a:t>陆彦熙</a:t>
            </a:r>
            <a:r>
              <a:rPr lang="en-US" altLang="zh-CN" dirty="0"/>
              <a:t>	</a:t>
            </a:r>
            <a:r>
              <a:rPr lang="zh-CN" altLang="en-US" dirty="0"/>
              <a:t>匡子奕</a:t>
            </a:r>
            <a:endParaRPr lang="en-US" altLang="zh-CN" dirty="0"/>
          </a:p>
        </p:txBody>
      </p:sp>
      <p:pic>
        <p:nvPicPr>
          <p:cNvPr id="6" name="图片占位符 5" descr="图片包含 建筑物, 户外, 天空&#10;&#10;自动生成的说明"/>
          <p:cNvPicPr>
            <a:picLocks noGrp="1" noChangeAspect="1"/>
          </p:cNvPicPr>
          <p:nvPr>
            <p:ph type="pic" sz="quarter" idx="12"/>
          </p:nvPr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椭圆 19"/>
          <p:cNvSpPr/>
          <p:nvPr/>
        </p:nvSpPr>
        <p:spPr>
          <a:xfrm>
            <a:off x="1070757" y="2283148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  <a:p>
            <a:pPr algn="ctr"/>
            <a:endParaRPr lang="zh-CN" altLang="en-US" sz="7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18" name="图片 17" descr="图片包含 户外, 标牌&#10;&#10;自动生成的说明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04" y="2372357"/>
            <a:ext cx="1021600" cy="10197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代码思路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95" name="墨迹 94"/>
              <p14:cNvContentPartPr/>
              <p14:nvPr/>
            </p14:nvContentPartPr>
            <p14:xfrm>
              <a:off x="1267969" y="53704"/>
              <a:ext cx="23040" cy="720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2"/>
            </p:blipFill>
            <p:spPr>
              <a:xfrm>
                <a:off x="1267969" y="53704"/>
                <a:ext cx="23040" cy="7200"/>
              </a:xfrm>
              <a:prstGeom prst="rect"/>
            </p:spPr>
          </p:pic>
        </mc:Fallback>
      </mc:AlternateContent>
      <p:sp>
        <p:nvSpPr>
          <p:cNvPr id="3" name="文本框 2"/>
          <p:cNvSpPr txBox="1"/>
          <p:nvPr/>
        </p:nvSpPr>
        <p:spPr>
          <a:xfrm>
            <a:off x="824752" y="1317810"/>
            <a:ext cx="9457766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在继承后端代码的前提上，添加了如下的辅助函数：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>
                <a:solidFill>
                  <a:schemeClr val="accent1"/>
                </a:solidFill>
              </a:rPr>
              <a:t>CPU::output()</a:t>
            </a:r>
            <a:r>
              <a:rPr lang="en-US" altLang="zh-CN" b="1" dirty="0"/>
              <a:t>	</a:t>
            </a:r>
            <a:r>
              <a:rPr lang="en-US" altLang="zh-CN" dirty="0"/>
              <a:t>	</a:t>
            </a:r>
            <a:r>
              <a:rPr lang="zh-CN" altLang="en-US" dirty="0"/>
              <a:t>输出当前处理器的状态</a:t>
            </a:r>
            <a:endParaRPr lang="en-US" altLang="zh-CN" dirty="0"/>
          </a:p>
          <a:p>
            <a:r>
              <a:rPr lang="en-US" altLang="zh-CN" b="1" dirty="0">
                <a:solidFill>
                  <a:schemeClr val="accent1"/>
                </a:solidFill>
              </a:rPr>
              <a:t>CPU::initialize()	</a:t>
            </a:r>
            <a:r>
              <a:rPr lang="en-US" altLang="zh-CN" dirty="0"/>
              <a:t>	</a:t>
            </a:r>
            <a:r>
              <a:rPr lang="zh-CN" altLang="en-US" dirty="0"/>
              <a:t>重置当前程序</a:t>
            </a:r>
            <a:endParaRPr lang="en-US" altLang="zh-CN" dirty="0"/>
          </a:p>
          <a:p>
            <a:r>
              <a:rPr lang="en-US" altLang="zh-CN" b="1" dirty="0">
                <a:solidFill>
                  <a:schemeClr val="accent1"/>
                </a:solidFill>
              </a:rPr>
              <a:t>CPU::read()</a:t>
            </a:r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en-US" altLang="zh-CN" dirty="0"/>
              <a:t>	</a:t>
            </a:r>
            <a:r>
              <a:rPr lang="zh-CN" altLang="en-US" dirty="0"/>
              <a:t>读取文件</a:t>
            </a:r>
            <a:endParaRPr lang="en-US" altLang="zh-CN" dirty="0"/>
          </a:p>
          <a:p>
            <a:r>
              <a:rPr lang="en-US" altLang="zh-CN" b="1" dirty="0">
                <a:solidFill>
                  <a:schemeClr val="accent1"/>
                </a:solidFill>
              </a:rPr>
              <a:t>CPU::oneclick_run</a:t>
            </a:r>
            <a:r>
              <a:rPr lang="zh-CN" altLang="en-US" b="1" dirty="0">
                <a:solidFill>
                  <a:schemeClr val="accent1"/>
                </a:solidFill>
              </a:rPr>
              <a:t>（）</a:t>
            </a:r>
            <a:r>
              <a:rPr lang="en-US" altLang="zh-CN" dirty="0"/>
              <a:t>	</a:t>
            </a:r>
            <a:r>
              <a:rPr lang="zh-CN" altLang="en-US" dirty="0"/>
              <a:t>一键运行程序</a:t>
            </a:r>
            <a:endParaRPr lang="en-US" altLang="zh-CN" dirty="0"/>
          </a:p>
          <a:p>
            <a:r>
              <a:rPr lang="en-US" altLang="zh-CN" b="1" dirty="0">
                <a:solidFill>
                  <a:schemeClr val="accent1"/>
                </a:solidFill>
              </a:rPr>
              <a:t>CPU::singlestep_run</a:t>
            </a:r>
            <a:r>
              <a:rPr lang="zh-CN" altLang="en-US" b="1" dirty="0">
                <a:solidFill>
                  <a:schemeClr val="accent1"/>
                </a:solidFill>
              </a:rPr>
              <a:t>（）</a:t>
            </a:r>
            <a:r>
              <a:rPr lang="en-US" altLang="zh-CN" dirty="0">
                <a:solidFill>
                  <a:schemeClr val="accent1"/>
                </a:solidFill>
              </a:rPr>
              <a:t>	</a:t>
            </a:r>
            <a:r>
              <a:rPr lang="zh-CN" altLang="en-US" dirty="0"/>
              <a:t>单步运行程序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Qt creator</a:t>
            </a:r>
            <a:r>
              <a:rPr lang="zh-CN" altLang="en-US" dirty="0"/>
              <a:t>中，按钮功能是通过槽（</a:t>
            </a:r>
            <a:r>
              <a:rPr lang="en-US" altLang="zh-CN" dirty="0"/>
              <a:t>slot</a:t>
            </a:r>
            <a:r>
              <a:rPr lang="zh-CN" altLang="en-US" dirty="0"/>
              <a:t>）和信号</a:t>
            </a:r>
            <a:r>
              <a:rPr lang="en-US" altLang="zh-CN" dirty="0"/>
              <a:t>(signal)</a:t>
            </a:r>
            <a:r>
              <a:rPr lang="zh-CN" altLang="en-US" dirty="0"/>
              <a:t>实现的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界面介绍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22" y="1572733"/>
            <a:ext cx="8024307" cy="47768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91" name="墨迹 90"/>
              <p14:cNvContentPartPr/>
              <p14:nvPr/>
            </p14:nvContentPartPr>
            <p14:xfrm>
              <a:off x="9027409" y="3469384"/>
              <a:ext cx="360" cy="36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3"/>
            </p:blipFill>
            <p:spPr>
              <a:xfrm>
                <a:off x="9027409" y="3469384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95" name="墨迹 94"/>
              <p14:cNvContentPartPr/>
              <p14:nvPr/>
            </p14:nvContentPartPr>
            <p14:xfrm>
              <a:off x="1267969" y="53704"/>
              <a:ext cx="23040" cy="720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5"/>
            </p:blipFill>
            <p:spPr>
              <a:xfrm>
                <a:off x="1267969" y="53704"/>
                <a:ext cx="23040" cy="7200"/>
              </a:xfrm>
              <a:prstGeom prst="rect"/>
            </p:spPr>
          </p:pic>
        </mc:Fallback>
      </mc:AlternateContent>
      <p:sp>
        <p:nvSpPr>
          <p:cNvPr id="103" name="文本框 102"/>
          <p:cNvSpPr txBox="1"/>
          <p:nvPr/>
        </p:nvSpPr>
        <p:spPr>
          <a:xfrm>
            <a:off x="10148047" y="2545976"/>
            <a:ext cx="1882588" cy="699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zh-CN" altLang="en-US" sz="1100" dirty="0">
                <a:latin typeface="+mj-lt"/>
                <a:ea typeface="+mj-ea"/>
                <a:cs typeface="+mj-cs"/>
              </a:rPr>
              <a:t>点击此按钮，可以打开文件管理器，在此上传</a:t>
            </a:r>
            <a:r>
              <a:rPr lang="en-US" altLang="zh-CN" sz="1100" dirty="0">
                <a:latin typeface="+mj-lt"/>
                <a:ea typeface="+mj-ea"/>
                <a:cs typeface="+mj-cs"/>
              </a:rPr>
              <a:t>.yo</a:t>
            </a:r>
            <a:r>
              <a:rPr lang="zh-CN" altLang="en-US" sz="1100" dirty="0">
                <a:latin typeface="+mj-lt"/>
                <a:ea typeface="+mj-ea"/>
                <a:cs typeface="+mj-cs"/>
              </a:rPr>
              <a:t>文件并进行解析，同时界面显示处理器当前状态</a:t>
            </a:r>
            <a:endParaRPr lang="zh-CN" altLang="en-US" sz="1100" dirty="0">
              <a:latin typeface="+mj-lt"/>
              <a:ea typeface="+mj-ea"/>
              <a:cs typeface="+mj-cs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9866209" y="3989294"/>
            <a:ext cx="2236143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+mj-lt"/>
                <a:ea typeface="+mj-ea"/>
                <a:cs typeface="+mj-cs"/>
              </a:rPr>
              <a:t>点击此按钮可以单步运行程序，每步运行都会更新处理器当前的状态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9930649" y="4778188"/>
            <a:ext cx="2171703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+mj-lt"/>
                <a:ea typeface="+mj-ea"/>
                <a:cs typeface="+mj-cs"/>
              </a:rPr>
              <a:t>点击此按钮可以一键运行程序，更新处理器至程序运行至最后一步的状态</a:t>
            </a:r>
            <a:endParaRPr lang="zh-CN" altLang="en-US" dirty="0"/>
          </a:p>
        </p:txBody>
      </p:sp>
      <p:sp>
        <p:nvSpPr>
          <p:cNvPr id="111" name="文本框 110"/>
          <p:cNvSpPr txBox="1"/>
          <p:nvPr/>
        </p:nvSpPr>
        <p:spPr>
          <a:xfrm>
            <a:off x="10031506" y="5582294"/>
            <a:ext cx="2160494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+mj-lt"/>
                <a:ea typeface="+mj-ea"/>
                <a:cs typeface="+mj-cs"/>
              </a:rPr>
              <a:t>点击此按钮，会将当前程序运行进度更新在第一步，等效于重新载入当前文件并运行</a:t>
            </a:r>
            <a:endParaRPr lang="zh-CN" altLang="en-US" sz="1100" dirty="0">
              <a:latin typeface="+mj-lt"/>
              <a:ea typeface="+mj-ea"/>
              <a:cs typeface="+mj-cs"/>
            </a:endParaRPr>
          </a:p>
          <a:p>
            <a:endParaRPr lang="zh-CN" altLang="en-US" dirty="0"/>
          </a:p>
        </p:txBody>
      </p:sp>
      <p:sp>
        <p:nvSpPr>
          <p:cNvPr id="128" name="文本框 127"/>
          <p:cNvSpPr txBox="1"/>
          <p:nvPr/>
        </p:nvSpPr>
        <p:spPr>
          <a:xfrm>
            <a:off x="161365" y="2384612"/>
            <a:ext cx="1153417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+mj-lt"/>
                <a:ea typeface="+mj-ea"/>
                <a:cs typeface="+mj-cs"/>
              </a:rPr>
              <a:t>五个表格分别展示寄存器（</a:t>
            </a:r>
            <a:r>
              <a:rPr lang="en-US" altLang="zh-CN" sz="1100" dirty="0">
                <a:latin typeface="+mj-lt"/>
                <a:ea typeface="+mj-ea"/>
                <a:cs typeface="+mj-cs"/>
              </a:rPr>
              <a:t>REG</a:t>
            </a:r>
            <a:r>
              <a:rPr lang="zh-CN" altLang="en-US" sz="1100" dirty="0">
                <a:latin typeface="+mj-lt"/>
                <a:ea typeface="+mj-ea"/>
                <a:cs typeface="+mj-cs"/>
              </a:rPr>
              <a:t>）、内存（</a:t>
            </a:r>
            <a:r>
              <a:rPr lang="en-US" altLang="zh-CN" sz="1100" dirty="0">
                <a:latin typeface="+mj-lt"/>
                <a:ea typeface="+mj-ea"/>
                <a:cs typeface="+mj-cs"/>
              </a:rPr>
              <a:t>MEM</a:t>
            </a:r>
            <a:r>
              <a:rPr lang="zh-CN" altLang="en-US" sz="1100" dirty="0">
                <a:latin typeface="+mj-lt"/>
                <a:ea typeface="+mj-ea"/>
                <a:cs typeface="+mj-cs"/>
              </a:rPr>
              <a:t>）、条件码（</a:t>
            </a:r>
            <a:r>
              <a:rPr lang="en-US" altLang="zh-CN" sz="1100" dirty="0">
                <a:latin typeface="+mj-lt"/>
                <a:ea typeface="+mj-ea"/>
                <a:cs typeface="+mj-cs"/>
              </a:rPr>
              <a:t>ZE</a:t>
            </a:r>
            <a:r>
              <a:rPr lang="zh-CN" altLang="en-US" sz="11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1100" dirty="0">
                <a:latin typeface="+mj-lt"/>
                <a:ea typeface="+mj-ea"/>
                <a:cs typeface="+mj-cs"/>
              </a:rPr>
              <a:t>OF</a:t>
            </a:r>
            <a:r>
              <a:rPr lang="zh-CN" altLang="en-US" sz="1100" dirty="0">
                <a:latin typeface="+mj-lt"/>
                <a:ea typeface="+mj-ea"/>
                <a:cs typeface="+mj-cs"/>
              </a:rPr>
              <a:t>、</a:t>
            </a:r>
            <a:r>
              <a:rPr lang="en-US" altLang="zh-CN" sz="1100" dirty="0">
                <a:latin typeface="+mj-lt"/>
                <a:ea typeface="+mj-ea"/>
                <a:cs typeface="+mj-cs"/>
              </a:rPr>
              <a:t>SF</a:t>
            </a:r>
            <a:r>
              <a:rPr lang="zh-CN" altLang="en-US" sz="1100" dirty="0">
                <a:latin typeface="+mj-lt"/>
                <a:ea typeface="+mj-ea"/>
                <a:cs typeface="+mj-cs"/>
              </a:rPr>
              <a:t>）、程序运行状态（</a:t>
            </a:r>
            <a:r>
              <a:rPr lang="en-US" altLang="zh-CN" sz="1100" dirty="0">
                <a:latin typeface="+mj-lt"/>
                <a:ea typeface="+mj-ea"/>
                <a:cs typeface="+mj-cs"/>
              </a:rPr>
              <a:t>Stat</a:t>
            </a:r>
            <a:r>
              <a:rPr lang="zh-CN" altLang="en-US" sz="1100" dirty="0">
                <a:latin typeface="+mj-lt"/>
                <a:ea typeface="+mj-ea"/>
                <a:cs typeface="+mj-cs"/>
              </a:rPr>
              <a:t>）和下一条指令地址（</a:t>
            </a:r>
            <a:r>
              <a:rPr lang="en-US" altLang="zh-CN" sz="1100" dirty="0">
                <a:latin typeface="+mj-lt"/>
                <a:ea typeface="+mj-ea"/>
                <a:cs typeface="+mj-cs"/>
              </a:rPr>
              <a:t>PC</a:t>
            </a:r>
            <a:r>
              <a:rPr lang="zh-CN" altLang="en-US" sz="1100" dirty="0">
                <a:latin typeface="+mj-lt"/>
                <a:ea typeface="+mj-ea"/>
                <a:cs typeface="+mj-cs"/>
              </a:rPr>
              <a:t>）的值</a:t>
            </a:r>
            <a:endParaRPr lang="zh-CN" altLang="en-US" sz="1100" dirty="0">
              <a:latin typeface="+mj-lt"/>
              <a:ea typeface="+mj-ea"/>
              <a:cs typeface="+mj-cs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H="1">
            <a:off x="1267969" y="2447365"/>
            <a:ext cx="829772" cy="224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>
            <a:off x="1327781" y="2384612"/>
            <a:ext cx="2948384" cy="5122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H="1">
            <a:off x="1267969" y="2384612"/>
            <a:ext cx="4827236" cy="863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>
            <a:off x="1279489" y="3012141"/>
            <a:ext cx="2713443" cy="4572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endCxn id="128" idx="3"/>
          </p:cNvCxnSpPr>
          <p:nvPr/>
        </p:nvCxnSpPr>
        <p:spPr>
          <a:xfrm flipH="1" flipV="1">
            <a:off x="1314147" y="3276529"/>
            <a:ext cx="2615262" cy="5953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8937812" y="2853028"/>
            <a:ext cx="1093694" cy="816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V="1">
            <a:off x="8444753" y="4097896"/>
            <a:ext cx="1344017" cy="4915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endCxn id="109" idx="1"/>
          </p:cNvCxnSpPr>
          <p:nvPr/>
        </p:nvCxnSpPr>
        <p:spPr>
          <a:xfrm flipV="1">
            <a:off x="8489576" y="5078270"/>
            <a:ext cx="1441073" cy="103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8444753" y="5728447"/>
            <a:ext cx="14858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遇到的问题</a:t>
            </a:r>
            <a:endParaRPr lang="zh-CN" altLang="en-US" dirty="0"/>
          </a:p>
        </p:txBody>
      </p:sp>
      <p:grpSp>
        <p:nvGrpSpPr>
          <p:cNvPr id="5" name="a1e73f40-0fce-404c-9561-6cbbac204b3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52120" y="1174692"/>
            <a:ext cx="9897185" cy="5050360"/>
            <a:chOff x="1517272" y="1094207"/>
            <a:chExt cx="8397123" cy="2892135"/>
          </a:xfrm>
        </p:grpSpPr>
        <p:sp>
          <p:nvSpPr>
            <p:cNvPr id="9" name="iśľïďè"/>
            <p:cNvSpPr txBox="1"/>
            <p:nvPr/>
          </p:nvSpPr>
          <p:spPr>
            <a:xfrm>
              <a:off x="1771334" y="1676220"/>
              <a:ext cx="7020314" cy="23101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>
                <a:buSzPct val="25000"/>
                <a:defRPr sz="1200" b="1">
                  <a:solidFill>
                    <a:schemeClr val="dk1"/>
                  </a:solidFill>
                </a:defRPr>
              </a:lvl1pPr>
            </a:lstStyle>
            <a:p>
              <a:pPr marL="0" marR="0" lvl="0" indent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在</a:t>
              </a:r>
              <a:r>
                <a:rPr lang="zh-CN" altLang="en-US" sz="1400" b="0" dirty="0">
                  <a:solidFill>
                    <a:srgbClr val="000000"/>
                  </a:solidFill>
                </a:rPr>
                <a:t>运行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Qt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程序的过程中，发现第一次单步运行就无法成功。进入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debug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模式，发现如下问题：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lang="en-US" altLang="zh-CN" sz="1400" b="0" dirty="0">
                <a:solidFill>
                  <a:srgbClr val="000000"/>
                </a:solidFill>
              </a:endParaRPr>
            </a:p>
            <a:p>
              <a:pPr marL="0" marR="0" lvl="0" indent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lang="en-US" altLang="zh-CN" sz="1400" b="0" dirty="0">
                <a:solidFill>
                  <a:srgbClr val="000000"/>
                </a:solidFill>
              </a:endParaRPr>
            </a:p>
            <a:p>
              <a:pPr marL="0" marR="0" lvl="0" indent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lang="en-US" altLang="zh-CN" sz="1400" b="0" dirty="0">
                <a:solidFill>
                  <a:srgbClr val="000000"/>
                </a:solidFill>
              </a:endParaRPr>
            </a:p>
            <a:p>
              <a:pPr marL="0" marR="0" lvl="0" indent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1400" b="0" dirty="0">
                  <a:solidFill>
                    <a:srgbClr val="000000"/>
                  </a:solidFill>
                </a:rPr>
                <a:t>这里程序报错</a:t>
              </a:r>
              <a:r>
                <a:rPr lang="en-US" altLang="zh-CN" sz="1400" b="0" dirty="0">
                  <a:solidFill>
                    <a:srgbClr val="000000"/>
                  </a:solidFill>
                </a:rPr>
                <a:t>sementation fault,</a:t>
              </a:r>
              <a:r>
                <a:rPr lang="zh-CN" altLang="en-US" sz="1400" b="0" dirty="0">
                  <a:solidFill>
                    <a:srgbClr val="000000"/>
                  </a:solidFill>
                </a:rPr>
                <a:t>猜测可能产生了越界问题，检查后发现问题在于如下关键代码：</a:t>
              </a:r>
              <a:endParaRPr lang="en-US" altLang="zh-CN" sz="1400" b="0" dirty="0">
                <a:solidFill>
                  <a:srgbClr val="000000"/>
                </a:solidFill>
              </a:endParaRPr>
            </a:p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size_t t = M[q].size();</a:t>
              </a:r>
              <a:endPara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  int  c = 0;</a:t>
              </a:r>
              <a:endPara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  for (; c * 2 &lt; t - 1; c++)</a:t>
              </a:r>
              <a:endPara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在这一部分中，由于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size_t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是无符号整数，所以当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t=0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时，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</a:t>
              </a:r>
              <a:r>
                <a:rPr lang="zh-CN" altLang="en-US" sz="1400" b="0" dirty="0">
                  <a:solidFill>
                    <a:srgbClr val="000000"/>
                  </a:solidFill>
                </a:rPr>
                <a:t>可以一直增大直到数组越界为止。</a:t>
              </a:r>
              <a:endParaRPr lang="zh-CN" altLang="en-US" sz="1400" b="0" dirty="0">
                <a:solidFill>
                  <a:srgbClr val="000000"/>
                </a:solidFill>
              </a:endParaRPr>
            </a:p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1400" b="0" dirty="0">
                  <a:solidFill>
                    <a:srgbClr val="000000"/>
                  </a:solidFill>
                </a:rPr>
                <a:t>如上图，数组的大小设为了</a:t>
              </a:r>
              <a:r>
                <a:rPr lang="en-US" altLang="zh-CN" sz="1400" b="0" dirty="0">
                  <a:solidFill>
                    <a:srgbClr val="000000"/>
                  </a:solidFill>
                </a:rPr>
                <a:t>Mout[100000],c</a:t>
              </a:r>
              <a:r>
                <a:rPr lang="zh-CN" altLang="en-US" sz="1400" b="0" dirty="0">
                  <a:solidFill>
                    <a:srgbClr val="000000"/>
                  </a:solidFill>
                </a:rPr>
                <a:t>便可以增大至</a:t>
              </a:r>
              <a:r>
                <a:rPr lang="en-US" altLang="zh-CN" sz="1400" b="0" dirty="0">
                  <a:solidFill>
                    <a:srgbClr val="000000"/>
                  </a:solidFill>
                </a:rPr>
                <a:t>99999</a:t>
              </a:r>
              <a:r>
                <a:rPr lang="zh-CN" altLang="en-US" sz="1400" b="0" dirty="0">
                  <a:solidFill>
                    <a:srgbClr val="000000"/>
                  </a:solidFill>
                </a:rPr>
                <a:t>。将</a:t>
              </a:r>
              <a:r>
                <a:rPr lang="en-US" altLang="zh-CN" sz="1400" b="0" dirty="0">
                  <a:solidFill>
                    <a:srgbClr val="000000"/>
                  </a:solidFill>
                </a:rPr>
                <a:t>size_t</a:t>
              </a:r>
              <a:r>
                <a:rPr lang="zh-CN" altLang="en-US" sz="1400" b="0" dirty="0">
                  <a:solidFill>
                    <a:srgbClr val="000000"/>
                  </a:solidFill>
                </a:rPr>
                <a:t>修改为</a:t>
              </a:r>
              <a:r>
                <a:rPr lang="en-US" altLang="zh-CN" sz="1400" b="0" dirty="0">
                  <a:solidFill>
                    <a:srgbClr val="000000"/>
                  </a:solidFill>
                </a:rPr>
                <a:t>int</a:t>
              </a:r>
              <a:r>
                <a:rPr lang="zh-CN" altLang="en-US" sz="1400" b="0" dirty="0">
                  <a:solidFill>
                    <a:srgbClr val="000000"/>
                  </a:solidFill>
                </a:rPr>
                <a:t>，问题解决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lang="en-US" altLang="zh-CN" sz="1400" b="0" dirty="0">
                <a:solidFill>
                  <a:srgbClr val="000000"/>
                </a:solidFill>
              </a:endParaRPr>
            </a:p>
            <a:p>
              <a:pPr marL="0" marR="0" lvl="0" indent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lang="en-US" altLang="zh-CN" sz="1400" b="0" dirty="0">
                <a:solidFill>
                  <a:srgbClr val="000000"/>
                </a:solidFill>
              </a:endParaRPr>
            </a:p>
            <a:p>
              <a:pPr marL="0" marR="0" lvl="0" indent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ísḻiďé"/>
            <p:cNvSpPr txBox="1"/>
            <p:nvPr/>
          </p:nvSpPr>
          <p:spPr>
            <a:xfrm>
              <a:off x="1930671" y="1299631"/>
              <a:ext cx="4937861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M_to_Mout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函数无法正常工作</a:t>
              </a:r>
              <a:endPara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î$ľîďé"/>
            <p:cNvSpPr txBox="1"/>
            <p:nvPr/>
          </p:nvSpPr>
          <p:spPr>
            <a:xfrm>
              <a:off x="1517272" y="1094207"/>
              <a:ext cx="8397123" cy="581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93" y="2731299"/>
            <a:ext cx="3802710" cy="154699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322" y="3117160"/>
            <a:ext cx="1882303" cy="11659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805" y="1544320"/>
            <a:ext cx="21082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/>
          <p:cNvSpPr>
            <a:spLocks noGrp="1"/>
          </p:cNvSpPr>
          <p:nvPr>
            <p:ph type="title"/>
          </p:nvPr>
        </p:nvSpPr>
        <p:spPr>
          <a:xfrm>
            <a:off x="3714794" y="2613660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hlinkClick r:id="rId1" action="ppaction://hlinkfile"/>
              </a:rPr>
              <a:t>实机演示</a:t>
            </a:r>
            <a:endParaRPr lang="zh-CN" altLang="en-US" sz="4800" dirty="0"/>
          </a:p>
        </p:txBody>
      </p:sp>
      <p:sp>
        <p:nvSpPr>
          <p:cNvPr id="9" name="文本框 8"/>
          <p:cNvSpPr txBox="1"/>
          <p:nvPr/>
        </p:nvSpPr>
        <p:spPr>
          <a:xfrm>
            <a:off x="2524348" y="16128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10100317" y="1749670"/>
            <a:ext cx="1150294" cy="11502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5" name="标题 4"/>
          <p:cNvSpPr>
            <a:spLocks noGrp="1"/>
          </p:cNvSpPr>
          <p:nvPr>
            <p:ph type="ctrTitle"/>
          </p:nvPr>
        </p:nvSpPr>
        <p:spPr>
          <a:xfrm>
            <a:off x="5972768" y="2499790"/>
            <a:ext cx="3678038" cy="1394385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谢谢！</a:t>
            </a:r>
            <a:endParaRPr lang="zh-CN" altLang="en-US" sz="6000" b="0" dirty="0"/>
          </a:p>
        </p:txBody>
      </p:sp>
      <p:pic>
        <p:nvPicPr>
          <p:cNvPr id="20" name="图片占位符 19" descr="图片包含 建筑物, 户外, 天空&#10;&#10;自动生成的说明"/>
          <p:cNvPicPr>
            <a:picLocks noGrp="1" noChangeAspect="1"/>
          </p:cNvPicPr>
          <p:nvPr>
            <p:ph type="pic" sz="quarter" idx="19"/>
          </p:nvPr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693" y="0"/>
            <a:ext cx="4927057" cy="6866909"/>
          </a:xfrm>
        </p:spPr>
      </p:pic>
      <p:pic>
        <p:nvPicPr>
          <p:cNvPr id="25" name="图片 24" descr="图片包含 户外, 标牌&#10;&#10;自动生成的说明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727" y="1827989"/>
            <a:ext cx="1021600" cy="10197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24803b5-69a7-4e17-b995-28a1a393039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1717" y="1650158"/>
            <a:ext cx="11564419" cy="3030079"/>
            <a:chOff x="0" y="1694981"/>
            <a:chExt cx="11564419" cy="3030079"/>
          </a:xfrm>
        </p:grpSpPr>
        <p:sp>
          <p:nvSpPr>
            <p:cNvPr id="6" name="iṡḷîḑé"/>
            <p:cNvSpPr/>
            <p:nvPr/>
          </p:nvSpPr>
          <p:spPr bwMode="auto">
            <a:xfrm>
              <a:off x="4468605" y="3190418"/>
              <a:ext cx="252494" cy="252494"/>
            </a:xfrm>
            <a:prstGeom prst="rect">
              <a:avLst/>
            </a:prstGeom>
            <a:solidFill>
              <a:schemeClr val="tx2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" name="îšḷïḓé"/>
            <p:cNvSpPr/>
            <p:nvPr/>
          </p:nvSpPr>
          <p:spPr bwMode="auto">
            <a:xfrm>
              <a:off x="4726665" y="3131414"/>
              <a:ext cx="53437" cy="53437"/>
            </a:xfrm>
            <a:prstGeom prst="rect">
              <a:avLst/>
            </a:prstGeom>
            <a:solidFill>
              <a:schemeClr val="tx2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ïSlïḋê"/>
            <p:cNvSpPr/>
            <p:nvPr/>
          </p:nvSpPr>
          <p:spPr bwMode="auto">
            <a:xfrm>
              <a:off x="4349743" y="3448477"/>
              <a:ext cx="113295" cy="113295"/>
            </a:xfrm>
            <a:prstGeom prst="rect">
              <a:avLst/>
            </a:prstGeom>
            <a:solidFill>
              <a:schemeClr val="tx2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" name="íṥľïḓé"/>
            <p:cNvSpPr/>
            <p:nvPr/>
          </p:nvSpPr>
          <p:spPr bwMode="auto">
            <a:xfrm>
              <a:off x="4328590" y="3358748"/>
              <a:ext cx="53437" cy="53437"/>
            </a:xfrm>
            <a:prstGeom prst="rect">
              <a:avLst/>
            </a:prstGeom>
            <a:solidFill>
              <a:schemeClr val="tx2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0" y="3429075"/>
              <a:ext cx="4131969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ṩļiḋè"/>
            <p:cNvSpPr/>
            <p:nvPr/>
          </p:nvSpPr>
          <p:spPr bwMode="auto">
            <a:xfrm>
              <a:off x="4111855" y="3406215"/>
              <a:ext cx="45719" cy="45720"/>
            </a:xfrm>
            <a:prstGeom prst="rect">
              <a:avLst/>
            </a:prstGeom>
            <a:solidFill>
              <a:schemeClr val="tx2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" name="iṡḷiḑè"/>
            <p:cNvSpPr txBox="1"/>
            <p:nvPr/>
          </p:nvSpPr>
          <p:spPr>
            <a:xfrm>
              <a:off x="4947000" y="3561772"/>
              <a:ext cx="1296144" cy="239233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</a:rPr>
                <a:t>CONTENTS</a:t>
              </a:r>
              <a:endParaRPr lang="en-US" altLang="zh-CN" dirty="0">
                <a:solidFill>
                  <a:schemeClr val="tx2"/>
                </a:solidFill>
              </a:endParaRPr>
            </a:p>
          </p:txBody>
        </p:sp>
        <p:sp>
          <p:nvSpPr>
            <p:cNvPr id="13" name="işliḓe"/>
            <p:cNvSpPr txBox="1"/>
            <p:nvPr/>
          </p:nvSpPr>
          <p:spPr>
            <a:xfrm>
              <a:off x="4947000" y="2946219"/>
              <a:ext cx="1296144" cy="61555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dist"/>
              <a:r>
                <a:rPr lang="zh-CN" altLang="en-US" sz="4000" b="1" dirty="0">
                  <a:solidFill>
                    <a:schemeClr val="tx2"/>
                  </a:solidFill>
                </a:rPr>
                <a:t>目录</a:t>
              </a:r>
              <a:endParaRPr lang="zh-CN" altLang="en-US" sz="4000" b="1" dirty="0">
                <a:solidFill>
                  <a:schemeClr val="tx2"/>
                </a:solidFill>
              </a:endParaRPr>
            </a:p>
          </p:txBody>
        </p:sp>
        <p:sp>
          <p:nvSpPr>
            <p:cNvPr id="14" name="ïşlîḋè"/>
            <p:cNvSpPr/>
            <p:nvPr/>
          </p:nvSpPr>
          <p:spPr bwMode="auto">
            <a:xfrm>
              <a:off x="8121000" y="2051613"/>
              <a:ext cx="3399488" cy="29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000" dirty="0"/>
                <a:t>代码介绍、代码细节、遇到的问题</a:t>
              </a:r>
              <a:endParaRPr lang="en-US" altLang="zh-CN" sz="1000" dirty="0"/>
            </a:p>
          </p:txBody>
        </p:sp>
        <p:sp>
          <p:nvSpPr>
            <p:cNvPr id="15" name="iṥḻïḍè"/>
            <p:cNvSpPr txBox="1"/>
            <p:nvPr/>
          </p:nvSpPr>
          <p:spPr bwMode="auto">
            <a:xfrm>
              <a:off x="8075428" y="1694981"/>
              <a:ext cx="3399488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/>
                <a:t>后端实现</a:t>
              </a:r>
              <a:endParaRPr lang="zh-CN" altLang="en-US" sz="2000" b="1" dirty="0"/>
            </a:p>
          </p:txBody>
        </p:sp>
        <p:sp>
          <p:nvSpPr>
            <p:cNvPr id="16" name="ïsļiḋe"/>
            <p:cNvSpPr txBox="1"/>
            <p:nvPr/>
          </p:nvSpPr>
          <p:spPr>
            <a:xfrm>
              <a:off x="7613852" y="1838025"/>
              <a:ext cx="446918" cy="482304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altLang="zh-CN" sz="4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en-US" altLang="zh-CN" sz="4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7568279" y="2579766"/>
              <a:ext cx="3906637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ïṡḷíďè"/>
            <p:cNvSpPr/>
            <p:nvPr/>
          </p:nvSpPr>
          <p:spPr bwMode="auto">
            <a:xfrm>
              <a:off x="8164931" y="3240411"/>
              <a:ext cx="3399488" cy="29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000" dirty="0"/>
                <a:t>前端总览、界面介绍、代码思路、</a:t>
              </a:r>
              <a:r>
                <a:rPr lang="zh-CN" altLang="en-US" sz="1000" dirty="0"/>
                <a:t>遇到的问题</a:t>
              </a:r>
              <a:endParaRPr lang="zh-CN" altLang="en-US" sz="1000" dirty="0"/>
            </a:p>
          </p:txBody>
        </p:sp>
        <p:sp>
          <p:nvSpPr>
            <p:cNvPr id="19" name="ïṣľîḓè"/>
            <p:cNvSpPr txBox="1"/>
            <p:nvPr/>
          </p:nvSpPr>
          <p:spPr bwMode="auto">
            <a:xfrm>
              <a:off x="8121000" y="2902022"/>
              <a:ext cx="3399488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/>
                <a:t>前端实现</a:t>
              </a:r>
              <a:endParaRPr lang="zh-CN" altLang="en-US" sz="2000" b="1" dirty="0"/>
            </a:p>
          </p:txBody>
        </p:sp>
        <p:sp>
          <p:nvSpPr>
            <p:cNvPr id="20" name="îśḷídê"/>
            <p:cNvSpPr txBox="1"/>
            <p:nvPr/>
          </p:nvSpPr>
          <p:spPr>
            <a:xfrm>
              <a:off x="7568279" y="2976652"/>
              <a:ext cx="446918" cy="482304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altLang="zh-CN" sz="4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  <a:endParaRPr lang="en-US" altLang="zh-CN" sz="4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7616881" y="3726727"/>
              <a:ext cx="3906637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íṧ1iďé"/>
            <p:cNvSpPr/>
            <p:nvPr/>
          </p:nvSpPr>
          <p:spPr bwMode="auto">
            <a:xfrm>
              <a:off x="8121000" y="3696055"/>
              <a:ext cx="3399488" cy="29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endParaRPr lang="en-US" altLang="zh-CN" sz="900" dirty="0"/>
            </a:p>
          </p:txBody>
        </p:sp>
        <p:sp>
          <p:nvSpPr>
            <p:cNvPr id="23" name="í$ḻíḍè"/>
            <p:cNvSpPr txBox="1"/>
            <p:nvPr/>
          </p:nvSpPr>
          <p:spPr bwMode="auto">
            <a:xfrm>
              <a:off x="8164931" y="4182550"/>
              <a:ext cx="3399488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/>
                <a:t>实机演示</a:t>
              </a:r>
              <a:endParaRPr lang="zh-CN" altLang="en-US" sz="2000" b="1" dirty="0"/>
            </a:p>
          </p:txBody>
        </p:sp>
        <p:sp>
          <p:nvSpPr>
            <p:cNvPr id="24" name="ïşļidè"/>
            <p:cNvSpPr txBox="1"/>
            <p:nvPr/>
          </p:nvSpPr>
          <p:spPr>
            <a:xfrm>
              <a:off x="7628510" y="4138553"/>
              <a:ext cx="446918" cy="482304"/>
            </a:xfrm>
            <a:prstGeom prst="rect">
              <a:avLst/>
            </a:prstGeom>
            <a:noFill/>
          </p:spPr>
          <p:txBody>
            <a:bodyPr wrap="none" anchor="ctr">
              <a:prstTxWarp prst="textPlain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altLang="zh-CN" sz="40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  <a:endParaRPr lang="en-US" altLang="zh-CN" sz="4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568279" y="4725060"/>
              <a:ext cx="3906637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/>
          <p:cNvSpPr>
            <a:spLocks noGrp="1"/>
          </p:cNvSpPr>
          <p:nvPr>
            <p:ph type="title"/>
          </p:nvPr>
        </p:nvSpPr>
        <p:spPr>
          <a:xfrm>
            <a:off x="3547864" y="2635250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ym typeface="+mn-ea"/>
                <a:hlinkClick r:id="rId1" action="ppaction://hlinkfile"/>
              </a:rPr>
              <a:t>后端实现</a:t>
            </a:r>
            <a:endParaRPr lang="zh-CN" altLang="en-US" sz="4800" dirty="0"/>
          </a:p>
        </p:txBody>
      </p:sp>
      <p:sp>
        <p:nvSpPr>
          <p:cNvPr id="8" name="文本占位符 5"/>
          <p:cNvSpPr>
            <a:spLocks noGrp="1"/>
          </p:cNvSpPr>
          <p:nvPr>
            <p:ph type="body" idx="1"/>
          </p:nvPr>
        </p:nvSpPr>
        <p:spPr>
          <a:xfrm>
            <a:off x="3629625" y="3530600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zh-CN" altLang="en-US" dirty="0"/>
              <a:t>代码介绍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zh-CN" altLang="en-US" dirty="0"/>
              <a:t>代码细节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zh-CN" altLang="en-US" dirty="0"/>
              <a:t>遇到的问题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524348" y="16128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后端代码框架</a:t>
            </a:r>
            <a:endParaRPr lang="zh-CN" altLang="en-US" dirty="0"/>
          </a:p>
        </p:txBody>
      </p:sp>
      <p:grpSp>
        <p:nvGrpSpPr>
          <p:cNvPr id="5" name="cb2bca1a-2490-4930-8153-ca833f83e9b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8079" y="1093225"/>
            <a:ext cx="10842408" cy="4671549"/>
            <a:chOff x="678079" y="1136506"/>
            <a:chExt cx="10842408" cy="4671549"/>
          </a:xfrm>
        </p:grpSpPr>
        <p:grpSp>
          <p:nvGrpSpPr>
            <p:cNvPr id="6" name="išļíḍe"/>
            <p:cNvGrpSpPr/>
            <p:nvPr/>
          </p:nvGrpSpPr>
          <p:grpSpPr>
            <a:xfrm>
              <a:off x="4043085" y="1996289"/>
              <a:ext cx="4105835" cy="2865422"/>
              <a:chOff x="5362052" y="1774480"/>
              <a:chExt cx="5212095" cy="3637470"/>
            </a:xfrm>
          </p:grpSpPr>
          <p:sp>
            <p:nvSpPr>
              <p:cNvPr id="21" name="išḷiḍé"/>
              <p:cNvSpPr/>
              <p:nvPr/>
            </p:nvSpPr>
            <p:spPr bwMode="auto">
              <a:xfrm rot="5400000">
                <a:off x="6122801" y="1856396"/>
                <a:ext cx="1346370" cy="1598998"/>
              </a:xfrm>
              <a:custGeom>
                <a:avLst/>
                <a:gdLst>
                  <a:gd name="T0" fmla="*/ 0 w 581"/>
                  <a:gd name="T1" fmla="*/ 690 h 690"/>
                  <a:gd name="T2" fmla="*/ 0 w 581"/>
                  <a:gd name="T3" fmla="*/ 328 h 690"/>
                  <a:gd name="T4" fmla="*/ 128 w 581"/>
                  <a:gd name="T5" fmla="*/ 200 h 690"/>
                  <a:gd name="T6" fmla="*/ 382 w 581"/>
                  <a:gd name="T7" fmla="*/ 200 h 690"/>
                  <a:gd name="T8" fmla="*/ 581 w 581"/>
                  <a:gd name="T9" fmla="*/ 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1" h="690">
                    <a:moveTo>
                      <a:pt x="0" y="690"/>
                    </a:moveTo>
                    <a:cubicBezTo>
                      <a:pt x="0" y="328"/>
                      <a:pt x="0" y="328"/>
                      <a:pt x="0" y="328"/>
                    </a:cubicBezTo>
                    <a:cubicBezTo>
                      <a:pt x="0" y="257"/>
                      <a:pt x="57" y="200"/>
                      <a:pt x="128" y="200"/>
                    </a:cubicBezTo>
                    <a:cubicBezTo>
                      <a:pt x="382" y="200"/>
                      <a:pt x="382" y="200"/>
                      <a:pt x="382" y="200"/>
                    </a:cubicBezTo>
                    <a:cubicBezTo>
                      <a:pt x="492" y="200"/>
                      <a:pt x="581" y="111"/>
                      <a:pt x="581" y="0"/>
                    </a:cubicBezTo>
                  </a:path>
                </a:pathLst>
              </a:custGeom>
              <a:noFill/>
              <a:ln w="180975" cap="rnd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2" name="ïSlíḋe"/>
              <p:cNvSpPr/>
              <p:nvPr/>
            </p:nvSpPr>
            <p:spPr bwMode="auto">
              <a:xfrm rot="5400000">
                <a:off x="6097343" y="3603251"/>
                <a:ext cx="1346370" cy="1649915"/>
              </a:xfrm>
              <a:custGeom>
                <a:avLst/>
                <a:gdLst>
                  <a:gd name="T0" fmla="*/ 581 w 581"/>
                  <a:gd name="T1" fmla="*/ 712 h 712"/>
                  <a:gd name="T2" fmla="*/ 581 w 581"/>
                  <a:gd name="T3" fmla="*/ 328 h 712"/>
                  <a:gd name="T4" fmla="*/ 453 w 581"/>
                  <a:gd name="T5" fmla="*/ 200 h 712"/>
                  <a:gd name="T6" fmla="*/ 200 w 581"/>
                  <a:gd name="T7" fmla="*/ 200 h 712"/>
                  <a:gd name="T8" fmla="*/ 0 w 581"/>
                  <a:gd name="T9" fmla="*/ 0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1" h="712">
                    <a:moveTo>
                      <a:pt x="581" y="712"/>
                    </a:moveTo>
                    <a:cubicBezTo>
                      <a:pt x="581" y="328"/>
                      <a:pt x="581" y="328"/>
                      <a:pt x="581" y="328"/>
                    </a:cubicBezTo>
                    <a:cubicBezTo>
                      <a:pt x="581" y="257"/>
                      <a:pt x="524" y="200"/>
                      <a:pt x="453" y="200"/>
                    </a:cubicBezTo>
                    <a:cubicBezTo>
                      <a:pt x="200" y="200"/>
                      <a:pt x="200" y="200"/>
                      <a:pt x="200" y="200"/>
                    </a:cubicBezTo>
                    <a:cubicBezTo>
                      <a:pt x="90" y="200"/>
                      <a:pt x="0" y="111"/>
                      <a:pt x="0" y="0"/>
                    </a:cubicBezTo>
                  </a:path>
                </a:pathLst>
              </a:custGeom>
              <a:noFill/>
              <a:ln w="180975" cap="rnd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3" name="îṣḷíḑè"/>
              <p:cNvSpPr/>
              <p:nvPr/>
            </p:nvSpPr>
            <p:spPr bwMode="auto">
              <a:xfrm rot="5400000">
                <a:off x="7681654" y="1414787"/>
                <a:ext cx="1495205" cy="4289781"/>
              </a:xfrm>
              <a:custGeom>
                <a:avLst/>
                <a:gdLst>
                  <a:gd name="T0" fmla="*/ 0 w 645"/>
                  <a:gd name="T1" fmla="*/ 1852 h 1852"/>
                  <a:gd name="T2" fmla="*/ 0 w 645"/>
                  <a:gd name="T3" fmla="*/ 1691 h 1852"/>
                  <a:gd name="T4" fmla="*/ 65 w 645"/>
                  <a:gd name="T5" fmla="*/ 1625 h 1852"/>
                  <a:gd name="T6" fmla="*/ 208 w 645"/>
                  <a:gd name="T7" fmla="*/ 1625 h 1852"/>
                  <a:gd name="T8" fmla="*/ 407 w 645"/>
                  <a:gd name="T9" fmla="*/ 1426 h 1852"/>
                  <a:gd name="T10" fmla="*/ 407 w 645"/>
                  <a:gd name="T11" fmla="*/ 1405 h 1852"/>
                  <a:gd name="T12" fmla="*/ 407 w 645"/>
                  <a:gd name="T13" fmla="*/ 676 h 1852"/>
                  <a:gd name="T14" fmla="*/ 495 w 645"/>
                  <a:gd name="T15" fmla="*/ 587 h 1852"/>
                  <a:gd name="T16" fmla="*/ 556 w 645"/>
                  <a:gd name="T17" fmla="*/ 587 h 1852"/>
                  <a:gd name="T18" fmla="*/ 645 w 645"/>
                  <a:gd name="T19" fmla="*/ 499 h 1852"/>
                  <a:gd name="T20" fmla="*/ 633 w 645"/>
                  <a:gd name="T21" fmla="*/ 454 h 1852"/>
                  <a:gd name="T22" fmla="*/ 319 w 645"/>
                  <a:gd name="T23" fmla="*/ 0 h 1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5" h="1852">
                    <a:moveTo>
                      <a:pt x="0" y="1852"/>
                    </a:moveTo>
                    <a:cubicBezTo>
                      <a:pt x="0" y="1691"/>
                      <a:pt x="0" y="1691"/>
                      <a:pt x="0" y="1691"/>
                    </a:cubicBezTo>
                    <a:cubicBezTo>
                      <a:pt x="0" y="1655"/>
                      <a:pt x="29" y="1625"/>
                      <a:pt x="65" y="1625"/>
                    </a:cubicBezTo>
                    <a:cubicBezTo>
                      <a:pt x="208" y="1625"/>
                      <a:pt x="208" y="1625"/>
                      <a:pt x="208" y="1625"/>
                    </a:cubicBezTo>
                    <a:cubicBezTo>
                      <a:pt x="318" y="1625"/>
                      <a:pt x="407" y="1536"/>
                      <a:pt x="407" y="1426"/>
                    </a:cubicBezTo>
                    <a:cubicBezTo>
                      <a:pt x="407" y="1405"/>
                      <a:pt x="407" y="1405"/>
                      <a:pt x="407" y="1405"/>
                    </a:cubicBezTo>
                    <a:cubicBezTo>
                      <a:pt x="407" y="676"/>
                      <a:pt x="407" y="676"/>
                      <a:pt x="407" y="676"/>
                    </a:cubicBezTo>
                    <a:cubicBezTo>
                      <a:pt x="407" y="627"/>
                      <a:pt x="446" y="587"/>
                      <a:pt x="495" y="587"/>
                    </a:cubicBezTo>
                    <a:cubicBezTo>
                      <a:pt x="556" y="587"/>
                      <a:pt x="556" y="587"/>
                      <a:pt x="556" y="587"/>
                    </a:cubicBezTo>
                    <a:cubicBezTo>
                      <a:pt x="605" y="587"/>
                      <a:pt x="645" y="548"/>
                      <a:pt x="645" y="499"/>
                    </a:cubicBezTo>
                    <a:cubicBezTo>
                      <a:pt x="645" y="482"/>
                      <a:pt x="640" y="467"/>
                      <a:pt x="633" y="454"/>
                    </a:cubicBezTo>
                    <a:cubicBezTo>
                      <a:pt x="319" y="0"/>
                      <a:pt x="319" y="0"/>
                      <a:pt x="319" y="0"/>
                    </a:cubicBezTo>
                  </a:path>
                </a:pathLst>
              </a:custGeom>
              <a:noFill/>
              <a:ln w="180975" cap="rnd">
                <a:solidFill>
                  <a:schemeClr val="tx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4" name="îśḷîďè"/>
              <p:cNvSpPr/>
              <p:nvPr/>
            </p:nvSpPr>
            <p:spPr bwMode="auto">
              <a:xfrm rot="5400000">
                <a:off x="7681654" y="1382474"/>
                <a:ext cx="1495205" cy="4289781"/>
              </a:xfrm>
              <a:custGeom>
                <a:avLst/>
                <a:gdLst>
                  <a:gd name="T0" fmla="*/ 645 w 645"/>
                  <a:gd name="T1" fmla="*/ 1852 h 1852"/>
                  <a:gd name="T2" fmla="*/ 645 w 645"/>
                  <a:gd name="T3" fmla="*/ 1691 h 1852"/>
                  <a:gd name="T4" fmla="*/ 579 w 645"/>
                  <a:gd name="T5" fmla="*/ 1625 h 1852"/>
                  <a:gd name="T6" fmla="*/ 437 w 645"/>
                  <a:gd name="T7" fmla="*/ 1625 h 1852"/>
                  <a:gd name="T8" fmla="*/ 237 w 645"/>
                  <a:gd name="T9" fmla="*/ 1426 h 1852"/>
                  <a:gd name="T10" fmla="*/ 238 w 645"/>
                  <a:gd name="T11" fmla="*/ 1405 h 1852"/>
                  <a:gd name="T12" fmla="*/ 238 w 645"/>
                  <a:gd name="T13" fmla="*/ 676 h 1852"/>
                  <a:gd name="T14" fmla="*/ 149 w 645"/>
                  <a:gd name="T15" fmla="*/ 587 h 1852"/>
                  <a:gd name="T16" fmla="*/ 88 w 645"/>
                  <a:gd name="T17" fmla="*/ 587 h 1852"/>
                  <a:gd name="T18" fmla="*/ 0 w 645"/>
                  <a:gd name="T19" fmla="*/ 499 h 1852"/>
                  <a:gd name="T20" fmla="*/ 12 w 645"/>
                  <a:gd name="T21" fmla="*/ 454 h 1852"/>
                  <a:gd name="T22" fmla="*/ 325 w 645"/>
                  <a:gd name="T23" fmla="*/ 0 h 1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5" h="1852">
                    <a:moveTo>
                      <a:pt x="645" y="1852"/>
                    </a:moveTo>
                    <a:cubicBezTo>
                      <a:pt x="645" y="1691"/>
                      <a:pt x="645" y="1691"/>
                      <a:pt x="645" y="1691"/>
                    </a:cubicBezTo>
                    <a:cubicBezTo>
                      <a:pt x="645" y="1655"/>
                      <a:pt x="615" y="1625"/>
                      <a:pt x="579" y="1625"/>
                    </a:cubicBezTo>
                    <a:cubicBezTo>
                      <a:pt x="437" y="1625"/>
                      <a:pt x="437" y="1625"/>
                      <a:pt x="437" y="1625"/>
                    </a:cubicBezTo>
                    <a:cubicBezTo>
                      <a:pt x="327" y="1625"/>
                      <a:pt x="237" y="1536"/>
                      <a:pt x="237" y="1426"/>
                    </a:cubicBezTo>
                    <a:cubicBezTo>
                      <a:pt x="238" y="1405"/>
                      <a:pt x="238" y="1405"/>
                      <a:pt x="238" y="1405"/>
                    </a:cubicBezTo>
                    <a:cubicBezTo>
                      <a:pt x="238" y="676"/>
                      <a:pt x="238" y="676"/>
                      <a:pt x="238" y="676"/>
                    </a:cubicBezTo>
                    <a:cubicBezTo>
                      <a:pt x="238" y="627"/>
                      <a:pt x="198" y="587"/>
                      <a:pt x="149" y="587"/>
                    </a:cubicBezTo>
                    <a:cubicBezTo>
                      <a:pt x="88" y="587"/>
                      <a:pt x="88" y="587"/>
                      <a:pt x="88" y="587"/>
                    </a:cubicBezTo>
                    <a:cubicBezTo>
                      <a:pt x="39" y="587"/>
                      <a:pt x="0" y="548"/>
                      <a:pt x="0" y="499"/>
                    </a:cubicBezTo>
                    <a:cubicBezTo>
                      <a:pt x="0" y="482"/>
                      <a:pt x="4" y="467"/>
                      <a:pt x="12" y="454"/>
                    </a:cubicBezTo>
                    <a:cubicBezTo>
                      <a:pt x="325" y="0"/>
                      <a:pt x="325" y="0"/>
                      <a:pt x="325" y="0"/>
                    </a:cubicBezTo>
                  </a:path>
                </a:pathLst>
              </a:custGeom>
              <a:noFill/>
              <a:ln w="180975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5" name="iśḷiḍè"/>
              <p:cNvSpPr/>
              <p:nvPr/>
            </p:nvSpPr>
            <p:spPr bwMode="auto">
              <a:xfrm>
                <a:off x="5362052" y="4829025"/>
                <a:ext cx="584110" cy="582925"/>
              </a:xfrm>
              <a:prstGeom prst="ellipse">
                <a:avLst/>
              </a:prstGeom>
              <a:noFill/>
              <a:ln w="180975" cap="rnd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6" name="ïşļïḋe"/>
              <p:cNvSpPr/>
              <p:nvPr/>
            </p:nvSpPr>
            <p:spPr bwMode="auto">
              <a:xfrm>
                <a:off x="5399094" y="1774480"/>
                <a:ext cx="510026" cy="508990"/>
              </a:xfrm>
              <a:prstGeom prst="ellipse">
                <a:avLst/>
              </a:prstGeom>
              <a:noFill/>
              <a:ln w="180975" cap="rnd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7" name="í$liḍe"/>
              <p:cNvSpPr/>
              <p:nvPr/>
            </p:nvSpPr>
            <p:spPr bwMode="auto">
              <a:xfrm>
                <a:off x="5832519" y="2650071"/>
                <a:ext cx="388864" cy="388073"/>
              </a:xfrm>
              <a:prstGeom prst="ellipse">
                <a:avLst/>
              </a:prstGeom>
              <a:noFill/>
              <a:ln w="127000" cap="rnd">
                <a:solidFill>
                  <a:schemeClr val="tx2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8" name="íśļïḍè"/>
              <p:cNvSpPr/>
              <p:nvPr/>
            </p:nvSpPr>
            <p:spPr bwMode="auto">
              <a:xfrm>
                <a:off x="5832519" y="4077991"/>
                <a:ext cx="388864" cy="388073"/>
              </a:xfrm>
              <a:prstGeom prst="ellipse">
                <a:avLst/>
              </a:prstGeom>
              <a:noFill/>
              <a:ln w="12700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7" name="íṡḷíḓè"/>
            <p:cNvGrpSpPr/>
            <p:nvPr/>
          </p:nvGrpSpPr>
          <p:grpSpPr>
            <a:xfrm>
              <a:off x="8496238" y="3061093"/>
              <a:ext cx="3024249" cy="978028"/>
              <a:chOff x="582848" y="2770875"/>
              <a:chExt cx="5513134" cy="978028"/>
            </a:xfrm>
          </p:grpSpPr>
          <p:sp>
            <p:nvSpPr>
              <p:cNvPr id="19" name="íślîďe"/>
              <p:cNvSpPr/>
              <p:nvPr/>
            </p:nvSpPr>
            <p:spPr bwMode="auto">
              <a:xfrm>
                <a:off x="719137" y="2884168"/>
                <a:ext cx="5376845" cy="864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endParaRPr lang="en-US" altLang="zh-CN" sz="1100" dirty="0"/>
              </a:p>
            </p:txBody>
          </p:sp>
          <p:sp>
            <p:nvSpPr>
              <p:cNvPr id="20" name="íṣḻíde"/>
              <p:cNvSpPr txBox="1"/>
              <p:nvPr/>
            </p:nvSpPr>
            <p:spPr bwMode="auto">
              <a:xfrm>
                <a:off x="582848" y="2770875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/>
                  <a:t>后端运行代码</a:t>
                </a:r>
                <a:endParaRPr lang="en-US" altLang="zh-CN" sz="2000" b="1" dirty="0"/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1400" dirty="0"/>
                  <a:t>输入</a:t>
                </a:r>
                <a:r>
                  <a:rPr lang="en-US" altLang="zh-CN" sz="1400" dirty="0"/>
                  <a:t>.yo</a:t>
                </a:r>
                <a:r>
                  <a:rPr lang="zh-CN" altLang="en-US" sz="1400" dirty="0"/>
                  <a:t>文件，即可输出</a:t>
                </a:r>
                <a:r>
                  <a:rPr lang="en-US" altLang="zh-CN" sz="1400" dirty="0"/>
                  <a:t>.json</a:t>
                </a:r>
                <a:r>
                  <a:rPr lang="zh-CN" altLang="en-US" sz="1400" dirty="0"/>
                  <a:t>文件</a:t>
                </a:r>
                <a:endParaRPr lang="en-US" altLang="zh-CN" sz="1400" dirty="0"/>
              </a:p>
            </p:txBody>
          </p:sp>
        </p:grpSp>
        <p:sp>
          <p:nvSpPr>
            <p:cNvPr id="8" name="ïṥļïḑè"/>
            <p:cNvSpPr/>
            <p:nvPr/>
          </p:nvSpPr>
          <p:spPr bwMode="auto">
            <a:xfrm>
              <a:off x="678079" y="1549387"/>
              <a:ext cx="3365005" cy="709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000" dirty="0"/>
                <a:t>采用数组实现随机访存</a:t>
              </a:r>
              <a:endParaRPr lang="en-US" altLang="zh-CN" sz="1000" dirty="0"/>
            </a:p>
          </p:txBody>
        </p:sp>
        <p:sp>
          <p:nvSpPr>
            <p:cNvPr id="9" name="íṣľîdè"/>
            <p:cNvSpPr txBox="1"/>
            <p:nvPr/>
          </p:nvSpPr>
          <p:spPr bwMode="auto">
            <a:xfrm>
              <a:off x="678079" y="1136506"/>
              <a:ext cx="336500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Memory</a:t>
              </a:r>
              <a:r>
                <a:rPr lang="zh-CN" altLang="en-US" sz="1800" b="1" dirty="0"/>
                <a:t>系统</a:t>
              </a:r>
              <a:endParaRPr lang="en-US" altLang="zh-CN" sz="1800" b="1" dirty="0"/>
            </a:p>
          </p:txBody>
        </p:sp>
        <p:sp>
          <p:nvSpPr>
            <p:cNvPr id="10" name="iṩḻîdé"/>
            <p:cNvSpPr/>
            <p:nvPr/>
          </p:nvSpPr>
          <p:spPr bwMode="auto">
            <a:xfrm>
              <a:off x="678079" y="2732583"/>
              <a:ext cx="3365005" cy="709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000" dirty="0"/>
                <a:t>采用数组实现寄存器模拟</a:t>
              </a:r>
              <a:endParaRPr lang="en-US" altLang="zh-CN" sz="1000" dirty="0"/>
            </a:p>
          </p:txBody>
        </p:sp>
        <p:sp>
          <p:nvSpPr>
            <p:cNvPr id="11" name="ïsḻíḓe"/>
            <p:cNvSpPr txBox="1"/>
            <p:nvPr/>
          </p:nvSpPr>
          <p:spPr bwMode="auto">
            <a:xfrm>
              <a:off x="678079" y="2319702"/>
              <a:ext cx="336500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寄存器系统</a:t>
              </a:r>
              <a:endParaRPr lang="en-US" altLang="zh-CN" sz="1800" b="1" dirty="0"/>
            </a:p>
          </p:txBody>
        </p:sp>
        <p:sp>
          <p:nvSpPr>
            <p:cNvPr id="12" name="i$1íḍé"/>
            <p:cNvSpPr/>
            <p:nvPr/>
          </p:nvSpPr>
          <p:spPr bwMode="auto">
            <a:xfrm>
              <a:off x="678079" y="3915779"/>
              <a:ext cx="3365005" cy="709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0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利用输出流和辅助内存结构，进行处理和输出</a:t>
              </a:r>
              <a:endParaRPr lang="zh-CN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en-US" altLang="zh-CN" sz="1000" dirty="0"/>
            </a:p>
          </p:txBody>
        </p:sp>
        <p:sp>
          <p:nvSpPr>
            <p:cNvPr id="13" name="iş1iḍê"/>
            <p:cNvSpPr txBox="1"/>
            <p:nvPr/>
          </p:nvSpPr>
          <p:spPr bwMode="auto">
            <a:xfrm>
              <a:off x="678079" y="3502898"/>
              <a:ext cx="336500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/>
                <a:t>输出系统</a:t>
              </a:r>
              <a:endParaRPr lang="en-US" altLang="zh-CN" sz="1800" b="1" dirty="0"/>
            </a:p>
          </p:txBody>
        </p:sp>
        <p:sp>
          <p:nvSpPr>
            <p:cNvPr id="14" name="íṥḷíḍê"/>
            <p:cNvSpPr/>
            <p:nvPr/>
          </p:nvSpPr>
          <p:spPr bwMode="auto">
            <a:xfrm>
              <a:off x="678079" y="5098975"/>
              <a:ext cx="3365005" cy="709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1000" dirty="0"/>
                <a:t>与以上三个系统联动，实现指令的输入，存储，处理，输出等一系列内容，是顶层模块</a:t>
              </a:r>
              <a:endParaRPr lang="en-US" altLang="zh-CN" sz="1000" dirty="0"/>
            </a:p>
          </p:txBody>
        </p:sp>
        <p:sp>
          <p:nvSpPr>
            <p:cNvPr id="15" name="ïṧlïḑè"/>
            <p:cNvSpPr txBox="1"/>
            <p:nvPr/>
          </p:nvSpPr>
          <p:spPr bwMode="auto">
            <a:xfrm>
              <a:off x="678079" y="4686094"/>
              <a:ext cx="336500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Instruction</a:t>
              </a:r>
              <a:r>
                <a:rPr lang="zh-CN" altLang="en-US" sz="1800" b="1" dirty="0"/>
                <a:t>系统</a:t>
              </a:r>
              <a:endParaRPr lang="en-US" altLang="zh-CN" sz="1800" b="1" dirty="0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78079" y="2258467"/>
              <a:ext cx="31679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78079" y="3390151"/>
              <a:ext cx="31679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78079" y="4521835"/>
              <a:ext cx="31679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代码细节</a:t>
            </a:r>
            <a:endParaRPr lang="zh-CN" altLang="en-US" dirty="0"/>
          </a:p>
        </p:txBody>
      </p:sp>
      <p:grpSp>
        <p:nvGrpSpPr>
          <p:cNvPr id="5" name="a1e73f40-0fce-404c-9561-6cbbac204b3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25813" y="1027572"/>
            <a:ext cx="9745914" cy="4036502"/>
            <a:chOff x="726448" y="997584"/>
            <a:chExt cx="9745914" cy="4036502"/>
          </a:xfrm>
        </p:grpSpPr>
        <p:sp>
          <p:nvSpPr>
            <p:cNvPr id="9" name="iśľïďè"/>
            <p:cNvSpPr txBox="1"/>
            <p:nvPr/>
          </p:nvSpPr>
          <p:spPr>
            <a:xfrm>
              <a:off x="1978033" y="1918181"/>
              <a:ext cx="5495925" cy="10833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>
                <a:buSzPct val="25000"/>
                <a:defRPr sz="1200" b="1">
                  <a:solidFill>
                    <a:schemeClr val="dk1"/>
                  </a:solidFill>
                </a:defRPr>
              </a:lvl1pPr>
            </a:lstStyle>
            <a:p>
              <a:pPr marL="0" marR="0" lvl="0" indent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为方便内存的读入与输出，内存中的元素以十六进制字符串的形式存储。我们设计了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hextoDec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、</a:t>
              </a:r>
              <a:r>
                <a:rPr lang="en-US" altLang="zh-CN" sz="1600" b="0" dirty="0">
                  <a:solidFill>
                    <a:srgbClr val="000000"/>
                  </a:solidFill>
                </a:rPr>
                <a:t>D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ectohex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函数以及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Mout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数组，构成辅助内存系统，从而简化内存的读入输出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ísḻiďé"/>
            <p:cNvSpPr txBox="1"/>
            <p:nvPr/>
          </p:nvSpPr>
          <p:spPr>
            <a:xfrm>
              <a:off x="1995817" y="1579130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2400" b="1" dirty="0">
                  <a:solidFill>
                    <a:srgbClr val="000000"/>
                  </a:solidFill>
                </a:rPr>
                <a:t>辅助内存系统</a:t>
              </a:r>
              <a:endPara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iŝḷíďê"/>
            <p:cNvSpPr txBox="1"/>
            <p:nvPr/>
          </p:nvSpPr>
          <p:spPr>
            <a:xfrm>
              <a:off x="726448" y="1046961"/>
              <a:ext cx="1436658" cy="1621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75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01</a:t>
              </a:r>
              <a:endParaRPr kumimoji="0" lang="de-DE" sz="75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íṡ1îḋè"/>
            <p:cNvSpPr txBox="1"/>
            <p:nvPr/>
          </p:nvSpPr>
          <p:spPr>
            <a:xfrm>
              <a:off x="6337893" y="3413008"/>
              <a:ext cx="1436658" cy="1621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>
                <a:buSzPct val="25000"/>
                <a:defRPr sz="75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de-DE" sz="7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20" name="î$ľîďé"/>
            <p:cNvSpPr txBox="1"/>
            <p:nvPr/>
          </p:nvSpPr>
          <p:spPr>
            <a:xfrm>
              <a:off x="2075239" y="997584"/>
              <a:ext cx="8397123" cy="581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en-US" sz="2400" b="0" i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îṩḷiḍè"/>
            <p:cNvSpPr txBox="1"/>
            <p:nvPr/>
          </p:nvSpPr>
          <p:spPr>
            <a:xfrm>
              <a:off x="1897442" y="1891155"/>
              <a:ext cx="8397120" cy="5944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135" y="3792220"/>
            <a:ext cx="3937000" cy="2413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66" y="4634158"/>
            <a:ext cx="4038808" cy="349268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817" y="5704698"/>
            <a:ext cx="2432175" cy="266714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5954395" y="3685329"/>
            <a:ext cx="62376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Dectohex</a:t>
            </a:r>
            <a:r>
              <a:rPr lang="zh-CN" altLang="en-US" dirty="0"/>
              <a:t>函数将十进制数转化为存入内存的十六进制字符串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hextoDec</a:t>
            </a:r>
            <a:r>
              <a:rPr lang="zh-CN" altLang="en-US" dirty="0"/>
              <a:t>函数将内存中的十六进制字符串转化为十进制数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Mout</a:t>
            </a:r>
            <a:r>
              <a:rPr lang="zh-CN" altLang="en-US" dirty="0"/>
              <a:t>数组作用约等于跳板，可以对</a:t>
            </a:r>
            <a:r>
              <a:rPr lang="en-US" altLang="zh-CN" dirty="0"/>
              <a:t>memory</a:t>
            </a:r>
            <a:r>
              <a:rPr lang="zh-CN" altLang="en-US" dirty="0"/>
              <a:t>中的内容进行</a:t>
            </a:r>
            <a:endParaRPr lang="en-US" altLang="zh-CN" dirty="0"/>
          </a:p>
          <a:p>
            <a:r>
              <a:rPr lang="zh-CN" altLang="en-US" dirty="0"/>
              <a:t>初步的处理，方便调试和输出。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代码细节</a:t>
            </a:r>
            <a:endParaRPr lang="zh-CN" altLang="en-US" dirty="0"/>
          </a:p>
        </p:txBody>
      </p:sp>
      <p:grpSp>
        <p:nvGrpSpPr>
          <p:cNvPr id="5" name="a1e73f40-0fce-404c-9561-6cbbac204b3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25813" y="1062979"/>
            <a:ext cx="9568114" cy="3987125"/>
            <a:chOff x="726448" y="1046961"/>
            <a:chExt cx="9568114" cy="3987125"/>
          </a:xfrm>
        </p:grpSpPr>
        <p:sp>
          <p:nvSpPr>
            <p:cNvPr id="9" name="iśľïďè"/>
            <p:cNvSpPr txBox="1"/>
            <p:nvPr/>
          </p:nvSpPr>
          <p:spPr>
            <a:xfrm>
              <a:off x="1978239" y="1917935"/>
              <a:ext cx="3991240" cy="10835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>
                <a:buSzPct val="25000"/>
                <a:defRPr sz="1200" b="1">
                  <a:solidFill>
                    <a:schemeClr val="dk1"/>
                  </a:solidFill>
                </a:defRPr>
              </a:lvl1pPr>
            </a:lstStyle>
            <a:p>
              <a:pPr marL="0" marR="0" lvl="0" indent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decode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，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execute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，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memory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，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PCupdate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函数采用嵌套设计，单个指令的运行更加集中明了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ísḻiďé"/>
            <p:cNvSpPr txBox="1"/>
            <p:nvPr/>
          </p:nvSpPr>
          <p:spPr>
            <a:xfrm>
              <a:off x="1995817" y="1579130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2400" b="1" dirty="0">
                  <a:solidFill>
                    <a:srgbClr val="000000"/>
                  </a:solidFill>
                </a:rPr>
                <a:t>嵌</a:t>
              </a:r>
              <a:r>
                <a:rPr lang="zh-CN" altLang="en-US" sz="2400" b="1" dirty="0">
                  <a:solidFill>
                    <a:srgbClr val="000000"/>
                  </a:solidFill>
                </a:rPr>
                <a:t>套式运行设计</a:t>
              </a:r>
              <a:endPara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iŝḷíďê"/>
            <p:cNvSpPr txBox="1"/>
            <p:nvPr/>
          </p:nvSpPr>
          <p:spPr>
            <a:xfrm>
              <a:off x="726448" y="1046961"/>
              <a:ext cx="1436658" cy="1621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75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02</a:t>
              </a:r>
              <a:endParaRPr kumimoji="0" lang="de-DE" sz="75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íṡ1îḋè"/>
            <p:cNvSpPr txBox="1"/>
            <p:nvPr/>
          </p:nvSpPr>
          <p:spPr>
            <a:xfrm>
              <a:off x="6337893" y="3413008"/>
              <a:ext cx="1436658" cy="1621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>
                <a:buSzPct val="25000"/>
                <a:defRPr sz="75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de-DE" sz="7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20" name="î$ľîďé"/>
            <p:cNvSpPr txBox="1"/>
            <p:nvPr/>
          </p:nvSpPr>
          <p:spPr>
            <a:xfrm>
              <a:off x="1897439" y="1116964"/>
              <a:ext cx="8397123" cy="581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îṩḷiḍè"/>
            <p:cNvSpPr txBox="1"/>
            <p:nvPr/>
          </p:nvSpPr>
          <p:spPr>
            <a:xfrm>
              <a:off x="1897442" y="1891155"/>
              <a:ext cx="8397120" cy="5944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669925" y="3221990"/>
            <a:ext cx="67633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				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                                           </a:t>
            </a:r>
            <a:r>
              <a:rPr lang="zh-CN" altLang="en-US" dirty="0"/>
              <a:t>以</a:t>
            </a:r>
            <a:r>
              <a:rPr lang="en-US" altLang="zh-CN" dirty="0"/>
              <a:t>pushq</a:t>
            </a:r>
            <a:r>
              <a:rPr lang="zh-CN" altLang="en-US" dirty="0"/>
              <a:t>指令为例：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 descr="文本&#10;&#10;描述已自动生成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97" y="7011"/>
            <a:ext cx="306384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遇到的问题</a:t>
            </a:r>
            <a:endParaRPr lang="zh-CN" altLang="en-US" dirty="0"/>
          </a:p>
        </p:txBody>
      </p:sp>
      <p:grpSp>
        <p:nvGrpSpPr>
          <p:cNvPr id="5" name="a1e73f40-0fce-404c-9561-6cbbac204b3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725307" y="1426987"/>
            <a:ext cx="11410880" cy="3903787"/>
            <a:chOff x="-1116318" y="1130299"/>
            <a:chExt cx="11410880" cy="3903787"/>
          </a:xfrm>
        </p:grpSpPr>
        <p:sp>
          <p:nvSpPr>
            <p:cNvPr id="10" name="ísḻiďé"/>
            <p:cNvSpPr txBox="1"/>
            <p:nvPr/>
          </p:nvSpPr>
          <p:spPr>
            <a:xfrm>
              <a:off x="-1116318" y="1230629"/>
              <a:ext cx="5870575" cy="7416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de-DE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合作写代码，风格、思路等存在差异</a:t>
              </a:r>
              <a:endParaRPr kumimoji="0" lang="zh-CN" altLang="de-DE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íṡ1îḋè"/>
            <p:cNvSpPr txBox="1"/>
            <p:nvPr/>
          </p:nvSpPr>
          <p:spPr>
            <a:xfrm>
              <a:off x="6337893" y="3413008"/>
              <a:ext cx="1436658" cy="1621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>
                <a:buSzPct val="25000"/>
                <a:defRPr sz="75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de-DE" sz="7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20" name="î$ľîďé"/>
            <p:cNvSpPr txBox="1"/>
            <p:nvPr/>
          </p:nvSpPr>
          <p:spPr>
            <a:xfrm>
              <a:off x="1897439" y="1130299"/>
              <a:ext cx="8397123" cy="581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1301115" y="1724660"/>
            <a:ext cx="163830" cy="1498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25" y="3709670"/>
            <a:ext cx="210820" cy="276225"/>
          </a:xfrm>
          <a:prstGeom prst="rect">
            <a:avLst/>
          </a:prstGeom>
        </p:spPr>
      </p:pic>
      <p:sp>
        <p:nvSpPr>
          <p:cNvPr id="12" name="ísḻiďé"/>
          <p:cNvSpPr txBox="1"/>
          <p:nvPr/>
        </p:nvSpPr>
        <p:spPr>
          <a:xfrm>
            <a:off x="1725307" y="3614562"/>
            <a:ext cx="5870575" cy="7416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de-DE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进制转换函数逻辑错误</a:t>
            </a:r>
            <a:endParaRPr kumimoji="0" lang="zh-CN" altLang="de-DE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60" y="3308350"/>
            <a:ext cx="3937000" cy="2413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431" y="4345868"/>
            <a:ext cx="4038808" cy="349268"/>
          </a:xfrm>
          <a:prstGeom prst="rect">
            <a:avLst/>
          </a:prstGeom>
        </p:spPr>
      </p:pic>
      <p:sp>
        <p:nvSpPr>
          <p:cNvPr id="17" name="左大括号 16"/>
          <p:cNvSpPr/>
          <p:nvPr/>
        </p:nvSpPr>
        <p:spPr>
          <a:xfrm>
            <a:off x="4551680" y="3399155"/>
            <a:ext cx="81915" cy="117221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/>
          <p:cNvSpPr>
            <a:spLocks noGrp="1"/>
          </p:cNvSpPr>
          <p:nvPr>
            <p:ph type="title"/>
          </p:nvPr>
        </p:nvSpPr>
        <p:spPr>
          <a:xfrm>
            <a:off x="3547864" y="2635250"/>
            <a:ext cx="5419185" cy="895350"/>
          </a:xfrm>
        </p:spPr>
        <p:txBody>
          <a:bodyPr/>
          <a:lstStyle/>
          <a:p>
            <a:r>
              <a:rPr lang="zh-CN" altLang="en-US" sz="4800" dirty="0">
                <a:sym typeface="+mn-ea"/>
                <a:hlinkClick r:id="rId1" action="ppaction://hlinkfile"/>
              </a:rPr>
              <a:t>前端实现</a:t>
            </a:r>
            <a:endParaRPr lang="zh-CN" altLang="en-US" sz="4800" dirty="0"/>
          </a:p>
        </p:txBody>
      </p:sp>
      <p:sp>
        <p:nvSpPr>
          <p:cNvPr id="8" name="文本占位符 5"/>
          <p:cNvSpPr>
            <a:spLocks noGrp="1"/>
          </p:cNvSpPr>
          <p:nvPr>
            <p:ph type="body" idx="1"/>
          </p:nvPr>
        </p:nvSpPr>
        <p:spPr>
          <a:xfrm>
            <a:off x="3548980" y="3530600"/>
            <a:ext cx="5419185" cy="1015623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00000"/>
              </a:lnSpc>
            </a:pPr>
            <a:r>
              <a:rPr lang="zh-CN" altLang="en-US" dirty="0"/>
              <a:t>前端总览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zh-CN" altLang="en-US" dirty="0"/>
              <a:t>代码思路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zh-CN" altLang="en-US" dirty="0"/>
              <a:t>界面介绍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zh-CN" altLang="en-US" dirty="0"/>
              <a:t>遇到的问题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524348" y="16128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前端总览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22237" y="1270456"/>
            <a:ext cx="712694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实现方式</a:t>
            </a:r>
            <a:r>
              <a:rPr lang="en-US" altLang="zh-CN" dirty="0"/>
              <a:t>——Qt</a:t>
            </a:r>
            <a:r>
              <a:rPr lang="zh-CN" altLang="en-US" dirty="0"/>
              <a:t>库（跨平台</a:t>
            </a:r>
            <a:r>
              <a:rPr lang="en-US" altLang="zh-CN" dirty="0"/>
              <a:t>C++</a:t>
            </a:r>
            <a:r>
              <a:rPr lang="zh-CN" altLang="en-US" dirty="0"/>
              <a:t>图形用户界面应用程序开发框架）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chemeClr val="accent1"/>
                </a:solidFill>
              </a:rPr>
              <a:t>使用软件</a:t>
            </a:r>
            <a:r>
              <a:rPr lang="en-US" altLang="zh-CN" dirty="0"/>
              <a:t>——Qt creator</a:t>
            </a:r>
            <a:r>
              <a:rPr lang="zh-CN" altLang="en-US" dirty="0"/>
              <a:t> </a:t>
            </a:r>
            <a:r>
              <a:rPr lang="en-US" altLang="zh-CN" dirty="0"/>
              <a:t>5.12.2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8847" y="1270456"/>
            <a:ext cx="1252925" cy="92333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12" y="2502366"/>
            <a:ext cx="7646894" cy="413759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a24803b5-69a7-4e17-b995-28a1a3930395"/>
</p:tagLst>
</file>

<file path=ppt/tags/tag2.xml><?xml version="1.0" encoding="utf-8"?>
<p:tagLst xmlns:p="http://schemas.openxmlformats.org/presentationml/2006/main">
  <p:tag name="ISLIDE.DIAGRAM" val="cb2bca1a-2490-4930-8153-ca833f83e9be"/>
</p:tagLst>
</file>

<file path=ppt/tags/tag3.xml><?xml version="1.0" encoding="utf-8"?>
<p:tagLst xmlns:p="http://schemas.openxmlformats.org/presentationml/2006/main">
  <p:tag name="ISLIDE.DIAGRAM" val="a1e73f40-0fce-404c-9561-6cbbac204b3e"/>
</p:tagLst>
</file>

<file path=ppt/tags/tag4.xml><?xml version="1.0" encoding="utf-8"?>
<p:tagLst xmlns:p="http://schemas.openxmlformats.org/presentationml/2006/main">
  <p:tag name="ISLIDE.DIAGRAM" val="a1e73f40-0fce-404c-9561-6cbbac204b3e"/>
</p:tagLst>
</file>

<file path=ppt/tags/tag5.xml><?xml version="1.0" encoding="utf-8"?>
<p:tagLst xmlns:p="http://schemas.openxmlformats.org/presentationml/2006/main">
  <p:tag name="ISLIDE.DIAGRAM" val="a1e73f40-0fce-404c-9561-6cbbac204b3e"/>
</p:tagLst>
</file>

<file path=ppt/tags/tag6.xml><?xml version="1.0" encoding="utf-8"?>
<p:tagLst xmlns:p="http://schemas.openxmlformats.org/presentationml/2006/main">
  <p:tag name="ISLIDE.DIAGRAM" val="a1e73f40-0fce-404c-9561-6cbbac204b3e"/>
</p:tagLst>
</file>

<file path=ppt/tags/tag7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1129a22e-a5b3-487b-af29-28f4aa8a399a"/>
</p:tagLst>
</file>

<file path=ppt/theme/theme1.xml><?xml version="1.0" encoding="utf-8"?>
<a:theme xmlns:a="http://schemas.openxmlformats.org/drawingml/2006/main" name="主题5">
  <a:themeElements>
    <a:clrScheme name="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B535"/>
      </a:accent1>
      <a:accent2>
        <a:srgbClr val="00ADEF"/>
      </a:accent2>
      <a:accent3>
        <a:srgbClr val="4D4D4D"/>
      </a:accent3>
      <a:accent4>
        <a:srgbClr val="567BAE"/>
      </a:accent4>
      <a:accent5>
        <a:srgbClr val="FFB535"/>
      </a:accent5>
      <a:accent6>
        <a:srgbClr val="00ADEF"/>
      </a:accent6>
      <a:hlink>
        <a:srgbClr val="475F77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778495"/>
    </a:dk2>
    <a:lt2>
      <a:srgbClr val="F0F0F0"/>
    </a:lt2>
    <a:accent1>
      <a:srgbClr val="FFB535"/>
    </a:accent1>
    <a:accent2>
      <a:srgbClr val="00ADEF"/>
    </a:accent2>
    <a:accent3>
      <a:srgbClr val="4D4D4D"/>
    </a:accent3>
    <a:accent4>
      <a:srgbClr val="567BAE"/>
    </a:accent4>
    <a:accent5>
      <a:srgbClr val="FFB535"/>
    </a:accent5>
    <a:accent6>
      <a:srgbClr val="00ADEF"/>
    </a:accent6>
    <a:hlink>
      <a:srgbClr val="475F77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1">
    <a:dk1>
      <a:srgbClr val="000000"/>
    </a:dk1>
    <a:lt1>
      <a:srgbClr val="FFFFFF"/>
    </a:lt1>
    <a:dk2>
      <a:srgbClr val="778495"/>
    </a:dk2>
    <a:lt2>
      <a:srgbClr val="F0F0F0"/>
    </a:lt2>
    <a:accent1>
      <a:srgbClr val="FFB535"/>
    </a:accent1>
    <a:accent2>
      <a:srgbClr val="00ADEF"/>
    </a:accent2>
    <a:accent3>
      <a:srgbClr val="4D4D4D"/>
    </a:accent3>
    <a:accent4>
      <a:srgbClr val="567BAE"/>
    </a:accent4>
    <a:accent5>
      <a:srgbClr val="FFB535"/>
    </a:accent5>
    <a:accent6>
      <a:srgbClr val="00ADEF"/>
    </a:accent6>
    <a:hlink>
      <a:srgbClr val="475F77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1423</Words>
  <Application>WPS 演示</Application>
  <PresentationFormat>宽屏</PresentationFormat>
  <Paragraphs>175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Impact</vt:lpstr>
      <vt:lpstr>Consolas</vt:lpstr>
      <vt:lpstr>微软雅黑</vt:lpstr>
      <vt:lpstr>Arial Unicode MS</vt:lpstr>
      <vt:lpstr>Calibri</vt:lpstr>
      <vt:lpstr>主题5</vt:lpstr>
      <vt:lpstr>Y86_CPU设计</vt:lpstr>
      <vt:lpstr>PowerPoint 演示文稿</vt:lpstr>
      <vt:lpstr>后端实现</vt:lpstr>
      <vt:lpstr>后端代码框架</vt:lpstr>
      <vt:lpstr>代码细节</vt:lpstr>
      <vt:lpstr>代码细节</vt:lpstr>
      <vt:lpstr>遇到的问题</vt:lpstr>
      <vt:lpstr>前端实现</vt:lpstr>
      <vt:lpstr>前端总览</vt:lpstr>
      <vt:lpstr>代码思路</vt:lpstr>
      <vt:lpstr>界面介绍</vt:lpstr>
      <vt:lpstr>遇到的问题</vt:lpstr>
      <vt:lpstr>实机演示</vt:lpstr>
      <vt:lpstr>谢谢！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邹懿</cp:lastModifiedBy>
  <cp:revision>39</cp:revision>
  <cp:lastPrinted>2017-09-28T16:00:00Z</cp:lastPrinted>
  <dcterms:created xsi:type="dcterms:W3CDTF">2017-09-28T16:00:00Z</dcterms:created>
  <dcterms:modified xsi:type="dcterms:W3CDTF">2022-12-23T13:16:30Z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a9c88281-e023-4f20-a9da-4e51d6947c6f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2018-08-30T09:09:17.0011623Z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2052-11.1.0.9914</vt:lpwstr>
  </property>
</Properties>
</file>