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0"/>
  </p:notesMasterIdLst>
  <p:sldIdLst>
    <p:sldId id="256" r:id="rId2"/>
    <p:sldId id="259" r:id="rId3"/>
    <p:sldId id="257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</a:t>
            </a:r>
            <a:r>
              <a:rPr lang="en-US" baseline="0"/>
              <a:t> Trends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'TASK1-1'!$B$1</c:f>
              <c:strCache>
                <c:ptCount val="1"/>
                <c:pt idx="0">
                  <c:v>rental_count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'TASK1-1'!$A$2:$A$6</c:f>
              <c:numCache>
                <c:formatCode>d\-mmm</c:formatCode>
                <c:ptCount val="5"/>
                <c:pt idx="0">
                  <c:v>45417</c:v>
                </c:pt>
                <c:pt idx="1">
                  <c:v>45418</c:v>
                </c:pt>
                <c:pt idx="2">
                  <c:v>45419</c:v>
                </c:pt>
                <c:pt idx="3">
                  <c:v>45420</c:v>
                </c:pt>
                <c:pt idx="4">
                  <c:v>45445</c:v>
                </c:pt>
              </c:numCache>
            </c:numRef>
          </c:xVal>
          <c:yVal>
            <c:numRef>
              <c:f>'TASK1-1'!$B$2:$B$6</c:f>
              <c:numCache>
                <c:formatCode>General</c:formatCode>
                <c:ptCount val="5"/>
                <c:pt idx="0">
                  <c:v>1156</c:v>
                </c:pt>
                <c:pt idx="1">
                  <c:v>2311</c:v>
                </c:pt>
                <c:pt idx="2">
                  <c:v>6709</c:v>
                </c:pt>
                <c:pt idx="3">
                  <c:v>5686</c:v>
                </c:pt>
                <c:pt idx="4">
                  <c:v>182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CA-40DC-B356-E57DA5E3A66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54906463"/>
        <c:axId val="854919903"/>
      </c:scatterChart>
      <c:valAx>
        <c:axId val="854906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65000"/>
                  <a:lumOff val="35000"/>
                  <a:alpha val="2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month_year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919903"/>
        <c:crosses val="autoZero"/>
        <c:crossBetween val="midCat"/>
      </c:valAx>
      <c:valAx>
        <c:axId val="85491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Rental_Count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9064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u="sng">
                <a:solidFill>
                  <a:schemeClr val="tx1"/>
                </a:solidFill>
              </a:rPr>
              <a:t>PEAK RENTAL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'TASK1-2'!$A$1</c:f>
              <c:strCache>
                <c:ptCount val="1"/>
                <c:pt idx="0">
                  <c:v>HOUR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val>
            <c:numRef>
              <c:f>'TASK1-2'!$A$2:$A$25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D-4DE7-AA7E-5878E6D0F61A}"/>
            </c:ext>
          </c:extLst>
        </c:ser>
        <c:ser>
          <c:idx val="1"/>
          <c:order val="1"/>
          <c:tx>
            <c:strRef>
              <c:f>'TASK1-2'!$B$1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val>
            <c:numRef>
              <c:f>'TASK1-2'!$B$2:$B$25</c:f>
              <c:numCache>
                <c:formatCode>General</c:formatCode>
                <c:ptCount val="24"/>
                <c:pt idx="0">
                  <c:v>694</c:v>
                </c:pt>
                <c:pt idx="1">
                  <c:v>649</c:v>
                </c:pt>
                <c:pt idx="2">
                  <c:v>630</c:v>
                </c:pt>
                <c:pt idx="3">
                  <c:v>684</c:v>
                </c:pt>
                <c:pt idx="4">
                  <c:v>681</c:v>
                </c:pt>
                <c:pt idx="5">
                  <c:v>648</c:v>
                </c:pt>
                <c:pt idx="6">
                  <c:v>647</c:v>
                </c:pt>
                <c:pt idx="7">
                  <c:v>667</c:v>
                </c:pt>
                <c:pt idx="8">
                  <c:v>696</c:v>
                </c:pt>
                <c:pt idx="9">
                  <c:v>652</c:v>
                </c:pt>
                <c:pt idx="10">
                  <c:v>673</c:v>
                </c:pt>
                <c:pt idx="11">
                  <c:v>663</c:v>
                </c:pt>
                <c:pt idx="12">
                  <c:v>632</c:v>
                </c:pt>
                <c:pt idx="13">
                  <c:v>645</c:v>
                </c:pt>
                <c:pt idx="14">
                  <c:v>653</c:v>
                </c:pt>
                <c:pt idx="15">
                  <c:v>887</c:v>
                </c:pt>
                <c:pt idx="16">
                  <c:v>664</c:v>
                </c:pt>
                <c:pt idx="17">
                  <c:v>634</c:v>
                </c:pt>
                <c:pt idx="18">
                  <c:v>688</c:v>
                </c:pt>
                <c:pt idx="19">
                  <c:v>676</c:v>
                </c:pt>
                <c:pt idx="20">
                  <c:v>658</c:v>
                </c:pt>
                <c:pt idx="21">
                  <c:v>671</c:v>
                </c:pt>
                <c:pt idx="22">
                  <c:v>610</c:v>
                </c:pt>
                <c:pt idx="23">
                  <c:v>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6D-4DE7-AA7E-5878E6D0F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103159615"/>
        <c:axId val="1103160095"/>
      </c:barChart>
      <c:catAx>
        <c:axId val="110315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160095"/>
        <c:crosses val="autoZero"/>
        <c:auto val="1"/>
        <c:lblAlgn val="ctr"/>
        <c:lblOffset val="100"/>
        <c:noMultiLvlLbl val="0"/>
      </c:catAx>
      <c:valAx>
        <c:axId val="110316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15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8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sng"/>
              <a:t>Top 10 Films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'TASK2-1'!$B$1</c:f>
              <c:strCache>
                <c:ptCount val="1"/>
                <c:pt idx="0">
                  <c:v>RENTAL_COUNTS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'TASK2-1'!$A$2:$A$11</c:f>
              <c:strCache>
                <c:ptCount val="10"/>
                <c:pt idx="0">
                  <c:v>BUCKET BROTHERHOOD</c:v>
                </c:pt>
                <c:pt idx="1">
                  <c:v>ROCKETEER MOTHER</c:v>
                </c:pt>
                <c:pt idx="2">
                  <c:v>RIDGEMONT SUBMARINE</c:v>
                </c:pt>
                <c:pt idx="3">
                  <c:v>GRIT CLOCKWORK</c:v>
                </c:pt>
                <c:pt idx="4">
                  <c:v>SCALAWAG DUCK</c:v>
                </c:pt>
                <c:pt idx="5">
                  <c:v>JUGGLER HARDLY</c:v>
                </c:pt>
                <c:pt idx="6">
                  <c:v>FORWARD TEMPLE</c:v>
                </c:pt>
                <c:pt idx="7">
                  <c:v>HOBBIT ALIEN</c:v>
                </c:pt>
                <c:pt idx="8">
                  <c:v>ROBBERS JOON</c:v>
                </c:pt>
                <c:pt idx="9">
                  <c:v>ZORRO ARK</c:v>
                </c:pt>
              </c:strCache>
            </c:strRef>
          </c:cat>
          <c:val>
            <c:numRef>
              <c:f>'TASK2-1'!$B$2:$B$11</c:f>
              <c:numCache>
                <c:formatCode>General</c:formatCode>
                <c:ptCount val="10"/>
                <c:pt idx="0">
                  <c:v>34</c:v>
                </c:pt>
                <c:pt idx="1">
                  <c:v>33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31</c:v>
                </c:pt>
                <c:pt idx="8">
                  <c:v>31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19-4826-9E6F-F6456556C6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26904768"/>
        <c:axId val="1035075040"/>
      </c:barChart>
      <c:catAx>
        <c:axId val="10269047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075040"/>
        <c:crosses val="autoZero"/>
        <c:auto val="1"/>
        <c:lblAlgn val="ctr"/>
        <c:lblOffset val="100"/>
        <c:noMultiLvlLbl val="0"/>
      </c:catAx>
      <c:valAx>
        <c:axId val="1035075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Rental_count</a:t>
                </a:r>
              </a:p>
            </c:rich>
          </c:tx>
          <c:layout>
            <c:manualLayout>
              <c:xMode val="edge"/>
              <c:yMode val="edge"/>
              <c:x val="0.44018000874890639"/>
              <c:y val="0.89358778069407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90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Popular Film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'TASK2-2'!$B$1</c:f>
              <c:strCache>
                <c:ptCount val="1"/>
                <c:pt idx="0">
                  <c:v>rental_count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'TASK2-2'!$A$2:$A$17</c:f>
              <c:strCache>
                <c:ptCount val="16"/>
                <c:pt idx="0">
                  <c:v>Sports</c:v>
                </c:pt>
                <c:pt idx="1">
                  <c:v>Animation</c:v>
                </c:pt>
                <c:pt idx="2">
                  <c:v>Action</c:v>
                </c:pt>
                <c:pt idx="3">
                  <c:v>Sci-Fi</c:v>
                </c:pt>
                <c:pt idx="4">
                  <c:v>Family</c:v>
                </c:pt>
                <c:pt idx="5">
                  <c:v>Drama</c:v>
                </c:pt>
                <c:pt idx="6">
                  <c:v>Documentary</c:v>
                </c:pt>
                <c:pt idx="7">
                  <c:v>Foreign</c:v>
                </c:pt>
                <c:pt idx="8">
                  <c:v>Games</c:v>
                </c:pt>
                <c:pt idx="9">
                  <c:v>Children</c:v>
                </c:pt>
                <c:pt idx="10">
                  <c:v>Comedy</c:v>
                </c:pt>
                <c:pt idx="11">
                  <c:v>New</c:v>
                </c:pt>
                <c:pt idx="12">
                  <c:v>Classics</c:v>
                </c:pt>
                <c:pt idx="13">
                  <c:v>Horror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'TASK2-2'!$B$2:$B$17</c:f>
              <c:numCache>
                <c:formatCode>General</c:formatCode>
                <c:ptCount val="16"/>
                <c:pt idx="0">
                  <c:v>1179</c:v>
                </c:pt>
                <c:pt idx="1">
                  <c:v>1166</c:v>
                </c:pt>
                <c:pt idx="2">
                  <c:v>1112</c:v>
                </c:pt>
                <c:pt idx="3">
                  <c:v>1101</c:v>
                </c:pt>
                <c:pt idx="4">
                  <c:v>1096</c:v>
                </c:pt>
                <c:pt idx="5">
                  <c:v>1060</c:v>
                </c:pt>
                <c:pt idx="6">
                  <c:v>1050</c:v>
                </c:pt>
                <c:pt idx="7">
                  <c:v>1033</c:v>
                </c:pt>
                <c:pt idx="8">
                  <c:v>969</c:v>
                </c:pt>
                <c:pt idx="9">
                  <c:v>945</c:v>
                </c:pt>
                <c:pt idx="10">
                  <c:v>941</c:v>
                </c:pt>
                <c:pt idx="11">
                  <c:v>940</c:v>
                </c:pt>
                <c:pt idx="12">
                  <c:v>939</c:v>
                </c:pt>
                <c:pt idx="13">
                  <c:v>846</c:v>
                </c:pt>
                <c:pt idx="14">
                  <c:v>837</c:v>
                </c:pt>
                <c:pt idx="1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87-417B-B9C9-B96B93FD34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157518832"/>
        <c:axId val="1157519792"/>
      </c:barChart>
      <c:catAx>
        <c:axId val="11575188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Category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406357903178769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19792"/>
        <c:crosses val="autoZero"/>
        <c:auto val="1"/>
        <c:lblAlgn val="ctr"/>
        <c:lblOffset val="100"/>
        <c:noMultiLvlLbl val="0"/>
      </c:catAx>
      <c:valAx>
        <c:axId val="11575197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Rental_count</a:t>
                </a:r>
              </a:p>
            </c:rich>
          </c:tx>
          <c:layout>
            <c:manualLayout>
              <c:xMode val="edge"/>
              <c:yMode val="edge"/>
              <c:x val="0.43540879265091864"/>
              <c:y val="0.88895815106445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1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/>
              <a:t>Highest</a:t>
            </a:r>
            <a:r>
              <a:rPr lang="en-US" u="sng" baseline="0"/>
              <a:t> Rental Revenue of Stores</a:t>
            </a:r>
            <a:endParaRPr lang="en-US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'TASK3-2'!$A$1:$B$1</c:f>
              <c:strCache>
                <c:ptCount val="2"/>
                <c:pt idx="0">
                  <c:v>store_id</c:v>
                </c:pt>
                <c:pt idx="1">
                  <c:v>rentalrevenue</c:v>
                </c:pt>
              </c:strCache>
            </c:strRef>
          </c:cat>
          <c:val>
            <c:numRef>
              <c:f>'TASK3-2'!$A$2:$B$2</c:f>
              <c:numCache>
                <c:formatCode>General</c:formatCode>
                <c:ptCount val="2"/>
                <c:pt idx="0">
                  <c:v>1</c:v>
                </c:pt>
                <c:pt idx="1">
                  <c:v>33489.47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848-AA77-A8F8133F6F9A}"/>
            </c:ext>
          </c:extLst>
        </c:ser>
        <c:ser>
          <c:idx val="1"/>
          <c:order val="1"/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'TASK3-2'!$A$1:$B$1</c:f>
              <c:strCache>
                <c:ptCount val="2"/>
                <c:pt idx="0">
                  <c:v>store_id</c:v>
                </c:pt>
                <c:pt idx="1">
                  <c:v>rentalrevenue</c:v>
                </c:pt>
              </c:strCache>
            </c:strRef>
          </c:cat>
          <c:val>
            <c:numRef>
              <c:f>'TASK3-2'!$A$3:$B$3</c:f>
              <c:numCache>
                <c:formatCode>General</c:formatCode>
                <c:ptCount val="2"/>
                <c:pt idx="0">
                  <c:v>2</c:v>
                </c:pt>
                <c:pt idx="1">
                  <c:v>33927.040000000001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848-AA77-A8F8133F6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036213824"/>
        <c:axId val="1036214304"/>
      </c:barChart>
      <c:catAx>
        <c:axId val="1036213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214304"/>
        <c:crosses val="autoZero"/>
        <c:auto val="1"/>
        <c:lblAlgn val="ctr"/>
        <c:lblOffset val="100"/>
        <c:noMultiLvlLbl val="0"/>
      </c:catAx>
      <c:valAx>
        <c:axId val="10362143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21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60A81-386A-4737-8187-916E58B7F9F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1C7E7-803F-4B5D-8967-6DDA2D84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C7E7-803F-4B5D-8967-6DDA2D8437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8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77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4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97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7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2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4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F8B6B-2FDF-49BD-A204-918A3E632E5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6AAD-C43B-4249-BF6D-E432E44D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0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lumaxart/229143066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ackground-circuit-grey-digital-2426328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word-letters-scrabble-1804597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film-reel-reels-3d-no-people-reflection-still-life-indoors-wallpaper-cpqzp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film-reel-movies-arts-culture-and-entertainment-film-industry-wallpaper-cskud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A4318-0F13-6EF4-81B6-2A93D4681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DA1E57-BB7C-F29F-EB9B-87E06B421547}"/>
              </a:ext>
            </a:extLst>
          </p:cNvPr>
          <p:cNvSpPr/>
          <p:nvPr/>
        </p:nvSpPr>
        <p:spPr>
          <a:xfrm>
            <a:off x="512655" y="1284446"/>
            <a:ext cx="5109091" cy="2585323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Mini Capstone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Project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AC1B55-64ED-2D25-7291-14FF749995CF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F74E8-0E49-A189-A4A2-17FB02D5C35C}"/>
              </a:ext>
            </a:extLst>
          </p:cNvPr>
          <p:cNvSpPr txBox="1"/>
          <p:nvPr/>
        </p:nvSpPr>
        <p:spPr>
          <a:xfrm>
            <a:off x="732763" y="3890665"/>
            <a:ext cx="4340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Maven Movies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13D675-A22E-D8F4-3F32-65BCE81700E9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50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744ED1-5257-4B5B-30ED-370BE9E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84744"/>
              </p:ext>
            </p:extLst>
          </p:nvPr>
        </p:nvGraphicFramePr>
        <p:xfrm>
          <a:off x="818710" y="1716544"/>
          <a:ext cx="2424221" cy="3779894"/>
        </p:xfrm>
        <a:graphic>
          <a:graphicData uri="http://schemas.openxmlformats.org/drawingml/2006/table">
            <a:tbl>
              <a:tblPr/>
              <a:tblGrid>
                <a:gridCol w="1008837">
                  <a:extLst>
                    <a:ext uri="{9D8B030D-6E8A-4147-A177-3AD203B41FA5}">
                      <a16:colId xmlns:a16="http://schemas.microsoft.com/office/drawing/2014/main" val="724661821"/>
                    </a:ext>
                  </a:extLst>
                </a:gridCol>
                <a:gridCol w="1415384">
                  <a:extLst>
                    <a:ext uri="{9D8B030D-6E8A-4147-A177-3AD203B41FA5}">
                      <a16:colId xmlns:a16="http://schemas.microsoft.com/office/drawing/2014/main" val="3212013980"/>
                    </a:ext>
                  </a:extLst>
                </a:gridCol>
              </a:tblGrid>
              <a:tr h="201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ED7D31"/>
                          </a:highlight>
                          <a:latin typeface="Calibri" panose="020F0502020204030204" pitchFamily="34" charset="0"/>
                        </a:rPr>
                        <a:t>FILM_TITLE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ED7D31"/>
                          </a:highlight>
                          <a:latin typeface="Calibri" panose="020F0502020204030204" pitchFamily="34" charset="0"/>
                        </a:rPr>
                        <a:t>RENTAL_COUNTS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461591"/>
                  </a:ext>
                </a:extLst>
              </a:tr>
              <a:tr h="5574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Calibri" panose="020F0502020204030204" pitchFamily="34" charset="0"/>
                        </a:rPr>
                        <a:t>BUCKET BROTHERHOOD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350066"/>
                  </a:ext>
                </a:extLst>
              </a:tr>
              <a:tr h="373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E4D6"/>
                          </a:highlight>
                          <a:latin typeface="Calibri" panose="020F0502020204030204" pitchFamily="34" charset="0"/>
                        </a:rPr>
                        <a:t>ROCKETEER MOTHER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E4D6"/>
                          </a:highlight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678"/>
                  </a:ext>
                </a:extLst>
              </a:tr>
              <a:tr h="373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Calibri" panose="020F0502020204030204" pitchFamily="34" charset="0"/>
                        </a:rPr>
                        <a:t>RIDGEMONT SUBMARINE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829449"/>
                  </a:ext>
                </a:extLst>
              </a:tr>
              <a:tr h="373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E4D6"/>
                          </a:highlight>
                          <a:latin typeface="Calibri" panose="020F0502020204030204" pitchFamily="34" charset="0"/>
                        </a:rPr>
                        <a:t>GRIT CLOCKWORK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E4D6"/>
                          </a:highlight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70248"/>
                  </a:ext>
                </a:extLst>
              </a:tr>
              <a:tr h="373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Calibri" panose="020F0502020204030204" pitchFamily="34" charset="0"/>
                        </a:rPr>
                        <a:t>SCALAWAG DUCK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349110"/>
                  </a:ext>
                </a:extLst>
              </a:tr>
              <a:tr h="373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E4D6"/>
                          </a:highlight>
                          <a:latin typeface="Calibri" panose="020F0502020204030204" pitchFamily="34" charset="0"/>
                        </a:rPr>
                        <a:t>JUGGLER HARDLY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E4D6"/>
                          </a:highlight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440173"/>
                  </a:ext>
                </a:extLst>
              </a:tr>
              <a:tr h="373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Calibri" panose="020F0502020204030204" pitchFamily="34" charset="0"/>
                        </a:rPr>
                        <a:t>FORWARD TEMPLE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926341"/>
                  </a:ext>
                </a:extLst>
              </a:tr>
              <a:tr h="201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E4D6"/>
                          </a:highlight>
                          <a:latin typeface="Calibri" panose="020F0502020204030204" pitchFamily="34" charset="0"/>
                        </a:rPr>
                        <a:t>HOBBIT ALIEN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E4D6"/>
                          </a:highlight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371979"/>
                  </a:ext>
                </a:extLst>
              </a:tr>
              <a:tr h="373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Calibri" panose="020F0502020204030204" pitchFamily="34" charset="0"/>
                        </a:rPr>
                        <a:t>ROBBERS JOON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458734"/>
                  </a:ext>
                </a:extLst>
              </a:tr>
              <a:tr h="2015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E4D6"/>
                          </a:highlight>
                          <a:latin typeface="Calibri" panose="020F0502020204030204" pitchFamily="34" charset="0"/>
                        </a:rPr>
                        <a:t>ZORRO ARK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CE4D6"/>
                          </a:highlight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5938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B008BFD-A32F-F051-49C2-91DF5C4B5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232728"/>
              </p:ext>
            </p:extLst>
          </p:nvPr>
        </p:nvGraphicFramePr>
        <p:xfrm>
          <a:off x="3355236" y="1510432"/>
          <a:ext cx="5863192" cy="358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77BE8A-B306-FDDC-DBFB-5533E22EA949}"/>
              </a:ext>
            </a:extLst>
          </p:cNvPr>
          <p:cNvSpPr txBox="1"/>
          <p:nvPr/>
        </p:nvSpPr>
        <p:spPr>
          <a:xfrm>
            <a:off x="4550735" y="5337544"/>
            <a:ext cx="4752753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Buckets Brotherhood-34 rentals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Rocketeer Mother-33 rentals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Forward Temple- 32 rentals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3BC8-6EEF-A84E-DC3C-284AD9B72A8F}"/>
              </a:ext>
            </a:extLst>
          </p:cNvPr>
          <p:cNvSpPr txBox="1"/>
          <p:nvPr/>
        </p:nvSpPr>
        <p:spPr>
          <a:xfrm>
            <a:off x="3466215" y="372139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Bahnschrift" panose="020B0502040204020203" pitchFamily="34" charset="0"/>
              </a:rPr>
              <a:t>Top 10 Most Rental Films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6A153-E91D-681E-8A2A-66DDCBD51A8E}"/>
              </a:ext>
            </a:extLst>
          </p:cNvPr>
          <p:cNvSpPr txBox="1"/>
          <p:nvPr/>
        </p:nvSpPr>
        <p:spPr>
          <a:xfrm>
            <a:off x="9303488" y="2444976"/>
            <a:ext cx="278218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IDENTIFY THE TOP 10 MOST RENTED FILMS.</a:t>
            </a:r>
          </a:p>
          <a:p>
            <a:r>
              <a:rPr lang="en-US" dirty="0"/>
              <a:t> </a:t>
            </a:r>
            <a:r>
              <a:rPr lang="en-US" sz="1200" dirty="0"/>
              <a:t>SELECT f.title FILM_TITLE,COUNT(r.renttal_id) RENTAL_COUNTS FROM film f,inventory i,rental r WHERE f.film_id = i.film_id AND r.inventory_id=i.inventory_id GROUP BY f.title ORDER BY 2 DESC LIMIT 10;</a:t>
            </a:r>
          </a:p>
        </p:txBody>
      </p:sp>
    </p:spTree>
    <p:extLst>
      <p:ext uri="{BB962C8B-B14F-4D97-AF65-F5344CB8AC3E}">
        <p14:creationId xmlns:p14="http://schemas.microsoft.com/office/powerpoint/2010/main" val="273417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A09F13-EF2A-3CD5-6587-47D53B4FE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29528"/>
              </p:ext>
            </p:extLst>
          </p:nvPr>
        </p:nvGraphicFramePr>
        <p:xfrm>
          <a:off x="804124" y="1786269"/>
          <a:ext cx="2321848" cy="3370522"/>
        </p:xfrm>
        <a:graphic>
          <a:graphicData uri="http://schemas.openxmlformats.org/drawingml/2006/table">
            <a:tbl>
              <a:tblPr/>
              <a:tblGrid>
                <a:gridCol w="1247993">
                  <a:extLst>
                    <a:ext uri="{9D8B030D-6E8A-4147-A177-3AD203B41FA5}">
                      <a16:colId xmlns:a16="http://schemas.microsoft.com/office/drawing/2014/main" val="165903951"/>
                    </a:ext>
                  </a:extLst>
                </a:gridCol>
                <a:gridCol w="1073855">
                  <a:extLst>
                    <a:ext uri="{9D8B030D-6E8A-4147-A177-3AD203B41FA5}">
                      <a16:colId xmlns:a16="http://schemas.microsoft.com/office/drawing/2014/main" val="1509916441"/>
                    </a:ext>
                  </a:extLst>
                </a:gridCol>
              </a:tblGrid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</a:rPr>
                        <a:t>category_name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</a:rPr>
                        <a:t>rental_count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12470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11653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1166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59175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1112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40847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067629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1096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910997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1060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19897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1050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35116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Foreign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1033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5636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Games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85056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01479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33670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481452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65831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978440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2042"/>
                  </a:ext>
                </a:extLst>
              </a:tr>
              <a:tr h="1982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652719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EA346E5-CA2A-25D5-E2FA-2BCEBCC206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30394"/>
              </p:ext>
            </p:extLst>
          </p:nvPr>
        </p:nvGraphicFramePr>
        <p:xfrm>
          <a:off x="3434316" y="1534117"/>
          <a:ext cx="6103088" cy="3622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28CA0F-3B0F-8F9D-C1C7-8A725859BC7A}"/>
              </a:ext>
            </a:extLst>
          </p:cNvPr>
          <p:cNvSpPr txBox="1"/>
          <p:nvPr/>
        </p:nvSpPr>
        <p:spPr>
          <a:xfrm>
            <a:off x="4231758" y="5326554"/>
            <a:ext cx="6103088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Sports: 1179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Animation: 1166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Action: 1122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A1C958-956A-6531-D116-E7C489F4AF47}"/>
              </a:ext>
            </a:extLst>
          </p:cNvPr>
          <p:cNvSpPr txBox="1"/>
          <p:nvPr/>
        </p:nvSpPr>
        <p:spPr>
          <a:xfrm>
            <a:off x="3271701" y="563168"/>
            <a:ext cx="5648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Film Categories with Highest Rentals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59DAC2-4185-087D-D276-CD6DC06FB7DB}"/>
              </a:ext>
            </a:extLst>
          </p:cNvPr>
          <p:cNvSpPr txBox="1"/>
          <p:nvPr/>
        </p:nvSpPr>
        <p:spPr>
          <a:xfrm>
            <a:off x="9611832" y="1786269"/>
            <a:ext cx="24880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Determine which film categories have the hightest number of rentals. </a:t>
            </a:r>
          </a:p>
          <a:p>
            <a:r>
              <a:rPr lang="en-US" sz="1200" dirty="0"/>
              <a:t>SELECT c.name AS category_name, COUNT(r.rental_id) AS rental_count FROM rental r  JOIN inventory </a:t>
            </a:r>
            <a:r>
              <a:rPr lang="en-US" sz="1200" dirty="0" err="1"/>
              <a:t>i</a:t>
            </a:r>
            <a:r>
              <a:rPr lang="en-US" sz="1200" dirty="0"/>
              <a:t> ON r.inventory_id = i.inventory_id JOIN film f ON i.film_id = f.film_id JOIN film_category fc ON f.film_id = fc.film_id JOIN category c ON fc.category_id = c.category_id GROUP BY C.name ORDER BY rental_count DESC;</a:t>
            </a:r>
          </a:p>
        </p:txBody>
      </p:sp>
    </p:spTree>
    <p:extLst>
      <p:ext uri="{BB962C8B-B14F-4D97-AF65-F5344CB8AC3E}">
        <p14:creationId xmlns:p14="http://schemas.microsoft.com/office/powerpoint/2010/main" val="397858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0AEBA-93D3-0224-1745-8A5935EE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51D66A-43F0-4033-622E-2862F4220DB3}"/>
              </a:ext>
            </a:extLst>
          </p:cNvPr>
          <p:cNvSpPr/>
          <p:nvPr/>
        </p:nvSpPr>
        <p:spPr>
          <a:xfrm>
            <a:off x="107504" y="1991290"/>
            <a:ext cx="659334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Store</a:t>
            </a:r>
          </a:p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Performance</a:t>
            </a:r>
          </a:p>
        </p:txBody>
      </p:sp>
    </p:spTree>
    <p:extLst>
      <p:ext uri="{BB962C8B-B14F-4D97-AF65-F5344CB8AC3E}">
        <p14:creationId xmlns:p14="http://schemas.microsoft.com/office/powerpoint/2010/main" val="44706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3CE460-E566-7A73-21D3-F88664DB3281}"/>
              </a:ext>
            </a:extLst>
          </p:cNvPr>
          <p:cNvSpPr txBox="1"/>
          <p:nvPr/>
        </p:nvSpPr>
        <p:spPr>
          <a:xfrm>
            <a:off x="1874875" y="1935126"/>
            <a:ext cx="874705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 Store Performance: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Store with the Highest Rental Revenue: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Extraction: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The revenue data for each store was extracted using a SQL query that sums up rental payments by store.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 bar chart was created in Excel to display the revenue generated by each store.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The chart identifies the top-performing store in terms of rental revenue. This can guide decisions on resource allocation and promotional activities to boost performance in other stores.</a:t>
            </a:r>
          </a:p>
        </p:txBody>
      </p:sp>
    </p:spTree>
    <p:extLst>
      <p:ext uri="{BB962C8B-B14F-4D97-AF65-F5344CB8AC3E}">
        <p14:creationId xmlns:p14="http://schemas.microsoft.com/office/powerpoint/2010/main" val="346732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89DD20-7E8C-20EE-EEC2-F7A909800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86247"/>
              </p:ext>
            </p:extLst>
          </p:nvPr>
        </p:nvGraphicFramePr>
        <p:xfrm>
          <a:off x="1071267" y="2732568"/>
          <a:ext cx="2373681" cy="1392864"/>
        </p:xfrm>
        <a:graphic>
          <a:graphicData uri="http://schemas.openxmlformats.org/drawingml/2006/table">
            <a:tbl>
              <a:tblPr/>
              <a:tblGrid>
                <a:gridCol w="945903">
                  <a:extLst>
                    <a:ext uri="{9D8B030D-6E8A-4147-A177-3AD203B41FA5}">
                      <a16:colId xmlns:a16="http://schemas.microsoft.com/office/drawing/2014/main" val="846623275"/>
                    </a:ext>
                  </a:extLst>
                </a:gridCol>
                <a:gridCol w="1427778">
                  <a:extLst>
                    <a:ext uri="{9D8B030D-6E8A-4147-A177-3AD203B41FA5}">
                      <a16:colId xmlns:a16="http://schemas.microsoft.com/office/drawing/2014/main" val="3109129620"/>
                    </a:ext>
                  </a:extLst>
                </a:gridCol>
              </a:tblGrid>
              <a:tr h="4642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store_id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rentalrevenue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78856"/>
                  </a:ext>
                </a:extLst>
              </a:tr>
              <a:tr h="4642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33489.47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95470"/>
                  </a:ext>
                </a:extLst>
              </a:tr>
              <a:tr h="4642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33927.04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39263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F32CA0-3AA1-C466-BF42-109554340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420024"/>
              </p:ext>
            </p:extLst>
          </p:nvPr>
        </p:nvGraphicFramePr>
        <p:xfrm>
          <a:off x="3955312" y="1329070"/>
          <a:ext cx="6166884" cy="3482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84D144-744F-1234-FCA0-4C9EB1EC5045}"/>
              </a:ext>
            </a:extLst>
          </p:cNvPr>
          <p:cNvSpPr txBox="1"/>
          <p:nvPr/>
        </p:nvSpPr>
        <p:spPr>
          <a:xfrm>
            <a:off x="3488363" y="308344"/>
            <a:ext cx="521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Highest Renal Revenue of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48C63-DB67-602C-4BA0-5A6C2F599931}"/>
              </a:ext>
            </a:extLst>
          </p:cNvPr>
          <p:cNvSpPr txBox="1"/>
          <p:nvPr/>
        </p:nvSpPr>
        <p:spPr>
          <a:xfrm>
            <a:off x="3444948" y="5321612"/>
            <a:ext cx="58691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Identify which store generates the highest rental revenue. </a:t>
            </a:r>
            <a:r>
              <a:rPr lang="en-US" sz="1400" dirty="0"/>
              <a:t>SELECT store.store_id, sum(amount) AS rentalrevenue FROM store INNER JOIN staff ON store.store_id=staff.store_id INNER JOIN payment ON staff.staff_id = payment.staff_id GROUP BY store_id ORDER BY rentalrevenue DESC;</a:t>
            </a:r>
          </a:p>
        </p:txBody>
      </p:sp>
    </p:spTree>
    <p:extLst>
      <p:ext uri="{BB962C8B-B14F-4D97-AF65-F5344CB8AC3E}">
        <p14:creationId xmlns:p14="http://schemas.microsoft.com/office/powerpoint/2010/main" val="114287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A60B66-18EB-0D9D-E181-B7ED6AC18479}"/>
              </a:ext>
            </a:extLst>
          </p:cNvPr>
          <p:cNvSpPr txBox="1"/>
          <p:nvPr/>
        </p:nvSpPr>
        <p:spPr>
          <a:xfrm>
            <a:off x="2236382" y="1403499"/>
            <a:ext cx="82473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Distribution of Rentals by Staff Members:</a:t>
            </a:r>
            <a:endParaRPr lang="en-US" sz="4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Extraction: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Rental data by staff member was extracted using a SQL query that counts rentals handled by each staff member.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Visualization: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 bar chart was created in Excel to show the number of rentals processed by each staff member.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Analysis: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The chart highlights staff performance based on rental transactions. This can help in recognizing high-performing staff and identifying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391451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B1B69-FA18-07F0-1538-2405C7AA2811}"/>
              </a:ext>
            </a:extLst>
          </p:cNvPr>
          <p:cNvSpPr txBox="1"/>
          <p:nvPr/>
        </p:nvSpPr>
        <p:spPr>
          <a:xfrm>
            <a:off x="3040911" y="1997839"/>
            <a:ext cx="61030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Insights and Recommendations</a:t>
            </a:r>
          </a:p>
          <a:p>
            <a:r>
              <a:rPr lang="en-US" b="1" dirty="0"/>
              <a:t>Summary of Findings: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Rental Trends:</a:t>
            </a:r>
            <a:r>
              <a:rPr lang="en-US" dirty="0"/>
              <a:t> Monthly rental patterns and peak hours were identified. For example, rentals may peak during weekends or specific seasons.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Film Popularity:</a:t>
            </a:r>
            <a:r>
              <a:rPr lang="en-US" dirty="0"/>
              <a:t> Top films and categories were identified, showing customer preferences for certain titles and genres.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Store Performance:</a:t>
            </a:r>
            <a:r>
              <a:rPr lang="en-US" dirty="0"/>
              <a:t> The store with the highest revenue and the distribution of rentals by staff were analyzed, revealing top-performing stores and staff members.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71760-A9F0-DA36-58B1-F1E5F3EE8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FDB4A-EC85-D648-7F85-80925F96FEB2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lumaxart/2291430665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F5E1D-E889-3A6F-24D1-1BB3F27B30C1}"/>
              </a:ext>
            </a:extLst>
          </p:cNvPr>
          <p:cNvSpPr txBox="1"/>
          <p:nvPr/>
        </p:nvSpPr>
        <p:spPr>
          <a:xfrm>
            <a:off x="1414130" y="1010093"/>
            <a:ext cx="973942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Insights and Recommendations</a:t>
            </a:r>
          </a:p>
          <a:p>
            <a:endParaRPr lang="en-US" sz="44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Summary of Findings: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Rental Trends: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Monthly rental patterns and peak hours were identified. For example, rentals may peak during weekends or specific seasons.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Film Popularity: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Top films and categories were identified, showing customer preferences for certain titles and genres.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Store Performance: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The store with the highest revenue and the distribution of rentals by staff were analyzed, revealing top-performing stores and staff members.</a:t>
            </a:r>
          </a:p>
        </p:txBody>
      </p:sp>
    </p:spTree>
    <p:extLst>
      <p:ext uri="{BB962C8B-B14F-4D97-AF65-F5344CB8AC3E}">
        <p14:creationId xmlns:p14="http://schemas.microsoft.com/office/powerpoint/2010/main" val="241865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0EB3AC-45D1-B3E1-71EF-4E4BA790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1999" cy="690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B3320-FD35-90FC-CB38-4F9B5DF38430}"/>
              </a:ext>
            </a:extLst>
          </p:cNvPr>
          <p:cNvSpPr txBox="1"/>
          <p:nvPr/>
        </p:nvSpPr>
        <p:spPr>
          <a:xfrm>
            <a:off x="2955851" y="1455579"/>
            <a:ext cx="65598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Recommendations:</a:t>
            </a:r>
          </a:p>
          <a:p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Management: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Stock more copies of the top 10 rented films and focus on popular categories to meet customer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Strategies: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Plan marketing campaigns around peak rental periods to maximize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Staff Scheduling: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Align staff schedules with peak rental hours to ensure optimal customer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Optimization: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Use insights from the top-performing store to improve operations in other stores. Recognize and reward high-performing staff to motivate others.</a:t>
            </a:r>
          </a:p>
        </p:txBody>
      </p:sp>
    </p:spTree>
    <p:extLst>
      <p:ext uri="{BB962C8B-B14F-4D97-AF65-F5344CB8AC3E}">
        <p14:creationId xmlns:p14="http://schemas.microsoft.com/office/powerpoint/2010/main" val="356587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380E8E-52C8-08CA-E8DD-55D5A0A84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6468"/>
            <a:ext cx="12192000" cy="68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9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61EBE3-A603-B40A-8393-CAFAFF09AE3B}"/>
              </a:ext>
            </a:extLst>
          </p:cNvPr>
          <p:cNvSpPr txBox="1"/>
          <p:nvPr/>
        </p:nvSpPr>
        <p:spPr>
          <a:xfrm>
            <a:off x="503434" y="410967"/>
            <a:ext cx="86482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Introduction</a:t>
            </a:r>
          </a:p>
          <a:p>
            <a:endParaRPr lang="en-US" b="1" dirty="0"/>
          </a:p>
          <a:p>
            <a:r>
              <a:rPr lang="en-US" b="1" dirty="0"/>
              <a:t>Objective and Scope of the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The primary objective of this analysis is to understand rental trends, film popularity, and store performance using data from the MavenMovies </a:t>
            </a:r>
            <a:r>
              <a:rPr lang="en-US" dirty="0" err="1"/>
              <a:t>Sakila</a:t>
            </a:r>
            <a:r>
              <a:rPr lang="en-US" dirty="0"/>
              <a:t> database. This will help in making data-driven decisions to improve business operations, inventory management, and staffing.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 The analysis covers three main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Rental Trends:</a:t>
            </a:r>
            <a:r>
              <a:rPr lang="en-US" dirty="0"/>
              <a:t> Examines monthly rental patterns and peak rental hours.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Film Popularity:</a:t>
            </a:r>
            <a:r>
              <a:rPr lang="en-US" dirty="0"/>
              <a:t> Identifies the most rented films and the film categories with the highest rentals.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Store Performance:</a:t>
            </a:r>
            <a:r>
              <a:rPr lang="en-US" dirty="0"/>
              <a:t> Evaluates store revenue and staff performance based on rental transactions.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57A21-25A4-D6C6-D537-07A322AB1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75" y="0"/>
            <a:ext cx="1219249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C19067-919D-AFFD-7790-1A1FB5F4BA8C}"/>
              </a:ext>
            </a:extLst>
          </p:cNvPr>
          <p:cNvSpPr txBox="1"/>
          <p:nvPr/>
        </p:nvSpPr>
        <p:spPr>
          <a:xfrm>
            <a:off x="820402" y="664081"/>
            <a:ext cx="1019881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u="sng" dirty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Introduction</a:t>
            </a:r>
          </a:p>
          <a:p>
            <a:pPr algn="just"/>
            <a:endParaRPr lang="en-US" b="1" dirty="0"/>
          </a:p>
          <a:p>
            <a:pPr algn="just"/>
            <a:r>
              <a:rPr lang="en-US" sz="2000" b="1" dirty="0">
                <a:latin typeface="+mj-lt"/>
              </a:rPr>
              <a:t>Objective and Scope of the Analysis: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latin typeface="+mj-lt"/>
              </a:rPr>
              <a:t>Objective</a:t>
            </a:r>
            <a:r>
              <a:rPr lang="en-US" b="1" dirty="0"/>
              <a:t>:</a:t>
            </a:r>
            <a:r>
              <a:rPr lang="en-US" dirty="0"/>
              <a:t> The primary objective of this analysis is to understand rental trends,</a:t>
            </a:r>
          </a:p>
          <a:p>
            <a:pPr algn="just"/>
            <a:r>
              <a:rPr lang="en-US" dirty="0"/>
              <a:t> film popularity, and store performance using data from the MavenMovies database. </a:t>
            </a:r>
          </a:p>
          <a:p>
            <a:pPr algn="just"/>
            <a:r>
              <a:rPr lang="en-US" dirty="0"/>
              <a:t> This will help in making data-driven decisions to improve business operations, inventory management, and staffing.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 Scope</a:t>
            </a:r>
            <a:r>
              <a:rPr lang="en-US" b="1" dirty="0"/>
              <a:t>:</a:t>
            </a:r>
            <a:r>
              <a:rPr lang="en-US" dirty="0"/>
              <a:t> The analysis covers three main areas: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Rental Trends: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Examines monthly rental patterns and peak rental hours.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Film Popularity: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Identifies the most rented films and the film categories with the highest rentals.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Store Performance</a:t>
            </a:r>
            <a:r>
              <a:rPr lang="en-US" b="1" dirty="0"/>
              <a:t>:</a:t>
            </a:r>
            <a:r>
              <a:rPr lang="en-US" dirty="0"/>
              <a:t> Evaluates store revenue and staff performance based on rental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4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8E5AF9-A795-12D0-56EA-CBE4060A9544}"/>
              </a:ext>
            </a:extLst>
          </p:cNvPr>
          <p:cNvSpPr txBox="1"/>
          <p:nvPr/>
        </p:nvSpPr>
        <p:spPr>
          <a:xfrm>
            <a:off x="1253447" y="534257"/>
            <a:ext cx="5005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DATA EXTRACTION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F141D-07DB-4DB1-81F4-F74451C2AF9F}"/>
              </a:ext>
            </a:extLst>
          </p:cNvPr>
          <p:cNvSpPr txBox="1"/>
          <p:nvPr/>
        </p:nvSpPr>
        <p:spPr>
          <a:xfrm>
            <a:off x="1546914" y="1787704"/>
            <a:ext cx="9723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Database used for data extraction: Maven Movies(Maven Movies Dataset).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Tools used: MySQL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Language used : SQL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This relational database has multiple tables namely.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  Rental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  Staff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  Store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  Inventory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  Film and so 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SQL queries joining multiple tables was written to extract data from the MavenMovies Database.</a:t>
            </a:r>
          </a:p>
        </p:txBody>
      </p:sp>
    </p:spTree>
    <p:extLst>
      <p:ext uri="{BB962C8B-B14F-4D97-AF65-F5344CB8AC3E}">
        <p14:creationId xmlns:p14="http://schemas.microsoft.com/office/powerpoint/2010/main" val="5099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C4854-8136-01BD-E88A-F13B67506C48}"/>
              </a:ext>
            </a:extLst>
          </p:cNvPr>
          <p:cNvSpPr txBox="1"/>
          <p:nvPr/>
        </p:nvSpPr>
        <p:spPr>
          <a:xfrm>
            <a:off x="3662820" y="2763748"/>
            <a:ext cx="2114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ahnschrift SemiBold SemiConden" panose="020B0502040204020203" pitchFamily="34" charset="0"/>
              </a:rPr>
              <a:t>Rental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ECB0B-481B-5B56-1155-999DEE5A53EC}"/>
              </a:ext>
            </a:extLst>
          </p:cNvPr>
          <p:cNvSpPr txBox="1"/>
          <p:nvPr/>
        </p:nvSpPr>
        <p:spPr>
          <a:xfrm>
            <a:off x="6020655" y="3984611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TRENDS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BD1C48-924A-A0F0-5ABD-CD81FBE5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7ADB8A-2B96-5EAF-FBE4-AEEF7BA23060}"/>
              </a:ext>
            </a:extLst>
          </p:cNvPr>
          <p:cNvSpPr/>
          <p:nvPr/>
        </p:nvSpPr>
        <p:spPr>
          <a:xfrm>
            <a:off x="3879842" y="2268006"/>
            <a:ext cx="710483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Rental</a:t>
            </a:r>
          </a:p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Trends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82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372735-330E-3308-E539-5FD01ECE2645}"/>
              </a:ext>
            </a:extLst>
          </p:cNvPr>
          <p:cNvSpPr txBox="1"/>
          <p:nvPr/>
        </p:nvSpPr>
        <p:spPr>
          <a:xfrm>
            <a:off x="1344202" y="1027939"/>
            <a:ext cx="95035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Rental Trends:-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of Monthly Rental Trends: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Data Extraction: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The monthly rental data was extracted using a SQL query that groups rental transactions by month.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Visualization: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A line chart was created in Excel to display the number of rentals per month.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Analysis:</a:t>
            </a:r>
            <a:r>
              <a:rPr lang="en-US" dirty="0"/>
              <a:t> The line chart illustrates how rentals fluctuate over time, revealing patterns such as seasonal spikes or declines. These trends can help in planning inventory and marketing strategies.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Identification of Peak Rental Hours: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Data Extraction: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Hourly rental data was extracted using a SQL query that groups transactions by hour of the day.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Visualization: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A bar chart was created in Excel to show the distribution of rentals across different hours.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Analysis: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The bar chart highlights the busiest hours for rentals, providing insights into customer behavior and helping in scheduling staff to meet peak demand times.</a:t>
            </a:r>
          </a:p>
        </p:txBody>
      </p:sp>
    </p:spTree>
    <p:extLst>
      <p:ext uri="{BB962C8B-B14F-4D97-AF65-F5344CB8AC3E}">
        <p14:creationId xmlns:p14="http://schemas.microsoft.com/office/powerpoint/2010/main" val="198895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A3A345-414D-7F1E-FB2C-D17321F2785B}"/>
              </a:ext>
            </a:extLst>
          </p:cNvPr>
          <p:cNvSpPr txBox="1"/>
          <p:nvPr/>
        </p:nvSpPr>
        <p:spPr>
          <a:xfrm>
            <a:off x="7202183" y="882815"/>
            <a:ext cx="4458985" cy="600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rapid increase in rentals from MAY to JULY 2005.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Peaks in July.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Followed by a decline 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renatls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through Feb 2006.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2005: 1156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June 2005: 2311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July 2005: 6709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 2005: 5686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 2006: 182 There is a rapid increase in rentals from MAY to JULY 2005.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Peaks in July.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Followed by a decline 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renatls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through Feb 2006.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2005: 1156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June 2005: 2311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July 2005: 6709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 2005: 5686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 2006: 182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39114-BE3C-2A8C-9652-286372F4F32F}"/>
              </a:ext>
            </a:extLst>
          </p:cNvPr>
          <p:cNvSpPr txBox="1"/>
          <p:nvPr/>
        </p:nvSpPr>
        <p:spPr>
          <a:xfrm>
            <a:off x="4061717" y="359595"/>
            <a:ext cx="406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MONTHLY RENTAL TRENDS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7A86B8-4094-7C3C-596D-864385482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09908"/>
              </p:ext>
            </p:extLst>
          </p:nvPr>
        </p:nvGraphicFramePr>
        <p:xfrm>
          <a:off x="747713" y="2324100"/>
          <a:ext cx="1549400" cy="11049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3430903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644415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rental_count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0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Calibri" panose="020F0502020204030204" pitchFamily="34" charset="0"/>
                        </a:rPr>
                        <a:t>5-May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Calibri" panose="020F0502020204030204" pitchFamily="34" charset="0"/>
                        </a:rPr>
                        <a:t>1156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6977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6-May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2311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745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Calibri" panose="020F0502020204030204" pitchFamily="34" charset="0"/>
                        </a:rPr>
                        <a:t>7-May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Calibri" panose="020F0502020204030204" pitchFamily="34" charset="0"/>
                        </a:rPr>
                        <a:t>6709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52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8-May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5686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205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Calibri" panose="020F0502020204030204" pitchFamily="34" charset="0"/>
                        </a:rPr>
                        <a:t>2-Jun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51331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484551-6980-6236-2A6E-74CC5D8D6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434233"/>
              </p:ext>
            </p:extLst>
          </p:nvPr>
        </p:nvGraphicFramePr>
        <p:xfrm>
          <a:off x="2763748" y="1880170"/>
          <a:ext cx="4705563" cy="3164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FA2F84D-9E09-BB0B-0348-F955A7C3751B}"/>
              </a:ext>
            </a:extLst>
          </p:cNvPr>
          <p:cNvSpPr txBox="1"/>
          <p:nvPr/>
        </p:nvSpPr>
        <p:spPr>
          <a:xfrm>
            <a:off x="1616148" y="5089776"/>
            <a:ext cx="430618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QUERY IS TO ANALYZE THE MONTHLY RENTAL TRENDS    OVER THE AVAILABLE DATA PERIOD</a:t>
            </a:r>
          </a:p>
          <a:p>
            <a:r>
              <a:rPr lang="en-US" dirty="0"/>
              <a:t> </a:t>
            </a:r>
            <a:r>
              <a:rPr lang="en-US" sz="1600" dirty="0"/>
              <a:t>SELECT </a:t>
            </a:r>
            <a:r>
              <a:rPr lang="en-US" sz="1600" dirty="0" err="1"/>
              <a:t>date_format</a:t>
            </a:r>
            <a:r>
              <a:rPr lang="en-US" sz="1600" dirty="0"/>
              <a:t>(</a:t>
            </a:r>
            <a:r>
              <a:rPr lang="en-US" sz="1600" dirty="0" err="1"/>
              <a:t>rental_date</a:t>
            </a:r>
            <a:r>
              <a:rPr lang="en-US" sz="1600" dirty="0"/>
              <a:t>, "%y-%m") AS month, count(*) AS </a:t>
            </a:r>
            <a:r>
              <a:rPr lang="en-US" sz="1600" dirty="0" err="1"/>
              <a:t>rental_count</a:t>
            </a:r>
            <a:r>
              <a:rPr lang="en-US" sz="1600" dirty="0"/>
              <a:t> FROM </a:t>
            </a:r>
            <a:r>
              <a:rPr lang="en-US" sz="1600" dirty="0" err="1"/>
              <a:t>rentalGROUP</a:t>
            </a:r>
            <a:r>
              <a:rPr lang="en-US" sz="1600" dirty="0"/>
              <a:t> BY MONTHORDER BY MONTH;</a:t>
            </a:r>
          </a:p>
        </p:txBody>
      </p:sp>
    </p:spTree>
    <p:extLst>
      <p:ext uri="{BB962C8B-B14F-4D97-AF65-F5344CB8AC3E}">
        <p14:creationId xmlns:p14="http://schemas.microsoft.com/office/powerpoint/2010/main" val="280479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F27EFD-F685-C56F-A290-08DDDC00A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96719"/>
              </p:ext>
            </p:extLst>
          </p:nvPr>
        </p:nvGraphicFramePr>
        <p:xfrm>
          <a:off x="852754" y="1564493"/>
          <a:ext cx="1910993" cy="3729013"/>
        </p:xfrm>
        <a:graphic>
          <a:graphicData uri="http://schemas.openxmlformats.org/drawingml/2006/table">
            <a:tbl>
              <a:tblPr/>
              <a:tblGrid>
                <a:gridCol w="883578">
                  <a:extLst>
                    <a:ext uri="{9D8B030D-6E8A-4147-A177-3AD203B41FA5}">
                      <a16:colId xmlns:a16="http://schemas.microsoft.com/office/drawing/2014/main" val="2710717501"/>
                    </a:ext>
                  </a:extLst>
                </a:gridCol>
                <a:gridCol w="1027415">
                  <a:extLst>
                    <a:ext uri="{9D8B030D-6E8A-4147-A177-3AD203B41FA5}">
                      <a16:colId xmlns:a16="http://schemas.microsoft.com/office/drawing/2014/main" val="318140355"/>
                    </a:ext>
                  </a:extLst>
                </a:gridCol>
              </a:tblGrid>
              <a:tr h="11704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Calibri" panose="020F0502020204030204" pitchFamily="34" charset="0"/>
                        </a:rPr>
                        <a:t>RENTAL_COUNT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65793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5489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649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91798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85033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6190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52297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18971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1396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26287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24673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887972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67127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94810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62988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735939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882123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54632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61517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771480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80073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04147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93480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0034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114811"/>
                  </a:ext>
                </a:extLst>
              </a:tr>
              <a:tr h="1500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885" marR="4885" marT="488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4885" marR="4885" marT="48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12904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17E64B1-5263-907A-8F77-C57EECE36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687220"/>
              </p:ext>
            </p:extLst>
          </p:nvPr>
        </p:nvGraphicFramePr>
        <p:xfrm>
          <a:off x="2887037" y="1564493"/>
          <a:ext cx="4911047" cy="311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93098BF-E7DE-9E7D-4FB5-48A85C3D2DBF}"/>
              </a:ext>
            </a:extLst>
          </p:cNvPr>
          <p:cNvSpPr txBox="1"/>
          <p:nvPr/>
        </p:nvSpPr>
        <p:spPr>
          <a:xfrm>
            <a:off x="7376845" y="3428999"/>
            <a:ext cx="4681591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 hours are almost consistent throughout the day.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Noticeable peak between 14:00 to 16:00 hours.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fluctuating but no signification dips in rental count.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rental count per hour ranges between 610 &amp; 887.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E36E0-22FC-8EBD-8934-BBB7D1C22056}"/>
              </a:ext>
            </a:extLst>
          </p:cNvPr>
          <p:cNvSpPr txBox="1"/>
          <p:nvPr/>
        </p:nvSpPr>
        <p:spPr>
          <a:xfrm>
            <a:off x="4175442" y="184934"/>
            <a:ext cx="4052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chemeClr val="tx1">
                    <a:lumMod val="95000"/>
                  </a:schemeClr>
                </a:solidFill>
                <a:latin typeface="Aptos Narrow" panose="020B0004020202020204" pitchFamily="34" charset="0"/>
              </a:rPr>
              <a:t>Peak Rental Hours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6618B-A68C-F0C4-991D-E77579A72ACD}"/>
              </a:ext>
            </a:extLst>
          </p:cNvPr>
          <p:cNvSpPr txBox="1"/>
          <p:nvPr/>
        </p:nvSpPr>
        <p:spPr>
          <a:xfrm>
            <a:off x="2887037" y="5157366"/>
            <a:ext cx="491104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DETERMINE THE PEAK RENTAL HOURS IN A DAY BASED ON RENTAL TRANSACTIONS. </a:t>
            </a:r>
          </a:p>
          <a:p>
            <a:r>
              <a:rPr lang="en-US" sz="1400" dirty="0"/>
              <a:t>SELECT HOUR(rental_date) AS HOUR, count(*) AS RENTAL_COUNT FROM RENTAL GROUP BY hour ORDER BY RENTAL_COUNT DESC;</a:t>
            </a:r>
          </a:p>
        </p:txBody>
      </p:sp>
    </p:spTree>
    <p:extLst>
      <p:ext uri="{BB962C8B-B14F-4D97-AF65-F5344CB8AC3E}">
        <p14:creationId xmlns:p14="http://schemas.microsoft.com/office/powerpoint/2010/main" val="262221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C9304-73C2-33F3-D4E6-DFA8D2B0E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2193" y="0"/>
            <a:ext cx="12192000" cy="68663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501163-26A4-A629-4901-7198BF717925}"/>
              </a:ext>
            </a:extLst>
          </p:cNvPr>
          <p:cNvSpPr/>
          <p:nvPr/>
        </p:nvSpPr>
        <p:spPr>
          <a:xfrm>
            <a:off x="565079" y="1376737"/>
            <a:ext cx="567133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erlin Sans FB Demi" panose="020E0802020502020306" pitchFamily="34" charset="0"/>
              </a:rPr>
              <a:t>Film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30001-2C17-95C8-F95D-55410D563E12}"/>
              </a:ext>
            </a:extLst>
          </p:cNvPr>
          <p:cNvSpPr/>
          <p:nvPr/>
        </p:nvSpPr>
        <p:spPr>
          <a:xfrm>
            <a:off x="4551452" y="2588165"/>
            <a:ext cx="492923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Popularity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97F79-C99C-6FBD-4B70-8051E783E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054" y="-89966"/>
            <a:ext cx="12493375" cy="7130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964C88-5076-8650-727A-01C68D051D0D}"/>
              </a:ext>
            </a:extLst>
          </p:cNvPr>
          <p:cNvSpPr/>
          <p:nvPr/>
        </p:nvSpPr>
        <p:spPr>
          <a:xfrm>
            <a:off x="4952144" y="1884568"/>
            <a:ext cx="611997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Franklin Gothic Medium" panose="020B0603020102020204" pitchFamily="34" charset="0"/>
              </a:rPr>
              <a:t>Film</a:t>
            </a:r>
            <a:endParaRPr lang="en-US" sz="9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Franklin Gothic Medium" panose="020B0603020102020204" pitchFamily="34" charset="0"/>
            </a:endParaRPr>
          </a:p>
          <a:p>
            <a:pPr algn="ctr"/>
            <a:r>
              <a:rPr 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Franklin Gothic Medium" panose="020B0603020102020204" pitchFamily="34" charset="0"/>
              </a:rPr>
              <a:t>  Popularity</a:t>
            </a:r>
            <a:endParaRPr lang="en-US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7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CA9BB4-4DF9-A621-CB6B-91E67BE4BDF1}"/>
              </a:ext>
            </a:extLst>
          </p:cNvPr>
          <p:cNvSpPr txBox="1"/>
          <p:nvPr/>
        </p:nvSpPr>
        <p:spPr>
          <a:xfrm>
            <a:off x="1438382" y="1305341"/>
            <a:ext cx="95241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4"/>
                </a:solidFill>
              </a:rPr>
              <a:t>Top 10 Most Rented Films:</a:t>
            </a:r>
          </a:p>
          <a:p>
            <a:pPr algn="just"/>
            <a:endParaRPr lang="en-US" dirty="0">
              <a:solidFill>
                <a:schemeClr val="accent4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Extraction: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The top 10 most rented films were identified using a SQL query that counts rentals for each film.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Visualization: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A bar chart was created in Excel to display the top 10 films based on the number of rentals.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Analysis: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The bar chart reveals which films are most popular among customers. This information is useful for stocking popular titles and understanding customer preferences.</a:t>
            </a:r>
          </a:p>
          <a:p>
            <a:pPr algn="just"/>
            <a:r>
              <a:rPr lang="en-US" b="1" dirty="0">
                <a:solidFill>
                  <a:schemeClr val="accent4"/>
                </a:solidFill>
              </a:rPr>
              <a:t>Film Categories with the Highest Rentals:</a:t>
            </a:r>
          </a:p>
          <a:p>
            <a:pPr algn="just"/>
            <a:endParaRPr lang="en-US" dirty="0">
              <a:solidFill>
                <a:schemeClr val="accent4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Extraction: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Rental data by film category was extracted using a SQL query that groups transactions by category.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Visualization: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 bar chart was created in Excel to show the number of rentals for each category.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Analysis: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The bar chart indicates which film categories are the most popular. This helps in understanding genre preferences and tailoring the film selection to customer tastes.</a:t>
            </a:r>
          </a:p>
        </p:txBody>
      </p:sp>
    </p:spTree>
    <p:extLst>
      <p:ext uri="{BB962C8B-B14F-4D97-AF65-F5344CB8AC3E}">
        <p14:creationId xmlns:p14="http://schemas.microsoft.com/office/powerpoint/2010/main" val="2170674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3710</TotalTime>
  <Words>1684</Words>
  <Application>Microsoft Office PowerPoint</Application>
  <PresentationFormat>Widescreen</PresentationFormat>
  <Paragraphs>272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Algerian</vt:lpstr>
      <vt:lpstr>Aptos Narrow</vt:lpstr>
      <vt:lpstr>Arial</vt:lpstr>
      <vt:lpstr>Arial Black</vt:lpstr>
      <vt:lpstr>Arial Rounded MT Bold</vt:lpstr>
      <vt:lpstr>Bahnschrift</vt:lpstr>
      <vt:lpstr>Bahnschrift Light SemiCondensed</vt:lpstr>
      <vt:lpstr>Bahnschrift SemiBold Condensed</vt:lpstr>
      <vt:lpstr>Bahnschrift SemiBold SemiConden</vt:lpstr>
      <vt:lpstr>Berlin Sans FB Demi</vt:lpstr>
      <vt:lpstr>Calibri</vt:lpstr>
      <vt:lpstr>Calibri Light</vt:lpstr>
      <vt:lpstr>Franklin Gothic Medium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vgloriya1@gmail.com</dc:creator>
  <cp:lastModifiedBy>vgloriya1@gmail.com</cp:lastModifiedBy>
  <cp:revision>5</cp:revision>
  <dcterms:created xsi:type="dcterms:W3CDTF">2024-08-01T02:14:49Z</dcterms:created>
  <dcterms:modified xsi:type="dcterms:W3CDTF">2024-08-08T05:51:57Z</dcterms:modified>
</cp:coreProperties>
</file>