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3" r:id="rId1"/>
  </p:sldMasterIdLst>
  <p:notesMasterIdLst>
    <p:notesMasterId r:id="rId53"/>
  </p:notesMasterIdLst>
  <p:sldIdLst>
    <p:sldId id="256" r:id="rId2"/>
    <p:sldId id="257" r:id="rId3"/>
    <p:sldId id="294" r:id="rId4"/>
    <p:sldId id="297" r:id="rId5"/>
    <p:sldId id="300" r:id="rId6"/>
    <p:sldId id="309" r:id="rId7"/>
    <p:sldId id="296" r:id="rId8"/>
    <p:sldId id="295" r:id="rId9"/>
    <p:sldId id="301" r:id="rId10"/>
    <p:sldId id="259" r:id="rId11"/>
    <p:sldId id="306" r:id="rId12"/>
    <p:sldId id="305" r:id="rId13"/>
    <p:sldId id="307" r:id="rId14"/>
    <p:sldId id="308" r:id="rId15"/>
    <p:sldId id="258" r:id="rId16"/>
    <p:sldId id="303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304" r:id="rId52"/>
  </p:sldIdLst>
  <p:sldSz cx="12192000" cy="6858000"/>
  <p:notesSz cx="6858000" cy="9144000"/>
  <p:embeddedFontLst>
    <p:embeddedFont>
      <p:font typeface="맑은 고딕" panose="020B0503020000020004" pitchFamily="50" charset="-127"/>
      <p:regular r:id="rId54"/>
      <p:bold r:id="rId5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7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4" y="96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D7A32-3FBA-4CC2-AFC2-F0B3987AD6EA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BCBE2-BCE0-4009-857A-6FDF1F195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45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27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5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75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1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14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9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5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35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65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39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1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58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1896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멀티플렉스 영화관 관리 시스템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100" b="1" i="1">
                <a:solidFill>
                  <a:srgbClr val="15EEFF"/>
                </a:solidFill>
              </a:rPr>
              <a:t>2</a:t>
            </a:r>
            <a:r>
              <a:rPr lang="ko-KR" altLang="en-US" sz="2100" b="1" i="1">
                <a:solidFill>
                  <a:srgbClr val="15EEFF"/>
                </a:solidFill>
              </a:rPr>
              <a:t>조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100" b="1" i="1">
              <a:solidFill>
                <a:prstClr val="white">
                  <a:lumMod val="9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오한나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최영우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박진주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이영주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이희홍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2384396" y="2373850"/>
            <a:ext cx="3806679" cy="342241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800100" lvl="1" indent="-342900">
              <a:lnSpc>
                <a:spcPct val="130000"/>
              </a:lnSpc>
              <a:spcAft>
                <a:spcPts val="20"/>
              </a:spcAft>
              <a:buAutoNum type="arabicPeriod"/>
              <a:defRPr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최영우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건의사항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2.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이영주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한줄평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한줄평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신고 관리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3.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오한나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 예매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상영시간표 관리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4712650" y="824532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업무 분담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E8680B-9608-4582-B070-0EAA24D5C8EB}"/>
              </a:ext>
            </a:extLst>
          </p:cNvPr>
          <p:cNvSpPr/>
          <p:nvPr/>
        </p:nvSpPr>
        <p:spPr>
          <a:xfrm>
            <a:off x="6447814" y="2668130"/>
            <a:ext cx="3806679" cy="258218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4.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박진주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기프티콘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관리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공지사항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5.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이희홍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리뷰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리뷰 신고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리뷰 댓글 신고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습득물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15EEFF"/>
                </a:solidFill>
              </a:rPr>
              <a:t>WBS</a:t>
            </a:r>
            <a:endParaRPr lang="ko-KR" altLang="en-US" sz="2800" b="1" dirty="0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271293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F845E96-BD43-403A-93AC-EAEF27DDE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66687"/>
            <a:ext cx="859155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7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C8793B3-02B9-4838-B9CC-2CDE4AD28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377" y="0"/>
            <a:ext cx="81912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8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BDB022-C32B-477B-949F-51459D5F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517" y="0"/>
            <a:ext cx="7330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2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90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기능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86481" y="1726223"/>
            <a:ext cx="11819037" cy="457356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1.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사이트를 가입 및 탈퇴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본인의 정보를 조회 및 수정할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모든 회원의 정보를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수정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강퇴할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2.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회원과 비회원은 영화 정보를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상세보기를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영화 정보를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등록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수정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삭제할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3.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영화예매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영화 예매 및 취소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예매 내역 조회를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회원의 영화 예매 내역 조회를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4.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 리뷰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게시판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)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        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비회원은 회원들이 작성한 리뷰를 전체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상세보기를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다른 회원이 작성한 리뷰를 전체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상세보기를 할 수 있고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리뷰를 작성하고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수정 및 삭제를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회원들이 작성한 리뷰를 전체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상세보기를 할 수 있고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신고받은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리뷰는 삭제할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</p:spTree>
    <p:extLst>
      <p:ext uri="{BB962C8B-B14F-4D97-AF65-F5344CB8AC3E}">
        <p14:creationId xmlns:p14="http://schemas.microsoft.com/office/powerpoint/2010/main" val="302421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206564" y="1774148"/>
            <a:ext cx="11778872" cy="373333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lnSpc>
                <a:spcPct val="130000"/>
              </a:lnSpc>
              <a:spcAft>
                <a:spcPts val="20"/>
              </a:spcAft>
              <a:defRPr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     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5.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 리뷰 댓글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0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             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비회원은 작성된 리뷰의 댓글을 조회할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    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작성된 리뷰의 댓글을 조회할 수 있으며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댓글을 작성하고 수정 및 삭제를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      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작성된 리뷰의 댓글을 조회할 수 있으며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신고받은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댓글은 삭제할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6.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영화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endParaRPr lang="ko-KR" altLang="en-US" sz="1400" dirty="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비회원은 영화 상세보기에 들어가서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영화 상세보기에 들어가서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작성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상세보기에 들어가서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 및 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영화 상영 스케줄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 및 비회원은 영화 상영 스케줄을 조회할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상영 스케줄을 조회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등록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67654" y="1766558"/>
            <a:ext cx="11457548" cy="317317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8.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endParaRPr lang="ko-KR" altLang="en-US" sz="1400" dirty="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전체 목록을 조회 및 검색하고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전체 목록을 조회 및 검색하고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상세보기하여 구입할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자신이 구입한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기간이 만료되기 전에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기간을 연장할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자신이 구입한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조회할 수 있고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사용하지 않은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기프티콘에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대해 환불을 받을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전체 목록을 조회하거나 검색하고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추가하거나 가격이나 구성이나 사진 등을 변경하거나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제거할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marL="1200150" lvl="2" indent="-285750">
              <a:lnSpc>
                <a:spcPct val="130000"/>
              </a:lnSpc>
              <a:buFontTx/>
              <a:buChar char="-"/>
              <a:defRPr/>
            </a:pPr>
            <a:endParaRPr lang="en-US" altLang="ko-KR" sz="1400" dirty="0">
              <a:solidFill>
                <a:srgbClr val="15EEFF"/>
              </a:solidFill>
              <a:effectLst/>
              <a:uLnTx/>
              <a:uFillTx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9.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공지사항 게시판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비회원과 회원은 공지사항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게시판에 글을 등록하고 수정하고 삭제할 수 있으며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69676" y="1773554"/>
            <a:ext cx="11308360" cy="401340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10.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건의사항 게시판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비회원은 회원들이 작성한 건의사항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컴플레인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및 건의할 내용의 글을 작성하거나 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삭제할 수 있으며 다른 사람이 작성한 공개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         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 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상세보기를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상세보기하거나 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endParaRPr lang="en-US" altLang="ko-KR" sz="1400" dirty="0">
              <a:solidFill>
                <a:srgbClr val="15EEFF"/>
              </a:solidFill>
              <a:effectLst/>
              <a:uLnTx/>
              <a:uFillTx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11.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분실물 게시판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비회원과 회원은 분실물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상세보기를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분실물 게시판에 분실물을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등록 및 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12.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신고</a:t>
            </a: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다른 회원이 작성한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리뷰글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리뷰 댓글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을 신고할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신고 내역 조회 및 상세보기 할 수 있고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신고받은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리뷰글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리뷰 댓글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삭제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498388" y="2801698"/>
            <a:ext cx="9195224" cy="1254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bg2">
                    <a:lumMod val="90000"/>
                  </a:schemeClr>
                </a:solidFill>
              </a:rPr>
              <a:t>영화관 관리 시스템은 영화를 등록하고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1700" dirty="0">
                <a:solidFill>
                  <a:schemeClr val="bg2">
                    <a:lumMod val="90000"/>
                  </a:schemeClr>
                </a:solidFill>
              </a:rPr>
              <a:t>공지사항 게시판 등을 관리할 수 있고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,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700" dirty="0">
              <a:solidFill>
                <a:schemeClr val="bg2">
                  <a:lumMod val="90000"/>
                </a:scheme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bg2">
                    <a:lumMod val="90000"/>
                  </a:schemeClr>
                </a:solidFill>
              </a:rPr>
              <a:t>회원들은 영화를 예매하거나 정보 및 리뷰 등을 공유할 수 있는 환경을 제공하는 시스템이다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sz="1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1721048"/>
            <a:ext cx="2766700" cy="724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시스템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90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요구사항 정의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FB72C6-A3B9-4600-877E-21161D029724}"/>
              </a:ext>
            </a:extLst>
          </p:cNvPr>
          <p:cNvSpPr/>
          <p:nvPr/>
        </p:nvSpPr>
        <p:spPr>
          <a:xfrm>
            <a:off x="0" y="2477714"/>
            <a:ext cx="11858599" cy="190257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0. 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공통</a:t>
            </a:r>
            <a:endParaRPr lang="ko-KR" altLang="ko-KR" sz="16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0-1.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모든 페이징은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개씩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10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페이지로 구성된다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0-2.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모든 게시글은 최신 글이 가장 위쪽으로 조회된다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0-3.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모든 게시글의 제목이 길어지면 제목의 뒤쪽은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'...'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으로 표시한다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778288"/>
            <a:ext cx="11858599" cy="445044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1. 회원</a:t>
            </a:r>
            <a:r>
              <a:rPr lang="ko-KR" altLang="ko-KR" sz="1600" dirty="0">
                <a:solidFill>
                  <a:srgbClr val="E7E6E6">
                    <a:lumMod val="90000"/>
                  </a:srgbClr>
                </a:solidFill>
              </a:rPr>
              <a:t> </a:t>
            </a: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회원가입 페이지에서 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비밀번호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비밀번호확인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핸드폰번호를 통해 회원가입을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아이디 찾기 페이지에서 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핸드폰번호를 통해서 아이디를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찾을수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비밀번호 찾기 페이지에서 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핸드폰번호를 통해서 비밀번호를 초기화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클릭 후 본인의 정보를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조회’의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수정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 핸드폰번호 비밀번호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의 상세보기 페이지에서 비밀번호 입력을 통해 회원 탈퇴를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전체 회원을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을 볼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1-8.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회원아이디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 등으로 검색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1-9.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각 회원을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1-10.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각 회원의 상세보기 페이지에서 특정 회원을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강퇴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320779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862515"/>
            <a:ext cx="11737158" cy="385490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2. 리뷰(게시판)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리뷰’를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클릭하여 내가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예매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내역’를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후 내가 본 영화 상세페이지에서 리뷰를 작성할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모든 회원이 작성한 리뷰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조회수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특정 키워드를 입력하여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검색을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리뷰제목을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클릭하여 모든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리뷰글들을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작성한사람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작성한 시간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조회수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자신이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후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다른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신고할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2-8.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리뷰게시판에 있는 모든 회원의 글을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9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114537"/>
            <a:ext cx="11704386" cy="267765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3. 리뷰</a:t>
            </a: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댓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글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댓글들을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댓글을 작성하면 해당 게시물 하단에 자신의 댓글이 등록된다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해당 게시물에서 자신이 작성한 댓글을 수정 및 삭제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다른 회원이 작성한 댓글을 신고할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 있는 모든 회원들의 댓글을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021679"/>
            <a:ext cx="11564802" cy="337938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4. </a:t>
            </a:r>
            <a:r>
              <a:rPr lang="ko-KR" altLang="ko-KR" b="1" dirty="0" err="1">
                <a:solidFill>
                  <a:srgbClr val="E7E6E6">
                    <a:lumMod val="90000"/>
                  </a:srgbClr>
                </a:solidFill>
              </a:rPr>
              <a:t>한줄</a:t>
            </a:r>
            <a:r>
              <a:rPr lang="ko-KR" altLang="en-US" b="1" dirty="0" err="1">
                <a:solidFill>
                  <a:srgbClr val="E7E6E6">
                    <a:lumMod val="90000"/>
                  </a:srgbClr>
                </a:solidFill>
              </a:rPr>
              <a:t>평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회원과 비회원과 관리자는 영화 상세보기 페이지에서 해당 영화에 대한 전체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최대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과 </a:t>
            </a:r>
            <a:endParaRPr lang="en-US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각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최대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과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한줄평들을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상세보기 페이지에서 해당 영화에 대한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상세보기 페이지에서 자신이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상세보기 페이지에서 다른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신고할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‘내가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한줄평’에서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내가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삭제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영화 상세보기 페이지 내 회원들이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123460"/>
            <a:ext cx="11836944" cy="303467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5. 영화예매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en-US" altLang="ko-KR" sz="1450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예매 페이지에서 영화와 날짜와 시간을 선택 후 좌석 선택화면으로 넘어간 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좌석과 인원을 선택 후 결제하여 영화를 예매할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성인인 경우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10000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청소년인 경우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9000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원에 예매할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예매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내역’에서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자신이 예매한 내역 이력들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과거에 본 영화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볼 영화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취소한 영화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예매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내역’을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하여 자신이 예매한 내역을 조회한 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영화 시작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분 전까지 영화를 취소할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회원 상세보기 페이지에서 그 회원의 예매 내역을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0772" y="2222598"/>
            <a:ext cx="11564803" cy="230832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6. 상영스케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줄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날짜별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상영스케줄을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날짜별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영화에 대한 상영스케줄을 등록할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상영스케줄을 수정할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상영스케줄을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20888" y="2081318"/>
            <a:ext cx="11637376" cy="293670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7. 영화</a:t>
            </a:r>
          </a:p>
          <a:p>
            <a:pPr lvl="1">
              <a:lnSpc>
                <a:spcPct val="16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7-1.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회원과 관리자와 비회원은 영화 랭킹 페이지에서 영화 목록을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예매율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순으로 조회할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7-2.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회원과 관리자와 비회원은 영화 랭킹 페이지에서 영화를 선택하여 영화를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      (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포스터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러닝타임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줄거리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개봉일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장르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감독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배우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예매율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)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7-3.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회원과 관리자와 비회원은 영화 랭킹 페이지에서 영화를 키워드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감독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배우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로 검색할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7-4.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상세보기 페이지에서 영화 정보를 수정 및 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7-5.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조회 페이지에서 영화에 대한 정보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포스터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러닝타임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줄거리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개봉일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장르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감독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배우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를 등록할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173614"/>
            <a:ext cx="11564802" cy="276383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8.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공지사항 게시판 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공지사항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전체를 조회할 수 있다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키워드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입력하여 검색할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특정 공지사항 글 하나를 상세보기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작성할 수 있다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상세보기하여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488111" y="2917855"/>
            <a:ext cx="317103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시스템 아키텍처</a:t>
            </a:r>
            <a:endParaRPr lang="ko-KR" altLang="en-US" sz="2800" b="1" dirty="0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920992"/>
            <a:ext cx="11564802" cy="339169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9.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건의사항 게시판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건의사항 게시판에서 건의사항 전체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건의사항 게시판에서 키워드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입력하여 검색할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건의사항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공개글에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한함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건의사항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 할 수 있다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공개글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비밀글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비밀번호 여부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자신의 건의사항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상세보기해서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건의사항’을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후 자신이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건의사항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비밀글을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포함한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모든회원이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작성한 글을 삭제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070416"/>
            <a:ext cx="11773446" cy="312085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10.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습득물 알림 게시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판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 습득물 알림 게시판의 글을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키워드를 통해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검색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습득된 분실물에 대한 정보를 게시판에 등록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분실물 특징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날짜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습득 위치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내용을 수정할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9584" y="1396737"/>
            <a:ext cx="11564802" cy="490595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1</a:t>
            </a: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1.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b="1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현재 판매중인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전체를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현재 판매중인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클릭하여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키워드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통해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검색할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구입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유효기간은 구매일자로부터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달이다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’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만료 일주일 전에 유효기간을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 한달 연장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’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사용가능한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대하여 환불 받을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’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구입 내역을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가격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사용가능여부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사용가능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기간만료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사용완료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),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만료기간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11-8.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추가로 등록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사진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구성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가격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11-9.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이름이나 가격이나 사진을 수정할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11-10.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상품 거래가 중단된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목록에서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082609"/>
            <a:ext cx="11564802" cy="312085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1</a:t>
            </a: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2.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신고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관리</a:t>
            </a: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신고 관리 페이지에서 ＇리뷰 신고＇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＇리뷰 댓글 신고＇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＇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신고＇ 중</a:t>
            </a:r>
          </a:p>
          <a:p>
            <a:pPr lvl="1">
              <a:lnSpc>
                <a:spcPct val="160000"/>
              </a:lnSpc>
              <a:defRPr/>
            </a:pP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     ＇리뷰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신고＇의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목록이 먼저 조회되고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탭마다 각각 신고 내역을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 (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신고자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ID,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신고내용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[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리뷰 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댓글 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],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처리결과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[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미처리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삭제완료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],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체크박스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신고내용을 클릭 시 신고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상세보기가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가능하다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[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리뷰 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]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을 클릭 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신고받은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신고 내역 옆 체크박스를 선택하여 여러 글을 한 번에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메뉴구조도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248281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BC2B51D-9DD3-48EE-8F93-E3373DC21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1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728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648697D-63B5-4E02-B991-7252ADAE3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3625"/>
            <a:ext cx="12192000" cy="4330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65C1BBC-F2A0-4032-ADF7-F6656D85D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821"/>
            <a:ext cx="12192000" cy="58023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8D4EE63-EE83-4136-9A0D-270DADD24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580"/>
            <a:ext cx="12192000" cy="5000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0057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E2A2C11-03ED-418E-B178-B45412BB9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55"/>
            <a:ext cx="12192000" cy="6731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4E97E7-71DF-4465-9A0F-0AE61F8EB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295275"/>
            <a:ext cx="11944350" cy="6267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8123E1E-C5F3-4ECC-93A8-AD161884F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9311"/>
            <a:ext cx="12192000" cy="45993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2F962CC-54ED-4CA8-A567-D9FECA60A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712"/>
            <a:ext cx="12192000" cy="59505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B124E6B-4D0E-4B40-AA25-2B2C50306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609"/>
            <a:ext cx="12192000" cy="51487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2E1EAFD-8771-4322-8F93-EB4B17466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6649"/>
            <a:ext cx="12192000" cy="54047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24BF82-99C7-4891-A1CD-236A62E94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5221"/>
            <a:ext cx="12192000" cy="51475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4583" y="3214506"/>
            <a:ext cx="830580" cy="4267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C8DC3FE-4B6F-4850-A46C-E925417DA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984"/>
            <a:ext cx="12192000" cy="56880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AFF6E23-5282-46C1-B3FC-50EFAB860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6053"/>
            <a:ext cx="12192000" cy="34058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782" y="3252606"/>
            <a:ext cx="883919" cy="3505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62FE66D-42AC-42AE-949B-7982ACCF6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6368"/>
            <a:ext cx="12192000" cy="26052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488111" y="2917855"/>
            <a:ext cx="317103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개발환경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175189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3C03749-A8C5-46A6-BF8F-E08474D5B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4290"/>
            <a:ext cx="12192000" cy="53094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1301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화면정의</a:t>
            </a:r>
            <a:endParaRPr lang="en-US" altLang="ko-KR" sz="2800" b="1" dirty="0">
              <a:solidFill>
                <a:srgbClr val="15EEFF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15EEFF"/>
                </a:solidFill>
              </a:rPr>
              <a:t>(CLICK!)</a:t>
            </a:r>
            <a:endParaRPr lang="ko-KR" altLang="en-US" sz="2800" b="1" dirty="0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19685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141233" y="705832"/>
            <a:ext cx="3914400" cy="2526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" name="Google Shape;55;p13"/>
          <p:cNvSpPr/>
          <p:nvPr/>
        </p:nvSpPr>
        <p:spPr>
          <a:xfrm>
            <a:off x="160500" y="692000"/>
            <a:ext cx="7879200" cy="2526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160500" y="160500"/>
            <a:ext cx="1284000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b="1" dirty="0"/>
              <a:t>개발언어</a:t>
            </a:r>
            <a:endParaRPr b="1" dirty="0"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l="7040" r="28778"/>
          <a:stretch/>
        </p:blipFill>
        <p:spPr>
          <a:xfrm>
            <a:off x="321034" y="876501"/>
            <a:ext cx="1634233" cy="2157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l="21211" r="22850"/>
          <a:stretch/>
        </p:blipFill>
        <p:spPr>
          <a:xfrm>
            <a:off x="1777167" y="1037800"/>
            <a:ext cx="2189500" cy="19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5">
            <a:alphaModFix/>
          </a:blip>
          <a:srcRect l="19618" r="20769"/>
          <a:stretch/>
        </p:blipFill>
        <p:spPr>
          <a:xfrm>
            <a:off x="6011667" y="1288767"/>
            <a:ext cx="1718800" cy="1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8141233" y="160513"/>
            <a:ext cx="2654228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b="1" dirty="0"/>
              <a:t>데이터베이스</a:t>
            </a:r>
            <a:r>
              <a:rPr lang="en-US" altLang="ko" b="1" dirty="0"/>
              <a:t> &amp; </a:t>
            </a:r>
            <a:r>
              <a:rPr lang="ko-KR" altLang="en-US" b="1" dirty="0"/>
              <a:t>서버</a:t>
            </a:r>
            <a:r>
              <a:rPr lang="en-US" altLang="ko" b="1" dirty="0"/>
              <a:t> </a:t>
            </a:r>
            <a:endParaRPr b="1" dirty="0"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6">
            <a:alphaModFix/>
          </a:blip>
          <a:srcRect t="17808" b="12407"/>
          <a:stretch/>
        </p:blipFill>
        <p:spPr>
          <a:xfrm>
            <a:off x="8507949" y="705833"/>
            <a:ext cx="3180968" cy="1376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66668" y="1123132"/>
            <a:ext cx="1634233" cy="178655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160500" y="3429000"/>
            <a:ext cx="1718800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b="1" dirty="0"/>
              <a:t>프레임워크</a:t>
            </a:r>
            <a:endParaRPr b="1" dirty="0"/>
          </a:p>
        </p:txBody>
      </p:sp>
      <p:sp>
        <p:nvSpPr>
          <p:cNvPr id="64" name="Google Shape;64;p13"/>
          <p:cNvSpPr/>
          <p:nvPr/>
        </p:nvSpPr>
        <p:spPr>
          <a:xfrm>
            <a:off x="160500" y="3954200"/>
            <a:ext cx="6201600" cy="2157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1034" y="4164801"/>
            <a:ext cx="3253900" cy="17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66667" y="4102800"/>
            <a:ext cx="1957200" cy="19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63;p13"/>
          <p:cNvSpPr txBox="1"/>
          <p:nvPr/>
        </p:nvSpPr>
        <p:spPr>
          <a:xfrm>
            <a:off x="6522634" y="3433548"/>
            <a:ext cx="1701425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1" dirty="0"/>
              <a:t>형상 관리 툴</a:t>
            </a:r>
            <a:endParaRPr b="1" dirty="0"/>
          </a:p>
        </p:txBody>
      </p:sp>
      <p:sp>
        <p:nvSpPr>
          <p:cNvPr id="16" name="Google Shape;64;p13"/>
          <p:cNvSpPr/>
          <p:nvPr/>
        </p:nvSpPr>
        <p:spPr>
          <a:xfrm>
            <a:off x="6522633" y="3958748"/>
            <a:ext cx="5414443" cy="2157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472" y="1705344"/>
            <a:ext cx="2959923" cy="14799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147" y="4246369"/>
            <a:ext cx="3983416" cy="5835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68" y="5012933"/>
            <a:ext cx="2790073" cy="101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개발일정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371384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95C657-34D0-4FED-A2FC-8A0C2D1A6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585787"/>
            <a:ext cx="112014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7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업무분담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30660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2431</Words>
  <Application>Microsoft Office PowerPoint</Application>
  <PresentationFormat>와이드스크린</PresentationFormat>
  <Paragraphs>253</Paragraphs>
  <Slides>51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5" baseType="lpstr">
      <vt:lpstr>Arial</vt:lpstr>
      <vt:lpstr>KoPub돋움체 Bold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sist</cp:lastModifiedBy>
  <cp:revision>105</cp:revision>
  <dcterms:created xsi:type="dcterms:W3CDTF">2019-12-04T07:47:40Z</dcterms:created>
  <dcterms:modified xsi:type="dcterms:W3CDTF">2020-01-30T02:03:41Z</dcterms:modified>
  <cp:version>1000.0000.01</cp:version>
</cp:coreProperties>
</file>