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3d88bee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3d88bee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03d88b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03d88b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03d88be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03d88be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03d88be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a03d88be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3d88be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3d88be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03d88bee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03d88bee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03d88bee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03d88bee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03d88bee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03d88bee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3d88bee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03d88bee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03d88bee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a03d88bee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4b50612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4b50612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03d88bee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a03d88bee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a03d88bee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a03d88bee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a03d88bee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a03d88bee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a03d88bee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a03d88bee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03d88bee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a03d88bee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03d88bee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03d88bee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03d88bee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03d88bee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03d88bee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a03d88bee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a03d88bee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a03d88bee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4b50612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4b50612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4b50612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4b50612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4b506124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4b506124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de937c95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de937c95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de937c95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de937c95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03d88be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03d88be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a03d88be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a03d88be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ourceforge.net/projects/metasploitable/" TargetMode="External"/><Relationship Id="rId4" Type="http://schemas.openxmlformats.org/officeDocument/2006/relationships/image" Target="../media/image16.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li.org/get-kali/"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SQLMAP Pen-Testing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Colin Glory                       Information Assurance                    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Kali Cont</a:t>
            </a:r>
            <a:endParaRPr>
              <a:solidFill>
                <a:schemeClr val="lt1"/>
              </a:solidFill>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rPr>
              <a:t>For the memory size, it depends on your system. For me i chose around 8gb due to having </a:t>
            </a:r>
            <a:r>
              <a:rPr lang="en" sz="1300">
                <a:solidFill>
                  <a:schemeClr val="lt1"/>
                </a:solidFill>
              </a:rPr>
              <a:t>32gb</a:t>
            </a:r>
            <a:r>
              <a:rPr lang="en" sz="1300">
                <a:solidFill>
                  <a:schemeClr val="lt1"/>
                </a:solidFill>
              </a:rPr>
              <a:t> of RAM</a:t>
            </a:r>
            <a:endParaRPr sz="1300">
              <a:solidFill>
                <a:schemeClr val="lt1"/>
              </a:solidFill>
            </a:endParaRPr>
          </a:p>
          <a:p>
            <a:pPr indent="0" lvl="0" marL="0" rtl="0" algn="l">
              <a:spcBef>
                <a:spcPts val="1200"/>
              </a:spcBef>
              <a:spcAft>
                <a:spcPts val="0"/>
              </a:spcAft>
              <a:buNone/>
            </a:pPr>
            <a:r>
              <a:rPr lang="en" sz="1300">
                <a:solidFill>
                  <a:schemeClr val="lt1"/>
                </a:solidFill>
              </a:rPr>
              <a:t>For the hard disk, select use an existing virtual hard disk ⇒</a:t>
            </a:r>
            <a:endParaRPr sz="1300">
              <a:solidFill>
                <a:schemeClr val="lt1"/>
              </a:solidFill>
            </a:endParaRPr>
          </a:p>
          <a:p>
            <a:pPr indent="0" lvl="0" marL="0" rtl="0" algn="l">
              <a:spcBef>
                <a:spcPts val="1200"/>
              </a:spcBef>
              <a:spcAft>
                <a:spcPts val="0"/>
              </a:spcAft>
              <a:buNone/>
            </a:pPr>
            <a:r>
              <a:t/>
            </a:r>
            <a:endParaRPr sz="1300">
              <a:solidFill>
                <a:schemeClr val="lt1"/>
              </a:solidFill>
            </a:endParaRPr>
          </a:p>
          <a:p>
            <a:pPr indent="0" lvl="0" marL="0" rtl="0" algn="l">
              <a:spcBef>
                <a:spcPts val="1200"/>
              </a:spcBef>
              <a:spcAft>
                <a:spcPts val="0"/>
              </a:spcAft>
              <a:buNone/>
            </a:pPr>
            <a:r>
              <a:rPr lang="en" sz="1300">
                <a:solidFill>
                  <a:schemeClr val="lt1"/>
                </a:solidFill>
              </a:rPr>
              <a:t>Select the folder at the bottom of the screen then press add ⇒</a:t>
            </a:r>
            <a:endParaRPr sz="1300">
              <a:solidFill>
                <a:schemeClr val="lt1"/>
              </a:solidFill>
            </a:endParaRPr>
          </a:p>
          <a:p>
            <a:pPr indent="0" lvl="0" marL="0" rtl="0" algn="l">
              <a:spcBef>
                <a:spcPts val="1200"/>
              </a:spcBef>
              <a:spcAft>
                <a:spcPts val="0"/>
              </a:spcAft>
              <a:buNone/>
            </a:pPr>
            <a:r>
              <a:rPr lang="en" sz="1300">
                <a:solidFill>
                  <a:schemeClr val="lt1"/>
                </a:solidFill>
              </a:rPr>
              <a:t>Go to the unzipped folder of Kali that we previously unzipped</a:t>
            </a:r>
            <a:endParaRPr sz="1300">
              <a:solidFill>
                <a:schemeClr val="lt1"/>
              </a:solidFill>
            </a:endParaRPr>
          </a:p>
          <a:p>
            <a:pPr indent="0" lvl="0" marL="0" rtl="0" algn="l">
              <a:spcBef>
                <a:spcPts val="1200"/>
              </a:spcBef>
              <a:spcAft>
                <a:spcPts val="0"/>
              </a:spcAft>
              <a:buNone/>
            </a:pPr>
            <a:r>
              <a:rPr lang="en" sz="1300">
                <a:solidFill>
                  <a:schemeClr val="lt1"/>
                </a:solidFill>
              </a:rPr>
              <a:t>Select ⇒</a:t>
            </a:r>
            <a:endParaRPr sz="1300">
              <a:solidFill>
                <a:schemeClr val="lt1"/>
              </a:solidFill>
            </a:endParaRPr>
          </a:p>
          <a:p>
            <a:pPr indent="0" lvl="0" marL="0" rtl="0" algn="l">
              <a:spcBef>
                <a:spcPts val="1200"/>
              </a:spcBef>
              <a:spcAft>
                <a:spcPts val="1200"/>
              </a:spcAft>
              <a:buNone/>
            </a:pPr>
            <a:r>
              <a:rPr lang="en">
                <a:solidFill>
                  <a:schemeClr val="lt1"/>
                </a:solidFill>
              </a:rPr>
              <a:t> </a:t>
            </a:r>
            <a:endParaRPr>
              <a:solidFill>
                <a:schemeClr val="lt1"/>
              </a:solidFill>
            </a:endParaRPr>
          </a:p>
        </p:txBody>
      </p:sp>
      <p:pic>
        <p:nvPicPr>
          <p:cNvPr id="146" name="Google Shape;146;p22"/>
          <p:cNvPicPr preferRelativeResize="0"/>
          <p:nvPr/>
        </p:nvPicPr>
        <p:blipFill>
          <a:blip r:embed="rId3">
            <a:alphaModFix/>
          </a:blip>
          <a:stretch>
            <a:fillRect/>
          </a:stretch>
        </p:blipFill>
        <p:spPr>
          <a:xfrm>
            <a:off x="4807675" y="1532675"/>
            <a:ext cx="1240125" cy="908225"/>
          </a:xfrm>
          <a:prstGeom prst="rect">
            <a:avLst/>
          </a:prstGeom>
          <a:noFill/>
          <a:ln>
            <a:noFill/>
          </a:ln>
        </p:spPr>
      </p:pic>
      <p:pic>
        <p:nvPicPr>
          <p:cNvPr id="147" name="Google Shape;147;p22"/>
          <p:cNvPicPr preferRelativeResize="0"/>
          <p:nvPr/>
        </p:nvPicPr>
        <p:blipFill>
          <a:blip r:embed="rId4">
            <a:alphaModFix/>
          </a:blip>
          <a:stretch>
            <a:fillRect/>
          </a:stretch>
        </p:blipFill>
        <p:spPr>
          <a:xfrm>
            <a:off x="5242472" y="2504700"/>
            <a:ext cx="764225" cy="504825"/>
          </a:xfrm>
          <a:prstGeom prst="rect">
            <a:avLst/>
          </a:prstGeom>
          <a:noFill/>
          <a:ln>
            <a:noFill/>
          </a:ln>
        </p:spPr>
      </p:pic>
      <p:pic>
        <p:nvPicPr>
          <p:cNvPr id="148" name="Google Shape;148;p22"/>
          <p:cNvPicPr preferRelativeResize="0"/>
          <p:nvPr/>
        </p:nvPicPr>
        <p:blipFill>
          <a:blip r:embed="rId5">
            <a:alphaModFix/>
          </a:blip>
          <a:stretch>
            <a:fillRect/>
          </a:stretch>
        </p:blipFill>
        <p:spPr>
          <a:xfrm>
            <a:off x="1158400" y="3221150"/>
            <a:ext cx="1472795" cy="26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Kali Cont</a:t>
            </a:r>
            <a:endParaRPr>
              <a:solidFill>
                <a:schemeClr val="lt1"/>
              </a:solidFill>
            </a:endParaRPr>
          </a:p>
        </p:txBody>
      </p:sp>
      <p:sp>
        <p:nvSpPr>
          <p:cNvPr id="154" name="Google Shape;154;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After selecting the file, press open</a:t>
            </a:r>
            <a:endParaRPr>
              <a:solidFill>
                <a:schemeClr val="lt1"/>
              </a:solidFill>
            </a:endParaRPr>
          </a:p>
          <a:p>
            <a:pPr indent="0" lvl="0" marL="0" rtl="0" algn="l">
              <a:spcBef>
                <a:spcPts val="1200"/>
              </a:spcBef>
              <a:spcAft>
                <a:spcPts val="0"/>
              </a:spcAft>
              <a:buNone/>
            </a:pPr>
            <a:r>
              <a:rPr lang="en">
                <a:solidFill>
                  <a:schemeClr val="lt1"/>
                </a:solidFill>
              </a:rPr>
              <a:t>Now choose that file in the hard disk area and select create</a:t>
            </a:r>
            <a:endParaRPr>
              <a:solidFill>
                <a:schemeClr val="lt1"/>
              </a:solidFill>
            </a:endParaRPr>
          </a:p>
          <a:p>
            <a:pPr indent="0" lvl="0" marL="0" rtl="0" algn="l">
              <a:spcBef>
                <a:spcPts val="1200"/>
              </a:spcBef>
              <a:spcAft>
                <a:spcPts val="0"/>
              </a:spcAft>
              <a:buNone/>
            </a:pPr>
            <a:r>
              <a:rPr lang="en">
                <a:solidFill>
                  <a:schemeClr val="lt1"/>
                </a:solidFill>
              </a:rPr>
              <a:t>For Kali settings, make sure the network adapter 1 is enabled and </a:t>
            </a:r>
            <a:r>
              <a:rPr lang="en">
                <a:solidFill>
                  <a:schemeClr val="lt1"/>
                </a:solidFill>
              </a:rPr>
              <a:t>select</a:t>
            </a:r>
            <a:r>
              <a:rPr lang="en">
                <a:solidFill>
                  <a:schemeClr val="lt1"/>
                </a:solidFill>
              </a:rPr>
              <a:t> Internal Network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You may now run Kali</a:t>
            </a:r>
            <a:endParaRPr>
              <a:solidFill>
                <a:schemeClr val="lt1"/>
              </a:solidFill>
            </a:endParaRPr>
          </a:p>
        </p:txBody>
      </p:sp>
      <p:pic>
        <p:nvPicPr>
          <p:cNvPr id="155" name="Google Shape;155;p23"/>
          <p:cNvPicPr preferRelativeResize="0"/>
          <p:nvPr/>
        </p:nvPicPr>
        <p:blipFill>
          <a:blip r:embed="rId3">
            <a:alphaModFix/>
          </a:blip>
          <a:stretch>
            <a:fillRect/>
          </a:stretch>
        </p:blipFill>
        <p:spPr>
          <a:xfrm>
            <a:off x="1821100" y="2571750"/>
            <a:ext cx="2099000" cy="75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Kali cont</a:t>
            </a:r>
            <a:endParaRPr>
              <a:solidFill>
                <a:schemeClr val="lt1"/>
              </a:solidFill>
            </a:endParaRPr>
          </a:p>
        </p:txBody>
      </p:sp>
      <p:sp>
        <p:nvSpPr>
          <p:cNvPr id="161" name="Google Shape;16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Let Kali run. It may run some installations, if it does then let it finish. Once you get to the login screen,  the credentials are as follows:</a:t>
            </a:r>
            <a:endParaRPr>
              <a:solidFill>
                <a:schemeClr val="lt1"/>
              </a:solidFill>
            </a:endParaRPr>
          </a:p>
          <a:p>
            <a:pPr indent="0" lvl="0" marL="0" rtl="0" algn="l">
              <a:spcBef>
                <a:spcPts val="1200"/>
              </a:spcBef>
              <a:spcAft>
                <a:spcPts val="0"/>
              </a:spcAft>
              <a:buNone/>
            </a:pPr>
            <a:r>
              <a:rPr lang="en">
                <a:solidFill>
                  <a:schemeClr val="lt1"/>
                </a:solidFill>
              </a:rPr>
              <a:t>							</a:t>
            </a:r>
            <a:endParaRPr>
              <a:solidFill>
                <a:schemeClr val="lt1"/>
              </a:solidFill>
            </a:endParaRPr>
          </a:p>
          <a:p>
            <a:pPr indent="0" lvl="0" marL="0" rtl="0" algn="l">
              <a:spcBef>
                <a:spcPts val="1200"/>
              </a:spcBef>
              <a:spcAft>
                <a:spcPts val="0"/>
              </a:spcAft>
              <a:buNone/>
            </a:pPr>
            <a:r>
              <a:rPr lang="en">
                <a:solidFill>
                  <a:schemeClr val="lt1"/>
                </a:solidFill>
              </a:rPr>
              <a:t>							User: kali</a:t>
            </a:r>
            <a:endParaRPr>
              <a:solidFill>
                <a:schemeClr val="lt1"/>
              </a:solidFill>
            </a:endParaRPr>
          </a:p>
          <a:p>
            <a:pPr indent="0" lvl="0" marL="0" rtl="0" algn="l">
              <a:spcBef>
                <a:spcPts val="1200"/>
              </a:spcBef>
              <a:spcAft>
                <a:spcPts val="0"/>
              </a:spcAft>
              <a:buNone/>
            </a:pPr>
            <a:r>
              <a:rPr lang="en">
                <a:solidFill>
                  <a:schemeClr val="lt1"/>
                </a:solidFill>
              </a:rPr>
              <a:t>							Password: kali</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rPr lang="en">
                <a:solidFill>
                  <a:schemeClr val="lt1"/>
                </a:solidFill>
              </a:rPr>
              <a:t>Open the terminal once you are logged in</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Metasploitable2 Setup</a:t>
            </a:r>
            <a:endParaRPr>
              <a:solidFill>
                <a:schemeClr val="lt1"/>
              </a:solidFill>
            </a:endParaRPr>
          </a:p>
        </p:txBody>
      </p:sp>
      <p:sp>
        <p:nvSpPr>
          <p:cNvPr id="167" name="Google Shape;167;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solidFill>
                  <a:schemeClr val="lt1"/>
                </a:solidFill>
              </a:rPr>
              <a:t>Go to </a:t>
            </a:r>
            <a:r>
              <a:rPr lang="en" u="sng">
                <a:solidFill>
                  <a:schemeClr val="hlink"/>
                </a:solidFill>
                <a:hlinkClick r:id="rId3"/>
              </a:rPr>
              <a:t>https://sourceforge.net/projects/metasploitable/</a:t>
            </a:r>
            <a:r>
              <a:rPr lang="en">
                <a:solidFill>
                  <a:schemeClr val="lt1"/>
                </a:solidFill>
              </a:rPr>
              <a:t> then select download</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Let it download. Go to the zipped file when it is finished, then unzip it to your desired folder.</a:t>
            </a:r>
            <a:endParaRPr>
              <a:solidFill>
                <a:schemeClr val="lt1"/>
              </a:solidFill>
            </a:endParaRPr>
          </a:p>
          <a:p>
            <a:pPr indent="0" lvl="0" marL="0" rtl="0" algn="l">
              <a:spcBef>
                <a:spcPts val="1200"/>
              </a:spcBef>
              <a:spcAft>
                <a:spcPts val="0"/>
              </a:spcAft>
              <a:buNone/>
            </a:pPr>
            <a:r>
              <a:rPr lang="en">
                <a:solidFill>
                  <a:schemeClr val="lt1"/>
                </a:solidFill>
              </a:rPr>
              <a:t>Next, load up Virtual Box</a:t>
            </a:r>
            <a:endParaRPr>
              <a:solidFill>
                <a:schemeClr val="lt1"/>
              </a:solidFill>
            </a:endParaRPr>
          </a:p>
          <a:p>
            <a:pPr indent="0" lvl="0" marL="0" rtl="0" algn="l">
              <a:spcBef>
                <a:spcPts val="1200"/>
              </a:spcBef>
              <a:spcAft>
                <a:spcPts val="0"/>
              </a:spcAft>
              <a:buNone/>
            </a:pPr>
            <a:r>
              <a:rPr lang="en">
                <a:solidFill>
                  <a:schemeClr val="lt1"/>
                </a:solidFill>
              </a:rPr>
              <a:t>Select Tools, then New</a:t>
            </a:r>
            <a:endParaRPr>
              <a:solidFill>
                <a:schemeClr val="lt1"/>
              </a:solidFill>
            </a:endParaRPr>
          </a:p>
          <a:p>
            <a:pPr indent="0" lvl="0" marL="0" rtl="0" algn="l">
              <a:spcBef>
                <a:spcPts val="1200"/>
              </a:spcBef>
              <a:spcAft>
                <a:spcPts val="0"/>
              </a:spcAft>
              <a:buNone/>
            </a:pPr>
            <a:r>
              <a:rPr b="1" lang="en">
                <a:solidFill>
                  <a:schemeClr val="lt1"/>
                </a:solidFill>
              </a:rPr>
              <a:t>Name:</a:t>
            </a:r>
            <a:r>
              <a:rPr lang="en">
                <a:solidFill>
                  <a:schemeClr val="lt1"/>
                </a:solidFill>
              </a:rPr>
              <a:t> Metasploitable2</a:t>
            </a:r>
            <a:endParaRPr>
              <a:solidFill>
                <a:schemeClr val="lt1"/>
              </a:solidFill>
            </a:endParaRPr>
          </a:p>
          <a:p>
            <a:pPr indent="0" lvl="0" marL="0" rtl="0" algn="l">
              <a:spcBef>
                <a:spcPts val="1200"/>
              </a:spcBef>
              <a:spcAft>
                <a:spcPts val="0"/>
              </a:spcAft>
              <a:buNone/>
            </a:pPr>
            <a:r>
              <a:rPr b="1" lang="en">
                <a:solidFill>
                  <a:schemeClr val="lt1"/>
                </a:solidFill>
              </a:rPr>
              <a:t>Type:</a:t>
            </a:r>
            <a:r>
              <a:rPr lang="en">
                <a:solidFill>
                  <a:schemeClr val="lt1"/>
                </a:solidFill>
              </a:rPr>
              <a:t> Linux</a:t>
            </a:r>
            <a:endParaRPr>
              <a:solidFill>
                <a:schemeClr val="lt1"/>
              </a:solidFill>
            </a:endParaRPr>
          </a:p>
          <a:p>
            <a:pPr indent="0" lvl="0" marL="0" rtl="0" algn="l">
              <a:spcBef>
                <a:spcPts val="1200"/>
              </a:spcBef>
              <a:spcAft>
                <a:spcPts val="0"/>
              </a:spcAft>
              <a:buNone/>
            </a:pPr>
            <a:r>
              <a:rPr b="1" lang="en">
                <a:solidFill>
                  <a:schemeClr val="lt1"/>
                </a:solidFill>
              </a:rPr>
              <a:t>Version</a:t>
            </a:r>
            <a:r>
              <a:rPr lang="en">
                <a:solidFill>
                  <a:schemeClr val="lt1"/>
                </a:solidFill>
              </a:rPr>
              <a:t> Debian 64 bit, then select next</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68" name="Google Shape;168;p25"/>
          <p:cNvPicPr preferRelativeResize="0"/>
          <p:nvPr/>
        </p:nvPicPr>
        <p:blipFill>
          <a:blip r:embed="rId4">
            <a:alphaModFix/>
          </a:blip>
          <a:stretch>
            <a:fillRect/>
          </a:stretch>
        </p:blipFill>
        <p:spPr>
          <a:xfrm>
            <a:off x="5396900" y="1229871"/>
            <a:ext cx="1655050" cy="553850"/>
          </a:xfrm>
          <a:prstGeom prst="rect">
            <a:avLst/>
          </a:prstGeom>
          <a:noFill/>
          <a:ln>
            <a:noFill/>
          </a:ln>
        </p:spPr>
      </p:pic>
      <p:pic>
        <p:nvPicPr>
          <p:cNvPr id="169" name="Google Shape;169;p25"/>
          <p:cNvPicPr preferRelativeResize="0"/>
          <p:nvPr/>
        </p:nvPicPr>
        <p:blipFill>
          <a:blip r:embed="rId5">
            <a:alphaModFix/>
          </a:blip>
          <a:stretch>
            <a:fillRect/>
          </a:stretch>
        </p:blipFill>
        <p:spPr>
          <a:xfrm>
            <a:off x="3345900" y="2326475"/>
            <a:ext cx="3580151" cy="199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Metasploitable2 cont</a:t>
            </a:r>
            <a:endParaRPr>
              <a:solidFill>
                <a:schemeClr val="lt1"/>
              </a:solidFill>
            </a:endParaRPr>
          </a:p>
        </p:txBody>
      </p:sp>
      <p:sp>
        <p:nvSpPr>
          <p:cNvPr id="175" name="Google Shape;175;p26"/>
          <p:cNvSpPr txBox="1"/>
          <p:nvPr>
            <p:ph idx="1" type="body"/>
          </p:nvPr>
        </p:nvSpPr>
        <p:spPr>
          <a:xfrm>
            <a:off x="249925" y="120515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00">
                <a:solidFill>
                  <a:schemeClr val="lt1"/>
                </a:solidFill>
              </a:rPr>
              <a:t>For the memory size, it depends on your system. For me i chose around 8gb due to having 32gb of RAM</a:t>
            </a:r>
            <a:endParaRPr sz="1300">
              <a:solidFill>
                <a:schemeClr val="lt1"/>
              </a:solidFill>
            </a:endParaRPr>
          </a:p>
          <a:p>
            <a:pPr indent="0" lvl="0" marL="0" rtl="0" algn="l">
              <a:spcBef>
                <a:spcPts val="1200"/>
              </a:spcBef>
              <a:spcAft>
                <a:spcPts val="0"/>
              </a:spcAft>
              <a:buNone/>
            </a:pPr>
            <a:r>
              <a:rPr lang="en" sz="1300">
                <a:solidFill>
                  <a:schemeClr val="lt1"/>
                </a:solidFill>
              </a:rPr>
              <a:t>For the hard disk, select use an existing virtual hard disk ⇒</a:t>
            </a:r>
            <a:endParaRPr sz="1300">
              <a:solidFill>
                <a:schemeClr val="lt1"/>
              </a:solidFill>
            </a:endParaRPr>
          </a:p>
          <a:p>
            <a:pPr indent="0" lvl="0" marL="0" rtl="0" algn="l">
              <a:spcBef>
                <a:spcPts val="1200"/>
              </a:spcBef>
              <a:spcAft>
                <a:spcPts val="0"/>
              </a:spcAft>
              <a:buNone/>
            </a:pPr>
            <a:r>
              <a:t/>
            </a:r>
            <a:endParaRPr sz="1300">
              <a:solidFill>
                <a:schemeClr val="lt1"/>
              </a:solidFill>
            </a:endParaRPr>
          </a:p>
          <a:p>
            <a:pPr indent="0" lvl="0" marL="0" rtl="0" algn="l">
              <a:spcBef>
                <a:spcPts val="1200"/>
              </a:spcBef>
              <a:spcAft>
                <a:spcPts val="0"/>
              </a:spcAft>
              <a:buNone/>
            </a:pPr>
            <a:r>
              <a:t/>
            </a:r>
            <a:endParaRPr sz="1300">
              <a:solidFill>
                <a:schemeClr val="lt1"/>
              </a:solidFill>
            </a:endParaRPr>
          </a:p>
          <a:p>
            <a:pPr indent="0" lvl="0" marL="0" rtl="0" algn="l">
              <a:spcBef>
                <a:spcPts val="1200"/>
              </a:spcBef>
              <a:spcAft>
                <a:spcPts val="0"/>
              </a:spcAft>
              <a:buNone/>
            </a:pPr>
            <a:r>
              <a:rPr lang="en" sz="1300">
                <a:solidFill>
                  <a:schemeClr val="lt1"/>
                </a:solidFill>
              </a:rPr>
              <a:t>Select the folder at the bottom of the screen then press add ⇒</a:t>
            </a:r>
            <a:endParaRPr sz="1300">
              <a:solidFill>
                <a:schemeClr val="lt1"/>
              </a:solidFill>
            </a:endParaRPr>
          </a:p>
          <a:p>
            <a:pPr indent="0" lvl="0" marL="0" rtl="0" algn="l">
              <a:spcBef>
                <a:spcPts val="1200"/>
              </a:spcBef>
              <a:spcAft>
                <a:spcPts val="0"/>
              </a:spcAft>
              <a:buNone/>
            </a:pPr>
            <a:r>
              <a:rPr lang="en" sz="1300">
                <a:solidFill>
                  <a:schemeClr val="lt1"/>
                </a:solidFill>
              </a:rPr>
              <a:t>Go to the unzipped folder of Kali that we previously unzipped</a:t>
            </a:r>
            <a:endParaRPr sz="1300">
              <a:solidFill>
                <a:schemeClr val="lt1"/>
              </a:solidFill>
            </a:endParaRPr>
          </a:p>
          <a:p>
            <a:pPr indent="0" lvl="0" marL="0" rtl="0" algn="l">
              <a:spcBef>
                <a:spcPts val="1200"/>
              </a:spcBef>
              <a:spcAft>
                <a:spcPts val="0"/>
              </a:spcAft>
              <a:buNone/>
            </a:pPr>
            <a:r>
              <a:rPr lang="en" sz="1300">
                <a:solidFill>
                  <a:schemeClr val="lt1"/>
                </a:solidFill>
              </a:rPr>
              <a:t>Select ⇒</a:t>
            </a:r>
            <a:endParaRPr sz="1300">
              <a:solidFill>
                <a:schemeClr val="lt1"/>
              </a:solidFill>
            </a:endParaRPr>
          </a:p>
          <a:p>
            <a:pPr indent="0" lvl="0" marL="0" rtl="0" algn="l">
              <a:spcBef>
                <a:spcPts val="1200"/>
              </a:spcBef>
              <a:spcAft>
                <a:spcPts val="0"/>
              </a:spcAft>
              <a:buNone/>
            </a:pPr>
            <a:r>
              <a:rPr lang="en" sz="1300">
                <a:solidFill>
                  <a:schemeClr val="lt1"/>
                </a:solidFill>
              </a:rPr>
              <a:t>Now hit create</a:t>
            </a:r>
            <a:endParaRPr sz="1300">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76" name="Google Shape;176;p26"/>
          <p:cNvPicPr preferRelativeResize="0"/>
          <p:nvPr/>
        </p:nvPicPr>
        <p:blipFill>
          <a:blip r:embed="rId3">
            <a:alphaModFix/>
          </a:blip>
          <a:stretch>
            <a:fillRect/>
          </a:stretch>
        </p:blipFill>
        <p:spPr>
          <a:xfrm>
            <a:off x="4807675" y="1532675"/>
            <a:ext cx="1240125" cy="908225"/>
          </a:xfrm>
          <a:prstGeom prst="rect">
            <a:avLst/>
          </a:prstGeom>
          <a:noFill/>
          <a:ln>
            <a:noFill/>
          </a:ln>
        </p:spPr>
      </p:pic>
      <p:pic>
        <p:nvPicPr>
          <p:cNvPr id="177" name="Google Shape;177;p26"/>
          <p:cNvPicPr preferRelativeResize="0"/>
          <p:nvPr/>
        </p:nvPicPr>
        <p:blipFill>
          <a:blip r:embed="rId4">
            <a:alphaModFix/>
          </a:blip>
          <a:stretch>
            <a:fillRect/>
          </a:stretch>
        </p:blipFill>
        <p:spPr>
          <a:xfrm>
            <a:off x="5083022" y="2542150"/>
            <a:ext cx="764225" cy="504825"/>
          </a:xfrm>
          <a:prstGeom prst="rect">
            <a:avLst/>
          </a:prstGeom>
          <a:noFill/>
          <a:ln>
            <a:noFill/>
          </a:ln>
        </p:spPr>
      </p:pic>
      <p:pic>
        <p:nvPicPr>
          <p:cNvPr id="178" name="Google Shape;178;p26"/>
          <p:cNvPicPr preferRelativeResize="0"/>
          <p:nvPr/>
        </p:nvPicPr>
        <p:blipFill>
          <a:blip r:embed="rId5">
            <a:alphaModFix/>
          </a:blip>
          <a:stretch>
            <a:fillRect/>
          </a:stretch>
        </p:blipFill>
        <p:spPr>
          <a:xfrm>
            <a:off x="1215933" y="3365725"/>
            <a:ext cx="3941914" cy="21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Metasploitable2 cont</a:t>
            </a:r>
            <a:endParaRPr/>
          </a:p>
        </p:txBody>
      </p:sp>
      <p:sp>
        <p:nvSpPr>
          <p:cNvPr id="184" name="Google Shape;184;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For the network settings, </a:t>
            </a:r>
            <a:r>
              <a:rPr lang="en">
                <a:solidFill>
                  <a:schemeClr val="lt1"/>
                </a:solidFill>
              </a:rPr>
              <a:t>make sure the network adapter 1 is enabled and select Internal Network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You may now run Metasploitable2</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85" name="Google Shape;185;p27"/>
          <p:cNvPicPr preferRelativeResize="0"/>
          <p:nvPr/>
        </p:nvPicPr>
        <p:blipFill>
          <a:blip r:embed="rId3">
            <a:alphaModFix/>
          </a:blip>
          <a:stretch>
            <a:fillRect/>
          </a:stretch>
        </p:blipFill>
        <p:spPr>
          <a:xfrm>
            <a:off x="2473000" y="1667750"/>
            <a:ext cx="2099000" cy="75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Metasploitable2 cont</a:t>
            </a:r>
            <a:endParaRPr>
              <a:solidFill>
                <a:schemeClr val="lt1"/>
              </a:solidFill>
            </a:endParaRPr>
          </a:p>
        </p:txBody>
      </p:sp>
      <p:sp>
        <p:nvSpPr>
          <p:cNvPr id="191" name="Google Shape;191;p28"/>
          <p:cNvSpPr txBox="1"/>
          <p:nvPr>
            <p:ph idx="1" type="body"/>
          </p:nvPr>
        </p:nvSpPr>
        <p:spPr>
          <a:xfrm>
            <a:off x="311700" y="11928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1"/>
                </a:solidFill>
              </a:rPr>
              <a:t>Let Metasploitable2 run. It may run some installations, if it does then let it finish. Once you get to the login screen,  the credentials are as follows:</a:t>
            </a:r>
            <a:endParaRPr>
              <a:solidFill>
                <a:schemeClr val="lt1"/>
              </a:solidFill>
            </a:endParaRPr>
          </a:p>
          <a:p>
            <a:pPr indent="0" lvl="0" marL="0" rtl="0" algn="l">
              <a:spcBef>
                <a:spcPts val="1200"/>
              </a:spcBef>
              <a:spcAft>
                <a:spcPts val="0"/>
              </a:spcAft>
              <a:buNone/>
            </a:pPr>
            <a:r>
              <a:rPr lang="en">
                <a:solidFill>
                  <a:schemeClr val="lt1"/>
                </a:solidFill>
              </a:rPr>
              <a:t>							</a:t>
            </a:r>
            <a:endParaRPr>
              <a:solidFill>
                <a:schemeClr val="lt1"/>
              </a:solidFill>
            </a:endParaRPr>
          </a:p>
          <a:p>
            <a:pPr indent="0" lvl="0" marL="0" rtl="0" algn="l">
              <a:spcBef>
                <a:spcPts val="1200"/>
              </a:spcBef>
              <a:spcAft>
                <a:spcPts val="0"/>
              </a:spcAft>
              <a:buNone/>
            </a:pPr>
            <a:r>
              <a:rPr lang="en">
                <a:solidFill>
                  <a:schemeClr val="lt1"/>
                </a:solidFill>
              </a:rPr>
              <a:t>							User: msfadmin</a:t>
            </a:r>
            <a:endParaRPr>
              <a:solidFill>
                <a:schemeClr val="lt1"/>
              </a:solidFill>
            </a:endParaRPr>
          </a:p>
          <a:p>
            <a:pPr indent="0" lvl="0" marL="0" rtl="0" algn="l">
              <a:spcBef>
                <a:spcPts val="1200"/>
              </a:spcBef>
              <a:spcAft>
                <a:spcPts val="0"/>
              </a:spcAft>
              <a:buNone/>
            </a:pPr>
            <a:r>
              <a:rPr lang="en">
                <a:solidFill>
                  <a:schemeClr val="lt1"/>
                </a:solidFill>
              </a:rPr>
              <a:t>							Password: msfadmin</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This vm will look different compared to Kali</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Setting Up Static IP Addresses</a:t>
            </a:r>
            <a:endParaRPr>
              <a:solidFill>
                <a:schemeClr val="lt1"/>
              </a:solidFill>
            </a:endParaRPr>
          </a:p>
        </p:txBody>
      </p:sp>
      <p:sp>
        <p:nvSpPr>
          <p:cNvPr id="197" name="Google Shape;197;p29"/>
          <p:cNvSpPr txBox="1"/>
          <p:nvPr>
            <p:ph idx="1" type="body"/>
          </p:nvPr>
        </p:nvSpPr>
        <p:spPr>
          <a:xfrm>
            <a:off x="268050" y="12423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On Kali, right click the icon to the left of the volume button, then select edit connections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Now select Wired Connection 1 then press the settings button at the bottom. Go to IPV4 settings                     and press the add button. Enter as follows: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98" name="Google Shape;198;p29"/>
          <p:cNvPicPr preferRelativeResize="0"/>
          <p:nvPr/>
        </p:nvPicPr>
        <p:blipFill>
          <a:blip r:embed="rId3">
            <a:alphaModFix/>
          </a:blip>
          <a:stretch>
            <a:fillRect/>
          </a:stretch>
        </p:blipFill>
        <p:spPr>
          <a:xfrm>
            <a:off x="2138450" y="1606024"/>
            <a:ext cx="1009950" cy="803725"/>
          </a:xfrm>
          <a:prstGeom prst="rect">
            <a:avLst/>
          </a:prstGeom>
          <a:noFill/>
          <a:ln>
            <a:noFill/>
          </a:ln>
        </p:spPr>
      </p:pic>
      <p:pic>
        <p:nvPicPr>
          <p:cNvPr id="199" name="Google Shape;199;p29"/>
          <p:cNvPicPr preferRelativeResize="0"/>
          <p:nvPr/>
        </p:nvPicPr>
        <p:blipFill>
          <a:blip r:embed="rId4">
            <a:alphaModFix/>
          </a:blip>
          <a:stretch>
            <a:fillRect/>
          </a:stretch>
        </p:blipFill>
        <p:spPr>
          <a:xfrm>
            <a:off x="2110050" y="2931950"/>
            <a:ext cx="803512" cy="257375"/>
          </a:xfrm>
          <a:prstGeom prst="rect">
            <a:avLst/>
          </a:prstGeom>
          <a:noFill/>
          <a:ln>
            <a:noFill/>
          </a:ln>
        </p:spPr>
      </p:pic>
      <p:pic>
        <p:nvPicPr>
          <p:cNvPr id="200" name="Google Shape;200;p29"/>
          <p:cNvPicPr preferRelativeResize="0"/>
          <p:nvPr/>
        </p:nvPicPr>
        <p:blipFill>
          <a:blip r:embed="rId5">
            <a:alphaModFix/>
          </a:blip>
          <a:stretch>
            <a:fillRect/>
          </a:stretch>
        </p:blipFill>
        <p:spPr>
          <a:xfrm>
            <a:off x="1965021" y="3373950"/>
            <a:ext cx="4119374" cy="88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Setting Up Static IP Addresses</a:t>
            </a:r>
            <a:endParaRPr/>
          </a:p>
        </p:txBody>
      </p:sp>
      <p:sp>
        <p:nvSpPr>
          <p:cNvPr id="206" name="Google Shape;206;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Once the information is entered in, press save at the bottom and load a new terminal window. In the window type </a:t>
            </a:r>
            <a:r>
              <a:rPr i="1" lang="en">
                <a:solidFill>
                  <a:schemeClr val="lt1"/>
                </a:solidFill>
              </a:rPr>
              <a:t>ifconfig </a:t>
            </a:r>
            <a:r>
              <a:rPr lang="en">
                <a:solidFill>
                  <a:schemeClr val="lt1"/>
                </a:solidFill>
              </a:rPr>
              <a:t>to see if your address has changed.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207" name="Google Shape;207;p30"/>
          <p:cNvPicPr preferRelativeResize="0"/>
          <p:nvPr/>
        </p:nvPicPr>
        <p:blipFill>
          <a:blip r:embed="rId3">
            <a:alphaModFix/>
          </a:blip>
          <a:stretch>
            <a:fillRect/>
          </a:stretch>
        </p:blipFill>
        <p:spPr>
          <a:xfrm>
            <a:off x="3338250" y="2027950"/>
            <a:ext cx="1619250" cy="20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Setting Up Static IP Addresses</a:t>
            </a:r>
            <a:endParaRPr/>
          </a:p>
        </p:txBody>
      </p:sp>
      <p:sp>
        <p:nvSpPr>
          <p:cNvPr id="213" name="Google Shape;21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Now for Metasploitable2. You may type ifconfig to view your current network settings and IP. To change the address, you must type </a:t>
            </a:r>
            <a:r>
              <a:rPr i="1" lang="en">
                <a:solidFill>
                  <a:schemeClr val="lt1"/>
                </a:solidFill>
              </a:rPr>
              <a:t>sudo nano /etc/network/interfaces</a:t>
            </a:r>
            <a:r>
              <a:rPr lang="en">
                <a:solidFill>
                  <a:schemeClr val="lt1"/>
                </a:solidFill>
              </a:rPr>
              <a:t> </a:t>
            </a:r>
            <a:endParaRPr>
              <a:solidFill>
                <a:schemeClr val="lt1"/>
              </a:solidFill>
            </a:endParaRPr>
          </a:p>
          <a:p>
            <a:pPr indent="0" lvl="0" marL="0" rtl="0" algn="l">
              <a:spcBef>
                <a:spcPts val="1200"/>
              </a:spcBef>
              <a:spcAft>
                <a:spcPts val="0"/>
              </a:spcAft>
              <a:buNone/>
            </a:pPr>
            <a:r>
              <a:rPr lang="en">
                <a:solidFill>
                  <a:schemeClr val="lt1"/>
                </a:solidFill>
              </a:rPr>
              <a:t>Once you have entered the file, you will see information. You will change the section that starts with                       to ⇒ </a:t>
            </a:r>
            <a:endParaRPr>
              <a:solidFill>
                <a:schemeClr val="lt1"/>
              </a:solidFill>
            </a:endParaRPr>
          </a:p>
          <a:p>
            <a:pPr indent="0" lvl="0" marL="0" rtl="0" algn="l">
              <a:spcBef>
                <a:spcPts val="1200"/>
              </a:spcBef>
              <a:spcAft>
                <a:spcPts val="0"/>
              </a:spcAft>
              <a:buNone/>
            </a:pPr>
            <a:r>
              <a:rPr lang="en">
                <a:solidFill>
                  <a:schemeClr val="lt1"/>
                </a:solidFill>
              </a:rPr>
              <a:t> Cntrl + O then cntrl X to save and exit</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214" name="Google Shape;214;p31"/>
          <p:cNvPicPr preferRelativeResize="0"/>
          <p:nvPr/>
        </p:nvPicPr>
        <p:blipFill>
          <a:blip r:embed="rId3">
            <a:alphaModFix/>
          </a:blip>
          <a:stretch>
            <a:fillRect/>
          </a:stretch>
        </p:blipFill>
        <p:spPr>
          <a:xfrm>
            <a:off x="2989125" y="2764463"/>
            <a:ext cx="790202" cy="269825"/>
          </a:xfrm>
          <a:prstGeom prst="rect">
            <a:avLst/>
          </a:prstGeom>
          <a:noFill/>
          <a:ln>
            <a:noFill/>
          </a:ln>
        </p:spPr>
      </p:pic>
      <p:pic>
        <p:nvPicPr>
          <p:cNvPr id="215" name="Google Shape;215;p31"/>
          <p:cNvPicPr preferRelativeResize="0"/>
          <p:nvPr/>
        </p:nvPicPr>
        <p:blipFill>
          <a:blip r:embed="rId4">
            <a:alphaModFix/>
          </a:blip>
          <a:stretch>
            <a:fillRect/>
          </a:stretch>
        </p:blipFill>
        <p:spPr>
          <a:xfrm>
            <a:off x="4836722" y="2814350"/>
            <a:ext cx="2868650" cy="130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The Scenario</a:t>
            </a:r>
            <a:endParaRPr>
              <a:solidFill>
                <a:schemeClr val="lt1"/>
              </a:solidFill>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SQLmap is an open-source tool used in penetration testing to detect and exploit SQL injection flaws. SQLmap automates the process of detecting and exploiting SQL injection. SQL Injection attacks can take control of databases that utilize SQL. In this case, we will be using Kali to attack Metasploitable2. The easiest way to get a target machine is to use Metasploitable 2, which is an intentionally vulnerable Ubuntu Linux virtual machine that is designed for testing common vulnerabilities.</a:t>
            </a:r>
            <a:endParaRPr>
              <a:solidFill>
                <a:schemeClr val="lt1"/>
              </a:solidFill>
            </a:endParaRPr>
          </a:p>
          <a:p>
            <a:pPr indent="0" lvl="0" marL="0" rtl="0" algn="l">
              <a:spcBef>
                <a:spcPts val="1200"/>
              </a:spcBef>
              <a:spcAft>
                <a:spcPts val="1200"/>
              </a:spcAft>
              <a:buNone/>
            </a:pPr>
            <a:r>
              <a:rPr lang="en">
                <a:solidFill>
                  <a:schemeClr val="lt1"/>
                </a:solidFill>
              </a:rPr>
              <a:t>A </a:t>
            </a:r>
            <a:r>
              <a:rPr lang="en">
                <a:solidFill>
                  <a:schemeClr val="lt1"/>
                </a:solidFill>
              </a:rPr>
              <a:t>scenario</a:t>
            </a:r>
            <a:r>
              <a:rPr lang="en">
                <a:solidFill>
                  <a:schemeClr val="lt1"/>
                </a:solidFill>
              </a:rPr>
              <a:t> for this project can be a hacker wants to hack into an Amazon database and access user’s passwords.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Setting Up Static IP Addresses</a:t>
            </a:r>
            <a:endParaRPr/>
          </a:p>
        </p:txBody>
      </p:sp>
      <p:sp>
        <p:nvSpPr>
          <p:cNvPr id="221" name="Google Shape;221;p32"/>
          <p:cNvSpPr txBox="1"/>
          <p:nvPr>
            <p:ph idx="1" type="body"/>
          </p:nvPr>
        </p:nvSpPr>
        <p:spPr>
          <a:xfrm>
            <a:off x="268050" y="13233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Now type ifconfig. You will now see the updated ip address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Now you should be able to ping each machine. </a:t>
            </a:r>
            <a:endParaRPr>
              <a:solidFill>
                <a:schemeClr val="lt1"/>
              </a:solidFill>
            </a:endParaRPr>
          </a:p>
          <a:p>
            <a:pPr indent="0" lvl="0" marL="0" rtl="0" algn="l">
              <a:spcBef>
                <a:spcPts val="1200"/>
              </a:spcBef>
              <a:spcAft>
                <a:spcPts val="0"/>
              </a:spcAft>
              <a:buNone/>
            </a:pPr>
            <a:r>
              <a:rPr lang="en">
                <a:solidFill>
                  <a:schemeClr val="lt1"/>
                </a:solidFill>
              </a:rPr>
              <a:t>To ping kali from Meta type </a:t>
            </a:r>
            <a:r>
              <a:rPr b="1" i="1" lang="en">
                <a:solidFill>
                  <a:schemeClr val="lt1"/>
                </a:solidFill>
              </a:rPr>
              <a:t>Ping 192.168.106.25 -c4 </a:t>
            </a:r>
            <a:endParaRPr b="1">
              <a:solidFill>
                <a:schemeClr val="lt1"/>
              </a:solidFill>
            </a:endParaRPr>
          </a:p>
          <a:p>
            <a:pPr indent="0" lvl="0" marL="0" rtl="0" algn="l">
              <a:spcBef>
                <a:spcPts val="1200"/>
              </a:spcBef>
              <a:spcAft>
                <a:spcPts val="0"/>
              </a:spcAft>
              <a:buNone/>
            </a:pPr>
            <a:r>
              <a:rPr lang="en">
                <a:solidFill>
                  <a:schemeClr val="lt1"/>
                </a:solidFill>
              </a:rPr>
              <a:t>To ping from Kali to Meta would be </a:t>
            </a:r>
            <a:r>
              <a:rPr b="1" i="1" lang="en">
                <a:solidFill>
                  <a:schemeClr val="lt1"/>
                </a:solidFill>
              </a:rPr>
              <a:t>ping 192.168.106.51 -c4</a:t>
            </a:r>
            <a:endParaRPr b="1">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222" name="Google Shape;222;p32"/>
          <p:cNvPicPr preferRelativeResize="0"/>
          <p:nvPr/>
        </p:nvPicPr>
        <p:blipFill>
          <a:blip r:embed="rId3">
            <a:alphaModFix/>
          </a:blip>
          <a:stretch>
            <a:fillRect/>
          </a:stretch>
        </p:blipFill>
        <p:spPr>
          <a:xfrm>
            <a:off x="2870675" y="2040425"/>
            <a:ext cx="2238375" cy="266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Setting up apache2 server</a:t>
            </a:r>
            <a:endParaRPr>
              <a:solidFill>
                <a:schemeClr val="lt1"/>
              </a:solidFill>
            </a:endParaRPr>
          </a:p>
        </p:txBody>
      </p:sp>
      <p:sp>
        <p:nvSpPr>
          <p:cNvPr id="228" name="Google Shape;228;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rPr>
              <a:t>You will need to set up a web server on the Metasploitable machine</a:t>
            </a:r>
            <a:endParaRPr sz="1300">
              <a:solidFill>
                <a:schemeClr val="lt1"/>
              </a:solidFill>
            </a:endParaRPr>
          </a:p>
          <a:p>
            <a:pPr indent="0" lvl="0" marL="0" rtl="0" algn="l">
              <a:spcBef>
                <a:spcPts val="1200"/>
              </a:spcBef>
              <a:spcAft>
                <a:spcPts val="0"/>
              </a:spcAft>
              <a:buNone/>
            </a:pPr>
            <a:r>
              <a:rPr lang="en" sz="1300">
                <a:solidFill>
                  <a:schemeClr val="lt1"/>
                </a:solidFill>
              </a:rPr>
              <a:t>You can type clear in the terminal to clean up the screen. To install apache2, type in the terminal </a:t>
            </a:r>
            <a:r>
              <a:rPr i="1" lang="en" sz="1300">
                <a:solidFill>
                  <a:schemeClr val="lt1"/>
                </a:solidFill>
              </a:rPr>
              <a:t>sudo apt-get install apache2 </a:t>
            </a:r>
            <a:endParaRPr sz="1300">
              <a:solidFill>
                <a:schemeClr val="lt1"/>
              </a:solidFill>
            </a:endParaRPr>
          </a:p>
          <a:p>
            <a:pPr indent="0" lvl="0" marL="0" rtl="0" algn="l">
              <a:spcBef>
                <a:spcPts val="1200"/>
              </a:spcBef>
              <a:spcAft>
                <a:spcPts val="0"/>
              </a:spcAft>
              <a:buNone/>
            </a:pPr>
            <a:r>
              <a:rPr lang="en" sz="1300">
                <a:solidFill>
                  <a:schemeClr val="lt1"/>
                </a:solidFill>
              </a:rPr>
              <a:t>This will install the webserver. To start the web server type in the command </a:t>
            </a:r>
            <a:r>
              <a:rPr i="1" lang="en" sz="1300">
                <a:solidFill>
                  <a:schemeClr val="lt1"/>
                </a:solidFill>
              </a:rPr>
              <a:t>sudo /etc/init.d/apache2 restart </a:t>
            </a:r>
            <a:endParaRPr sz="1300">
              <a:solidFill>
                <a:schemeClr val="lt1"/>
              </a:solidFill>
            </a:endParaRPr>
          </a:p>
          <a:p>
            <a:pPr indent="0" lvl="0" marL="0" rtl="0" algn="l">
              <a:spcBef>
                <a:spcPts val="1200"/>
              </a:spcBef>
              <a:spcAft>
                <a:spcPts val="0"/>
              </a:spcAft>
              <a:buNone/>
            </a:pPr>
            <a:r>
              <a:rPr lang="en" sz="1300">
                <a:solidFill>
                  <a:schemeClr val="lt1"/>
                </a:solidFill>
              </a:rPr>
              <a:t>Now on the Kali machine. Go to firefox, then type  </a:t>
            </a:r>
            <a:r>
              <a:rPr i="1" lang="en" sz="1300">
                <a:solidFill>
                  <a:schemeClr val="lt1"/>
                </a:solidFill>
              </a:rPr>
              <a:t>192.168.106.51 </a:t>
            </a:r>
            <a:r>
              <a:rPr lang="en" sz="1300">
                <a:solidFill>
                  <a:schemeClr val="lt1"/>
                </a:solidFill>
              </a:rPr>
              <a:t> in the search bar</a:t>
            </a:r>
            <a:endParaRPr sz="1300">
              <a:solidFill>
                <a:schemeClr val="lt1"/>
              </a:solidFill>
            </a:endParaRPr>
          </a:p>
          <a:p>
            <a:pPr indent="0" lvl="0" marL="0" rtl="0" algn="l">
              <a:spcBef>
                <a:spcPts val="1200"/>
              </a:spcBef>
              <a:spcAft>
                <a:spcPts val="0"/>
              </a:spcAft>
              <a:buNone/>
            </a:pPr>
            <a:r>
              <a:t/>
            </a:r>
            <a:endParaRPr sz="1300">
              <a:solidFill>
                <a:schemeClr val="lt1"/>
              </a:solidFill>
            </a:endParaRPr>
          </a:p>
          <a:p>
            <a:pPr indent="0" lvl="0" marL="0" rtl="0" algn="l">
              <a:spcBef>
                <a:spcPts val="1200"/>
              </a:spcBef>
              <a:spcAft>
                <a:spcPts val="0"/>
              </a:spcAft>
              <a:buNone/>
            </a:pPr>
            <a:r>
              <a:rPr lang="en" sz="1300">
                <a:solidFill>
                  <a:schemeClr val="lt1"/>
                </a:solidFill>
              </a:rPr>
              <a:t>You are now ready to</a:t>
            </a:r>
            <a:endParaRPr sz="1300">
              <a:solidFill>
                <a:schemeClr val="lt1"/>
              </a:solidFill>
            </a:endParaRPr>
          </a:p>
          <a:p>
            <a:pPr indent="0" lvl="0" marL="0" rtl="0" algn="l">
              <a:spcBef>
                <a:spcPts val="1200"/>
              </a:spcBef>
              <a:spcAft>
                <a:spcPts val="1200"/>
              </a:spcAft>
              <a:buNone/>
            </a:pPr>
            <a:r>
              <a:rPr lang="en" sz="1300">
                <a:solidFill>
                  <a:schemeClr val="lt1"/>
                </a:solidFill>
              </a:rPr>
              <a:t>Start the attack</a:t>
            </a:r>
            <a:endParaRPr sz="1300">
              <a:solidFill>
                <a:schemeClr val="lt1"/>
              </a:solidFill>
            </a:endParaRPr>
          </a:p>
        </p:txBody>
      </p:sp>
      <p:pic>
        <p:nvPicPr>
          <p:cNvPr id="229" name="Google Shape;229;p33"/>
          <p:cNvPicPr preferRelativeResize="0"/>
          <p:nvPr/>
        </p:nvPicPr>
        <p:blipFill>
          <a:blip r:embed="rId3">
            <a:alphaModFix/>
          </a:blip>
          <a:stretch>
            <a:fillRect/>
          </a:stretch>
        </p:blipFill>
        <p:spPr>
          <a:xfrm>
            <a:off x="2188325" y="3049397"/>
            <a:ext cx="4014527" cy="1778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Quick fix before attack</a:t>
            </a:r>
            <a:endParaRPr>
              <a:solidFill>
                <a:schemeClr val="lt1"/>
              </a:solidFill>
            </a:endParaRPr>
          </a:p>
        </p:txBody>
      </p:sp>
      <p:sp>
        <p:nvSpPr>
          <p:cNvPr id="235" name="Google Shape;235;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On the </a:t>
            </a:r>
            <a:r>
              <a:rPr lang="en">
                <a:solidFill>
                  <a:schemeClr val="lt1"/>
                </a:solidFill>
              </a:rPr>
              <a:t>Metasploitable2</a:t>
            </a:r>
            <a:r>
              <a:rPr lang="en">
                <a:solidFill>
                  <a:schemeClr val="lt1"/>
                </a:solidFill>
              </a:rPr>
              <a:t> machine type the following:</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Change dbname to </a:t>
            </a:r>
            <a:r>
              <a:rPr i="1" lang="en">
                <a:solidFill>
                  <a:schemeClr val="lt1"/>
                </a:solidFill>
              </a:rPr>
              <a:t>owasp10, </a:t>
            </a:r>
            <a:r>
              <a:rPr lang="en">
                <a:solidFill>
                  <a:schemeClr val="lt1"/>
                </a:solidFill>
              </a:rPr>
              <a:t>then CRTL O to write out and CTRL X to exit</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236" name="Google Shape;236;p34"/>
          <p:cNvPicPr preferRelativeResize="0"/>
          <p:nvPr/>
        </p:nvPicPr>
        <p:blipFill>
          <a:blip r:embed="rId3">
            <a:alphaModFix/>
          </a:blip>
          <a:stretch>
            <a:fillRect/>
          </a:stretch>
        </p:blipFill>
        <p:spPr>
          <a:xfrm>
            <a:off x="894325" y="1834675"/>
            <a:ext cx="5936150" cy="269825"/>
          </a:xfrm>
          <a:prstGeom prst="rect">
            <a:avLst/>
          </a:prstGeom>
          <a:noFill/>
          <a:ln>
            <a:noFill/>
          </a:ln>
        </p:spPr>
      </p:pic>
      <p:pic>
        <p:nvPicPr>
          <p:cNvPr id="237" name="Google Shape;237;p34"/>
          <p:cNvPicPr preferRelativeResize="0"/>
          <p:nvPr/>
        </p:nvPicPr>
        <p:blipFill>
          <a:blip r:embed="rId4">
            <a:alphaModFix/>
          </a:blip>
          <a:stretch>
            <a:fillRect/>
          </a:stretch>
        </p:blipFill>
        <p:spPr>
          <a:xfrm>
            <a:off x="3213513" y="3236600"/>
            <a:ext cx="2124075" cy="89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385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SQLMAP Attack</a:t>
            </a:r>
            <a:endParaRPr>
              <a:solidFill>
                <a:schemeClr val="lt1"/>
              </a:solidFill>
            </a:endParaRPr>
          </a:p>
        </p:txBody>
      </p:sp>
      <p:sp>
        <p:nvSpPr>
          <p:cNvPr id="243" name="Google Shape;243;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100">
                <a:solidFill>
                  <a:schemeClr val="lt1"/>
                </a:solidFill>
              </a:rPr>
              <a:t>Finally it is time to attack our victim machine, Metasploitable2. On firefox in</a:t>
            </a:r>
            <a:r>
              <a:rPr b="1" lang="en" sz="1100">
                <a:solidFill>
                  <a:schemeClr val="lt1"/>
                </a:solidFill>
              </a:rPr>
              <a:t> Kali</a:t>
            </a:r>
            <a:r>
              <a:rPr lang="en" sz="1100">
                <a:solidFill>
                  <a:schemeClr val="lt1"/>
                </a:solidFill>
              </a:rPr>
              <a:t>, type in </a:t>
            </a:r>
            <a:r>
              <a:rPr lang="en" sz="1100">
                <a:solidFill>
                  <a:schemeClr val="lt1"/>
                </a:solidFill>
              </a:rPr>
              <a:t>Metasploitable 2’s</a:t>
            </a:r>
            <a:r>
              <a:rPr lang="en" sz="1100">
                <a:solidFill>
                  <a:schemeClr val="lt1"/>
                </a:solidFill>
              </a:rPr>
              <a:t> IP Address, </a:t>
            </a:r>
            <a:r>
              <a:rPr i="1" lang="en" sz="1100">
                <a:solidFill>
                  <a:schemeClr val="lt1"/>
                </a:solidFill>
              </a:rPr>
              <a:t>192.168.106.51.</a:t>
            </a:r>
            <a:r>
              <a:rPr lang="en" sz="1100">
                <a:solidFill>
                  <a:schemeClr val="lt1"/>
                </a:solidFill>
              </a:rPr>
              <a:t> </a:t>
            </a:r>
            <a:endParaRPr sz="1100">
              <a:solidFill>
                <a:schemeClr val="lt1"/>
              </a:solidFill>
            </a:endParaRPr>
          </a:p>
          <a:p>
            <a:pPr indent="0" lvl="0" marL="0" rtl="0" algn="l">
              <a:lnSpc>
                <a:spcPct val="95000"/>
              </a:lnSpc>
              <a:spcBef>
                <a:spcPts val="1200"/>
              </a:spcBef>
              <a:spcAft>
                <a:spcPts val="0"/>
              </a:spcAft>
              <a:buNone/>
            </a:pPr>
            <a:r>
              <a:t/>
            </a:r>
            <a:endParaRPr sz="1100">
              <a:solidFill>
                <a:schemeClr val="lt1"/>
              </a:solidFill>
            </a:endParaRPr>
          </a:p>
          <a:p>
            <a:pPr indent="0" lvl="0" marL="0" rtl="0" algn="l">
              <a:lnSpc>
                <a:spcPct val="95000"/>
              </a:lnSpc>
              <a:spcBef>
                <a:spcPts val="1200"/>
              </a:spcBef>
              <a:spcAft>
                <a:spcPts val="0"/>
              </a:spcAft>
              <a:buNone/>
            </a:pPr>
            <a:r>
              <a:rPr lang="en" sz="1100">
                <a:solidFill>
                  <a:schemeClr val="lt1"/>
                </a:solidFill>
              </a:rPr>
              <a:t>Select the Mutillidae tab⇒</a:t>
            </a:r>
            <a:endParaRPr sz="1100">
              <a:solidFill>
                <a:schemeClr val="lt1"/>
              </a:solidFill>
            </a:endParaRPr>
          </a:p>
          <a:p>
            <a:pPr indent="0" lvl="0" marL="0" rtl="0" algn="l">
              <a:lnSpc>
                <a:spcPct val="95000"/>
              </a:lnSpc>
              <a:spcBef>
                <a:spcPts val="1200"/>
              </a:spcBef>
              <a:spcAft>
                <a:spcPts val="0"/>
              </a:spcAft>
              <a:buNone/>
            </a:pPr>
            <a:r>
              <a:t/>
            </a:r>
            <a:endParaRPr sz="1100">
              <a:solidFill>
                <a:schemeClr val="lt1"/>
              </a:solidFill>
            </a:endParaRPr>
          </a:p>
          <a:p>
            <a:pPr indent="0" lvl="0" marL="0" rtl="0" algn="l">
              <a:lnSpc>
                <a:spcPct val="95000"/>
              </a:lnSpc>
              <a:spcBef>
                <a:spcPts val="1200"/>
              </a:spcBef>
              <a:spcAft>
                <a:spcPts val="0"/>
              </a:spcAft>
              <a:buNone/>
            </a:pPr>
            <a:r>
              <a:t/>
            </a:r>
            <a:endParaRPr sz="1100">
              <a:solidFill>
                <a:schemeClr val="lt1"/>
              </a:solidFill>
            </a:endParaRPr>
          </a:p>
          <a:p>
            <a:pPr indent="0" lvl="0" marL="0" rtl="0" algn="l">
              <a:lnSpc>
                <a:spcPct val="95000"/>
              </a:lnSpc>
              <a:spcBef>
                <a:spcPts val="1200"/>
              </a:spcBef>
              <a:spcAft>
                <a:spcPts val="0"/>
              </a:spcAft>
              <a:buNone/>
            </a:pPr>
            <a:r>
              <a:rPr lang="en" sz="1100">
                <a:solidFill>
                  <a:schemeClr val="lt1"/>
                </a:solidFill>
              </a:rPr>
              <a:t>Select OWASP Top 10                         , ⇒A1 Injection⇒ SQli Extract Data⇒user info</a:t>
            </a:r>
            <a:endParaRPr sz="1100">
              <a:solidFill>
                <a:schemeClr val="lt1"/>
              </a:solidFill>
            </a:endParaRPr>
          </a:p>
          <a:p>
            <a:pPr indent="0" lvl="0" marL="0" rtl="0" algn="l">
              <a:lnSpc>
                <a:spcPct val="95000"/>
              </a:lnSpc>
              <a:spcBef>
                <a:spcPts val="1200"/>
              </a:spcBef>
              <a:spcAft>
                <a:spcPts val="0"/>
              </a:spcAft>
              <a:buNone/>
            </a:pPr>
            <a:r>
              <a:rPr lang="en" sz="1100">
                <a:solidFill>
                  <a:schemeClr val="lt1"/>
                </a:solidFill>
              </a:rPr>
              <a:t>To make sure the database is working properly, choose </a:t>
            </a:r>
            <a:r>
              <a:rPr i="1" lang="en" sz="1100">
                <a:solidFill>
                  <a:schemeClr val="lt1"/>
                </a:solidFill>
              </a:rPr>
              <a:t>Please register here</a:t>
            </a:r>
            <a:r>
              <a:rPr lang="en" sz="1100">
                <a:solidFill>
                  <a:schemeClr val="lt1"/>
                </a:solidFill>
              </a:rPr>
              <a:t> and fill in random information. If you get no errors, the database is set up properly. If you have an error, please check the previous slide. </a:t>
            </a:r>
            <a:endParaRPr sz="1100">
              <a:solidFill>
                <a:schemeClr val="lt1"/>
              </a:solidFill>
            </a:endParaRPr>
          </a:p>
          <a:p>
            <a:pPr indent="0" lvl="0" marL="0" rtl="0" algn="l">
              <a:lnSpc>
                <a:spcPct val="95000"/>
              </a:lnSpc>
              <a:spcBef>
                <a:spcPts val="1200"/>
              </a:spcBef>
              <a:spcAft>
                <a:spcPts val="1200"/>
              </a:spcAft>
              <a:buNone/>
            </a:pPr>
            <a:r>
              <a:rPr lang="en" sz="1100">
                <a:solidFill>
                  <a:schemeClr val="lt1"/>
                </a:solidFill>
              </a:rPr>
              <a:t>Go back to the login page and enter in </a:t>
            </a:r>
            <a:r>
              <a:rPr i="1" lang="en" sz="1100">
                <a:solidFill>
                  <a:schemeClr val="lt1"/>
                </a:solidFill>
              </a:rPr>
              <a:t>admin </a:t>
            </a:r>
            <a:r>
              <a:rPr lang="en" sz="1100">
                <a:solidFill>
                  <a:schemeClr val="lt1"/>
                </a:solidFill>
              </a:rPr>
              <a:t>for username and </a:t>
            </a:r>
            <a:r>
              <a:rPr lang="en" sz="1100">
                <a:solidFill>
                  <a:schemeClr val="lt1"/>
                </a:solidFill>
              </a:rPr>
              <a:t>something</a:t>
            </a:r>
            <a:r>
              <a:rPr lang="en" sz="1100">
                <a:solidFill>
                  <a:schemeClr val="lt1"/>
                </a:solidFill>
              </a:rPr>
              <a:t> random for the password. You may now hit </a:t>
            </a:r>
            <a:r>
              <a:rPr i="1" lang="en" sz="1100">
                <a:solidFill>
                  <a:schemeClr val="lt1"/>
                </a:solidFill>
              </a:rPr>
              <a:t>View Account Details</a:t>
            </a:r>
            <a:endParaRPr sz="1100">
              <a:solidFill>
                <a:schemeClr val="lt1"/>
              </a:solidFill>
            </a:endParaRPr>
          </a:p>
        </p:txBody>
      </p:sp>
      <p:pic>
        <p:nvPicPr>
          <p:cNvPr id="244" name="Google Shape;244;p35"/>
          <p:cNvPicPr preferRelativeResize="0"/>
          <p:nvPr/>
        </p:nvPicPr>
        <p:blipFill>
          <a:blip r:embed="rId3">
            <a:alphaModFix/>
          </a:blip>
          <a:stretch>
            <a:fillRect/>
          </a:stretch>
        </p:blipFill>
        <p:spPr>
          <a:xfrm>
            <a:off x="2128548" y="1568075"/>
            <a:ext cx="1818800" cy="1209325"/>
          </a:xfrm>
          <a:prstGeom prst="rect">
            <a:avLst/>
          </a:prstGeom>
          <a:noFill/>
          <a:ln>
            <a:noFill/>
          </a:ln>
        </p:spPr>
      </p:pic>
      <p:pic>
        <p:nvPicPr>
          <p:cNvPr id="245" name="Google Shape;245;p35"/>
          <p:cNvPicPr preferRelativeResize="0"/>
          <p:nvPr/>
        </p:nvPicPr>
        <p:blipFill>
          <a:blip r:embed="rId4">
            <a:alphaModFix/>
          </a:blip>
          <a:stretch>
            <a:fillRect/>
          </a:stretch>
        </p:blipFill>
        <p:spPr>
          <a:xfrm>
            <a:off x="1798300" y="2852372"/>
            <a:ext cx="867650" cy="200625"/>
          </a:xfrm>
          <a:prstGeom prst="rect">
            <a:avLst/>
          </a:prstGeom>
          <a:noFill/>
          <a:ln>
            <a:noFill/>
          </a:ln>
        </p:spPr>
      </p:pic>
      <p:pic>
        <p:nvPicPr>
          <p:cNvPr id="246" name="Google Shape;246;p35"/>
          <p:cNvPicPr preferRelativeResize="0"/>
          <p:nvPr/>
        </p:nvPicPr>
        <p:blipFill>
          <a:blip r:embed="rId5">
            <a:alphaModFix/>
          </a:blip>
          <a:stretch>
            <a:fillRect/>
          </a:stretch>
        </p:blipFill>
        <p:spPr>
          <a:xfrm>
            <a:off x="2752200" y="4110300"/>
            <a:ext cx="2693345" cy="26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SQLMAP Attack</a:t>
            </a:r>
            <a:endParaRPr/>
          </a:p>
        </p:txBody>
      </p:sp>
      <p:sp>
        <p:nvSpPr>
          <p:cNvPr id="252" name="Google Shape;252;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1"/>
                </a:solidFill>
              </a:rPr>
              <a:t>You will get an error, which is what we want. </a:t>
            </a:r>
            <a:endParaRPr sz="1200">
              <a:solidFill>
                <a:schemeClr val="lt1"/>
              </a:solidFill>
            </a:endParaRPr>
          </a:p>
          <a:p>
            <a:pPr indent="0" lvl="0" marL="0" rtl="0" algn="l">
              <a:spcBef>
                <a:spcPts val="1200"/>
              </a:spcBef>
              <a:spcAft>
                <a:spcPts val="0"/>
              </a:spcAft>
              <a:buNone/>
            </a:pPr>
            <a:r>
              <a:rPr lang="en" sz="1200">
                <a:solidFill>
                  <a:schemeClr val="lt1"/>
                </a:solidFill>
              </a:rPr>
              <a:t>Now copy the URL bar: </a:t>
            </a:r>
            <a:endParaRPr sz="1200">
              <a:solidFill>
                <a:schemeClr val="lt1"/>
              </a:solidFill>
            </a:endParaRPr>
          </a:p>
          <a:p>
            <a:pPr indent="0" lvl="0" marL="0" rtl="0" algn="l">
              <a:spcBef>
                <a:spcPts val="1200"/>
              </a:spcBef>
              <a:spcAft>
                <a:spcPts val="0"/>
              </a:spcAft>
              <a:buNone/>
            </a:pPr>
            <a:r>
              <a:t/>
            </a:r>
            <a:endParaRPr sz="1200">
              <a:solidFill>
                <a:schemeClr val="lt1"/>
              </a:solidFill>
            </a:endParaRPr>
          </a:p>
          <a:p>
            <a:pPr indent="0" lvl="0" marL="0" rtl="0" algn="l">
              <a:spcBef>
                <a:spcPts val="1200"/>
              </a:spcBef>
              <a:spcAft>
                <a:spcPts val="0"/>
              </a:spcAft>
              <a:buNone/>
            </a:pPr>
            <a:r>
              <a:rPr lang="en" sz="1200">
                <a:solidFill>
                  <a:schemeClr val="lt1"/>
                </a:solidFill>
              </a:rPr>
              <a:t>And now paste it in a notepad on Kali. You will put double quotes around the pasted text:</a:t>
            </a:r>
            <a:endParaRPr sz="1200">
              <a:solidFill>
                <a:schemeClr val="lt1"/>
              </a:solidFill>
            </a:endParaRPr>
          </a:p>
          <a:p>
            <a:pPr indent="0" lvl="0" marL="0" rtl="0" algn="l">
              <a:spcBef>
                <a:spcPts val="1200"/>
              </a:spcBef>
              <a:spcAft>
                <a:spcPts val="0"/>
              </a:spcAft>
              <a:buNone/>
            </a:pPr>
            <a:r>
              <a:t/>
            </a:r>
            <a:endParaRPr sz="1200">
              <a:solidFill>
                <a:schemeClr val="lt1"/>
              </a:solidFill>
            </a:endParaRPr>
          </a:p>
          <a:p>
            <a:pPr indent="0" lvl="0" marL="0" rtl="0" algn="l">
              <a:spcBef>
                <a:spcPts val="1200"/>
              </a:spcBef>
              <a:spcAft>
                <a:spcPts val="0"/>
              </a:spcAft>
              <a:buNone/>
            </a:pPr>
            <a:r>
              <a:rPr lang="en" sz="1200">
                <a:solidFill>
                  <a:schemeClr val="lt1"/>
                </a:solidFill>
              </a:rPr>
              <a:t>Copy the updated text and open a new Kali terminal window. In the terminal window type </a:t>
            </a:r>
            <a:r>
              <a:rPr i="1" lang="en" sz="1200">
                <a:solidFill>
                  <a:schemeClr val="lt1"/>
                </a:solidFill>
              </a:rPr>
              <a:t>sqlmap -u “</a:t>
            </a:r>
            <a:r>
              <a:rPr lang="en" sz="1200">
                <a:solidFill>
                  <a:schemeClr val="lt1"/>
                </a:solidFill>
              </a:rPr>
              <a:t>paste the new url here”</a:t>
            </a:r>
            <a:endParaRPr sz="1200">
              <a:solidFill>
                <a:schemeClr val="lt1"/>
              </a:solidFill>
            </a:endParaRPr>
          </a:p>
          <a:p>
            <a:pPr indent="0" lvl="0" marL="0" rtl="0" algn="l">
              <a:spcBef>
                <a:spcPts val="1200"/>
              </a:spcBef>
              <a:spcAft>
                <a:spcPts val="0"/>
              </a:spcAft>
              <a:buNone/>
            </a:pPr>
            <a:r>
              <a:rPr lang="en" sz="1200">
                <a:solidFill>
                  <a:schemeClr val="lt1"/>
                </a:solidFill>
              </a:rPr>
              <a:t>SQLMAP will now start to run and you will be prompted with Y/n questions. Type Y. SQLMAP will begin tests.</a:t>
            </a:r>
            <a:endParaRPr sz="1200">
              <a:solidFill>
                <a:schemeClr val="lt1"/>
              </a:solidFill>
            </a:endParaRPr>
          </a:p>
          <a:p>
            <a:pPr indent="0" lvl="0" marL="0" rtl="0" algn="l">
              <a:spcBef>
                <a:spcPts val="1200"/>
              </a:spcBef>
              <a:spcAft>
                <a:spcPts val="1200"/>
              </a:spcAft>
              <a:buNone/>
            </a:pPr>
            <a:r>
              <a:t/>
            </a:r>
            <a:endParaRPr sz="1200">
              <a:solidFill>
                <a:schemeClr val="lt1"/>
              </a:solidFill>
            </a:endParaRPr>
          </a:p>
        </p:txBody>
      </p:sp>
      <p:pic>
        <p:nvPicPr>
          <p:cNvPr id="253" name="Google Shape;253;p36"/>
          <p:cNvPicPr preferRelativeResize="0"/>
          <p:nvPr/>
        </p:nvPicPr>
        <p:blipFill>
          <a:blip r:embed="rId3">
            <a:alphaModFix/>
          </a:blip>
          <a:stretch>
            <a:fillRect/>
          </a:stretch>
        </p:blipFill>
        <p:spPr>
          <a:xfrm>
            <a:off x="311700" y="1940675"/>
            <a:ext cx="8839201" cy="254050"/>
          </a:xfrm>
          <a:prstGeom prst="rect">
            <a:avLst/>
          </a:prstGeom>
          <a:noFill/>
          <a:ln>
            <a:noFill/>
          </a:ln>
        </p:spPr>
      </p:pic>
      <p:pic>
        <p:nvPicPr>
          <p:cNvPr id="254" name="Google Shape;254;p36"/>
          <p:cNvPicPr preferRelativeResize="0"/>
          <p:nvPr/>
        </p:nvPicPr>
        <p:blipFill>
          <a:blip r:embed="rId4">
            <a:alphaModFix/>
          </a:blip>
          <a:stretch>
            <a:fillRect/>
          </a:stretch>
        </p:blipFill>
        <p:spPr>
          <a:xfrm>
            <a:off x="2546475" y="2764463"/>
            <a:ext cx="2256295" cy="269825"/>
          </a:xfrm>
          <a:prstGeom prst="rect">
            <a:avLst/>
          </a:prstGeom>
          <a:noFill/>
          <a:ln>
            <a:noFill/>
          </a:ln>
        </p:spPr>
      </p:pic>
      <p:pic>
        <p:nvPicPr>
          <p:cNvPr id="255" name="Google Shape;255;p36"/>
          <p:cNvPicPr preferRelativeResize="0"/>
          <p:nvPr/>
        </p:nvPicPr>
        <p:blipFill>
          <a:blip r:embed="rId5">
            <a:alphaModFix/>
          </a:blip>
          <a:stretch>
            <a:fillRect/>
          </a:stretch>
        </p:blipFill>
        <p:spPr>
          <a:xfrm>
            <a:off x="3017350" y="3780437"/>
            <a:ext cx="2256299" cy="12284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SQLMAP Attack</a:t>
            </a:r>
            <a:endParaRPr/>
          </a:p>
        </p:txBody>
      </p:sp>
      <p:sp>
        <p:nvSpPr>
          <p:cNvPr id="261" name="Google Shape;26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rPr>
              <a:t>You will be prompted with this statement.</a:t>
            </a:r>
            <a:endParaRPr sz="1400">
              <a:solidFill>
                <a:schemeClr val="lt1"/>
              </a:solidFill>
            </a:endParaRPr>
          </a:p>
          <a:p>
            <a:pPr indent="0" lvl="0" marL="0" rtl="0" algn="l">
              <a:spcBef>
                <a:spcPts val="1200"/>
              </a:spcBef>
              <a:spcAft>
                <a:spcPts val="0"/>
              </a:spcAft>
              <a:buNone/>
            </a:pPr>
            <a:r>
              <a:t/>
            </a:r>
            <a:endParaRPr sz="1400">
              <a:solidFill>
                <a:schemeClr val="lt1"/>
              </a:solidFill>
            </a:endParaRPr>
          </a:p>
          <a:p>
            <a:pPr indent="0" lvl="0" marL="0" rtl="0" algn="l">
              <a:spcBef>
                <a:spcPts val="1200"/>
              </a:spcBef>
              <a:spcAft>
                <a:spcPts val="0"/>
              </a:spcAft>
              <a:buNone/>
            </a:pPr>
            <a:r>
              <a:rPr lang="en" sz="1400">
                <a:solidFill>
                  <a:schemeClr val="lt1"/>
                </a:solidFill>
              </a:rPr>
              <a:t>The username is enough to get us access into the database, so you can press N.</a:t>
            </a:r>
            <a:endParaRPr sz="1400">
              <a:solidFill>
                <a:schemeClr val="lt1"/>
              </a:solidFill>
            </a:endParaRPr>
          </a:p>
          <a:p>
            <a:pPr indent="0" lvl="0" marL="0" rtl="0" algn="l">
              <a:spcBef>
                <a:spcPts val="1200"/>
              </a:spcBef>
              <a:spcAft>
                <a:spcPts val="0"/>
              </a:spcAft>
              <a:buNone/>
            </a:pPr>
            <a:r>
              <a:rPr lang="en" sz="1400">
                <a:solidFill>
                  <a:schemeClr val="lt1"/>
                </a:solidFill>
              </a:rPr>
              <a:t>We can now view the databases of Mutillidae. In the terminal type </a:t>
            </a:r>
            <a:r>
              <a:rPr i="1" lang="en" sz="1200">
                <a:solidFill>
                  <a:schemeClr val="lt1"/>
                </a:solidFill>
              </a:rPr>
              <a:t>sqlmap -u “</a:t>
            </a:r>
            <a:r>
              <a:rPr lang="en" sz="1200">
                <a:solidFill>
                  <a:schemeClr val="lt1"/>
                </a:solidFill>
              </a:rPr>
              <a:t>paste the new url here” </a:t>
            </a:r>
            <a:r>
              <a:rPr i="1" lang="en" sz="1200">
                <a:solidFill>
                  <a:schemeClr val="lt1"/>
                </a:solidFill>
              </a:rPr>
              <a:t>–dbs</a:t>
            </a:r>
            <a:endParaRPr i="1" sz="1200">
              <a:solidFill>
                <a:schemeClr val="lt1"/>
              </a:solidFill>
            </a:endParaRPr>
          </a:p>
          <a:p>
            <a:pPr indent="0" lvl="0" marL="0" rtl="0" algn="l">
              <a:spcBef>
                <a:spcPts val="1200"/>
              </a:spcBef>
              <a:spcAft>
                <a:spcPts val="1200"/>
              </a:spcAft>
              <a:buNone/>
            </a:pPr>
            <a:r>
              <a:rPr lang="en" sz="1200">
                <a:solidFill>
                  <a:schemeClr val="lt1"/>
                </a:solidFill>
              </a:rPr>
              <a:t>Press Y when you get promoted with a question. You will now see the databases </a:t>
            </a:r>
            <a:endParaRPr sz="1200">
              <a:solidFill>
                <a:schemeClr val="lt1"/>
              </a:solidFill>
            </a:endParaRPr>
          </a:p>
        </p:txBody>
      </p:sp>
      <p:pic>
        <p:nvPicPr>
          <p:cNvPr id="262" name="Google Shape;262;p37"/>
          <p:cNvPicPr preferRelativeResize="0"/>
          <p:nvPr/>
        </p:nvPicPr>
        <p:blipFill>
          <a:blip r:embed="rId3">
            <a:alphaModFix/>
          </a:blip>
          <a:stretch>
            <a:fillRect/>
          </a:stretch>
        </p:blipFill>
        <p:spPr>
          <a:xfrm>
            <a:off x="775825" y="1672600"/>
            <a:ext cx="6038850" cy="180975"/>
          </a:xfrm>
          <a:prstGeom prst="rect">
            <a:avLst/>
          </a:prstGeom>
          <a:noFill/>
          <a:ln>
            <a:noFill/>
          </a:ln>
        </p:spPr>
      </p:pic>
      <p:pic>
        <p:nvPicPr>
          <p:cNvPr id="263" name="Google Shape;263;p37"/>
          <p:cNvPicPr preferRelativeResize="0"/>
          <p:nvPr/>
        </p:nvPicPr>
        <p:blipFill>
          <a:blip r:embed="rId4">
            <a:alphaModFix/>
          </a:blip>
          <a:stretch>
            <a:fillRect/>
          </a:stretch>
        </p:blipFill>
        <p:spPr>
          <a:xfrm>
            <a:off x="3237738" y="3357913"/>
            <a:ext cx="1895475" cy="1133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SQLMAP Attack</a:t>
            </a:r>
            <a:endParaRPr/>
          </a:p>
        </p:txBody>
      </p:sp>
      <p:sp>
        <p:nvSpPr>
          <p:cNvPr id="269" name="Google Shape;269;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lt1"/>
                </a:solidFill>
              </a:rPr>
              <a:t>We can go a step further and view the tables of each database. </a:t>
            </a:r>
            <a:r>
              <a:rPr lang="en" sz="1300">
                <a:solidFill>
                  <a:schemeClr val="lt1"/>
                </a:solidFill>
              </a:rPr>
              <a:t>Let's</a:t>
            </a:r>
            <a:r>
              <a:rPr lang="en" sz="1300">
                <a:solidFill>
                  <a:schemeClr val="lt1"/>
                </a:solidFill>
              </a:rPr>
              <a:t> choose owasp10.</a:t>
            </a:r>
            <a:endParaRPr sz="1300">
              <a:solidFill>
                <a:schemeClr val="lt1"/>
              </a:solidFill>
            </a:endParaRPr>
          </a:p>
          <a:p>
            <a:pPr indent="0" lvl="0" marL="0" rtl="0" algn="l">
              <a:spcBef>
                <a:spcPts val="1200"/>
              </a:spcBef>
              <a:spcAft>
                <a:spcPts val="0"/>
              </a:spcAft>
              <a:buNone/>
            </a:pPr>
            <a:r>
              <a:rPr lang="en" sz="1300">
                <a:solidFill>
                  <a:schemeClr val="lt1"/>
                </a:solidFill>
              </a:rPr>
              <a:t>In the terminal type </a:t>
            </a:r>
            <a:r>
              <a:rPr b="1" i="1" lang="en" sz="1200">
                <a:solidFill>
                  <a:schemeClr val="lt1"/>
                </a:solidFill>
              </a:rPr>
              <a:t>sqlmap -u “paste the new url here” –tables -D owasp10</a:t>
            </a:r>
            <a:endParaRPr b="1" i="1" sz="1200">
              <a:solidFill>
                <a:schemeClr val="lt1"/>
              </a:solidFill>
            </a:endParaRPr>
          </a:p>
          <a:p>
            <a:pPr indent="0" lvl="0" marL="0" rtl="0" algn="l">
              <a:spcBef>
                <a:spcPts val="1200"/>
              </a:spcBef>
              <a:spcAft>
                <a:spcPts val="0"/>
              </a:spcAft>
              <a:buNone/>
            </a:pPr>
            <a:r>
              <a:rPr lang="en" sz="1200">
                <a:solidFill>
                  <a:schemeClr val="lt1"/>
                </a:solidFill>
              </a:rPr>
              <a:t>Once again it will ask you a question, type Y</a:t>
            </a:r>
            <a:endParaRPr sz="1200">
              <a:solidFill>
                <a:schemeClr val="lt1"/>
              </a:solidFill>
            </a:endParaRPr>
          </a:p>
          <a:p>
            <a:pPr indent="0" lvl="0" marL="0" rtl="0" algn="l">
              <a:spcBef>
                <a:spcPts val="1200"/>
              </a:spcBef>
              <a:spcAft>
                <a:spcPts val="1200"/>
              </a:spcAft>
              <a:buNone/>
            </a:pPr>
            <a:r>
              <a:rPr lang="en" sz="1200">
                <a:solidFill>
                  <a:schemeClr val="lt1"/>
                </a:solidFill>
              </a:rPr>
              <a:t>Here are the tables: </a:t>
            </a:r>
            <a:endParaRPr sz="1200">
              <a:solidFill>
                <a:schemeClr val="lt1"/>
              </a:solidFill>
            </a:endParaRPr>
          </a:p>
        </p:txBody>
      </p:sp>
      <p:pic>
        <p:nvPicPr>
          <p:cNvPr id="270" name="Google Shape;270;p38"/>
          <p:cNvPicPr preferRelativeResize="0"/>
          <p:nvPr/>
        </p:nvPicPr>
        <p:blipFill>
          <a:blip r:embed="rId3">
            <a:alphaModFix/>
          </a:blip>
          <a:stretch>
            <a:fillRect/>
          </a:stretch>
        </p:blipFill>
        <p:spPr>
          <a:xfrm>
            <a:off x="417613" y="2867963"/>
            <a:ext cx="1438275" cy="1190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SQLMAP Attack</a:t>
            </a:r>
            <a:endParaRPr/>
          </a:p>
        </p:txBody>
      </p:sp>
      <p:sp>
        <p:nvSpPr>
          <p:cNvPr id="276" name="Google Shape;276;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rPr>
              <a:t>We can go another step forward and view the contents of the tables</a:t>
            </a:r>
            <a:endParaRPr sz="1400">
              <a:solidFill>
                <a:schemeClr val="lt1"/>
              </a:solidFill>
            </a:endParaRPr>
          </a:p>
          <a:p>
            <a:pPr indent="0" lvl="0" marL="0" rtl="0" algn="l">
              <a:spcBef>
                <a:spcPts val="1200"/>
              </a:spcBef>
              <a:spcAft>
                <a:spcPts val="0"/>
              </a:spcAft>
              <a:buNone/>
            </a:pPr>
            <a:r>
              <a:rPr lang="en" sz="1400">
                <a:solidFill>
                  <a:schemeClr val="lt1"/>
                </a:solidFill>
              </a:rPr>
              <a:t>In the terminal type </a:t>
            </a:r>
            <a:r>
              <a:rPr b="1" i="1" lang="en" sz="1200">
                <a:solidFill>
                  <a:schemeClr val="lt1"/>
                </a:solidFill>
              </a:rPr>
              <a:t>sqlmap -u “paste the new url here” -T accounts –dump</a:t>
            </a:r>
            <a:endParaRPr b="1" i="1" sz="1200">
              <a:solidFill>
                <a:schemeClr val="lt1"/>
              </a:solidFill>
            </a:endParaRPr>
          </a:p>
          <a:p>
            <a:pPr indent="0" lvl="0" marL="0" rtl="0" algn="l">
              <a:spcBef>
                <a:spcPts val="1200"/>
              </a:spcBef>
              <a:spcAft>
                <a:spcPts val="0"/>
              </a:spcAft>
              <a:buNone/>
            </a:pPr>
            <a:r>
              <a:rPr lang="en" sz="1200">
                <a:solidFill>
                  <a:schemeClr val="lt1"/>
                </a:solidFill>
              </a:rPr>
              <a:t>Press Y when the question gets asked</a:t>
            </a:r>
            <a:endParaRPr sz="1200">
              <a:solidFill>
                <a:schemeClr val="lt1"/>
              </a:solidFill>
            </a:endParaRPr>
          </a:p>
          <a:p>
            <a:pPr indent="0" lvl="0" marL="0" rtl="0" algn="l">
              <a:spcBef>
                <a:spcPts val="1200"/>
              </a:spcBef>
              <a:spcAft>
                <a:spcPts val="0"/>
              </a:spcAft>
              <a:buNone/>
            </a:pPr>
            <a:r>
              <a:rPr lang="en" sz="1200">
                <a:solidFill>
                  <a:schemeClr val="lt1"/>
                </a:solidFill>
              </a:rPr>
              <a:t>We have accessed their tables! We breached</a:t>
            </a:r>
            <a:endParaRPr sz="1200">
              <a:solidFill>
                <a:schemeClr val="lt1"/>
              </a:solidFill>
            </a:endParaRPr>
          </a:p>
          <a:p>
            <a:pPr indent="0" lvl="0" marL="0" rtl="0" algn="l">
              <a:spcBef>
                <a:spcPts val="1200"/>
              </a:spcBef>
              <a:spcAft>
                <a:spcPts val="0"/>
              </a:spcAft>
              <a:buNone/>
            </a:pPr>
            <a:r>
              <a:rPr lang="en" sz="1200">
                <a:solidFill>
                  <a:schemeClr val="lt1"/>
                </a:solidFill>
              </a:rPr>
              <a:t>Their system and can now see all of the login</a:t>
            </a:r>
            <a:endParaRPr sz="1200">
              <a:solidFill>
                <a:schemeClr val="lt1"/>
              </a:solidFill>
            </a:endParaRPr>
          </a:p>
          <a:p>
            <a:pPr indent="0" lvl="0" marL="0" rtl="0" algn="l">
              <a:spcBef>
                <a:spcPts val="1200"/>
              </a:spcBef>
              <a:spcAft>
                <a:spcPts val="0"/>
              </a:spcAft>
              <a:buNone/>
            </a:pPr>
            <a:r>
              <a:rPr lang="en" sz="1200">
                <a:solidFill>
                  <a:schemeClr val="lt1"/>
                </a:solidFill>
              </a:rPr>
              <a:t>Information. The attack is done, but you can</a:t>
            </a:r>
            <a:endParaRPr sz="1200">
              <a:solidFill>
                <a:schemeClr val="lt1"/>
              </a:solidFill>
            </a:endParaRPr>
          </a:p>
          <a:p>
            <a:pPr indent="0" lvl="0" marL="0" rtl="0" algn="l">
              <a:spcBef>
                <a:spcPts val="1200"/>
              </a:spcBef>
              <a:spcAft>
                <a:spcPts val="0"/>
              </a:spcAft>
              <a:buNone/>
            </a:pPr>
            <a:r>
              <a:rPr lang="en" sz="1200">
                <a:solidFill>
                  <a:schemeClr val="lt1"/>
                </a:solidFill>
              </a:rPr>
              <a:t>Explore this tool to go even further. You</a:t>
            </a:r>
            <a:endParaRPr sz="1200">
              <a:solidFill>
                <a:schemeClr val="lt1"/>
              </a:solidFill>
            </a:endParaRPr>
          </a:p>
          <a:p>
            <a:pPr indent="0" lvl="0" marL="0" rtl="0" algn="l">
              <a:spcBef>
                <a:spcPts val="1200"/>
              </a:spcBef>
              <a:spcAft>
                <a:spcPts val="1200"/>
              </a:spcAft>
              <a:buNone/>
            </a:pPr>
            <a:r>
              <a:rPr lang="en" sz="1200">
                <a:solidFill>
                  <a:schemeClr val="lt1"/>
                </a:solidFill>
              </a:rPr>
              <a:t>Can try to change table information! </a:t>
            </a:r>
            <a:endParaRPr sz="1200">
              <a:solidFill>
                <a:schemeClr val="lt1"/>
              </a:solidFill>
            </a:endParaRPr>
          </a:p>
        </p:txBody>
      </p:sp>
      <p:pic>
        <p:nvPicPr>
          <p:cNvPr id="277" name="Google Shape;277;p39"/>
          <p:cNvPicPr preferRelativeResize="0"/>
          <p:nvPr/>
        </p:nvPicPr>
        <p:blipFill>
          <a:blip r:embed="rId3">
            <a:alphaModFix/>
          </a:blip>
          <a:stretch>
            <a:fillRect/>
          </a:stretch>
        </p:blipFill>
        <p:spPr>
          <a:xfrm>
            <a:off x="3583045" y="2017595"/>
            <a:ext cx="3554974" cy="197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Appendix</a:t>
            </a:r>
            <a:endParaRPr>
              <a:solidFill>
                <a:schemeClr val="lt1"/>
              </a:solidFill>
            </a:endParaRPr>
          </a:p>
        </p:txBody>
      </p:sp>
      <p:sp>
        <p:nvSpPr>
          <p:cNvPr id="283" name="Google Shape;283;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lt1"/>
                </a:solidFill>
              </a:rPr>
              <a:t>a.	The first problem I ran into was not knowing how to how the attacker access the victim’s localhost web page. To fix this, you need to follow the apache2 web server steps.</a:t>
            </a:r>
            <a:endParaRPr>
              <a:solidFill>
                <a:schemeClr val="lt1"/>
              </a:solidFill>
            </a:endParaRPr>
          </a:p>
          <a:p>
            <a:pPr indent="0" lvl="0" marL="0" rtl="0" algn="l">
              <a:spcBef>
                <a:spcPts val="1200"/>
              </a:spcBef>
              <a:spcAft>
                <a:spcPts val="0"/>
              </a:spcAft>
              <a:buNone/>
            </a:pPr>
            <a:r>
              <a:rPr lang="en">
                <a:solidFill>
                  <a:schemeClr val="lt1"/>
                </a:solidFill>
              </a:rPr>
              <a:t>b.	The last problem I have dealt with had to do with setting up static ip addresses. I was able to configure Kali’s ip address to my liking, but couldn’t figure out how to do it for Metasploitable’s machine. You must edit the file in /etc/network/interfaces. All steps are provided above.</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IT Assets Kali</a:t>
            </a:r>
            <a:endParaRPr>
              <a:solidFill>
                <a:schemeClr val="lt1"/>
              </a:solidFill>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515">
                <a:solidFill>
                  <a:schemeClr val="lt1"/>
                </a:solidFill>
              </a:rPr>
              <a:t>Kali Linux is a Debian-derived Linux distribution designed for digital forensics and penetration testing. It is maintained and funded by Offensive Security.</a:t>
            </a:r>
            <a:endParaRPr sz="4515">
              <a:solidFill>
                <a:schemeClr val="lt1"/>
              </a:solidFill>
            </a:endParaRPr>
          </a:p>
          <a:p>
            <a:pPr indent="0" lvl="0" marL="0" rtl="0" algn="l">
              <a:spcBef>
                <a:spcPts val="1200"/>
              </a:spcBef>
              <a:spcAft>
                <a:spcPts val="0"/>
              </a:spcAft>
              <a:buNone/>
            </a:pPr>
            <a:r>
              <a:rPr b="1" lang="en" sz="4515" u="sng">
                <a:solidFill>
                  <a:schemeClr val="lt1"/>
                </a:solidFill>
              </a:rPr>
              <a:t>Download Link:</a:t>
            </a:r>
            <a:r>
              <a:rPr lang="en" sz="4515">
                <a:solidFill>
                  <a:schemeClr val="lt1"/>
                </a:solidFill>
              </a:rPr>
              <a:t> https://www.virtualbox.org/wiki/Downloads</a:t>
            </a:r>
            <a:endParaRPr sz="4515">
              <a:solidFill>
                <a:schemeClr val="lt1"/>
              </a:solidFill>
            </a:endParaRPr>
          </a:p>
          <a:p>
            <a:pPr indent="0" lvl="0" marL="0" rtl="0" algn="l">
              <a:spcBef>
                <a:spcPts val="1200"/>
              </a:spcBef>
              <a:spcAft>
                <a:spcPts val="0"/>
              </a:spcAft>
              <a:buNone/>
            </a:pPr>
            <a:r>
              <a:rPr b="1" lang="en" sz="4515" u="sng">
                <a:solidFill>
                  <a:schemeClr val="lt1"/>
                </a:solidFill>
              </a:rPr>
              <a:t>Requirements: </a:t>
            </a:r>
            <a:endParaRPr b="1" sz="4515" u="sng">
              <a:solidFill>
                <a:schemeClr val="lt1"/>
              </a:solidFill>
            </a:endParaRPr>
          </a:p>
          <a:p>
            <a:pPr indent="0" lvl="0" marL="0" rtl="0" algn="l">
              <a:spcBef>
                <a:spcPts val="1200"/>
              </a:spcBef>
              <a:spcAft>
                <a:spcPts val="0"/>
              </a:spcAft>
              <a:buNone/>
            </a:pPr>
            <a:r>
              <a:rPr lang="en" sz="4515">
                <a:solidFill>
                  <a:schemeClr val="lt1"/>
                </a:solidFill>
              </a:rPr>
              <a:t>2 GB of RAM.</a:t>
            </a:r>
            <a:endParaRPr sz="4515">
              <a:solidFill>
                <a:schemeClr val="lt1"/>
              </a:solidFill>
            </a:endParaRPr>
          </a:p>
          <a:p>
            <a:pPr indent="0" lvl="0" marL="0" rtl="0" algn="l">
              <a:spcBef>
                <a:spcPts val="1200"/>
              </a:spcBef>
              <a:spcAft>
                <a:spcPts val="0"/>
              </a:spcAft>
              <a:buNone/>
            </a:pPr>
            <a:r>
              <a:rPr lang="en" sz="4515">
                <a:solidFill>
                  <a:schemeClr val="lt1"/>
                </a:solidFill>
              </a:rPr>
              <a:t>20 GB of disk space.</a:t>
            </a:r>
            <a:endParaRPr sz="4515">
              <a:solidFill>
                <a:schemeClr val="lt1"/>
              </a:solidFill>
            </a:endParaRPr>
          </a:p>
          <a:p>
            <a:pPr indent="0" lvl="0" marL="0" rtl="0" algn="l">
              <a:spcBef>
                <a:spcPts val="1200"/>
              </a:spcBef>
              <a:spcAft>
                <a:spcPts val="0"/>
              </a:spcAft>
              <a:buNone/>
            </a:pPr>
            <a:r>
              <a:rPr lang="en" sz="4515">
                <a:solidFill>
                  <a:schemeClr val="lt1"/>
                </a:solidFill>
              </a:rPr>
              <a:t>Broadband internet connection.</a:t>
            </a:r>
            <a:endParaRPr sz="4515">
              <a:solidFill>
                <a:schemeClr val="lt1"/>
              </a:solidFill>
            </a:endParaRPr>
          </a:p>
          <a:p>
            <a:pPr indent="0" lvl="0" marL="0" rtl="0" algn="l">
              <a:spcBef>
                <a:spcPts val="1200"/>
              </a:spcBef>
              <a:spcAft>
                <a:spcPts val="0"/>
              </a:spcAft>
              <a:buNone/>
            </a:pPr>
            <a:r>
              <a:rPr lang="en" sz="4515">
                <a:solidFill>
                  <a:schemeClr val="lt1"/>
                </a:solidFill>
              </a:rPr>
              <a:t>High-definition graphics card and monitor.</a:t>
            </a:r>
            <a:endParaRPr sz="4515">
              <a:solidFill>
                <a:schemeClr val="lt1"/>
              </a:solidFill>
            </a:endParaRPr>
          </a:p>
          <a:p>
            <a:pPr indent="0" lvl="0" marL="0" rtl="0" algn="l">
              <a:spcBef>
                <a:spcPts val="1200"/>
              </a:spcBef>
              <a:spcAft>
                <a:spcPts val="0"/>
              </a:spcAft>
              <a:buNone/>
            </a:pPr>
            <a:r>
              <a:rPr lang="en" sz="4515">
                <a:solidFill>
                  <a:schemeClr val="lt1"/>
                </a:solidFill>
              </a:rPr>
              <a:t>Broadband internet connection.</a:t>
            </a:r>
            <a:endParaRPr sz="4515">
              <a:solidFill>
                <a:schemeClr val="lt1"/>
              </a:solidFill>
            </a:endParaRPr>
          </a:p>
          <a:p>
            <a:pPr indent="0" lvl="0" marL="0" rtl="0" algn="l">
              <a:spcBef>
                <a:spcPts val="1200"/>
              </a:spcBef>
              <a:spcAft>
                <a:spcPts val="0"/>
              </a:spcAft>
              <a:buNone/>
            </a:pPr>
            <a:r>
              <a:rPr b="1" lang="en" sz="4515" u="sng">
                <a:solidFill>
                  <a:schemeClr val="lt1"/>
                </a:solidFill>
              </a:rPr>
              <a:t>VirtualBox Settings:</a:t>
            </a:r>
            <a:r>
              <a:rPr lang="en" sz="4515">
                <a:solidFill>
                  <a:schemeClr val="lt1"/>
                </a:solidFill>
              </a:rPr>
              <a:t> Use the Virtual Box “Internal Network / intnet” adapter setting for attacker/victim machines to communicate with each other.</a:t>
            </a:r>
            <a:endParaRPr sz="4515">
              <a:solidFill>
                <a:schemeClr val="lt1"/>
              </a:solidFill>
            </a:endParaRPr>
          </a:p>
          <a:p>
            <a:pPr indent="0" lvl="0" marL="0" rtl="0" algn="l">
              <a:spcBef>
                <a:spcPts val="1200"/>
              </a:spcBef>
              <a:spcAft>
                <a:spcPts val="0"/>
              </a:spcAft>
              <a:buNone/>
            </a:pPr>
            <a:r>
              <a:rPr b="1" lang="en" sz="4515" u="sng">
                <a:solidFill>
                  <a:schemeClr val="lt1"/>
                </a:solidFill>
              </a:rPr>
              <a:t>Static IP:</a:t>
            </a:r>
            <a:r>
              <a:rPr lang="en" sz="4515">
                <a:solidFill>
                  <a:schemeClr val="lt1"/>
                </a:solidFill>
              </a:rPr>
              <a:t> 192.168.106.25</a:t>
            </a:r>
            <a:endParaRPr sz="4515">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IT Assets Metasploitable2</a:t>
            </a:r>
            <a:endParaRPr>
              <a:solidFill>
                <a:schemeClr val="lt1"/>
              </a:solidFill>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chemeClr val="lt1"/>
                </a:solidFill>
              </a:rPr>
              <a:t>The easiest way to get a target machine is to use Metasploitable 2, which is an intentionally vulnerable Ubuntu Linux virtual machine that is designed for testing common vulnerabilities.</a:t>
            </a:r>
            <a:endParaRPr>
              <a:solidFill>
                <a:schemeClr val="lt1"/>
              </a:solidFill>
            </a:endParaRPr>
          </a:p>
          <a:p>
            <a:pPr indent="0" lvl="0" marL="0" rtl="0" algn="l">
              <a:spcBef>
                <a:spcPts val="1200"/>
              </a:spcBef>
              <a:spcAft>
                <a:spcPts val="0"/>
              </a:spcAft>
              <a:buNone/>
            </a:pPr>
            <a:r>
              <a:rPr b="1" lang="en" u="sng">
                <a:solidFill>
                  <a:schemeClr val="lt1"/>
                </a:solidFill>
              </a:rPr>
              <a:t>Download Link: </a:t>
            </a:r>
            <a:r>
              <a:rPr lang="en">
                <a:solidFill>
                  <a:schemeClr val="lt1"/>
                </a:solidFill>
              </a:rPr>
              <a:t>https://sourceforge.net/projects/metasploitable/</a:t>
            </a:r>
            <a:endParaRPr>
              <a:solidFill>
                <a:schemeClr val="lt1"/>
              </a:solidFill>
            </a:endParaRPr>
          </a:p>
          <a:p>
            <a:pPr indent="0" lvl="0" marL="0" rtl="0" algn="l">
              <a:spcBef>
                <a:spcPts val="1200"/>
              </a:spcBef>
              <a:spcAft>
                <a:spcPts val="0"/>
              </a:spcAft>
              <a:buNone/>
            </a:pPr>
            <a:r>
              <a:rPr b="1" lang="en" u="sng">
                <a:solidFill>
                  <a:schemeClr val="lt1"/>
                </a:solidFill>
              </a:rPr>
              <a:t>Requirements: </a:t>
            </a:r>
            <a:endParaRPr b="1" u="sng">
              <a:solidFill>
                <a:schemeClr val="lt1"/>
              </a:solidFill>
            </a:endParaRPr>
          </a:p>
          <a:p>
            <a:pPr indent="0" lvl="0" marL="0" rtl="0" algn="l">
              <a:spcBef>
                <a:spcPts val="1200"/>
              </a:spcBef>
              <a:spcAft>
                <a:spcPts val="0"/>
              </a:spcAft>
              <a:buNone/>
            </a:pPr>
            <a:r>
              <a:rPr lang="en">
                <a:solidFill>
                  <a:schemeClr val="lt1"/>
                </a:solidFill>
              </a:rPr>
              <a:t>1 GB of RAM (2 GB is recommended)</a:t>
            </a:r>
            <a:endParaRPr>
              <a:solidFill>
                <a:schemeClr val="lt1"/>
              </a:solidFill>
            </a:endParaRPr>
          </a:p>
          <a:p>
            <a:pPr indent="0" lvl="0" marL="0" rtl="0" algn="l">
              <a:spcBef>
                <a:spcPts val="1200"/>
              </a:spcBef>
              <a:spcAft>
                <a:spcPts val="0"/>
              </a:spcAft>
              <a:buNone/>
            </a:pPr>
            <a:r>
              <a:rPr b="1" lang="en" u="sng">
                <a:solidFill>
                  <a:schemeClr val="lt1"/>
                </a:solidFill>
              </a:rPr>
              <a:t>VirtualBox Settings:</a:t>
            </a:r>
            <a:r>
              <a:rPr lang="en">
                <a:solidFill>
                  <a:schemeClr val="lt1"/>
                </a:solidFill>
              </a:rPr>
              <a:t> Use the Virtual Box “Internal Network / intnet” adapter setting for attacker/victim machines to communicate with each other.</a:t>
            </a:r>
            <a:endParaRPr>
              <a:solidFill>
                <a:schemeClr val="lt1"/>
              </a:solidFill>
            </a:endParaRPr>
          </a:p>
          <a:p>
            <a:pPr indent="0" lvl="0" marL="0" rtl="0" algn="l">
              <a:spcBef>
                <a:spcPts val="1200"/>
              </a:spcBef>
              <a:spcAft>
                <a:spcPts val="0"/>
              </a:spcAft>
              <a:buNone/>
            </a:pPr>
            <a:r>
              <a:rPr b="1" lang="en" u="sng">
                <a:solidFill>
                  <a:schemeClr val="lt1"/>
                </a:solidFill>
              </a:rPr>
              <a:t>Static IP:</a:t>
            </a:r>
            <a:r>
              <a:rPr lang="en">
                <a:solidFill>
                  <a:schemeClr val="lt1"/>
                </a:solidFill>
              </a:rPr>
              <a:t> 192.168.106.51</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Videos Used for Guidance</a:t>
            </a:r>
            <a:endParaRPr>
              <a:solidFill>
                <a:schemeClr val="lt1"/>
              </a:solidFill>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https://www.youtube.com/watch?v=IGIA7eSMxs8&amp;t=647s</a:t>
            </a:r>
            <a:endParaRPr>
              <a:solidFill>
                <a:schemeClr val="lt1"/>
              </a:solidFill>
            </a:endParaRPr>
          </a:p>
          <a:p>
            <a:pPr indent="0" lvl="0" marL="0" rtl="0" algn="l">
              <a:spcBef>
                <a:spcPts val="1200"/>
              </a:spcBef>
              <a:spcAft>
                <a:spcPts val="0"/>
              </a:spcAft>
              <a:buNone/>
            </a:pPr>
            <a:r>
              <a:rPr lang="en">
                <a:solidFill>
                  <a:schemeClr val="lt1"/>
                </a:solidFill>
              </a:rPr>
              <a:t>https://www.youtube.com/watch?v=-q8Jj4aAWYw&amp;t=236s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SQLMAP</a:t>
            </a:r>
            <a:endParaRPr>
              <a:solidFill>
                <a:schemeClr val="lt1"/>
              </a:solidFill>
            </a:endParaRPr>
          </a:p>
          <a:p>
            <a:pPr indent="0" lvl="0" marL="0" rtl="0" algn="l">
              <a:spcBef>
                <a:spcPts val="1200"/>
              </a:spcBef>
              <a:spcAft>
                <a:spcPts val="0"/>
              </a:spcAft>
              <a:buNone/>
            </a:pPr>
            <a:r>
              <a:rPr lang="en">
                <a:solidFill>
                  <a:schemeClr val="lt1"/>
                </a:solidFill>
              </a:rPr>
              <a:t>sqlmap is an open source penetration testing tool that automates the process of detecting and exploiting SQL injection flaws and taking over of database servers.</a:t>
            </a:r>
            <a:endParaRPr>
              <a:solidFill>
                <a:schemeClr val="lt1"/>
              </a:solidFill>
            </a:endParaRPr>
          </a:p>
          <a:p>
            <a:pPr indent="0" lvl="0" marL="0" rtl="0" algn="l">
              <a:spcBef>
                <a:spcPts val="1200"/>
              </a:spcBef>
              <a:spcAft>
                <a:spcPts val="1200"/>
              </a:spcAft>
              <a:buNone/>
            </a:pPr>
            <a:r>
              <a:rPr lang="en">
                <a:solidFill>
                  <a:schemeClr val="lt1"/>
                </a:solidFill>
              </a:rPr>
              <a:t>Once it detects one or more SQL injections on the target host, the user can choose among a variety of options to perform an extensive back-end database management system fingerprint, retrieve DBMS session user and database, enumerate users, password hashes, privileges, databases, dump entire or user’s specific DBMS tables/columns, run his own SQL statement, read specific files on the file system and more.</a:t>
            </a:r>
            <a:endParaRPr>
              <a:solidFill>
                <a:schemeClr val="lt1"/>
              </a:solidFill>
            </a:endParaRPr>
          </a:p>
        </p:txBody>
      </p:sp>
      <p:pic>
        <p:nvPicPr>
          <p:cNvPr id="117" name="Google Shape;117;p18"/>
          <p:cNvPicPr preferRelativeResize="0"/>
          <p:nvPr/>
        </p:nvPicPr>
        <p:blipFill>
          <a:blip r:embed="rId3">
            <a:alphaModFix/>
          </a:blip>
          <a:stretch>
            <a:fillRect/>
          </a:stretch>
        </p:blipFill>
        <p:spPr>
          <a:xfrm>
            <a:off x="3800400" y="305025"/>
            <a:ext cx="1428750" cy="142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Virtual-Box Setup Tutorial</a:t>
            </a:r>
            <a:endParaRPr>
              <a:solidFill>
                <a:schemeClr val="lt1"/>
              </a:solidFill>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1"/>
                </a:solidFill>
              </a:rPr>
              <a:t>a.	Go to https://www.virtualbox.org/wiki/Downloads</a:t>
            </a:r>
            <a:endParaRPr>
              <a:solidFill>
                <a:schemeClr val="lt1"/>
              </a:solidFill>
            </a:endParaRPr>
          </a:p>
          <a:p>
            <a:pPr indent="0" lvl="0" marL="0" rtl="0" algn="l">
              <a:spcBef>
                <a:spcPts val="1200"/>
              </a:spcBef>
              <a:spcAft>
                <a:spcPts val="0"/>
              </a:spcAft>
              <a:buNone/>
            </a:pPr>
            <a:r>
              <a:rPr lang="en">
                <a:solidFill>
                  <a:schemeClr val="lt1"/>
                </a:solidFill>
              </a:rPr>
              <a:t>b.	Select  </a:t>
            </a:r>
            <a:endParaRPr>
              <a:solidFill>
                <a:schemeClr val="lt1"/>
              </a:solidFill>
            </a:endParaRPr>
          </a:p>
          <a:p>
            <a:pPr indent="0" lvl="0" marL="0" rtl="0" algn="l">
              <a:spcBef>
                <a:spcPts val="1200"/>
              </a:spcBef>
              <a:spcAft>
                <a:spcPts val="0"/>
              </a:spcAft>
              <a:buNone/>
            </a:pPr>
            <a:r>
              <a:rPr lang="en">
                <a:solidFill>
                  <a:schemeClr val="lt1"/>
                </a:solidFill>
              </a:rPr>
              <a:t>c.	Let it download, then run the program when finished</a:t>
            </a:r>
            <a:endParaRPr>
              <a:solidFill>
                <a:schemeClr val="lt1"/>
              </a:solidFill>
            </a:endParaRPr>
          </a:p>
          <a:p>
            <a:pPr indent="0" lvl="0" marL="0" rtl="0" algn="l">
              <a:spcBef>
                <a:spcPts val="1200"/>
              </a:spcBef>
              <a:spcAft>
                <a:spcPts val="0"/>
              </a:spcAft>
              <a:buNone/>
            </a:pPr>
            <a:r>
              <a:rPr lang="en">
                <a:solidFill>
                  <a:schemeClr val="lt1"/>
                </a:solidFill>
              </a:rPr>
              <a:t>d.	When VirtualBox opens, select next, next again, next, yes, then install</a:t>
            </a:r>
            <a:endParaRPr>
              <a:solidFill>
                <a:schemeClr val="lt1"/>
              </a:solidFill>
            </a:endParaRPr>
          </a:p>
          <a:p>
            <a:pPr indent="0" lvl="0" marL="0" rtl="0" algn="l">
              <a:spcBef>
                <a:spcPts val="1200"/>
              </a:spcBef>
              <a:spcAft>
                <a:spcPts val="0"/>
              </a:spcAft>
              <a:buNone/>
            </a:pPr>
            <a:r>
              <a:rPr lang="en">
                <a:solidFill>
                  <a:schemeClr val="lt1"/>
                </a:solidFill>
              </a:rPr>
              <a:t>e.	If you get asked to download device software, press install.</a:t>
            </a:r>
            <a:endParaRPr>
              <a:solidFill>
                <a:schemeClr val="lt1"/>
              </a:solidFill>
            </a:endParaRPr>
          </a:p>
          <a:p>
            <a:pPr indent="0" lvl="0" marL="0" rtl="0" algn="l">
              <a:spcBef>
                <a:spcPts val="1200"/>
              </a:spcBef>
              <a:spcAft>
                <a:spcPts val="0"/>
              </a:spcAft>
              <a:buNone/>
            </a:pPr>
            <a:r>
              <a:rPr lang="en">
                <a:solidFill>
                  <a:schemeClr val="lt1"/>
                </a:solidFill>
              </a:rPr>
              <a:t>f.	You may now run VirtualBox</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24" name="Google Shape;124;p19"/>
          <p:cNvPicPr preferRelativeResize="0"/>
          <p:nvPr/>
        </p:nvPicPr>
        <p:blipFill>
          <a:blip r:embed="rId3">
            <a:alphaModFix/>
          </a:blip>
          <a:stretch>
            <a:fillRect/>
          </a:stretch>
        </p:blipFill>
        <p:spPr>
          <a:xfrm>
            <a:off x="1742200" y="1747400"/>
            <a:ext cx="1274690" cy="26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Kali Setup</a:t>
            </a:r>
            <a:endParaRPr>
              <a:solidFill>
                <a:schemeClr val="lt1"/>
              </a:solidFill>
            </a:endParaRPr>
          </a:p>
        </p:txBody>
      </p:sp>
      <p:sp>
        <p:nvSpPr>
          <p:cNvPr id="130" name="Google Shape;130;p20"/>
          <p:cNvSpPr txBox="1"/>
          <p:nvPr>
            <p:ph idx="1" type="body"/>
          </p:nvPr>
        </p:nvSpPr>
        <p:spPr>
          <a:xfrm>
            <a:off x="337425"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Go to </a:t>
            </a:r>
            <a:r>
              <a:rPr lang="en" u="sng">
                <a:solidFill>
                  <a:schemeClr val="hlink"/>
                </a:solidFill>
                <a:hlinkClick r:id="rId3"/>
              </a:rPr>
              <a:t>https://www.kali.org/get-kali/</a:t>
            </a:r>
            <a:r>
              <a:rPr lang="en">
                <a:solidFill>
                  <a:schemeClr val="lt1"/>
                </a:solidFill>
              </a:rPr>
              <a:t>  then Select ⇒</a:t>
            </a:r>
            <a:endParaRPr>
              <a:solidFill>
                <a:schemeClr val="lt1"/>
              </a:solidFill>
            </a:endParaRPr>
          </a:p>
          <a:p>
            <a:pPr indent="0" lvl="0" marL="0" rtl="0" algn="l">
              <a:spcBef>
                <a:spcPts val="1200"/>
              </a:spcBef>
              <a:spcAft>
                <a:spcPts val="0"/>
              </a:spcAft>
              <a:buNone/>
            </a:pPr>
            <a:r>
              <a:rPr lang="en">
                <a:solidFill>
                  <a:schemeClr val="lt1"/>
                </a:solidFill>
              </a:rPr>
              <a:t>Since my system is 64 bit, I will be choosing 64 bit</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Select the download button for your selection ⇒</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0"/>
              </a:spcAft>
              <a:buNone/>
            </a:pPr>
            <a:r>
              <a:rPr lang="en">
                <a:solidFill>
                  <a:schemeClr val="lt1"/>
                </a:solidFill>
              </a:rPr>
              <a:t>Give it a few minutes to download</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31" name="Google Shape;131;p20"/>
          <p:cNvPicPr preferRelativeResize="0"/>
          <p:nvPr/>
        </p:nvPicPr>
        <p:blipFill>
          <a:blip r:embed="rId4">
            <a:alphaModFix/>
          </a:blip>
          <a:stretch>
            <a:fillRect/>
          </a:stretch>
        </p:blipFill>
        <p:spPr>
          <a:xfrm>
            <a:off x="5733823" y="736275"/>
            <a:ext cx="1340550" cy="1211850"/>
          </a:xfrm>
          <a:prstGeom prst="rect">
            <a:avLst/>
          </a:prstGeom>
          <a:noFill/>
          <a:ln>
            <a:noFill/>
          </a:ln>
        </p:spPr>
      </p:pic>
      <p:pic>
        <p:nvPicPr>
          <p:cNvPr id="132" name="Google Shape;132;p20"/>
          <p:cNvPicPr preferRelativeResize="0"/>
          <p:nvPr/>
        </p:nvPicPr>
        <p:blipFill>
          <a:blip r:embed="rId5">
            <a:alphaModFix/>
          </a:blip>
          <a:stretch>
            <a:fillRect/>
          </a:stretch>
        </p:blipFill>
        <p:spPr>
          <a:xfrm>
            <a:off x="5341650" y="2100400"/>
            <a:ext cx="1105200" cy="104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Kali Cont</a:t>
            </a:r>
            <a:endParaRPr>
              <a:solidFill>
                <a:schemeClr val="lt1"/>
              </a:solidFill>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Go to your downloads, then right click on the kali download zipped file, then extract to whatever folder you want</a:t>
            </a:r>
            <a:endParaRPr>
              <a:solidFill>
                <a:schemeClr val="lt1"/>
              </a:solidFill>
            </a:endParaRPr>
          </a:p>
          <a:p>
            <a:pPr indent="0" lvl="0" marL="0" rtl="0" algn="l">
              <a:spcBef>
                <a:spcPts val="1200"/>
              </a:spcBef>
              <a:spcAft>
                <a:spcPts val="0"/>
              </a:spcAft>
              <a:buNone/>
            </a:pPr>
            <a:r>
              <a:rPr lang="en">
                <a:solidFill>
                  <a:schemeClr val="lt1"/>
                </a:solidFill>
              </a:rPr>
              <a:t>Next, load up Virtual Box</a:t>
            </a:r>
            <a:endParaRPr>
              <a:solidFill>
                <a:schemeClr val="lt1"/>
              </a:solidFill>
            </a:endParaRPr>
          </a:p>
          <a:p>
            <a:pPr indent="0" lvl="0" marL="0" rtl="0" algn="l">
              <a:spcBef>
                <a:spcPts val="1200"/>
              </a:spcBef>
              <a:spcAft>
                <a:spcPts val="0"/>
              </a:spcAft>
              <a:buNone/>
            </a:pPr>
            <a:r>
              <a:rPr lang="en">
                <a:solidFill>
                  <a:schemeClr val="lt1"/>
                </a:solidFill>
              </a:rPr>
              <a:t>Select Tools, then New</a:t>
            </a:r>
            <a:endParaRPr>
              <a:solidFill>
                <a:schemeClr val="lt1"/>
              </a:solidFill>
            </a:endParaRPr>
          </a:p>
          <a:p>
            <a:pPr indent="0" lvl="0" marL="0" rtl="0" algn="l">
              <a:spcBef>
                <a:spcPts val="1200"/>
              </a:spcBef>
              <a:spcAft>
                <a:spcPts val="0"/>
              </a:spcAft>
              <a:buNone/>
            </a:pPr>
            <a:r>
              <a:rPr lang="en">
                <a:solidFill>
                  <a:schemeClr val="lt1"/>
                </a:solidFill>
              </a:rPr>
              <a:t>Name: Kali</a:t>
            </a:r>
            <a:endParaRPr>
              <a:solidFill>
                <a:schemeClr val="lt1"/>
              </a:solidFill>
            </a:endParaRPr>
          </a:p>
          <a:p>
            <a:pPr indent="0" lvl="0" marL="0" rtl="0" algn="l">
              <a:spcBef>
                <a:spcPts val="1200"/>
              </a:spcBef>
              <a:spcAft>
                <a:spcPts val="0"/>
              </a:spcAft>
              <a:buNone/>
            </a:pPr>
            <a:r>
              <a:rPr lang="en">
                <a:solidFill>
                  <a:schemeClr val="lt1"/>
                </a:solidFill>
              </a:rPr>
              <a:t>Type: Linux</a:t>
            </a:r>
            <a:endParaRPr>
              <a:solidFill>
                <a:schemeClr val="lt1"/>
              </a:solidFill>
            </a:endParaRPr>
          </a:p>
          <a:p>
            <a:pPr indent="0" lvl="0" marL="0" rtl="0" algn="l">
              <a:spcBef>
                <a:spcPts val="1200"/>
              </a:spcBef>
              <a:spcAft>
                <a:spcPts val="1200"/>
              </a:spcAft>
              <a:buNone/>
            </a:pPr>
            <a:r>
              <a:rPr lang="en">
                <a:solidFill>
                  <a:schemeClr val="lt1"/>
                </a:solidFill>
              </a:rPr>
              <a:t>Version Debian 64 bit, then select next</a:t>
            </a:r>
            <a:endParaRPr>
              <a:solidFill>
                <a:schemeClr val="lt1"/>
              </a:solidFill>
            </a:endParaRPr>
          </a:p>
        </p:txBody>
      </p:sp>
      <p:pic>
        <p:nvPicPr>
          <p:cNvPr id="139" name="Google Shape;139;p21"/>
          <p:cNvPicPr preferRelativeResize="0"/>
          <p:nvPr/>
        </p:nvPicPr>
        <p:blipFill>
          <a:blip r:embed="rId3">
            <a:alphaModFix/>
          </a:blip>
          <a:stretch>
            <a:fillRect/>
          </a:stretch>
        </p:blipFill>
        <p:spPr>
          <a:xfrm>
            <a:off x="4430725" y="1750300"/>
            <a:ext cx="4310250" cy="240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