
<file path=[Content_Types].xml><?xml version="1.0" encoding="utf-8"?>
<Types xmlns="http://schemas.openxmlformats.org/package/2006/content-types">
  <Default Extension="(null)" ContentType="image/x-emf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4"/>
  </p:notesMasterIdLst>
  <p:sldIdLst>
    <p:sldId id="277" r:id="rId2"/>
    <p:sldId id="279" r:id="rId3"/>
    <p:sldId id="314" r:id="rId4"/>
    <p:sldId id="313" r:id="rId5"/>
    <p:sldId id="315" r:id="rId6"/>
    <p:sldId id="284" r:id="rId7"/>
    <p:sldId id="317" r:id="rId8"/>
    <p:sldId id="318" r:id="rId9"/>
    <p:sldId id="257" r:id="rId10"/>
    <p:sldId id="289" r:id="rId11"/>
    <p:sldId id="290" r:id="rId12"/>
    <p:sldId id="296" r:id="rId13"/>
    <p:sldId id="320" r:id="rId14"/>
    <p:sldId id="323" r:id="rId15"/>
    <p:sldId id="332" r:id="rId16"/>
    <p:sldId id="331" r:id="rId17"/>
    <p:sldId id="333" r:id="rId18"/>
    <p:sldId id="325" r:id="rId19"/>
    <p:sldId id="324" r:id="rId20"/>
    <p:sldId id="327" r:id="rId21"/>
    <p:sldId id="330" r:id="rId22"/>
    <p:sldId id="329" r:id="rId23"/>
  </p:sldIdLst>
  <p:sldSz cx="113792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AB9F"/>
    <a:srgbClr val="F8CBAE"/>
    <a:srgbClr val="FEE699"/>
    <a:srgbClr val="7AE9EC"/>
    <a:srgbClr val="00E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0" autoAdjust="0"/>
    <p:restoredTop sz="67483" autoAdjust="0"/>
  </p:normalViewPr>
  <p:slideViewPr>
    <p:cSldViewPr snapToGrid="0">
      <p:cViewPr varScale="1">
        <p:scale>
          <a:sx n="90" d="100"/>
          <a:sy n="90" d="100"/>
        </p:scale>
        <p:origin x="1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D07EA-1D5B-5C41-B975-1A6F2576DD5B}" type="datetimeFigureOut">
              <a:rPr lang="en-US" smtClean="0"/>
              <a:t>6/12/22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05BDF-EDF3-6841-A871-F626CEDFE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2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05BDF-EDF3-6841-A871-F626CEDFEA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83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05BDF-EDF3-6841-A871-F626CEDFEA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51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05BDF-EDF3-6841-A871-F626CEDFEA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97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05BDF-EDF3-6841-A871-F626CEDFEA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7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05BDF-EDF3-6841-A871-F626CEDFEA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26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05BDF-EDF3-6841-A871-F626CEDFEA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35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05BDF-EDF3-6841-A871-F626CEDFEA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22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05BDF-EDF3-6841-A871-F626CEDFEA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24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05BDF-EDF3-6841-A871-F626CEDFEA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12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05BDF-EDF3-6841-A871-F626CEDFEA0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49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05BDF-EDF3-6841-A871-F626CEDFEA0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55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05BDF-EDF3-6841-A871-F626CEDFEA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25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05BDF-EDF3-6841-A871-F626CEDFEA0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35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05BDF-EDF3-6841-A871-F626CEDFEA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75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05BDF-EDF3-6841-A871-F626CEDFEA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3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05BDF-EDF3-6841-A871-F626CEDFEA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8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evaluated our system and it shows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05BDF-EDF3-6841-A871-F626CEDFEA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87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05BDF-EDF3-6841-A871-F626CEDFEA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36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05BDF-EDF3-6841-A871-F626CEDFEA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28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05BDF-EDF3-6841-A871-F626CEDFEA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69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400" y="1047539"/>
            <a:ext cx="8534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361902"/>
            <a:ext cx="85344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FCBA-DAA4-4C48-8A9D-090C6CC25914}" type="datetime1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F821-E37F-9446-A0BA-43BCBE6C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3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80E3-3667-0B4B-9B6B-D2ED2BFD4D75}" type="datetime1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F821-E37F-9446-A0BA-43BCBE6C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0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43240" y="340783"/>
            <a:ext cx="2453640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2320" y="340783"/>
            <a:ext cx="7218680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0922-991A-DA46-9897-4FDF1ED9AC81}" type="datetime1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F821-E37F-9446-A0BA-43BCBE6C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0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FA33-5253-954B-90B2-736F720745A4}" type="datetime1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F821-E37F-9446-A0BA-43BCBE6C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6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393" y="1595756"/>
            <a:ext cx="981456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393" y="4283499"/>
            <a:ext cx="981456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AFB0-DAB7-324A-87F5-8941D7BEE95C}" type="datetime1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F821-E37F-9446-A0BA-43BCBE6C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0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2320" y="1703917"/>
            <a:ext cx="483616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0720" y="1703917"/>
            <a:ext cx="483616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894E-6F49-2A4A-9AF4-2DE96BA96C1A}" type="datetime1">
              <a:rPr lang="en-US" smtClean="0"/>
              <a:t>6/12/22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F821-E37F-9446-A0BA-43BCBE6C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8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802" y="340784"/>
            <a:ext cx="981456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802" y="1569085"/>
            <a:ext cx="4813935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802" y="2338070"/>
            <a:ext cx="4813935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60720" y="1569085"/>
            <a:ext cx="4837642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60720" y="2338070"/>
            <a:ext cx="4837642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70B9-FDAA-454B-B496-165E54EB4EAC}" type="datetime1">
              <a:rPr lang="en-US" smtClean="0"/>
              <a:t>6/12/22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F821-E37F-9446-A0BA-43BCBE6C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3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D74E-2394-AD4A-94A6-D05BCC8A01FC}" type="datetime1">
              <a:rPr lang="en-US" smtClean="0"/>
              <a:t>6/12/22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F821-E37F-9446-A0BA-43BCBE6C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4E8E-116D-FB4F-9837-4120A0873B5A}" type="datetime1">
              <a:rPr lang="en-US" smtClean="0"/>
              <a:t>6/12/22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F821-E37F-9446-A0BA-43BCBE6C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803" y="426720"/>
            <a:ext cx="367008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7642" y="921597"/>
            <a:ext cx="576072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3803" y="1920240"/>
            <a:ext cx="367008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C27-0CE6-AB44-A663-7AECDDCEC3EA}" type="datetime1">
              <a:rPr lang="en-US" smtClean="0"/>
              <a:t>6/12/22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F821-E37F-9446-A0BA-43BCBE6C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8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803" y="426720"/>
            <a:ext cx="367008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7642" y="921597"/>
            <a:ext cx="576072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3803" y="1920240"/>
            <a:ext cx="367008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DD80-FDB3-D249-9F1D-3FC472448217}" type="datetime1">
              <a:rPr lang="en-US" smtClean="0"/>
              <a:t>6/12/22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F821-E37F-9446-A0BA-43BCBE6C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0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2320" y="340784"/>
            <a:ext cx="981456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320" y="1703917"/>
            <a:ext cx="981456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320" y="5932594"/>
            <a:ext cx="25603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C5928-9547-BC47-8089-B0EC15F3600F}" type="datetime1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69360" y="5932594"/>
            <a:ext cx="38404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6560" y="5932594"/>
            <a:ext cx="25603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FF821-E37F-9446-A0BA-43BCBE6C7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/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6.emf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(null)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(null)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5.emf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5.emf"/><Relationship Id="rId4" Type="http://schemas.openxmlformats.org/officeDocument/2006/relationships/image" Target="../media/image6.emf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5.emf"/><Relationship Id="rId4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6.emf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381" y="895773"/>
            <a:ext cx="10892817" cy="222842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 Capability-based Distributed Authorization System to 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Enforce Context-aware Permission Sequences</a:t>
            </a:r>
            <a:br>
              <a:rPr lang="en-US" sz="3484" dirty="0">
                <a:latin typeface="+mn-lt"/>
              </a:rPr>
            </a:br>
            <a:endParaRPr lang="en-US" sz="3484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FE0C43-4BAE-C89D-B980-A0722022D9E6}"/>
              </a:ext>
            </a:extLst>
          </p:cNvPr>
          <p:cNvSpPr/>
          <p:nvPr/>
        </p:nvSpPr>
        <p:spPr>
          <a:xfrm>
            <a:off x="2503181" y="3718276"/>
            <a:ext cx="56896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Reihaneh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Safavi-Naini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rei@ucalgary.ca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3E3D67-F0CE-4C25-3A6F-674AF81C8E29}"/>
              </a:ext>
            </a:extLst>
          </p:cNvPr>
          <p:cNvSpPr/>
          <p:nvPr/>
        </p:nvSpPr>
        <p:spPr>
          <a:xfrm>
            <a:off x="5994400" y="3718275"/>
            <a:ext cx="56896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Philip W. L. Fong </a:t>
            </a:r>
          </a:p>
          <a:p>
            <a:pPr algn="ctr"/>
            <a:r>
              <a:rPr lang="en-US" dirty="0" err="1"/>
              <a:t>pwlfong@ucalgary.ca</a:t>
            </a:r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7A0AC6-DC17-42E5-AB5F-E75F034F3171}"/>
              </a:ext>
            </a:extLst>
          </p:cNvPr>
          <p:cNvSpPr/>
          <p:nvPr/>
        </p:nvSpPr>
        <p:spPr>
          <a:xfrm>
            <a:off x="-740696" y="3743297"/>
            <a:ext cx="56896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Adrian Shuai Li</a:t>
            </a:r>
          </a:p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li3944@purdue.edu</a:t>
            </a:r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B5B0C396-176C-99A4-C5FA-92359DDC77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37200" y="304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E9167D53-5405-E191-C802-CDFF6248CB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896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Text&#10;&#10;Description automatically generated with low confidence">
            <a:extLst>
              <a:ext uri="{FF2B5EF4-FFF2-40B4-BE49-F238E27FC236}">
                <a16:creationId xmlns:a16="http://schemas.microsoft.com/office/drawing/2014/main" id="{C19B7C45-3646-84E3-2072-7F67EB037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50" y="4700514"/>
            <a:ext cx="3736380" cy="15179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D0DD56-02EC-F545-41CF-EBECEEE06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05" y="5293511"/>
            <a:ext cx="5181600" cy="5486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A587D90-B9F6-22A8-F92F-136DCB0412E2}"/>
              </a:ext>
            </a:extLst>
          </p:cNvPr>
          <p:cNvSpPr/>
          <p:nvPr/>
        </p:nvSpPr>
        <p:spPr>
          <a:xfrm>
            <a:off x="2844800" y="2888324"/>
            <a:ext cx="56896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ACM SACMAT 2022</a:t>
            </a:r>
            <a:endParaRPr lang="en-US" sz="2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662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BA698A9-973D-DF4E-914D-B57C15977D6F}"/>
              </a:ext>
            </a:extLst>
          </p:cNvPr>
          <p:cNvGrpSpPr/>
          <p:nvPr/>
        </p:nvGrpSpPr>
        <p:grpSpPr>
          <a:xfrm>
            <a:off x="359651" y="1179872"/>
            <a:ext cx="6188633" cy="5136951"/>
            <a:chOff x="301947" y="1392817"/>
            <a:chExt cx="6140435" cy="4882786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910" y="1392817"/>
              <a:ext cx="1097934" cy="1097934"/>
            </a:xfrm>
            <a:prstGeom prst="rect">
              <a:avLst/>
            </a:prstGeom>
          </p:spPr>
        </p:pic>
        <p:cxnSp>
          <p:nvCxnSpPr>
            <p:cNvPr id="29" name="Straight Arrow Connector 28"/>
            <p:cNvCxnSpPr>
              <a:cxnSpLocks/>
              <a:endCxn id="25" idx="1"/>
            </p:cNvCxnSpPr>
            <p:nvPr/>
          </p:nvCxnSpPr>
          <p:spPr>
            <a:xfrm flipV="1">
              <a:off x="994555" y="1941784"/>
              <a:ext cx="1749355" cy="1198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1331744" y="2381534"/>
              <a:ext cx="1412166" cy="968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>
              <a:off x="1331744" y="3477363"/>
              <a:ext cx="1645901" cy="1011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cxnSpLocks/>
              <a:stCxn id="52" idx="2"/>
            </p:cNvCxnSpPr>
            <p:nvPr/>
          </p:nvCxnSpPr>
          <p:spPr>
            <a:xfrm flipH="1" flipV="1">
              <a:off x="1132764" y="3778366"/>
              <a:ext cx="1608952" cy="9869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0026" y="1835032"/>
              <a:ext cx="671900" cy="630763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947" y="3905302"/>
              <a:ext cx="671900" cy="63076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 rot="19511305">
              <a:off x="1639846" y="2342451"/>
              <a:ext cx="2411899" cy="443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93" dirty="0"/>
                <a:t>Master cap </a:t>
              </a:r>
            </a:p>
            <a:p>
              <a:r>
                <a:rPr lang="en-US" sz="1493" dirty="0"/>
                <a:t>+ESO cap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 rot="1808613">
              <a:off x="1603599" y="4524042"/>
              <a:ext cx="2411899" cy="258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93" dirty="0"/>
                <a:t>resource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261591" y="2593836"/>
              <a:ext cx="719370" cy="289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42" dirty="0"/>
                <a:t>AS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86798" y="3810224"/>
              <a:ext cx="719370" cy="289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42" dirty="0"/>
                <a:t>RS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930732" y="1563525"/>
              <a:ext cx="931476" cy="342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42" dirty="0"/>
                <a:t>Alice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76709" y="5933016"/>
              <a:ext cx="948099" cy="342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42" dirty="0"/>
                <a:t>Alice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1982" y="4525382"/>
              <a:ext cx="671900" cy="630763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C71AE5-53E7-A848-9F4C-780DCB4A27D0}"/>
                </a:ext>
              </a:extLst>
            </p:cNvPr>
            <p:cNvSpPr txBox="1"/>
            <p:nvPr/>
          </p:nvSpPr>
          <p:spPr>
            <a:xfrm>
              <a:off x="5545709" y="5339079"/>
              <a:ext cx="719370" cy="289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42" dirty="0"/>
                <a:t>ESO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306BD54-AE02-BD4C-B7C0-8ED700DBCDC0}"/>
                </a:ext>
              </a:extLst>
            </p:cNvPr>
            <p:cNvCxnSpPr>
              <a:cxnSpLocks/>
            </p:cNvCxnSpPr>
            <p:nvPr/>
          </p:nvCxnSpPr>
          <p:spPr>
            <a:xfrm>
              <a:off x="3621277" y="4548914"/>
              <a:ext cx="17903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C2D40D-A50B-0F49-80A1-523B851521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1277" y="5012940"/>
              <a:ext cx="17903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3F6EADA-657C-3341-BFA3-9659BF7A1A78}"/>
                </a:ext>
              </a:extLst>
            </p:cNvPr>
            <p:cNvSpPr txBox="1"/>
            <p:nvPr/>
          </p:nvSpPr>
          <p:spPr>
            <a:xfrm rot="2004805">
              <a:off x="1870759" y="3992989"/>
              <a:ext cx="2411899" cy="443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93" dirty="0"/>
                <a:t>Master cap </a:t>
              </a:r>
            </a:p>
            <a:p>
              <a:r>
                <a:rPr lang="en-US" sz="1493" dirty="0"/>
                <a:t>+ESO cap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CD8691-4240-3A44-8797-5A1CAA2716DF}"/>
                </a:ext>
              </a:extLst>
            </p:cNvPr>
            <p:cNvSpPr txBox="1"/>
            <p:nvPr/>
          </p:nvSpPr>
          <p:spPr>
            <a:xfrm>
              <a:off x="4030483" y="4214702"/>
              <a:ext cx="2411899" cy="258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93" dirty="0"/>
                <a:t>ESO cap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9BB43AC-3509-D741-A01A-A77A1469CA62}"/>
                </a:ext>
              </a:extLst>
            </p:cNvPr>
            <p:cNvSpPr txBox="1"/>
            <p:nvPr/>
          </p:nvSpPr>
          <p:spPr>
            <a:xfrm>
              <a:off x="3903707" y="5065579"/>
              <a:ext cx="2411899" cy="258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93" dirty="0"/>
                <a:t>Context State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FD500C5-0CFA-04EF-9CFB-03C23A0550FE}"/>
              </a:ext>
            </a:extLst>
          </p:cNvPr>
          <p:cNvSpPr txBox="1"/>
          <p:nvPr/>
        </p:nvSpPr>
        <p:spPr>
          <a:xfrm>
            <a:off x="510593" y="361468"/>
            <a:ext cx="10120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200" dirty="0">
                <a:solidFill>
                  <a:prstClr val="black"/>
                </a:solidFill>
                <a:cs typeface="Arial" panose="020B0604020202020204" pitchFamily="34" charset="0"/>
              </a:rPr>
              <a:t>Adversary model and Attacks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4D7C655-F7F9-4598-5C6A-30B88A7DC4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453" y="1771852"/>
            <a:ext cx="571500" cy="5842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D83714B-0DEF-2BC6-0B1A-AC99E7BC41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080" y="5283834"/>
            <a:ext cx="571500" cy="5842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3A5317B-F9B8-8855-C07C-D49AF90C85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975" y="4413139"/>
            <a:ext cx="729461" cy="76785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5A82DC3-B7BC-9F21-FB7D-783A578FD7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00" y="3008812"/>
            <a:ext cx="787400" cy="9144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81A4FB4-6A09-5768-8DD5-5EE58B51FCBC}"/>
              </a:ext>
            </a:extLst>
          </p:cNvPr>
          <p:cNvSpPr/>
          <p:nvPr/>
        </p:nvSpPr>
        <p:spPr>
          <a:xfrm>
            <a:off x="5691080" y="4093121"/>
            <a:ext cx="460018" cy="11351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7CECC5-9773-D9EA-83EA-9703DD8EC66F}"/>
              </a:ext>
            </a:extLst>
          </p:cNvPr>
          <p:cNvCxnSpPr/>
          <p:nvPr/>
        </p:nvCxnSpPr>
        <p:spPr>
          <a:xfrm>
            <a:off x="5715550" y="4365600"/>
            <a:ext cx="401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5424F5C-1B34-F5F7-053C-CD50362182D8}"/>
              </a:ext>
            </a:extLst>
          </p:cNvPr>
          <p:cNvCxnSpPr/>
          <p:nvPr/>
        </p:nvCxnSpPr>
        <p:spPr>
          <a:xfrm>
            <a:off x="5712732" y="4500254"/>
            <a:ext cx="401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6224B96-D70B-C748-06CC-15BDAE0629C5}"/>
              </a:ext>
            </a:extLst>
          </p:cNvPr>
          <p:cNvCxnSpPr/>
          <p:nvPr/>
        </p:nvCxnSpPr>
        <p:spPr>
          <a:xfrm>
            <a:off x="5720110" y="4655877"/>
            <a:ext cx="401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7B77EE5-0576-9FD6-3883-69E57726C163}"/>
              </a:ext>
            </a:extLst>
          </p:cNvPr>
          <p:cNvSpPr txBox="1"/>
          <p:nvPr/>
        </p:nvSpPr>
        <p:spPr>
          <a:xfrm>
            <a:off x="6334407" y="921397"/>
            <a:ext cx="4876959" cy="424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587" indent="-355587">
              <a:buFont typeface="Arial" panose="020B0604020202020204" pitchFamily="34" charset="0"/>
              <a:buChar char="•"/>
            </a:pPr>
            <a:r>
              <a:rPr lang="en-CA" sz="2000" dirty="0"/>
              <a:t>Token forgery and tampering ✅</a:t>
            </a:r>
          </a:p>
          <a:p>
            <a:r>
              <a:rPr lang="en-CA" sz="2000" dirty="0"/>
              <a:t> </a:t>
            </a:r>
            <a:endParaRPr lang="en-CA" sz="2000" dirty="0">
              <a:solidFill>
                <a:srgbClr val="FF0000"/>
              </a:solidFill>
            </a:endParaRPr>
          </a:p>
          <a:p>
            <a:pPr marL="355587" indent="-355587">
              <a:buFont typeface="Arial" panose="020B0604020202020204" pitchFamily="34" charset="0"/>
              <a:buChar char="•"/>
            </a:pPr>
            <a:r>
              <a:rPr lang="en-CA" sz="2000" dirty="0"/>
              <a:t>Token theft ✅</a:t>
            </a:r>
          </a:p>
          <a:p>
            <a:pPr marL="355587" indent="-355587">
              <a:buFont typeface="Arial" panose="020B0604020202020204" pitchFamily="34" charset="0"/>
              <a:buChar char="•"/>
            </a:pPr>
            <a:endParaRPr lang="en-CA" sz="2000" dirty="0">
              <a:solidFill>
                <a:srgbClr val="FF0000"/>
              </a:solidFill>
            </a:endParaRPr>
          </a:p>
          <a:p>
            <a:pPr marL="355587" indent="-355587">
              <a:buFont typeface="Arial" panose="020B0604020202020204" pitchFamily="34" charset="0"/>
              <a:buChar char="•"/>
            </a:pPr>
            <a:r>
              <a:rPr lang="en-CA" sz="2000" dirty="0"/>
              <a:t>Client Impersonation ✅</a:t>
            </a:r>
          </a:p>
          <a:p>
            <a:pPr marL="355587" indent="-355587">
              <a:buFont typeface="Arial" panose="020B0604020202020204" pitchFamily="34" charset="0"/>
              <a:buChar char="•"/>
            </a:pPr>
            <a:endParaRPr lang="en-CA" sz="2000" dirty="0">
              <a:solidFill>
                <a:srgbClr val="FF0000"/>
              </a:solidFill>
            </a:endParaRPr>
          </a:p>
          <a:p>
            <a:pPr marL="355587" indent="-355587">
              <a:buFont typeface="Arial" panose="020B0604020202020204" pitchFamily="34" charset="0"/>
              <a:buChar char="•"/>
            </a:pPr>
            <a:r>
              <a:rPr lang="en-CA" sz="2000" dirty="0"/>
              <a:t>Replay attack ✅</a:t>
            </a:r>
          </a:p>
          <a:p>
            <a:pPr marL="355587" indent="-355587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355587" indent="-355587">
              <a:buFont typeface="Arial" panose="020B0604020202020204" pitchFamily="34" charset="0"/>
              <a:buChar char="•"/>
            </a:pPr>
            <a:r>
              <a:rPr lang="en-US" sz="2000" b="1" dirty="0"/>
              <a:t>Client impersonates as RS</a:t>
            </a:r>
          </a:p>
          <a:p>
            <a:pPr marL="812787" lvl="1" indent="-355587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RS Authentication </a:t>
            </a:r>
          </a:p>
          <a:p>
            <a:pPr marL="355587" indent="-355587">
              <a:buFont typeface="Arial" panose="020B0604020202020204" pitchFamily="34" charset="0"/>
              <a:buChar char="•"/>
            </a:pPr>
            <a:endParaRPr lang="en-CA" sz="1742" dirty="0">
              <a:solidFill>
                <a:srgbClr val="FF0000"/>
              </a:solidFill>
            </a:endParaRPr>
          </a:p>
          <a:p>
            <a:pPr lvl="1"/>
            <a:endParaRPr lang="en-CA" sz="1742" dirty="0">
              <a:solidFill>
                <a:srgbClr val="FF0000"/>
              </a:solidFill>
            </a:endParaRPr>
          </a:p>
          <a:p>
            <a:pPr lvl="1"/>
            <a:endParaRPr lang="en-CA" sz="1742" dirty="0">
              <a:solidFill>
                <a:srgbClr val="FF0000"/>
              </a:solidFill>
            </a:endParaRPr>
          </a:p>
          <a:p>
            <a:pPr lvl="1"/>
            <a:endParaRPr lang="en-CA" sz="1742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3A87D-F83B-BB25-5DF8-F4B5B5F6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EBEC-5EB2-7E45-9E43-AE1827A9E5C2}" type="datetime1">
              <a:rPr lang="en-US" smtClean="0"/>
              <a:t>6/12/22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A19E5-12F9-6677-170D-BE67BF239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F821-E37F-9446-A0BA-43BCBE6C7C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05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2670B3-34CA-BA3E-7106-02EB682FFB0C}"/>
              </a:ext>
            </a:extLst>
          </p:cNvPr>
          <p:cNvSpPr txBox="1"/>
          <p:nvPr/>
        </p:nvSpPr>
        <p:spPr>
          <a:xfrm>
            <a:off x="451934" y="-663150"/>
            <a:ext cx="3724118" cy="4132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3200" kern="1200" dirty="0">
                <a:solidFill>
                  <a:schemeClr val="tx1"/>
                </a:solidFill>
                <a:ea typeface="+mj-ea"/>
                <a:cs typeface="+mj-cs"/>
              </a:rPr>
              <a:t>Generic flow diagram of our system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b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1933" y="1829560"/>
            <a:ext cx="3724117" cy="3533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➞ </a:t>
            </a:r>
            <a:r>
              <a:rPr lang="en-US" dirty="0">
                <a:solidFill>
                  <a:srgbClr val="C00000"/>
                </a:solidFill>
              </a:rPr>
              <a:t>fast revocation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➞ </a:t>
            </a:r>
            <a:r>
              <a:rPr lang="en-US" dirty="0">
                <a:solidFill>
                  <a:srgbClr val="C00000"/>
                </a:solidFill>
              </a:rPr>
              <a:t>One time interaction </a:t>
            </a:r>
            <a:r>
              <a:rPr lang="en-US" dirty="0"/>
              <a:t>with the AS per session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➞ </a:t>
            </a:r>
            <a:r>
              <a:rPr lang="en-US" dirty="0">
                <a:solidFill>
                  <a:srgbClr val="C00000"/>
                </a:solidFill>
              </a:rPr>
              <a:t>Lightweight computation </a:t>
            </a:r>
            <a:r>
              <a:rPr lang="en-US" dirty="0"/>
              <a:t>on the RS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➞ Verifiable </a:t>
            </a:r>
            <a:r>
              <a:rPr lang="en-US" dirty="0">
                <a:solidFill>
                  <a:srgbClr val="C00000"/>
                </a:solidFill>
              </a:rPr>
              <a:t>integrity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➞ Inability to violate the permission sequence by </a:t>
            </a:r>
            <a:r>
              <a:rPr lang="en-US" dirty="0">
                <a:solidFill>
                  <a:srgbClr val="C00000"/>
                </a:solidFill>
              </a:rPr>
              <a:t>replaying tokens</a:t>
            </a:r>
            <a:r>
              <a:rPr lang="en-US" dirty="0"/>
              <a:t>. </a:t>
            </a:r>
          </a:p>
        </p:txBody>
      </p:sp>
      <p:sp>
        <p:nvSpPr>
          <p:cNvPr id="79" name="Rectangle 5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9785" y="0"/>
            <a:ext cx="7049415" cy="64008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2108" y="520598"/>
            <a:ext cx="6145158" cy="535657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37D19-6247-E345-A931-1AC9B9D6E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471" y="1186625"/>
            <a:ext cx="5618042" cy="4024518"/>
          </a:xfrm>
          <a:prstGeom prst="rect">
            <a:avLst/>
          </a:prstGeom>
          <a:effec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32440-F7C8-8780-D00C-A216A642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83AE-36F1-8D43-8CCA-7BB657426CEA}" type="datetime1">
              <a:rPr lang="en-US" smtClean="0"/>
              <a:t>6/12/22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C962C-7396-4C6F-9A57-07895F00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F821-E37F-9446-A0BA-43BCBE6C7C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2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9">
            <a:extLst>
              <a:ext uri="{FF2B5EF4-FFF2-40B4-BE49-F238E27FC236}">
                <a16:creationId xmlns:a16="http://schemas.microsoft.com/office/drawing/2014/main" id="{D19BB8BE-1351-4D9B-B761-F84A0B5B6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76354" cy="640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2233AA-8D47-BA43-8CCF-761142C4345B}"/>
              </a:ext>
            </a:extLst>
          </p:cNvPr>
          <p:cNvSpPr txBox="1"/>
          <p:nvPr/>
        </p:nvSpPr>
        <p:spPr>
          <a:xfrm>
            <a:off x="7106399" y="1730586"/>
            <a:ext cx="3876695" cy="2939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OAuth client credential grant with proof-of-possession tokens.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implement ABAC  as the authorization mechanism in the AS. 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E84937-4408-7049-95B0-6AE345906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73" y="1553363"/>
            <a:ext cx="5937866" cy="36822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255A863-1DC5-C69D-38AE-C5E2FC66FBDF}"/>
              </a:ext>
            </a:extLst>
          </p:cNvPr>
          <p:cNvSpPr txBox="1"/>
          <p:nvPr/>
        </p:nvSpPr>
        <p:spPr>
          <a:xfrm>
            <a:off x="510593" y="361468"/>
            <a:ext cx="10120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200" dirty="0">
                <a:solidFill>
                  <a:prstClr val="black"/>
                </a:solidFill>
                <a:cs typeface="Arial" panose="020B0604020202020204" pitchFamily="34" charset="0"/>
              </a:rPr>
              <a:t>Implementation – OAuth extension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8B80C-17E0-5C4A-C4AD-72277D6E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056-9B3A-8C4E-96AA-249EDE995559}" type="datetime1">
              <a:rPr lang="en-US" smtClean="0"/>
              <a:t>6/12/22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CDE56-6819-6C7A-4E3D-E3F13D6A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F821-E37F-9446-A0BA-43BCBE6C7C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17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8924D7CB-1A9C-F8DD-8908-321E0F7D2852}"/>
              </a:ext>
            </a:extLst>
          </p:cNvPr>
          <p:cNvSpPr txBox="1"/>
          <p:nvPr/>
        </p:nvSpPr>
        <p:spPr>
          <a:xfrm>
            <a:off x="510593" y="361468"/>
            <a:ext cx="10120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200" dirty="0">
                <a:solidFill>
                  <a:prstClr val="black"/>
                </a:solidFill>
                <a:cs typeface="Arial" panose="020B0604020202020204" pitchFamily="34" charset="0"/>
              </a:rPr>
              <a:t>Use case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D527EA-0681-8211-F262-10483E020C56}"/>
              </a:ext>
            </a:extLst>
          </p:cNvPr>
          <p:cNvSpPr/>
          <p:nvPr/>
        </p:nvSpPr>
        <p:spPr>
          <a:xfrm>
            <a:off x="510593" y="1449013"/>
            <a:ext cx="103343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nLibertineT"/>
              </a:rPr>
              <a:t>Alice uses Application B that requires a paid membership. Application B offers Alice the option to pay her membership monthly using her credit card. Alice authorizes her credit card company to pay the application fee under the following conditions. </a:t>
            </a:r>
          </a:p>
          <a:p>
            <a:endParaRPr lang="en-US" dirty="0">
              <a:latin typeface="LinLibertineT"/>
            </a:endParaRPr>
          </a:p>
          <a:p>
            <a:r>
              <a:rPr lang="en-US" dirty="0"/>
              <a:t>Application B can make </a:t>
            </a:r>
            <a:r>
              <a:rPr lang="en-US" dirty="0">
                <a:solidFill>
                  <a:srgbClr val="C00000"/>
                </a:solidFill>
              </a:rPr>
              <a:t>once a month </a:t>
            </a:r>
            <a:r>
              <a:rPr lang="en-US" dirty="0">
                <a:solidFill>
                  <a:schemeClr val="accent1"/>
                </a:solidFill>
              </a:rPr>
              <a:t>$10 charge </a:t>
            </a:r>
            <a:r>
              <a:rPr lang="en-US" dirty="0"/>
              <a:t>to Alice’s account,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under the condition that Alice has been using Application B for the past two months. </a:t>
            </a:r>
          </a:p>
          <a:p>
            <a:endParaRPr lang="en-US" dirty="0"/>
          </a:p>
          <a:p>
            <a:r>
              <a:rPr lang="en-US" dirty="0"/>
              <a:t>Thus a payment request will be rejected in the following cases,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 B is requesting an amount different from $10.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 B is charging $10 to Alice’s account for the second time in the same month.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Alice has stopped using Application B, but she has not canceled her subscription. </a:t>
            </a:r>
          </a:p>
          <a:p>
            <a:endParaRPr lang="en-US" dirty="0"/>
          </a:p>
          <a:p>
            <a:r>
              <a:rPr lang="en-US" dirty="0"/>
              <a:t>This last case will be detected by monitoring access to the application. </a:t>
            </a:r>
          </a:p>
          <a:p>
            <a:pPr>
              <a:buFont typeface="+mj-lt"/>
              <a:buAutoNum type="arabicPeriod"/>
            </a:pPr>
            <a:endParaRPr lang="en-US" dirty="0">
              <a:effectLst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B41DD-69F7-4492-268A-1035259D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E549-03BF-5346-AC90-C9B17BB33FB4}" type="datetime1">
              <a:rPr lang="en-US" smtClean="0"/>
              <a:t>6/12/22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7188E-8673-C14E-B384-46098D0F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F821-E37F-9446-A0BA-43BCBE6C7C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25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76354" cy="640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24D7CB-1A9C-F8DD-8908-321E0F7D2852}"/>
              </a:ext>
            </a:extLst>
          </p:cNvPr>
          <p:cNvSpPr txBox="1"/>
          <p:nvPr/>
        </p:nvSpPr>
        <p:spPr>
          <a:xfrm>
            <a:off x="782320" y="340783"/>
            <a:ext cx="9814560" cy="1736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753843-C8AF-E008-40D5-033B71420113}"/>
              </a:ext>
            </a:extLst>
          </p:cNvPr>
          <p:cNvSpPr txBox="1"/>
          <p:nvPr/>
        </p:nvSpPr>
        <p:spPr>
          <a:xfrm>
            <a:off x="510593" y="361468"/>
            <a:ext cx="1012041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3200" dirty="0"/>
              <a:t>Solutions – policy example in JSON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0C813A-33B3-F45A-6108-E5FEF0052511}"/>
              </a:ext>
            </a:extLst>
          </p:cNvPr>
          <p:cNvSpPr/>
          <p:nvPr/>
        </p:nvSpPr>
        <p:spPr>
          <a:xfrm>
            <a:off x="1678865" y="5469086"/>
            <a:ext cx="7783872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Application B can make </a:t>
            </a:r>
            <a:r>
              <a:rPr lang="en-US" dirty="0">
                <a:solidFill>
                  <a:srgbClr val="C00000"/>
                </a:solidFill>
              </a:rPr>
              <a:t>once a month $10 charge </a:t>
            </a:r>
            <a:r>
              <a:rPr lang="en-US" dirty="0"/>
              <a:t>to Alice’s account, under the condition that </a:t>
            </a:r>
            <a:r>
              <a:rPr lang="en-US" dirty="0">
                <a:solidFill>
                  <a:srgbClr val="C00000"/>
                </a:solidFill>
              </a:rPr>
              <a:t>Alice has been using Application B for the past two months. </a:t>
            </a:r>
          </a:p>
        </p:txBody>
      </p:sp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8DA35FD-5AB4-9EA9-4AD9-785987E8EC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5"/>
          <a:stretch/>
        </p:blipFill>
        <p:spPr>
          <a:xfrm>
            <a:off x="3509434" y="1207166"/>
            <a:ext cx="4621844" cy="4087732"/>
          </a:xfrm>
          <a:prstGeom prst="rect">
            <a:avLst/>
          </a:prstGeom>
          <a:effec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71DA46F-79F5-3835-63CE-E17A1F0FC78D}"/>
              </a:ext>
            </a:extLst>
          </p:cNvPr>
          <p:cNvSpPr/>
          <p:nvPr/>
        </p:nvSpPr>
        <p:spPr>
          <a:xfrm>
            <a:off x="4236334" y="3350645"/>
            <a:ext cx="2476982" cy="844952"/>
          </a:xfrm>
          <a:prstGeom prst="rect">
            <a:avLst/>
          </a:prstGeom>
          <a:solidFill>
            <a:schemeClr val="accent1">
              <a:alpha val="6393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</a:schemeClr>
                </a:solidFill>
              </a:ln>
              <a:noFill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BFFC76-69A8-FD9C-73F7-4297324D5829}"/>
              </a:ext>
            </a:extLst>
          </p:cNvPr>
          <p:cNvSpPr/>
          <p:nvPr/>
        </p:nvSpPr>
        <p:spPr>
          <a:xfrm>
            <a:off x="4236334" y="4197862"/>
            <a:ext cx="3894944" cy="189511"/>
          </a:xfrm>
          <a:prstGeom prst="rect">
            <a:avLst/>
          </a:prstGeom>
          <a:solidFill>
            <a:schemeClr val="accent1">
              <a:alpha val="6393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shade val="50000"/>
                  </a:schemeClr>
                </a:solidFill>
              </a:ln>
              <a:noFill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149F7-3A9A-1890-6B44-676CE4F3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14FC-8D3E-5D45-A01E-723A1B6CC354}" type="datetime1">
              <a:rPr lang="en-US" smtClean="0"/>
              <a:t>6/12/22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36C82-12CB-4B23-85EC-9B4088C1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F821-E37F-9446-A0BA-43BCBE6C7C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8" grpId="0" animBg="1"/>
      <p:bldP spid="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76354" cy="640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24D7CB-1A9C-F8DD-8908-321E0F7D2852}"/>
              </a:ext>
            </a:extLst>
          </p:cNvPr>
          <p:cNvSpPr txBox="1"/>
          <p:nvPr/>
        </p:nvSpPr>
        <p:spPr>
          <a:xfrm>
            <a:off x="782320" y="340783"/>
            <a:ext cx="9814560" cy="1736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753843-C8AF-E008-40D5-033B71420113}"/>
              </a:ext>
            </a:extLst>
          </p:cNvPr>
          <p:cNvSpPr txBox="1"/>
          <p:nvPr/>
        </p:nvSpPr>
        <p:spPr>
          <a:xfrm>
            <a:off x="510593" y="361468"/>
            <a:ext cx="1012041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3200" dirty="0"/>
              <a:t>Solutions – policy example in JSON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EE37DB-D58D-0D9D-BBC5-FB046E6067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536" y="1127588"/>
            <a:ext cx="1106552" cy="115508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C94D86-399F-78C5-7AFA-2EE0D6A17DE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109450" y="1705131"/>
            <a:ext cx="1763086" cy="12607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8F8DAC-20CA-CE54-D86C-76A74DB2305A}"/>
              </a:ext>
            </a:extLst>
          </p:cNvPr>
          <p:cNvCxnSpPr/>
          <p:nvPr/>
        </p:nvCxnSpPr>
        <p:spPr>
          <a:xfrm flipH="1">
            <a:off x="5449286" y="2167771"/>
            <a:ext cx="1423251" cy="101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850A30-725F-F5F5-8D9C-5139B30B916E}"/>
              </a:ext>
            </a:extLst>
          </p:cNvPr>
          <p:cNvCxnSpPr>
            <a:cxnSpLocks/>
          </p:cNvCxnSpPr>
          <p:nvPr/>
        </p:nvCxnSpPr>
        <p:spPr>
          <a:xfrm>
            <a:off x="5449286" y="3320642"/>
            <a:ext cx="1658820" cy="1063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0FECEE-138D-BAE1-9EC1-6D599BD58D53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5248744" y="3637313"/>
            <a:ext cx="1621581" cy="103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56EA30E-FD60-7218-8EB2-47F1C34CC7F0}"/>
              </a:ext>
            </a:extLst>
          </p:cNvPr>
          <p:cNvSpPr txBox="1"/>
          <p:nvPr/>
        </p:nvSpPr>
        <p:spPr>
          <a:xfrm rot="19511305">
            <a:off x="5759806" y="2126654"/>
            <a:ext cx="2430831" cy="466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93" dirty="0"/>
              <a:t>Master cap </a:t>
            </a:r>
          </a:p>
          <a:p>
            <a:r>
              <a:rPr lang="en-US" sz="1493" dirty="0"/>
              <a:t>+ESO cap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58B4D2-4940-53DF-2896-028E3A1A5A57}"/>
              </a:ext>
            </a:extLst>
          </p:cNvPr>
          <p:cNvSpPr txBox="1"/>
          <p:nvPr/>
        </p:nvSpPr>
        <p:spPr>
          <a:xfrm rot="1808613">
            <a:off x="5723275" y="4421804"/>
            <a:ext cx="2430831" cy="272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93" dirty="0"/>
              <a:t>resource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3C40E8-C170-1537-0B21-ADA61E167CD6}"/>
              </a:ext>
            </a:extLst>
          </p:cNvPr>
          <p:cNvSpPr txBox="1"/>
          <p:nvPr/>
        </p:nvSpPr>
        <p:spPr>
          <a:xfrm>
            <a:off x="7394281" y="2391124"/>
            <a:ext cx="725017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42" dirty="0"/>
              <a:t>AS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FAEFD7-97D0-734D-38F7-E69C6BD258E8}"/>
              </a:ext>
            </a:extLst>
          </p:cNvPr>
          <p:cNvSpPr txBox="1"/>
          <p:nvPr/>
        </p:nvSpPr>
        <p:spPr>
          <a:xfrm>
            <a:off x="7318901" y="3670829"/>
            <a:ext cx="725017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42" dirty="0"/>
              <a:t>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5D2D53-0541-0960-C4A2-A55F20EAFF3B}"/>
              </a:ext>
            </a:extLst>
          </p:cNvPr>
          <p:cNvSpPr txBox="1"/>
          <p:nvPr/>
        </p:nvSpPr>
        <p:spPr>
          <a:xfrm>
            <a:off x="8068674" y="1307182"/>
            <a:ext cx="938787" cy="360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42" dirty="0"/>
              <a:t>Alice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0276FB-9874-0F1D-6CDA-32C3EA8BFC37}"/>
              </a:ext>
            </a:extLst>
          </p:cNvPr>
          <p:cNvSpPr txBox="1"/>
          <p:nvPr/>
        </p:nvSpPr>
        <p:spPr>
          <a:xfrm>
            <a:off x="7183938" y="5627160"/>
            <a:ext cx="955541" cy="360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42" dirty="0"/>
              <a:t>Alice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AAA87D-E63E-6249-1216-6FA036AE8167}"/>
              </a:ext>
            </a:extLst>
          </p:cNvPr>
          <p:cNvSpPr txBox="1"/>
          <p:nvPr/>
        </p:nvSpPr>
        <p:spPr>
          <a:xfrm>
            <a:off x="9696328" y="5279266"/>
            <a:ext cx="725017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42" dirty="0"/>
              <a:t>ESO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974AF0-F984-9588-B8B2-D560C5ADC050}"/>
              </a:ext>
            </a:extLst>
          </p:cNvPr>
          <p:cNvCxnSpPr>
            <a:cxnSpLocks/>
          </p:cNvCxnSpPr>
          <p:nvPr/>
        </p:nvCxnSpPr>
        <p:spPr>
          <a:xfrm>
            <a:off x="7756790" y="4447970"/>
            <a:ext cx="1804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1CC900-758F-5D7E-27ED-ED779C359E3D}"/>
              </a:ext>
            </a:extLst>
          </p:cNvPr>
          <p:cNvCxnSpPr>
            <a:cxnSpLocks/>
          </p:cNvCxnSpPr>
          <p:nvPr/>
        </p:nvCxnSpPr>
        <p:spPr>
          <a:xfrm flipH="1">
            <a:off x="7756790" y="4936151"/>
            <a:ext cx="1804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BB0821-BCD7-6126-CECD-3F4126955A1B}"/>
              </a:ext>
            </a:extLst>
          </p:cNvPr>
          <p:cNvSpPr txBox="1"/>
          <p:nvPr/>
        </p:nvSpPr>
        <p:spPr>
          <a:xfrm rot="2004805">
            <a:off x="5992532" y="3863108"/>
            <a:ext cx="2430831" cy="466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93" dirty="0"/>
              <a:t>Master cap </a:t>
            </a:r>
          </a:p>
          <a:p>
            <a:r>
              <a:rPr lang="en-US" sz="1493" dirty="0"/>
              <a:t>+ESO cap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CD1F96-5B95-A0D8-73B1-6343FEB523A0}"/>
              </a:ext>
            </a:extLst>
          </p:cNvPr>
          <p:cNvSpPr txBox="1"/>
          <p:nvPr/>
        </p:nvSpPr>
        <p:spPr>
          <a:xfrm>
            <a:off x="8169208" y="4096362"/>
            <a:ext cx="2430831" cy="272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93" dirty="0"/>
              <a:t>ESO cap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29B4A9-394C-7CF1-2F77-B28905AFEF2E}"/>
              </a:ext>
            </a:extLst>
          </p:cNvPr>
          <p:cNvSpPr txBox="1"/>
          <p:nvPr/>
        </p:nvSpPr>
        <p:spPr>
          <a:xfrm>
            <a:off x="8041437" y="4991530"/>
            <a:ext cx="2430831" cy="272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93" dirty="0"/>
              <a:t>Context State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B63A8BC-F9C8-7C15-17BE-500E38B5A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700" y="4920413"/>
            <a:ext cx="571500" cy="5842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5A58C24-BE36-0A33-0947-491F77BD8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298" y="1686668"/>
            <a:ext cx="571500" cy="584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BCCFC80-25CB-6B02-DF93-8D824718F0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689" y="4128330"/>
            <a:ext cx="729461" cy="767854"/>
          </a:xfrm>
          <a:prstGeom prst="rect">
            <a:avLst/>
          </a:prstGeom>
        </p:spPr>
      </p:pic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503D348-E50E-D9E9-202B-184C6EF23FDD}"/>
              </a:ext>
            </a:extLst>
          </p:cNvPr>
          <p:cNvSpPr/>
          <p:nvPr/>
        </p:nvSpPr>
        <p:spPr>
          <a:xfrm>
            <a:off x="9717611" y="4091567"/>
            <a:ext cx="460018" cy="11351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715F0F1-E45C-366F-E7CD-8A0F25AD5465}"/>
              </a:ext>
            </a:extLst>
          </p:cNvPr>
          <p:cNvCxnSpPr/>
          <p:nvPr/>
        </p:nvCxnSpPr>
        <p:spPr>
          <a:xfrm>
            <a:off x="9746641" y="4353858"/>
            <a:ext cx="401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376411E-A780-AC6E-A338-B79B019E73E2}"/>
              </a:ext>
            </a:extLst>
          </p:cNvPr>
          <p:cNvCxnSpPr/>
          <p:nvPr/>
        </p:nvCxnSpPr>
        <p:spPr>
          <a:xfrm>
            <a:off x="9746641" y="4516813"/>
            <a:ext cx="401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C2ECF74-C435-FE6E-1CCD-0CBAD3D84C11}"/>
              </a:ext>
            </a:extLst>
          </p:cNvPr>
          <p:cNvCxnSpPr/>
          <p:nvPr/>
        </p:nvCxnSpPr>
        <p:spPr>
          <a:xfrm>
            <a:off x="9746641" y="4675677"/>
            <a:ext cx="401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410740C5-141A-55D9-F02F-676CCDBD50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07" y="2965900"/>
            <a:ext cx="787400" cy="9144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1D27CD5-0D5C-15B5-8B58-D94ADBA06D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93" y="1643074"/>
            <a:ext cx="4229102" cy="1155085"/>
          </a:xfrm>
          <a:prstGeom prst="rect">
            <a:avLst/>
          </a:prstGeom>
        </p:spPr>
      </p:pic>
      <p:pic>
        <p:nvPicPr>
          <p:cNvPr id="43" name="Picture 42" descr="Text&#10;&#10;Description automatically generated">
            <a:extLst>
              <a:ext uri="{FF2B5EF4-FFF2-40B4-BE49-F238E27FC236}">
                <a16:creationId xmlns:a16="http://schemas.microsoft.com/office/drawing/2014/main" id="{2F8E22B0-2C86-001A-4991-0A05B30699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26" y="4086726"/>
            <a:ext cx="4536937" cy="1952606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F79C1AB6-1345-0CB2-609B-57180CDE77B9}"/>
              </a:ext>
            </a:extLst>
          </p:cNvPr>
          <p:cNvSpPr/>
          <p:nvPr/>
        </p:nvSpPr>
        <p:spPr>
          <a:xfrm>
            <a:off x="782320" y="2167771"/>
            <a:ext cx="3673933" cy="375702"/>
          </a:xfrm>
          <a:prstGeom prst="rect">
            <a:avLst/>
          </a:prstGeom>
          <a:noFill/>
          <a:ln w="25400">
            <a:solidFill>
              <a:srgbClr val="67AB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>
            <a:extLst>
              <a:ext uri="{FF2B5EF4-FFF2-40B4-BE49-F238E27FC236}">
                <a16:creationId xmlns:a16="http://schemas.microsoft.com/office/drawing/2014/main" id="{4EB807C2-8839-6891-81C2-BB56E3F55DFE}"/>
              </a:ext>
            </a:extLst>
          </p:cNvPr>
          <p:cNvSpPr/>
          <p:nvPr/>
        </p:nvSpPr>
        <p:spPr>
          <a:xfrm>
            <a:off x="2260107" y="2931641"/>
            <a:ext cx="327499" cy="1155085"/>
          </a:xfrm>
          <a:prstGeom prst="downArrow">
            <a:avLst/>
          </a:prstGeom>
          <a:solidFill>
            <a:srgbClr val="67AB9F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E2872-7D52-8452-66A8-31A28B8C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FA97-DC41-8C43-854C-886E80B04976}" type="datetime1">
              <a:rPr lang="en-US" smtClean="0"/>
              <a:t>6/12/22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332B0-1E4C-D248-5A7C-EEA7775F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F821-E37F-9446-A0BA-43BCBE6C7C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80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76354" cy="640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24D7CB-1A9C-F8DD-8908-321E0F7D2852}"/>
              </a:ext>
            </a:extLst>
          </p:cNvPr>
          <p:cNvSpPr txBox="1"/>
          <p:nvPr/>
        </p:nvSpPr>
        <p:spPr>
          <a:xfrm>
            <a:off x="782320" y="340783"/>
            <a:ext cx="9814560" cy="1736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753843-C8AF-E008-40D5-033B71420113}"/>
              </a:ext>
            </a:extLst>
          </p:cNvPr>
          <p:cNvSpPr txBox="1"/>
          <p:nvPr/>
        </p:nvSpPr>
        <p:spPr>
          <a:xfrm>
            <a:off x="510593" y="361468"/>
            <a:ext cx="1012041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3200" dirty="0"/>
              <a:t>Solutions – policy example in JSON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4202FE-E609-9B7C-1AED-C06CAE4ECB62}"/>
              </a:ext>
            </a:extLst>
          </p:cNvPr>
          <p:cNvGrpSpPr/>
          <p:nvPr/>
        </p:nvGrpSpPr>
        <p:grpSpPr>
          <a:xfrm>
            <a:off x="1324336" y="1179340"/>
            <a:ext cx="5490589" cy="4859992"/>
            <a:chOff x="994555" y="1392817"/>
            <a:chExt cx="5447827" cy="461953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FEE37DB-D58D-0D9D-BBC5-FB046E606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910" y="1392817"/>
              <a:ext cx="1097934" cy="1097934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1C94D86-399F-78C5-7AFA-2EE0D6A17DEE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994555" y="1941784"/>
              <a:ext cx="1749355" cy="11983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F8F8DAC-20CA-CE54-D86C-76A74DB2305A}"/>
                </a:ext>
              </a:extLst>
            </p:cNvPr>
            <p:cNvCxnSpPr/>
            <p:nvPr/>
          </p:nvCxnSpPr>
          <p:spPr>
            <a:xfrm flipH="1">
              <a:off x="1331744" y="2381534"/>
              <a:ext cx="1412166" cy="96899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F850A30-725F-F5F5-8D9C-5139B30B916E}"/>
                </a:ext>
              </a:extLst>
            </p:cNvPr>
            <p:cNvCxnSpPr>
              <a:cxnSpLocks/>
            </p:cNvCxnSpPr>
            <p:nvPr/>
          </p:nvCxnSpPr>
          <p:spPr>
            <a:xfrm>
              <a:off x="1331744" y="3477363"/>
              <a:ext cx="1645901" cy="1011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0FECEE-138D-BAE1-9EC1-6D599BD58D53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 flipV="1">
              <a:off x="1132764" y="3778366"/>
              <a:ext cx="1608952" cy="9869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6EA30E-FD60-7218-8EB2-47F1C34CC7F0}"/>
                </a:ext>
              </a:extLst>
            </p:cNvPr>
            <p:cNvSpPr txBox="1"/>
            <p:nvPr/>
          </p:nvSpPr>
          <p:spPr>
            <a:xfrm rot="19511305">
              <a:off x="1639846" y="2342451"/>
              <a:ext cx="2411899" cy="443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93" dirty="0"/>
                <a:t>Master cap </a:t>
              </a:r>
            </a:p>
            <a:p>
              <a:r>
                <a:rPr lang="en-US" sz="1493" dirty="0"/>
                <a:t>+ESO cap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C58B4D2-4940-53DF-2896-028E3A1A5A57}"/>
                </a:ext>
              </a:extLst>
            </p:cNvPr>
            <p:cNvSpPr txBox="1"/>
            <p:nvPr/>
          </p:nvSpPr>
          <p:spPr>
            <a:xfrm rot="1808613">
              <a:off x="1603599" y="4524042"/>
              <a:ext cx="2411899" cy="258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93" dirty="0"/>
                <a:t>resource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3C40E8-C170-1537-0B21-ADA61E167CD6}"/>
                </a:ext>
              </a:extLst>
            </p:cNvPr>
            <p:cNvSpPr txBox="1"/>
            <p:nvPr/>
          </p:nvSpPr>
          <p:spPr>
            <a:xfrm>
              <a:off x="2956648" y="2616423"/>
              <a:ext cx="2411899" cy="597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42" dirty="0"/>
                <a:t>AS that the bank maintains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FAEFD7-97D0-734D-38F7-E69C6BD258E8}"/>
                </a:ext>
              </a:extLst>
            </p:cNvPr>
            <p:cNvSpPr txBox="1"/>
            <p:nvPr/>
          </p:nvSpPr>
          <p:spPr>
            <a:xfrm>
              <a:off x="3186798" y="3810224"/>
              <a:ext cx="719370" cy="289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42" dirty="0"/>
                <a:t>RS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5D2D53-0541-0960-C4A2-A55F20EAFF3B}"/>
                </a:ext>
              </a:extLst>
            </p:cNvPr>
            <p:cNvSpPr txBox="1"/>
            <p:nvPr/>
          </p:nvSpPr>
          <p:spPr>
            <a:xfrm>
              <a:off x="3930732" y="1563525"/>
              <a:ext cx="931476" cy="342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42" dirty="0"/>
                <a:t>Alice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B0276FB-9874-0F1D-6CDA-32C3EA8BFC37}"/>
                </a:ext>
              </a:extLst>
            </p:cNvPr>
            <p:cNvSpPr txBox="1"/>
            <p:nvPr/>
          </p:nvSpPr>
          <p:spPr>
            <a:xfrm>
              <a:off x="3052886" y="5669760"/>
              <a:ext cx="948099" cy="342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42" dirty="0"/>
                <a:t>Alice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AAA87D-E63E-6249-1216-6FA036AE8167}"/>
                </a:ext>
              </a:extLst>
            </p:cNvPr>
            <p:cNvSpPr txBox="1"/>
            <p:nvPr/>
          </p:nvSpPr>
          <p:spPr>
            <a:xfrm>
              <a:off x="5545709" y="5339079"/>
              <a:ext cx="719370" cy="289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42" dirty="0"/>
                <a:t>ESO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2974AF0-F984-9588-B8B2-D560C5ADC050}"/>
                </a:ext>
              </a:extLst>
            </p:cNvPr>
            <p:cNvCxnSpPr>
              <a:cxnSpLocks/>
            </p:cNvCxnSpPr>
            <p:nvPr/>
          </p:nvCxnSpPr>
          <p:spPr>
            <a:xfrm>
              <a:off x="3621277" y="4548914"/>
              <a:ext cx="17903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F1CC900-758F-5D7E-27ED-ED779C359E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1277" y="5012940"/>
              <a:ext cx="17903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3BB0821-BCD7-6126-CECD-3F4126955A1B}"/>
                </a:ext>
              </a:extLst>
            </p:cNvPr>
            <p:cNvSpPr txBox="1"/>
            <p:nvPr/>
          </p:nvSpPr>
          <p:spPr>
            <a:xfrm rot="2004805">
              <a:off x="1870759" y="3992989"/>
              <a:ext cx="2411899" cy="443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93" dirty="0"/>
                <a:t>Master cap </a:t>
              </a:r>
            </a:p>
            <a:p>
              <a:r>
                <a:rPr lang="en-US" sz="1493" dirty="0"/>
                <a:t>+ESO cap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ACD1F96-5B95-A0D8-73B1-6343FEB523A0}"/>
                </a:ext>
              </a:extLst>
            </p:cNvPr>
            <p:cNvSpPr txBox="1"/>
            <p:nvPr/>
          </p:nvSpPr>
          <p:spPr>
            <a:xfrm>
              <a:off x="4030483" y="4214702"/>
              <a:ext cx="2411899" cy="258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93" dirty="0"/>
                <a:t>ESO cap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529B4A9-394C-7CF1-2F77-B28905AFEF2E}"/>
                </a:ext>
              </a:extLst>
            </p:cNvPr>
            <p:cNvSpPr txBox="1"/>
            <p:nvPr/>
          </p:nvSpPr>
          <p:spPr>
            <a:xfrm>
              <a:off x="3903707" y="5065579"/>
              <a:ext cx="2411899" cy="258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93" dirty="0"/>
                <a:t>Context State</a:t>
              </a: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1B63A8BC-F9C8-7C15-17BE-500E38B5A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86" y="4972165"/>
            <a:ext cx="571500" cy="5842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5A58C24-BE36-0A33-0947-491F77BD8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184" y="1738420"/>
            <a:ext cx="571500" cy="584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BCCFC80-25CB-6B02-DF93-8D824718F0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575" y="4180082"/>
            <a:ext cx="729461" cy="767854"/>
          </a:xfrm>
          <a:prstGeom prst="rect">
            <a:avLst/>
          </a:prstGeom>
        </p:spPr>
      </p:pic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503D348-E50E-D9E9-202B-184C6EF23FDD}"/>
              </a:ext>
            </a:extLst>
          </p:cNvPr>
          <p:cNvSpPr/>
          <p:nvPr/>
        </p:nvSpPr>
        <p:spPr>
          <a:xfrm>
            <a:off x="5932497" y="4143319"/>
            <a:ext cx="460018" cy="11351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715F0F1-E45C-366F-E7CD-8A0F25AD5465}"/>
              </a:ext>
            </a:extLst>
          </p:cNvPr>
          <p:cNvCxnSpPr/>
          <p:nvPr/>
        </p:nvCxnSpPr>
        <p:spPr>
          <a:xfrm>
            <a:off x="5961527" y="4405610"/>
            <a:ext cx="401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376411E-A780-AC6E-A338-B79B019E73E2}"/>
              </a:ext>
            </a:extLst>
          </p:cNvPr>
          <p:cNvCxnSpPr/>
          <p:nvPr/>
        </p:nvCxnSpPr>
        <p:spPr>
          <a:xfrm>
            <a:off x="5961527" y="4568565"/>
            <a:ext cx="401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C2ECF74-C435-FE6E-1CCD-0CBAD3D84C11}"/>
              </a:ext>
            </a:extLst>
          </p:cNvPr>
          <p:cNvCxnSpPr/>
          <p:nvPr/>
        </p:nvCxnSpPr>
        <p:spPr>
          <a:xfrm>
            <a:off x="5961527" y="4727429"/>
            <a:ext cx="401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410740C5-141A-55D9-F02F-676CCDBD50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93" y="3017652"/>
            <a:ext cx="787400" cy="914400"/>
          </a:xfrm>
          <a:prstGeom prst="rect">
            <a:avLst/>
          </a:prstGeom>
        </p:spPr>
      </p:pic>
      <p:pic>
        <p:nvPicPr>
          <p:cNvPr id="60" name="Picture 59" descr="Text&#10;&#10;Description automatically generated with medium confidence">
            <a:extLst>
              <a:ext uri="{FF2B5EF4-FFF2-40B4-BE49-F238E27FC236}">
                <a16:creationId xmlns:a16="http://schemas.microsoft.com/office/drawing/2014/main" id="{596B0F7B-FDE3-F672-D15D-491473C721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1" y="990566"/>
            <a:ext cx="3899302" cy="1074474"/>
          </a:xfrm>
          <a:prstGeom prst="rect">
            <a:avLst/>
          </a:prstGeom>
        </p:spPr>
      </p:pic>
      <p:pic>
        <p:nvPicPr>
          <p:cNvPr id="62" name="Picture 61" descr="Text&#10;&#10;Description automatically generated">
            <a:extLst>
              <a:ext uri="{FF2B5EF4-FFF2-40B4-BE49-F238E27FC236}">
                <a16:creationId xmlns:a16="http://schemas.microsoft.com/office/drawing/2014/main" id="{C27E9DFD-2D36-356D-440E-00033E4BA4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297" y="2517548"/>
            <a:ext cx="4549950" cy="2494567"/>
          </a:xfrm>
          <a:prstGeom prst="rect">
            <a:avLst/>
          </a:prstGeom>
        </p:spPr>
      </p:pic>
      <p:pic>
        <p:nvPicPr>
          <p:cNvPr id="66" name="Picture 65" descr="Text&#10;&#10;Description automatically generated">
            <a:extLst>
              <a:ext uri="{FF2B5EF4-FFF2-40B4-BE49-F238E27FC236}">
                <a16:creationId xmlns:a16="http://schemas.microsoft.com/office/drawing/2014/main" id="{4B4BB9A1-5B79-0792-E042-5FD96DB033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604" y="2204607"/>
            <a:ext cx="4344870" cy="335175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2BA5-0BD3-3572-AFAA-E98CA552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640E-E34B-264B-BAFD-35F4D264F6BB}" type="datetime1">
              <a:rPr lang="en-US" smtClean="0"/>
              <a:t>6/12/22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7EB32-94C7-B456-F39C-06BA5E6B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F821-E37F-9446-A0BA-43BCBE6C7C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0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76354" cy="640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24D7CB-1A9C-F8DD-8908-321E0F7D2852}"/>
              </a:ext>
            </a:extLst>
          </p:cNvPr>
          <p:cNvSpPr txBox="1"/>
          <p:nvPr/>
        </p:nvSpPr>
        <p:spPr>
          <a:xfrm>
            <a:off x="782320" y="340783"/>
            <a:ext cx="9814560" cy="1736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753843-C8AF-E008-40D5-033B71420113}"/>
              </a:ext>
            </a:extLst>
          </p:cNvPr>
          <p:cNvSpPr txBox="1"/>
          <p:nvPr/>
        </p:nvSpPr>
        <p:spPr>
          <a:xfrm>
            <a:off x="510593" y="361468"/>
            <a:ext cx="1012041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3200" dirty="0"/>
              <a:t>Solutions – policy example in JSON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4202FE-E609-9B7C-1AED-C06CAE4ECB62}"/>
              </a:ext>
            </a:extLst>
          </p:cNvPr>
          <p:cNvGrpSpPr/>
          <p:nvPr/>
        </p:nvGrpSpPr>
        <p:grpSpPr>
          <a:xfrm>
            <a:off x="2944305" y="1060362"/>
            <a:ext cx="5490589" cy="4859992"/>
            <a:chOff x="994555" y="1392817"/>
            <a:chExt cx="5447827" cy="461953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FEE37DB-D58D-0D9D-BBC5-FB046E606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910" y="1392817"/>
              <a:ext cx="1097934" cy="1097934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1C94D86-399F-78C5-7AFA-2EE0D6A17DEE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994555" y="1941784"/>
              <a:ext cx="1749355" cy="11983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F8F8DAC-20CA-CE54-D86C-76A74DB2305A}"/>
                </a:ext>
              </a:extLst>
            </p:cNvPr>
            <p:cNvCxnSpPr/>
            <p:nvPr/>
          </p:nvCxnSpPr>
          <p:spPr>
            <a:xfrm flipH="1">
              <a:off x="1331744" y="2381534"/>
              <a:ext cx="1412166" cy="9689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F850A30-725F-F5F5-8D9C-5139B30B916E}"/>
                </a:ext>
              </a:extLst>
            </p:cNvPr>
            <p:cNvCxnSpPr>
              <a:cxnSpLocks/>
            </p:cNvCxnSpPr>
            <p:nvPr/>
          </p:nvCxnSpPr>
          <p:spPr>
            <a:xfrm>
              <a:off x="1331744" y="3477363"/>
              <a:ext cx="1645901" cy="101130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0FECEE-138D-BAE1-9EC1-6D599BD58D53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 flipV="1">
              <a:off x="1132764" y="3778366"/>
              <a:ext cx="1608952" cy="9869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6EA30E-FD60-7218-8EB2-47F1C34CC7F0}"/>
                </a:ext>
              </a:extLst>
            </p:cNvPr>
            <p:cNvSpPr txBox="1"/>
            <p:nvPr/>
          </p:nvSpPr>
          <p:spPr>
            <a:xfrm rot="19511305">
              <a:off x="1639846" y="2342451"/>
              <a:ext cx="2411899" cy="443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93" dirty="0"/>
                <a:t>Master cap </a:t>
              </a:r>
            </a:p>
            <a:p>
              <a:r>
                <a:rPr lang="en-US" sz="1493" dirty="0"/>
                <a:t>+ESO cap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C58B4D2-4940-53DF-2896-028E3A1A5A57}"/>
                </a:ext>
              </a:extLst>
            </p:cNvPr>
            <p:cNvSpPr txBox="1"/>
            <p:nvPr/>
          </p:nvSpPr>
          <p:spPr>
            <a:xfrm rot="1808613">
              <a:off x="1603599" y="4524042"/>
              <a:ext cx="2411899" cy="258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93" dirty="0"/>
                <a:t>resource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3C40E8-C170-1537-0B21-ADA61E167CD6}"/>
                </a:ext>
              </a:extLst>
            </p:cNvPr>
            <p:cNvSpPr txBox="1"/>
            <p:nvPr/>
          </p:nvSpPr>
          <p:spPr>
            <a:xfrm>
              <a:off x="2956648" y="2616423"/>
              <a:ext cx="2411899" cy="597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42" dirty="0"/>
                <a:t>AS that the bank maintains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FAEFD7-97D0-734D-38F7-E69C6BD258E8}"/>
                </a:ext>
              </a:extLst>
            </p:cNvPr>
            <p:cNvSpPr txBox="1"/>
            <p:nvPr/>
          </p:nvSpPr>
          <p:spPr>
            <a:xfrm>
              <a:off x="3186798" y="3810224"/>
              <a:ext cx="719370" cy="289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42" dirty="0"/>
                <a:t>RS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5D2D53-0541-0960-C4A2-A55F20EAFF3B}"/>
                </a:ext>
              </a:extLst>
            </p:cNvPr>
            <p:cNvSpPr txBox="1"/>
            <p:nvPr/>
          </p:nvSpPr>
          <p:spPr>
            <a:xfrm>
              <a:off x="3930732" y="1563525"/>
              <a:ext cx="931476" cy="342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42" dirty="0"/>
                <a:t>Alice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B0276FB-9874-0F1D-6CDA-32C3EA8BFC37}"/>
                </a:ext>
              </a:extLst>
            </p:cNvPr>
            <p:cNvSpPr txBox="1"/>
            <p:nvPr/>
          </p:nvSpPr>
          <p:spPr>
            <a:xfrm>
              <a:off x="3052886" y="5669760"/>
              <a:ext cx="948099" cy="342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42" dirty="0"/>
                <a:t>Alice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AAA87D-E63E-6249-1216-6FA036AE8167}"/>
                </a:ext>
              </a:extLst>
            </p:cNvPr>
            <p:cNvSpPr txBox="1"/>
            <p:nvPr/>
          </p:nvSpPr>
          <p:spPr>
            <a:xfrm>
              <a:off x="5545709" y="5339079"/>
              <a:ext cx="719370" cy="289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42" dirty="0"/>
                <a:t>ESO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2974AF0-F984-9588-B8B2-D560C5ADC050}"/>
                </a:ext>
              </a:extLst>
            </p:cNvPr>
            <p:cNvCxnSpPr>
              <a:cxnSpLocks/>
            </p:cNvCxnSpPr>
            <p:nvPr/>
          </p:nvCxnSpPr>
          <p:spPr>
            <a:xfrm>
              <a:off x="3621277" y="4548914"/>
              <a:ext cx="17903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F1CC900-758F-5D7E-27ED-ED779C359E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1277" y="5012940"/>
              <a:ext cx="17903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3BB0821-BCD7-6126-CECD-3F4126955A1B}"/>
                </a:ext>
              </a:extLst>
            </p:cNvPr>
            <p:cNvSpPr txBox="1"/>
            <p:nvPr/>
          </p:nvSpPr>
          <p:spPr>
            <a:xfrm rot="2004805">
              <a:off x="1870759" y="3992989"/>
              <a:ext cx="2411899" cy="443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93" dirty="0"/>
                <a:t>Master cap </a:t>
              </a:r>
            </a:p>
            <a:p>
              <a:r>
                <a:rPr lang="en-US" sz="1493" dirty="0"/>
                <a:t>+ESO cap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ACD1F96-5B95-A0D8-73B1-6343FEB523A0}"/>
                </a:ext>
              </a:extLst>
            </p:cNvPr>
            <p:cNvSpPr txBox="1"/>
            <p:nvPr/>
          </p:nvSpPr>
          <p:spPr>
            <a:xfrm>
              <a:off x="4030483" y="4214702"/>
              <a:ext cx="2411899" cy="258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93" dirty="0"/>
                <a:t>ESO cap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529B4A9-394C-7CF1-2F77-B28905AFEF2E}"/>
                </a:ext>
              </a:extLst>
            </p:cNvPr>
            <p:cNvSpPr txBox="1"/>
            <p:nvPr/>
          </p:nvSpPr>
          <p:spPr>
            <a:xfrm>
              <a:off x="3903707" y="5065579"/>
              <a:ext cx="2411899" cy="258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93" dirty="0"/>
                <a:t>Context State</a:t>
              </a: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1B63A8BC-F9C8-7C15-17BE-500E38B5A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4813624"/>
            <a:ext cx="571500" cy="5842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5A58C24-BE36-0A33-0947-491F77BD8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698" y="1579879"/>
            <a:ext cx="571500" cy="584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BCCFC80-25CB-6B02-DF93-8D824718F0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089" y="4021541"/>
            <a:ext cx="729461" cy="767854"/>
          </a:xfrm>
          <a:prstGeom prst="rect">
            <a:avLst/>
          </a:prstGeom>
        </p:spPr>
      </p:pic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503D348-E50E-D9E9-202B-184C6EF23FDD}"/>
              </a:ext>
            </a:extLst>
          </p:cNvPr>
          <p:cNvSpPr/>
          <p:nvPr/>
        </p:nvSpPr>
        <p:spPr>
          <a:xfrm>
            <a:off x="7581011" y="3984778"/>
            <a:ext cx="460018" cy="11351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715F0F1-E45C-366F-E7CD-8A0F25AD5465}"/>
              </a:ext>
            </a:extLst>
          </p:cNvPr>
          <p:cNvCxnSpPr/>
          <p:nvPr/>
        </p:nvCxnSpPr>
        <p:spPr>
          <a:xfrm>
            <a:off x="7610041" y="4247069"/>
            <a:ext cx="401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376411E-A780-AC6E-A338-B79B019E73E2}"/>
              </a:ext>
            </a:extLst>
          </p:cNvPr>
          <p:cNvCxnSpPr/>
          <p:nvPr/>
        </p:nvCxnSpPr>
        <p:spPr>
          <a:xfrm>
            <a:off x="7610041" y="4410024"/>
            <a:ext cx="401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C2ECF74-C435-FE6E-1CCD-0CBAD3D84C11}"/>
              </a:ext>
            </a:extLst>
          </p:cNvPr>
          <p:cNvCxnSpPr/>
          <p:nvPr/>
        </p:nvCxnSpPr>
        <p:spPr>
          <a:xfrm>
            <a:off x="7610041" y="4568888"/>
            <a:ext cx="401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410740C5-141A-55D9-F02F-676CCDBD50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107" y="2859111"/>
            <a:ext cx="787400" cy="914400"/>
          </a:xfrm>
          <a:prstGeom prst="rect">
            <a:avLst/>
          </a:prstGeom>
        </p:spPr>
      </p:pic>
      <p:pic>
        <p:nvPicPr>
          <p:cNvPr id="60" name="Picture 59" descr="Text&#10;&#10;Description automatically generated with medium confidence">
            <a:extLst>
              <a:ext uri="{FF2B5EF4-FFF2-40B4-BE49-F238E27FC236}">
                <a16:creationId xmlns:a16="http://schemas.microsoft.com/office/drawing/2014/main" id="{596B0F7B-FDE3-F672-D15D-491473C721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807" y="4773130"/>
            <a:ext cx="3248723" cy="8952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C224952-3B5F-A404-F0F6-E789207B855F}"/>
              </a:ext>
            </a:extLst>
          </p:cNvPr>
          <p:cNvSpPr/>
          <p:nvPr/>
        </p:nvSpPr>
        <p:spPr>
          <a:xfrm>
            <a:off x="8492076" y="4146786"/>
            <a:ext cx="2315003" cy="92333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/>
              <a:t>track Alice’s login history of App B in the past two months.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59AD5-5CB2-6E48-CE8E-08F9ED14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7C94-A4CB-1E49-8384-2FA4CE4EDAFD}" type="datetime1">
              <a:rPr lang="en-US" smtClean="0"/>
              <a:t>6/12/22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17C6E-E9ED-DBF1-E78A-02546FBE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F821-E37F-9446-A0BA-43BCBE6C7C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9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76354" cy="640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24D7CB-1A9C-F8DD-8908-321E0F7D2852}"/>
              </a:ext>
            </a:extLst>
          </p:cNvPr>
          <p:cNvSpPr txBox="1"/>
          <p:nvPr/>
        </p:nvSpPr>
        <p:spPr>
          <a:xfrm>
            <a:off x="782320" y="340783"/>
            <a:ext cx="9814560" cy="1736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753843-C8AF-E008-40D5-033B71420113}"/>
              </a:ext>
            </a:extLst>
          </p:cNvPr>
          <p:cNvSpPr txBox="1"/>
          <p:nvPr/>
        </p:nvSpPr>
        <p:spPr>
          <a:xfrm>
            <a:off x="510593" y="361468"/>
            <a:ext cx="1012041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3200" dirty="0"/>
              <a:t>Performance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BC2A2-7C55-6ADA-D2AE-B27655B87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927" y="896999"/>
            <a:ext cx="7302500" cy="5346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32D19F-8BD9-B3AE-E55E-F2FEEE553008}"/>
              </a:ext>
            </a:extLst>
          </p:cNvPr>
          <p:cNvSpPr/>
          <p:nvPr/>
        </p:nvSpPr>
        <p:spPr>
          <a:xfrm>
            <a:off x="2257063" y="3507129"/>
            <a:ext cx="7234178" cy="273657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B09A8B94-146A-5F5F-2A20-E5ACDD7BB3D1}"/>
              </a:ext>
            </a:extLst>
          </p:cNvPr>
          <p:cNvSpPr/>
          <p:nvPr/>
        </p:nvSpPr>
        <p:spPr>
          <a:xfrm>
            <a:off x="1885113" y="4609137"/>
            <a:ext cx="868101" cy="43983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5977735-72FE-D0CE-EB2F-6F18D13D8974}"/>
              </a:ext>
            </a:extLst>
          </p:cNvPr>
          <p:cNvSpPr/>
          <p:nvPr/>
        </p:nvSpPr>
        <p:spPr>
          <a:xfrm rot="10800000">
            <a:off x="9055739" y="4655495"/>
            <a:ext cx="868101" cy="43983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86067E-9597-1409-1747-7364DBE2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27EB-018B-8840-8A0B-D93F3E5C0AAD}" type="datetime1">
              <a:rPr lang="en-US" smtClean="0"/>
              <a:t>6/12/22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987AA-8C54-5207-F1D4-DEE987D2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F821-E37F-9446-A0BA-43BCBE6C7CA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9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76354" cy="640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24D7CB-1A9C-F8DD-8908-321E0F7D2852}"/>
              </a:ext>
            </a:extLst>
          </p:cNvPr>
          <p:cNvSpPr txBox="1"/>
          <p:nvPr/>
        </p:nvSpPr>
        <p:spPr>
          <a:xfrm>
            <a:off x="782320" y="340783"/>
            <a:ext cx="9814560" cy="1736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753843-C8AF-E008-40D5-033B71420113}"/>
              </a:ext>
            </a:extLst>
          </p:cNvPr>
          <p:cNvSpPr txBox="1"/>
          <p:nvPr/>
        </p:nvSpPr>
        <p:spPr>
          <a:xfrm>
            <a:off x="510593" y="361468"/>
            <a:ext cx="1012041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3200" dirty="0"/>
              <a:t>Future 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4157DE-72D6-E6F7-7107-AA60EAF7BB0A}"/>
              </a:ext>
            </a:extLst>
          </p:cNvPr>
          <p:cNvSpPr/>
          <p:nvPr/>
        </p:nvSpPr>
        <p:spPr>
          <a:xfrm>
            <a:off x="510592" y="1258467"/>
            <a:ext cx="10462207" cy="163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Enforcing the other history-based policies using minimum state.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consider an honest but curious RS and ensure that the RS can not passively/actively learn more information about the user and their surrounding environment. </a:t>
            </a:r>
            <a:endParaRPr lang="en-US" sz="2400" dirty="0"/>
          </a:p>
          <a:p>
            <a:pPr lvl="1"/>
            <a:endParaRPr lang="en-CA" sz="2240" dirty="0">
              <a:solidFill>
                <a:srgbClr val="FF0000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2F5E3-73D9-D2B3-42C8-A2EB2DF7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8FAAA-3A0B-AD4A-B1ED-4BC8A342E00F}" type="datetime1">
              <a:rPr lang="en-US" smtClean="0"/>
              <a:t>6/12/22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BB0AE-3D8E-2043-C48C-CA084529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F821-E37F-9446-A0BA-43BCBE6C7CA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0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C3C45-121D-F846-8396-F00B70E07439}"/>
              </a:ext>
            </a:extLst>
          </p:cNvPr>
          <p:cNvSpPr txBox="1"/>
          <p:nvPr/>
        </p:nvSpPr>
        <p:spPr>
          <a:xfrm>
            <a:off x="510593" y="361468"/>
            <a:ext cx="10120416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987" dirty="0">
                <a:solidFill>
                  <a:prstClr val="black"/>
                </a:solidFill>
                <a:cs typeface="Arial" panose="020B0604020202020204" pitchFamily="34" charset="0"/>
              </a:rPr>
              <a:t>Capability-based distributed authorization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4544" y="942883"/>
            <a:ext cx="7236590" cy="532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Protocols include OAuth 2.0 [H,2012], UMA [MCMH, 2016], ICAP [G,1989] 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951" y="1536235"/>
            <a:ext cx="1203051" cy="1062557"/>
          </a:xfrm>
          <a:prstGeom prst="rect">
            <a:avLst/>
          </a:prstGeom>
        </p:spPr>
      </p:pic>
      <p:cxnSp>
        <p:nvCxnSpPr>
          <p:cNvPr id="29" name="Straight Arrow Connector 28"/>
          <p:cNvCxnSpPr>
            <a:cxnSpLocks/>
          </p:cNvCxnSpPr>
          <p:nvPr/>
        </p:nvCxnSpPr>
        <p:spPr>
          <a:xfrm flipV="1">
            <a:off x="2229704" y="2118840"/>
            <a:ext cx="2972539" cy="12578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2286864" y="2344184"/>
            <a:ext cx="2885101" cy="12304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2357653" y="4040766"/>
            <a:ext cx="3293808" cy="9996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H="1" flipV="1">
            <a:off x="2248326" y="4263098"/>
            <a:ext cx="3267617" cy="9989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20161774">
            <a:off x="2995418" y="2703173"/>
            <a:ext cx="2856153" cy="463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93" dirty="0"/>
              <a:t>capability/token</a:t>
            </a:r>
          </a:p>
          <a:p>
            <a:r>
              <a:rPr lang="en-US" sz="1493" dirty="0"/>
              <a:t>(Digital Signature/MAC)</a:t>
            </a:r>
          </a:p>
        </p:txBody>
      </p:sp>
      <p:sp>
        <p:nvSpPr>
          <p:cNvPr id="51" name="TextBox 50"/>
          <p:cNvSpPr txBox="1"/>
          <p:nvPr/>
        </p:nvSpPr>
        <p:spPr>
          <a:xfrm rot="958913">
            <a:off x="3346539" y="4429849"/>
            <a:ext cx="2856153" cy="27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93" dirty="0"/>
              <a:t>capability/token</a:t>
            </a:r>
          </a:p>
        </p:txBody>
      </p:sp>
      <p:sp>
        <p:nvSpPr>
          <p:cNvPr id="52" name="TextBox 51"/>
          <p:cNvSpPr txBox="1"/>
          <p:nvPr/>
        </p:nvSpPr>
        <p:spPr>
          <a:xfrm rot="1062355">
            <a:off x="3336151" y="5032192"/>
            <a:ext cx="2856153" cy="27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93" dirty="0"/>
              <a:t>resource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39967" y="2685477"/>
            <a:ext cx="2170483" cy="302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42" dirty="0"/>
              <a:t>authorization server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4544" y="4360859"/>
            <a:ext cx="2138441" cy="628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42" dirty="0"/>
              <a:t>Application</a:t>
            </a:r>
          </a:p>
          <a:p>
            <a:pPr algn="ctr"/>
            <a:r>
              <a:rPr lang="en-US" sz="1742" dirty="0"/>
              <a:t> </a:t>
            </a:r>
          </a:p>
        </p:txBody>
      </p:sp>
      <p:sp>
        <p:nvSpPr>
          <p:cNvPr id="36" name="Rectangle 35"/>
          <p:cNvSpPr/>
          <p:nvPr/>
        </p:nvSpPr>
        <p:spPr>
          <a:xfrm rot="20175471">
            <a:off x="2794899" y="1581697"/>
            <a:ext cx="5414128" cy="2706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93" dirty="0">
                <a:solidFill>
                  <a:srgbClr val="000000"/>
                </a:solidFill>
              </a:rPr>
              <a:t>request</a:t>
            </a:r>
            <a:endParaRPr lang="en-US" sz="1493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2C2CB5-13A6-4348-B75D-F6F8C2DFC17C}"/>
              </a:ext>
            </a:extLst>
          </p:cNvPr>
          <p:cNvSpPr txBox="1"/>
          <p:nvPr/>
        </p:nvSpPr>
        <p:spPr>
          <a:xfrm>
            <a:off x="5501963" y="5921846"/>
            <a:ext cx="3385560" cy="360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42" dirty="0"/>
              <a:t>distributed resource servers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C9E890-9BEB-AD92-928B-669A0CE5E1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27" y="3307844"/>
            <a:ext cx="787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097C91-12F7-2E61-0464-A7247514D8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926" y="3832693"/>
            <a:ext cx="721004" cy="7589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DBDEE0-1213-BE24-C428-A9443258CF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643" y="4393038"/>
            <a:ext cx="571500" cy="5842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81401B4-A39E-E637-F13C-5F6D46B01B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259" y="4945543"/>
            <a:ext cx="723900" cy="7620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762C670-BF43-C90A-942D-FB0E2B0B3F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443" y="4932750"/>
            <a:ext cx="723900" cy="762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D2AC990-F93B-64FC-5E50-8BC375BA8C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3" y="1696711"/>
            <a:ext cx="571500" cy="584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848BED-4028-2DAD-C14E-D841E4F82F40}"/>
              </a:ext>
            </a:extLst>
          </p:cNvPr>
          <p:cNvSpPr txBox="1"/>
          <p:nvPr/>
        </p:nvSpPr>
        <p:spPr>
          <a:xfrm>
            <a:off x="8275185" y="226526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7F325A-7A28-9932-5A6E-80E188BCED82}"/>
              </a:ext>
            </a:extLst>
          </p:cNvPr>
          <p:cNvSpPr txBox="1"/>
          <p:nvPr/>
        </p:nvSpPr>
        <p:spPr>
          <a:xfrm>
            <a:off x="8371111" y="501374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4B4CF23-3C0A-5E3A-7DCA-3E5908F3CFCB}"/>
              </a:ext>
            </a:extLst>
          </p:cNvPr>
          <p:cNvCxnSpPr>
            <a:cxnSpLocks/>
          </p:cNvCxnSpPr>
          <p:nvPr/>
        </p:nvCxnSpPr>
        <p:spPr>
          <a:xfrm>
            <a:off x="6626167" y="1962090"/>
            <a:ext cx="1533308" cy="295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245C329-C3D1-C1DA-AB4B-3F5D86243A5F}"/>
              </a:ext>
            </a:extLst>
          </p:cNvPr>
          <p:cNvSpPr txBox="1"/>
          <p:nvPr/>
        </p:nvSpPr>
        <p:spPr>
          <a:xfrm>
            <a:off x="6831128" y="2007063"/>
            <a:ext cx="2170482" cy="360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42" dirty="0"/>
              <a:t>policies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57DBF-A8B8-3928-0D43-66850856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938A-0D8F-A143-B5D7-0866502BC6E3}" type="datetime1">
              <a:rPr lang="en-US" smtClean="0"/>
              <a:t>6/12/22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6A8A-B17F-D73D-9D2A-7A92A030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F821-E37F-9446-A0BA-43BCBE6C7C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7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8924D7CB-1A9C-F8DD-8908-321E0F7D2852}"/>
              </a:ext>
            </a:extLst>
          </p:cNvPr>
          <p:cNvSpPr txBox="1"/>
          <p:nvPr/>
        </p:nvSpPr>
        <p:spPr>
          <a:xfrm>
            <a:off x="782320" y="340783"/>
            <a:ext cx="9814560" cy="1736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753843-C8AF-E008-40D5-033B71420113}"/>
              </a:ext>
            </a:extLst>
          </p:cNvPr>
          <p:cNvSpPr txBox="1"/>
          <p:nvPr/>
        </p:nvSpPr>
        <p:spPr>
          <a:xfrm>
            <a:off x="510593" y="361468"/>
            <a:ext cx="1012041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3200" dirty="0"/>
              <a:t>References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4157DE-72D6-E6F7-7107-AA60EAF7BB0A}"/>
              </a:ext>
            </a:extLst>
          </p:cNvPr>
          <p:cNvSpPr/>
          <p:nvPr/>
        </p:nvSpPr>
        <p:spPr>
          <a:xfrm>
            <a:off x="-79344" y="1208969"/>
            <a:ext cx="10462207" cy="5700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8940" lvl="1"/>
            <a:r>
              <a:rPr lang="en-US" dirty="0">
                <a:ea typeface="Segoe UI Symbol" panose="020B0502040204020203" pitchFamily="34" charset="0"/>
                <a:cs typeface="Arial" panose="020B0604020202020204" pitchFamily="34" charset="0"/>
              </a:rPr>
              <a:t>[TFS, 2018] </a:t>
            </a:r>
            <a:r>
              <a:rPr lang="en-CA" dirty="0"/>
              <a:t>L. Tandon, P. W. Fong, and R. </a:t>
            </a:r>
            <a:r>
              <a:rPr lang="en-CA" dirty="0" err="1"/>
              <a:t>Safavi-Naini</a:t>
            </a:r>
            <a:r>
              <a:rPr lang="en-CA" dirty="0"/>
              <a:t>. </a:t>
            </a:r>
            <a:r>
              <a:rPr lang="en-CA" dirty="0" err="1"/>
              <a:t>Hcap</a:t>
            </a:r>
            <a:r>
              <a:rPr lang="en-CA" dirty="0"/>
              <a:t>: A history-based capability system for </a:t>
            </a:r>
            <a:r>
              <a:rPr lang="en-CA" dirty="0" err="1"/>
              <a:t>iot</a:t>
            </a:r>
            <a:r>
              <a:rPr lang="en-CA" dirty="0"/>
              <a:t> devices. In Proceedings of the 23nd ACM on Symposium on Access Control Models and Technologies, pages 247–258. ACM, 2018. </a:t>
            </a:r>
            <a:endParaRPr lang="en-US" dirty="0"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pPr marL="568940" lvl="1"/>
            <a:r>
              <a:rPr lang="en-US" b="1" dirty="0"/>
              <a:t>[GPR,2013] </a:t>
            </a:r>
            <a:r>
              <a:rPr lang="en-US" dirty="0"/>
              <a:t>S. </a:t>
            </a:r>
            <a:r>
              <a:rPr lang="en-US" dirty="0" err="1"/>
              <a:t>Gusmeroli</a:t>
            </a:r>
            <a:r>
              <a:rPr lang="en-US" dirty="0"/>
              <a:t>, S. </a:t>
            </a:r>
            <a:r>
              <a:rPr lang="en-US" dirty="0" err="1"/>
              <a:t>Piccione</a:t>
            </a:r>
            <a:r>
              <a:rPr lang="en-US" dirty="0"/>
              <a:t>, and D. </a:t>
            </a:r>
            <a:r>
              <a:rPr lang="en-US" dirty="0" err="1"/>
              <a:t>Rotondi</a:t>
            </a:r>
            <a:r>
              <a:rPr lang="en-US" dirty="0"/>
              <a:t>. A capability-based security approach to manage access control in the internet of things. Mathematical and Computer Modelling, 58(5-6):1189–1205, 2013.</a:t>
            </a:r>
          </a:p>
          <a:p>
            <a:pPr marL="568940" lvl="1"/>
            <a:r>
              <a:rPr lang="en-US" b="1" dirty="0"/>
              <a:t>[HJMS, 2016] </a:t>
            </a:r>
            <a:r>
              <a:rPr lang="en-US" dirty="0"/>
              <a:t>J. L. </a:t>
            </a:r>
            <a:r>
              <a:rPr lang="en-US" dirty="0" err="1"/>
              <a:t>Hernández-Ramos</a:t>
            </a:r>
            <a:r>
              <a:rPr lang="en-US" dirty="0"/>
              <a:t>, A. J. </a:t>
            </a:r>
            <a:r>
              <a:rPr lang="en-US" dirty="0" err="1"/>
              <a:t>Jara</a:t>
            </a:r>
            <a:r>
              <a:rPr lang="en-US" dirty="0"/>
              <a:t>, L. </a:t>
            </a:r>
            <a:r>
              <a:rPr lang="en-US" dirty="0" err="1"/>
              <a:t>Marín</a:t>
            </a:r>
            <a:r>
              <a:rPr lang="en-US" dirty="0"/>
              <a:t>, and A. F. </a:t>
            </a:r>
            <a:r>
              <a:rPr lang="en-US" dirty="0" err="1"/>
              <a:t>Skarmeta</a:t>
            </a:r>
            <a:r>
              <a:rPr lang="en-US" dirty="0"/>
              <a:t> </a:t>
            </a:r>
            <a:r>
              <a:rPr lang="en-US" dirty="0" err="1"/>
              <a:t>Gómez</a:t>
            </a:r>
            <a:r>
              <a:rPr lang="en-US" dirty="0"/>
              <a:t>. </a:t>
            </a:r>
            <a:r>
              <a:rPr lang="en-US" dirty="0" err="1"/>
              <a:t>Dcapbac</a:t>
            </a:r>
            <a:r>
              <a:rPr lang="en-US" dirty="0"/>
              <a:t>: embedding authorization logic into smart things through </a:t>
            </a:r>
            <a:r>
              <a:rPr lang="en-US" dirty="0" err="1"/>
              <a:t>ecc</a:t>
            </a:r>
            <a:r>
              <a:rPr lang="en-US" dirty="0"/>
              <a:t> optimizations. International Journal of Computer Mathematics, 93(2):345–366, 2016.</a:t>
            </a:r>
          </a:p>
          <a:p>
            <a:pPr marL="568940" lvl="1"/>
            <a:r>
              <a:rPr lang="en-US" b="1" dirty="0"/>
              <a:t>[SST, 2018] </a:t>
            </a:r>
            <a:r>
              <a:rPr lang="en-US" dirty="0"/>
              <a:t>R. Schuster, V. </a:t>
            </a:r>
            <a:r>
              <a:rPr lang="en-US" dirty="0" err="1"/>
              <a:t>Shmatikov</a:t>
            </a:r>
            <a:r>
              <a:rPr lang="en-US" dirty="0"/>
              <a:t>, and E. </a:t>
            </a:r>
            <a:r>
              <a:rPr lang="en-US" dirty="0" err="1"/>
              <a:t>Tromer</a:t>
            </a:r>
            <a:r>
              <a:rPr lang="en-US" dirty="0"/>
              <a:t>. Situational access control in the internet of things. In Proceedings of the 2018 ACM SIGSAC Conference on Computer and Communications Security, pages 1056–1073. ACM, 2018.</a:t>
            </a:r>
          </a:p>
          <a:p>
            <a:pPr marL="568940" lvl="1"/>
            <a:r>
              <a:rPr lang="en-US" b="1" dirty="0"/>
              <a:t>[CPCT, 2014] </a:t>
            </a:r>
            <a:r>
              <a:rPr lang="en-US" dirty="0" err="1"/>
              <a:t>E.Y.Chen</a:t>
            </a:r>
            <a:r>
              <a:rPr lang="en-US" dirty="0"/>
              <a:t>, </a:t>
            </a:r>
            <a:r>
              <a:rPr lang="en-US" dirty="0" err="1"/>
              <a:t>Y.Pei</a:t>
            </a:r>
            <a:r>
              <a:rPr lang="en-US" dirty="0"/>
              <a:t>, </a:t>
            </a:r>
            <a:r>
              <a:rPr lang="en-US" dirty="0" err="1"/>
              <a:t>S.Chen</a:t>
            </a:r>
            <a:r>
              <a:rPr lang="en-US" dirty="0"/>
              <a:t>, </a:t>
            </a:r>
            <a:r>
              <a:rPr lang="en-US" dirty="0" err="1"/>
              <a:t>Y.Tian</a:t>
            </a:r>
            <a:r>
              <a:rPr lang="en-US" dirty="0"/>
              <a:t>, </a:t>
            </a:r>
            <a:r>
              <a:rPr lang="en-US" dirty="0" err="1"/>
              <a:t>R.Kotcher</a:t>
            </a:r>
            <a:r>
              <a:rPr lang="en-US" dirty="0"/>
              <a:t>, and </a:t>
            </a:r>
            <a:r>
              <a:rPr lang="en-US" dirty="0" err="1"/>
              <a:t>P.Tague.OAuthdemystifiedfor</a:t>
            </a:r>
            <a:r>
              <a:rPr lang="en-US" dirty="0"/>
              <a:t> mobile application developers. In Proceedings of the 2014 ACM SIGSAC conference on computer and communications security, pages 892–903. ACM, 2014. </a:t>
            </a:r>
          </a:p>
          <a:p>
            <a:pPr marL="568940" lvl="1"/>
            <a:r>
              <a:rPr lang="en-US" b="1" dirty="0"/>
              <a:t>[SM, 2014] </a:t>
            </a:r>
            <a:r>
              <a:rPr lang="en-US" dirty="0"/>
              <a:t>M. Shehab and F. Mohsen. Towards enhancing the security of OAuth </a:t>
            </a:r>
            <a:r>
              <a:rPr lang="en-US" dirty="0" err="1"/>
              <a:t>implemen</a:t>
            </a:r>
            <a:r>
              <a:rPr lang="en-US" dirty="0"/>
              <a:t>- </a:t>
            </a:r>
            <a:r>
              <a:rPr lang="en-US" dirty="0" err="1"/>
              <a:t>tations</a:t>
            </a:r>
            <a:r>
              <a:rPr lang="en-US" dirty="0"/>
              <a:t> in smart phones. In 2014 IEEE International Conference on Mobile Services, pages 39–46. IEEE, 2014. </a:t>
            </a:r>
          </a:p>
          <a:p>
            <a:pPr marL="568940" lvl="1"/>
            <a:endParaRPr lang="en-US" dirty="0"/>
          </a:p>
          <a:p>
            <a:pPr marL="568940" lvl="1" algn="just"/>
            <a:endParaRPr lang="en-US" dirty="0"/>
          </a:p>
          <a:p>
            <a:pPr lvl="1"/>
            <a:endParaRPr lang="en-CA" sz="224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178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8924D7CB-1A9C-F8DD-8908-321E0F7D2852}"/>
              </a:ext>
            </a:extLst>
          </p:cNvPr>
          <p:cNvSpPr txBox="1"/>
          <p:nvPr/>
        </p:nvSpPr>
        <p:spPr>
          <a:xfrm>
            <a:off x="782320" y="340783"/>
            <a:ext cx="9814560" cy="1736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753843-C8AF-E008-40D5-033B71420113}"/>
              </a:ext>
            </a:extLst>
          </p:cNvPr>
          <p:cNvSpPr txBox="1"/>
          <p:nvPr/>
        </p:nvSpPr>
        <p:spPr>
          <a:xfrm>
            <a:off x="510593" y="361468"/>
            <a:ext cx="1012041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3200" dirty="0"/>
              <a:t>References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4157DE-72D6-E6F7-7107-AA60EAF7BB0A}"/>
              </a:ext>
            </a:extLst>
          </p:cNvPr>
          <p:cNvSpPr/>
          <p:nvPr/>
        </p:nvSpPr>
        <p:spPr>
          <a:xfrm>
            <a:off x="-79344" y="1208969"/>
            <a:ext cx="10462207" cy="265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8940" lvl="1"/>
            <a:r>
              <a:rPr lang="en-US" b="1" dirty="0"/>
              <a:t>[FKS, 2016] </a:t>
            </a:r>
            <a:r>
              <a:rPr lang="en-US" dirty="0"/>
              <a:t>D. Fett, R. </a:t>
            </a:r>
            <a:r>
              <a:rPr lang="en-US" dirty="0" err="1"/>
              <a:t>Küsters</a:t>
            </a:r>
            <a:r>
              <a:rPr lang="en-US" dirty="0"/>
              <a:t>, and G. Schmitz. A comprehensive formal security analysis of OAuth 2.0. In Proceedings of the 2016 ACM SIGSAC Conference on Computer and Communications Security, pages 1204–1215, 2016.</a:t>
            </a:r>
          </a:p>
          <a:p>
            <a:pPr marL="568940" lvl="1"/>
            <a:r>
              <a:rPr lang="en-US" b="1" dirty="0"/>
              <a:t>[SB, 2012] </a:t>
            </a:r>
            <a:r>
              <a:rPr lang="en-US" dirty="0"/>
              <a:t>S.-T. Sun and K. </a:t>
            </a:r>
            <a:r>
              <a:rPr lang="en-US" dirty="0" err="1"/>
              <a:t>Beznosov</a:t>
            </a:r>
            <a:r>
              <a:rPr lang="en-US" dirty="0"/>
              <a:t>. The devil is in the (implementation) details: an empirical analysis of OAuth SSO systems. In Proceedings of the 2012 ACM conference on Computer and communications security, pages 378–390, 2012. </a:t>
            </a:r>
          </a:p>
          <a:p>
            <a:pPr marL="568940" lvl="1"/>
            <a:endParaRPr lang="en-US" dirty="0"/>
          </a:p>
          <a:p>
            <a:pPr marL="568940" lvl="1" algn="just"/>
            <a:endParaRPr lang="en-US" dirty="0"/>
          </a:p>
          <a:p>
            <a:pPr lvl="1"/>
            <a:endParaRPr lang="en-CA" sz="224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343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76354" cy="640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24D7CB-1A9C-F8DD-8908-321E0F7D2852}"/>
              </a:ext>
            </a:extLst>
          </p:cNvPr>
          <p:cNvSpPr txBox="1"/>
          <p:nvPr/>
        </p:nvSpPr>
        <p:spPr>
          <a:xfrm>
            <a:off x="782320" y="340783"/>
            <a:ext cx="9814560" cy="1736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753843-C8AF-E008-40D5-033B71420113}"/>
              </a:ext>
            </a:extLst>
          </p:cNvPr>
          <p:cNvSpPr txBox="1"/>
          <p:nvPr/>
        </p:nvSpPr>
        <p:spPr>
          <a:xfrm>
            <a:off x="476464" y="2035974"/>
            <a:ext cx="1012041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3200" dirty="0"/>
              <a:t>Thank you!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8BDA0D-4AE9-1AEE-761D-1B7383D73628}"/>
              </a:ext>
            </a:extLst>
          </p:cNvPr>
          <p:cNvSpPr txBox="1"/>
          <p:nvPr/>
        </p:nvSpPr>
        <p:spPr>
          <a:xfrm>
            <a:off x="476464" y="3367631"/>
            <a:ext cx="29655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Questions? </a:t>
            </a:r>
          </a:p>
          <a:p>
            <a:endParaRPr lang="en-US" sz="2000" u="sng" dirty="0"/>
          </a:p>
          <a:p>
            <a:r>
              <a:rPr lang="en-US" sz="2000" u="sng" dirty="0"/>
              <a:t>Email: li3944@purdue.edu</a:t>
            </a:r>
          </a:p>
        </p:txBody>
      </p:sp>
    </p:spTree>
    <p:extLst>
      <p:ext uri="{BB962C8B-B14F-4D97-AF65-F5344CB8AC3E}">
        <p14:creationId xmlns:p14="http://schemas.microsoft.com/office/powerpoint/2010/main" val="339851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C3C45-121D-F846-8396-F00B70E07439}"/>
              </a:ext>
            </a:extLst>
          </p:cNvPr>
          <p:cNvSpPr txBox="1"/>
          <p:nvPr/>
        </p:nvSpPr>
        <p:spPr>
          <a:xfrm>
            <a:off x="510593" y="361468"/>
            <a:ext cx="10120416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987" dirty="0">
                <a:solidFill>
                  <a:prstClr val="black"/>
                </a:solidFill>
                <a:cs typeface="Arial" panose="020B0604020202020204" pitchFamily="34" charset="0"/>
              </a:rPr>
              <a:t>Centralized authorization systems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4543" y="2754712"/>
            <a:ext cx="2138441" cy="628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42" dirty="0"/>
              <a:t>Application</a:t>
            </a:r>
          </a:p>
          <a:p>
            <a:pPr algn="ctr"/>
            <a:r>
              <a:rPr lang="en-US" sz="1742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C9E890-9BEB-AD92-928B-669A0CE5E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063" y="1757762"/>
            <a:ext cx="787400" cy="914400"/>
          </a:xfrm>
          <a:prstGeom prst="rect">
            <a:avLst/>
          </a:prstGeom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F81F44B-D94F-22B4-19DA-4AE18F04726D}"/>
              </a:ext>
            </a:extLst>
          </p:cNvPr>
          <p:cNvSpPr/>
          <p:nvPr/>
        </p:nvSpPr>
        <p:spPr>
          <a:xfrm>
            <a:off x="4336026" y="1851168"/>
            <a:ext cx="1474838" cy="7275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PEP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4B896C7-143C-663B-B2EC-3C7B127FBCD4}"/>
              </a:ext>
            </a:extLst>
          </p:cNvPr>
          <p:cNvSpPr/>
          <p:nvPr/>
        </p:nvSpPr>
        <p:spPr>
          <a:xfrm>
            <a:off x="4336026" y="4076884"/>
            <a:ext cx="1474838" cy="7275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PDP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DB8567F-E496-0805-C805-8DA9841447C4}"/>
              </a:ext>
            </a:extLst>
          </p:cNvPr>
          <p:cNvSpPr/>
          <p:nvPr/>
        </p:nvSpPr>
        <p:spPr>
          <a:xfrm>
            <a:off x="7104421" y="1830888"/>
            <a:ext cx="1474838" cy="7275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52EA377-C06A-0F26-F232-62DDDBA60BF2}"/>
              </a:ext>
            </a:extLst>
          </p:cNvPr>
          <p:cNvSpPr/>
          <p:nvPr/>
        </p:nvSpPr>
        <p:spPr>
          <a:xfrm>
            <a:off x="3677265" y="1415846"/>
            <a:ext cx="5801032" cy="3716593"/>
          </a:xfrm>
          <a:prstGeom prst="roundRect">
            <a:avLst/>
          </a:prstGeom>
          <a:noFill/>
          <a:ln w="25400">
            <a:solidFill>
              <a:srgbClr val="67AB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20E7B9-827C-736E-B310-5B9BDF669F2B}"/>
              </a:ext>
            </a:extLst>
          </p:cNvPr>
          <p:cNvSpPr txBox="1"/>
          <p:nvPr/>
        </p:nvSpPr>
        <p:spPr>
          <a:xfrm>
            <a:off x="5834279" y="1851167"/>
            <a:ext cx="1194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authorized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5BEFE51-B3AA-3248-A326-5E24FFF1D539}"/>
              </a:ext>
            </a:extLst>
          </p:cNvPr>
          <p:cNvCxnSpPr>
            <a:stCxn id="22" idx="2"/>
          </p:cNvCxnSpPr>
          <p:nvPr/>
        </p:nvCxnSpPr>
        <p:spPr>
          <a:xfrm>
            <a:off x="5073445" y="2578755"/>
            <a:ext cx="0" cy="14774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1F6AF81-201F-FC5A-DF16-B123F7B91A88}"/>
              </a:ext>
            </a:extLst>
          </p:cNvPr>
          <p:cNvSpPr txBox="1"/>
          <p:nvPr/>
        </p:nvSpPr>
        <p:spPr>
          <a:xfrm>
            <a:off x="5073445" y="314794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4D16AC2-5B3C-21D0-1EB0-A88E61AC9FE4}"/>
              </a:ext>
            </a:extLst>
          </p:cNvPr>
          <p:cNvCxnSpPr>
            <a:stCxn id="9" idx="3"/>
            <a:endCxn id="22" idx="1"/>
          </p:cNvCxnSpPr>
          <p:nvPr/>
        </p:nvCxnSpPr>
        <p:spPr>
          <a:xfrm>
            <a:off x="2067463" y="2214962"/>
            <a:ext cx="2268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9D0613-B120-0AF7-F5C4-794E7ABE20D1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5840974" y="2194682"/>
            <a:ext cx="1263447" cy="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8A0B9C2-F9DD-4832-AAE7-736AB01620F6}"/>
              </a:ext>
            </a:extLst>
          </p:cNvPr>
          <p:cNvSpPr txBox="1"/>
          <p:nvPr/>
        </p:nvSpPr>
        <p:spPr>
          <a:xfrm>
            <a:off x="2622360" y="1832607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6FACD62-3147-DCC5-E8BD-D9DCBF326769}"/>
              </a:ext>
            </a:extLst>
          </p:cNvPr>
          <p:cNvSpPr/>
          <p:nvPr/>
        </p:nvSpPr>
        <p:spPr>
          <a:xfrm>
            <a:off x="5946956" y="2200702"/>
            <a:ext cx="900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55835-5F07-B830-7344-27C53139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851B7-BF4E-2246-9789-858D0B281DE0}" type="datetime1">
              <a:rPr lang="en-US" smtClean="0"/>
              <a:t>6/12/22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D7EFE-9AEB-AF5D-73D2-2F64E949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F821-E37F-9446-A0BA-43BCBE6C7C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1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C3C45-121D-F846-8396-F00B70E07439}"/>
              </a:ext>
            </a:extLst>
          </p:cNvPr>
          <p:cNvSpPr txBox="1"/>
          <p:nvPr/>
        </p:nvSpPr>
        <p:spPr>
          <a:xfrm>
            <a:off x="510593" y="361468"/>
            <a:ext cx="10120416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987" dirty="0">
                <a:solidFill>
                  <a:prstClr val="black"/>
                </a:solidFill>
                <a:cs typeface="Arial" panose="020B0604020202020204" pitchFamily="34" charset="0"/>
              </a:rPr>
              <a:t>OAuth 2.0 and Proof-of-Possession Tokens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3C7EEDF-246F-1ABB-21FB-9A8B94AF2F06}"/>
                  </a:ext>
                </a:extLst>
              </p:cNvPr>
              <p:cNvSpPr txBox="1"/>
              <p:nvPr/>
            </p:nvSpPr>
            <p:spPr>
              <a:xfrm>
                <a:off x="1028258" y="1832453"/>
                <a:ext cx="5619650" cy="2003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98682" indent="-298682">
                  <a:buAutoNum type="arabicPeriod"/>
                </a:pPr>
                <a14:m>
                  <m:oMath xmlns:m="http://schemas.openxmlformats.org/officeDocument/2006/math">
                    <m:r>
                      <a:rPr lang="en-US" sz="1742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742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1742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𝐴𝑆</m:t>
                    </m:r>
                    <m:r>
                      <a:rPr lang="en-US" sz="1742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174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4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𝐼𝐷</m:t>
                        </m:r>
                      </m:e>
                      <m:sub>
                        <m:r>
                          <a:rPr lang="en-US" sz="174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1742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742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credentials</m:t>
                    </m:r>
                    <m:r>
                      <a:rPr lang="en-US" sz="1742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74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4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𝐼𝐷</m:t>
                        </m:r>
                      </m:e>
                      <m:sub>
                        <m:r>
                          <a:rPr lang="en-US" sz="174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𝑅𝑆</m:t>
                        </m:r>
                      </m:sub>
                    </m:sSub>
                  </m:oMath>
                </a14:m>
                <a:endParaRPr lang="en-US" sz="1742" dirty="0"/>
              </a:p>
              <a:p>
                <a:pPr marL="298682" indent="-298682">
                  <a:buAutoNum type="arabicPeriod"/>
                </a:pPr>
                <a14:m>
                  <m:oMath xmlns:m="http://schemas.openxmlformats.org/officeDocument/2006/math">
                    <m:r>
                      <a:rPr lang="en-US" sz="1742" i="1">
                        <a:latin typeface="Cambria Math" panose="02040503050406030204" pitchFamily="18" charset="0"/>
                      </a:rPr>
                      <m:t>𝐴𝑆</m:t>
                    </m:r>
                    <m:r>
                      <a:rPr lang="en-US" sz="1742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742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742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sz="1742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𝑇𝑜𝑘𝑒𝑛</m:t>
                    </m:r>
                  </m:oMath>
                </a14:m>
                <a:endParaRPr lang="en-US" sz="1742" dirty="0">
                  <a:ea typeface="Cambria Math" panose="02040503050406030204" pitchFamily="18" charset="0"/>
                </a:endParaRPr>
              </a:p>
              <a:p>
                <a:pPr marL="298682" indent="-298682">
                  <a:buAutoNum type="arabicPeriod"/>
                </a:pPr>
                <a14:m>
                  <m:oMath xmlns:m="http://schemas.openxmlformats.org/officeDocument/2006/math">
                    <m:r>
                      <a:rPr lang="en-US" sz="1742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742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742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𝑅𝑆</m:t>
                    </m:r>
                    <m:r>
                      <a:rPr lang="en-US" sz="1742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174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4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𝐼𝐷</m:t>
                        </m:r>
                      </m:e>
                      <m:sub>
                        <m:r>
                          <a:rPr lang="en-US" sz="174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1742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742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𝑇𝑜𝑘𝑒𝑛</m:t>
                    </m:r>
                  </m:oMath>
                </a14:m>
                <a:endParaRPr lang="en-US" sz="1742" dirty="0"/>
              </a:p>
              <a:p>
                <a:endParaRPr lang="en-US" sz="1742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42" i="1">
                          <a:latin typeface="Cambria Math" panose="02040503050406030204" pitchFamily="18" charset="0"/>
                        </a:rPr>
                        <m:t>𝑇𝑜𝑘𝑒𝑛</m:t>
                      </m:r>
                      <m:r>
                        <a:rPr lang="en-US" sz="1742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742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42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742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742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42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𝑎𝑢𝑡h</m:t>
                              </m:r>
                            </m:e>
                            <m:sub>
                              <m:r>
                                <a:rPr lang="en-US" sz="1742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742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42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742" i="1" dirty="0">
                  <a:latin typeface="Cambria Math" panose="02040503050406030204" pitchFamily="18" charset="0"/>
                </a:endParaRPr>
              </a:p>
              <a:p>
                <a:endParaRPr lang="en-US" sz="1742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42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742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742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42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𝐼𝐷</m:t>
                          </m:r>
                        </m:e>
                        <m:sub>
                          <m:r>
                            <a:rPr lang="en-US" sz="1742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742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742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42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𝐼𝐷</m:t>
                          </m:r>
                        </m:e>
                        <m:sub>
                          <m:r>
                            <a:rPr lang="en-US" sz="1742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𝑅𝑆</m:t>
                          </m:r>
                        </m:sub>
                      </m:sSub>
                      <m:r>
                        <a:rPr lang="en-US" sz="1742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742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1742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742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r>
                        <a:rPr lang="en-US" sz="174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742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3C7EEDF-246F-1ABB-21FB-9A8B94AF2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58" y="1832453"/>
                <a:ext cx="5619650" cy="2003434"/>
              </a:xfrm>
              <a:prstGeom prst="rect">
                <a:avLst/>
              </a:prstGeom>
              <a:blipFill>
                <a:blip r:embed="rId3"/>
                <a:stretch>
                  <a:fillRect l="-451" b="-1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33F5A1D-9C3D-A3AF-44C8-9773DA9AE429}"/>
                  </a:ext>
                </a:extLst>
              </p:cNvPr>
              <p:cNvSpPr/>
              <p:nvPr/>
            </p:nvSpPr>
            <p:spPr>
              <a:xfrm>
                <a:off x="665558" y="4175760"/>
                <a:ext cx="5164972" cy="928196"/>
              </a:xfrm>
              <a:prstGeom prst="rect">
                <a:avLst/>
              </a:prstGeom>
              <a:solidFill>
                <a:srgbClr val="7AE9E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1742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742" dirty="0">
                    <a:solidFill>
                      <a:schemeClr val="tx1"/>
                    </a:solidFill>
                  </a:rPr>
                  <a:t>: permissions granted to the </a:t>
                </a:r>
                <a14:m>
                  <m:oMath xmlns:m="http://schemas.openxmlformats.org/officeDocument/2006/math">
                    <m:r>
                      <a:rPr lang="en-US" sz="1742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1742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742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1742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sz="1742" dirty="0">
                    <a:solidFill>
                      <a:schemeClr val="tx1"/>
                    </a:solidFill>
                  </a:rPr>
                  <a:t>: expiration time</a:t>
                </a: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33F5A1D-9C3D-A3AF-44C8-9773DA9AE4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58" y="4175760"/>
                <a:ext cx="5164972" cy="9281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8E6003A3-A976-C080-B609-3C04D2DF6527}"/>
              </a:ext>
            </a:extLst>
          </p:cNvPr>
          <p:cNvGrpSpPr/>
          <p:nvPr/>
        </p:nvGrpSpPr>
        <p:grpSpPr>
          <a:xfrm>
            <a:off x="6348354" y="1832453"/>
            <a:ext cx="3798536" cy="2468749"/>
            <a:chOff x="1530548" y="5115772"/>
            <a:chExt cx="3433809" cy="1861179"/>
          </a:xfrm>
        </p:grpSpPr>
        <p:sp>
          <p:nvSpPr>
            <p:cNvPr id="27" name="Flowchart: Connector 7">
              <a:extLst>
                <a:ext uri="{FF2B5EF4-FFF2-40B4-BE49-F238E27FC236}">
                  <a16:creationId xmlns:a16="http://schemas.microsoft.com/office/drawing/2014/main" id="{F6630E6A-9019-6058-E017-C4AC061C8055}"/>
                </a:ext>
              </a:extLst>
            </p:cNvPr>
            <p:cNvSpPr/>
            <p:nvPr/>
          </p:nvSpPr>
          <p:spPr>
            <a:xfrm>
              <a:off x="2851801" y="5115772"/>
              <a:ext cx="791304" cy="533213"/>
            </a:xfrm>
            <a:prstGeom prst="flowChartConnector">
              <a:avLst/>
            </a:prstGeom>
            <a:solidFill>
              <a:srgbClr val="00EAF0">
                <a:alpha val="3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94" b="1" dirty="0">
                  <a:solidFill>
                    <a:schemeClr val="tx1"/>
                  </a:solidFill>
                  <a:latin typeface="Bell MT" panose="02020503060305020303" pitchFamily="18" charset="0"/>
                </a:rPr>
                <a:t>AS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CD17648-C9EB-B608-D35E-D0869074CBC9}"/>
                </a:ext>
              </a:extLst>
            </p:cNvPr>
            <p:cNvCxnSpPr>
              <a:stCxn id="35" idx="0"/>
              <a:endCxn id="27" idx="2"/>
            </p:cNvCxnSpPr>
            <p:nvPr/>
          </p:nvCxnSpPr>
          <p:spPr>
            <a:xfrm flipV="1">
              <a:off x="1926201" y="5382378"/>
              <a:ext cx="925601" cy="7555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EEE6778-2E0A-4D42-C6F4-D2765A115D5A}"/>
                </a:ext>
              </a:extLst>
            </p:cNvPr>
            <p:cNvCxnSpPr/>
            <p:nvPr/>
          </p:nvCxnSpPr>
          <p:spPr>
            <a:xfrm flipH="1">
              <a:off x="2321853" y="5654960"/>
              <a:ext cx="791304" cy="6305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7D0F6AE-9DE5-11F7-CD7E-62F45029586E}"/>
                </a:ext>
              </a:extLst>
            </p:cNvPr>
            <p:cNvCxnSpPr>
              <a:stCxn id="35" idx="6"/>
              <a:endCxn id="38" idx="2"/>
            </p:cNvCxnSpPr>
            <p:nvPr/>
          </p:nvCxnSpPr>
          <p:spPr>
            <a:xfrm flipV="1">
              <a:off x="2321852" y="6404557"/>
              <a:ext cx="185120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6367C94-6ABB-F7D7-D9C0-09D9192843A5}"/>
                </a:ext>
              </a:extLst>
            </p:cNvPr>
            <p:cNvCxnSpPr>
              <a:stCxn id="38" idx="4"/>
            </p:cNvCxnSpPr>
            <p:nvPr/>
          </p:nvCxnSpPr>
          <p:spPr>
            <a:xfrm flipH="1">
              <a:off x="2072131" y="6671162"/>
              <a:ext cx="24965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29">
              <a:extLst>
                <a:ext uri="{FF2B5EF4-FFF2-40B4-BE49-F238E27FC236}">
                  <a16:creationId xmlns:a16="http://schemas.microsoft.com/office/drawing/2014/main" id="{883B0C41-AF8B-CC34-4FF3-B417BAD65393}"/>
                </a:ext>
              </a:extLst>
            </p:cNvPr>
            <p:cNvSpPr/>
            <p:nvPr/>
          </p:nvSpPr>
          <p:spPr>
            <a:xfrm>
              <a:off x="1530548" y="6137951"/>
              <a:ext cx="791304" cy="533213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94" b="1" dirty="0">
                  <a:solidFill>
                    <a:schemeClr val="tx1"/>
                  </a:solidFill>
                  <a:latin typeface="Bell MT" panose="02020503060305020303" pitchFamily="18" charset="0"/>
                </a:rPr>
                <a:t>C</a:t>
              </a:r>
            </a:p>
          </p:txBody>
        </p:sp>
        <p:sp>
          <p:nvSpPr>
            <p:cNvPr id="38" name="Flowchart: Connector 30">
              <a:extLst>
                <a:ext uri="{FF2B5EF4-FFF2-40B4-BE49-F238E27FC236}">
                  <a16:creationId xmlns:a16="http://schemas.microsoft.com/office/drawing/2014/main" id="{09668436-3312-C4DE-9B26-26B6014F5E24}"/>
                </a:ext>
              </a:extLst>
            </p:cNvPr>
            <p:cNvSpPr/>
            <p:nvPr/>
          </p:nvSpPr>
          <p:spPr>
            <a:xfrm>
              <a:off x="4173053" y="6137950"/>
              <a:ext cx="791304" cy="533213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94" b="1" dirty="0">
                  <a:solidFill>
                    <a:schemeClr val="tx1"/>
                  </a:solidFill>
                  <a:latin typeface="Bell MT" panose="02020503060305020303" pitchFamily="18" charset="0"/>
                </a:rPr>
                <a:t>RS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DFD8D92-7EC7-E499-B965-77F430087467}"/>
                </a:ext>
              </a:extLst>
            </p:cNvPr>
            <p:cNvSpPr txBox="1"/>
            <p:nvPr/>
          </p:nvSpPr>
          <p:spPr>
            <a:xfrm>
              <a:off x="1926203" y="5648985"/>
              <a:ext cx="395652" cy="306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94" dirty="0"/>
                <a:t>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CF9D35-6E6F-788A-AAA4-971C9C3A214A}"/>
                </a:ext>
              </a:extLst>
            </p:cNvPr>
            <p:cNvSpPr txBox="1"/>
            <p:nvPr/>
          </p:nvSpPr>
          <p:spPr>
            <a:xfrm>
              <a:off x="2743928" y="5879312"/>
              <a:ext cx="395652" cy="306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94" dirty="0"/>
                <a:t>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BFB4F5E-22AF-D9B8-153C-980D77F1F334}"/>
                </a:ext>
              </a:extLst>
            </p:cNvPr>
            <p:cNvSpPr txBox="1"/>
            <p:nvPr/>
          </p:nvSpPr>
          <p:spPr>
            <a:xfrm>
              <a:off x="2941753" y="6081327"/>
              <a:ext cx="395652" cy="306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94" dirty="0"/>
                <a:t>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72F4999-24FE-813D-6CDA-FD85BA32C93E}"/>
                </a:ext>
              </a:extLst>
            </p:cNvPr>
            <p:cNvSpPr txBox="1"/>
            <p:nvPr/>
          </p:nvSpPr>
          <p:spPr>
            <a:xfrm>
              <a:off x="2935149" y="6670072"/>
              <a:ext cx="395652" cy="306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94" dirty="0"/>
                <a:t>4</a:t>
              </a: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392B8BB1-D85B-B778-AAAE-AC9D823BAF36}"/>
              </a:ext>
            </a:extLst>
          </p:cNvPr>
          <p:cNvSpPr/>
          <p:nvPr/>
        </p:nvSpPr>
        <p:spPr>
          <a:xfrm>
            <a:off x="665557" y="1106897"/>
            <a:ext cx="5164972" cy="532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Two Legged OAuth*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75566A-C902-2D99-2704-5C6E01DC680A}"/>
              </a:ext>
            </a:extLst>
          </p:cNvPr>
          <p:cNvSpPr/>
          <p:nvPr/>
        </p:nvSpPr>
        <p:spPr>
          <a:xfrm>
            <a:off x="665556" y="4175760"/>
            <a:ext cx="9832681" cy="928196"/>
          </a:xfrm>
          <a:prstGeom prst="rect">
            <a:avLst/>
          </a:prstGeom>
          <a:solidFill>
            <a:srgbClr val="FE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>
              <a:defRPr/>
            </a:pPr>
            <a:r>
              <a:rPr lang="en-US" dirty="0">
                <a:solidFill>
                  <a:schemeClr val="tx1"/>
                </a:solidFill>
              </a:rPr>
              <a:t>OAuth has been successfully used for authentication and authorization in mobile applications [CPCT, 2014] [SM,2014], and web services [FKS, 2016] [SB, 2012]. 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78D91F-D368-317D-457A-2FAB54751545}"/>
              </a:ext>
            </a:extLst>
          </p:cNvPr>
          <p:cNvSpPr/>
          <p:nvPr/>
        </p:nvSpPr>
        <p:spPr>
          <a:xfrm>
            <a:off x="665557" y="5111136"/>
            <a:ext cx="9832680" cy="928196"/>
          </a:xfrm>
          <a:prstGeom prst="rect">
            <a:avLst/>
          </a:prstGeom>
          <a:solidFill>
            <a:srgbClr val="F8C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>
              <a:defRPr/>
            </a:pPr>
            <a:r>
              <a:rPr lang="en-US" dirty="0">
                <a:solidFill>
                  <a:schemeClr val="tx1"/>
                </a:solidFill>
              </a:rPr>
              <a:t>However, it is missing some important features. 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1C65E4-FDBF-FDE2-BE21-FEE1B2F9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446E-6E0B-9044-B154-5D95745AB3A9}" type="datetime1">
              <a:rPr lang="en-US" smtClean="0"/>
              <a:t>6/12/22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89E99-ABAD-D4C8-2421-EB83643C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F821-E37F-9446-A0BA-43BCBE6C7C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4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C3C45-121D-F846-8396-F00B70E07439}"/>
              </a:ext>
            </a:extLst>
          </p:cNvPr>
          <p:cNvSpPr txBox="1"/>
          <p:nvPr/>
        </p:nvSpPr>
        <p:spPr>
          <a:xfrm>
            <a:off x="510593" y="361468"/>
            <a:ext cx="10120416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987" dirty="0">
                <a:solidFill>
                  <a:prstClr val="black"/>
                </a:solidFill>
                <a:cs typeface="Arial" panose="020B0604020202020204" pitchFamily="34" charset="0"/>
              </a:rPr>
              <a:t>The missing usage constraints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664967-75E3-7274-EAF2-397F1498080E}"/>
              </a:ext>
            </a:extLst>
          </p:cNvPr>
          <p:cNvSpPr txBox="1"/>
          <p:nvPr/>
        </p:nvSpPr>
        <p:spPr>
          <a:xfrm>
            <a:off x="510593" y="913479"/>
            <a:ext cx="8417097" cy="6477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Existing systems do not offer control over </a:t>
            </a:r>
            <a:r>
              <a:rPr lang="en-US" dirty="0">
                <a:solidFill>
                  <a:srgbClr val="C00000"/>
                </a:solidFill>
              </a:rPr>
              <a:t>orderings of permissions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Problem:</a:t>
            </a:r>
            <a:r>
              <a:rPr lang="en-US" dirty="0"/>
              <a:t> Delegated permissions can be exercised with arbitrary order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Example 1:</a:t>
            </a:r>
            <a:r>
              <a:rPr lang="en-US" dirty="0"/>
              <a:t> decentralized business and financial systems: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Payment workflows require approvals of different authorities in a particular order.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Example 2:</a:t>
            </a:r>
            <a:r>
              <a:rPr lang="en-US" dirty="0"/>
              <a:t> Industrial Control Systems (ICS)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The ordering of permissions to operate electronic equipment must conform to the workflow sequence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Existing systems do not limit </a:t>
            </a:r>
            <a:r>
              <a:rPr lang="en-US" dirty="0">
                <a:solidFill>
                  <a:srgbClr val="C00000"/>
                </a:solidFill>
              </a:rPr>
              <a:t>the number of permission use.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Problem: </a:t>
            </a:r>
            <a:r>
              <a:rPr lang="en-US" dirty="0"/>
              <a:t>Delegated permissions can be exercised for unlimited number of times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Security concern: unlimited access to critical assets </a:t>
            </a:r>
          </a:p>
          <a:p>
            <a:pPr marL="568940" lvl="1"/>
            <a:endParaRPr lang="en-US" dirty="0"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pPr marL="355587" indent="-355587">
              <a:buFont typeface="Arial" panose="020B0604020202020204" pitchFamily="34" charset="0"/>
              <a:buChar char="•"/>
            </a:pPr>
            <a:r>
              <a:rPr lang="en-US" dirty="0"/>
              <a:t>Existing systems do not support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cs typeface="Arial" panose="020B0604020202020204" pitchFamily="34" charset="0"/>
              </a:rPr>
              <a:t>full “context” of access</a:t>
            </a:r>
          </a:p>
          <a:p>
            <a:pPr marL="812787" lvl="1" indent="-355587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Observation: access often depends on external conditions in the policies</a:t>
            </a:r>
          </a:p>
          <a:p>
            <a:pPr marL="812787" lvl="1" indent="-355587">
              <a:buFont typeface="Arial" panose="020B0604020202020204" pitchFamily="34" charset="0"/>
              <a:buChar char="•"/>
            </a:pPr>
            <a:r>
              <a:rPr lang="en-US" dirty="0">
                <a:ea typeface="Segoe UI Symbol" panose="020B0502040204020203" pitchFamily="34" charset="0"/>
                <a:cs typeface="Arial" panose="020B0604020202020204" pitchFamily="34" charset="0"/>
              </a:rPr>
              <a:t>Example: turn on the home camera when the user is not home </a:t>
            </a:r>
          </a:p>
          <a:p>
            <a:pPr marL="924527" lvl="1" indent="-355587">
              <a:buFont typeface="Arial" panose="020B0604020202020204" pitchFamily="34" charset="0"/>
              <a:buChar char="•"/>
            </a:pPr>
            <a:endParaRPr lang="en-US" sz="1742" dirty="0">
              <a:cs typeface="Arial" panose="020B0604020202020204" pitchFamily="34" charset="0"/>
            </a:endParaRPr>
          </a:p>
          <a:p>
            <a:pPr lvl="1"/>
            <a:r>
              <a:rPr lang="en-US" sz="1742" dirty="0">
                <a:cs typeface="Arial" panose="020B0604020202020204" pitchFamily="34" charset="0"/>
              </a:rPr>
              <a:t> </a:t>
            </a:r>
          </a:p>
          <a:p>
            <a:pPr lvl="1"/>
            <a:endParaRPr lang="en-US" sz="1742" dirty="0"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pPr lvl="1"/>
            <a:endParaRPr lang="en-US" sz="1991" dirty="0">
              <a:cs typeface="Arial" panose="020B0604020202020204" pitchFamily="34" charset="0"/>
            </a:endParaRPr>
          </a:p>
          <a:p>
            <a:pPr marL="924527" lvl="1" indent="-355587">
              <a:buFont typeface="Arial" panose="020B0604020202020204" pitchFamily="34" charset="0"/>
              <a:buChar char="•"/>
            </a:pPr>
            <a:endParaRPr lang="en-US" sz="1991" dirty="0">
              <a:cs typeface="Arial" panose="020B0604020202020204" pitchFamily="34" charset="0"/>
            </a:endParaRPr>
          </a:p>
          <a:p>
            <a:endParaRPr lang="en-US" sz="1742" dirty="0"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endParaRPr lang="en-US" sz="1742" dirty="0"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57764A62-4E6E-7889-DB0F-E443E440756F}"/>
              </a:ext>
            </a:extLst>
          </p:cNvPr>
          <p:cNvSpPr/>
          <p:nvPr/>
        </p:nvSpPr>
        <p:spPr>
          <a:xfrm>
            <a:off x="9271820" y="913479"/>
            <a:ext cx="599768" cy="3914160"/>
          </a:xfrm>
          <a:prstGeom prst="rightBrace">
            <a:avLst>
              <a:gd name="adj1" fmla="val 8333"/>
              <a:gd name="adj2" fmla="val 5051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8257-7AED-49B8-2EE2-48E10C7AA323}"/>
              </a:ext>
            </a:extLst>
          </p:cNvPr>
          <p:cNvSpPr txBox="1"/>
          <p:nvPr/>
        </p:nvSpPr>
        <p:spPr>
          <a:xfrm>
            <a:off x="9960776" y="2408904"/>
            <a:ext cx="13404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Enforcing </a:t>
            </a:r>
          </a:p>
          <a:p>
            <a:r>
              <a:rPr lang="en-US" dirty="0">
                <a:solidFill>
                  <a:srgbClr val="C00000"/>
                </a:solidFill>
              </a:rPr>
              <a:t>permission sequences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3FF8C-7563-4F93-44EB-CBF92847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29F4-169C-C444-81DD-49F29074E5AC}" type="datetime1">
              <a:rPr lang="en-US" smtClean="0"/>
              <a:t>6/12/22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BD87650-19BC-64EF-4B2F-5E61C3A1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F821-E37F-9446-A0BA-43BCBE6C7C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C3C45-121D-F846-8396-F00B70E07439}"/>
              </a:ext>
            </a:extLst>
          </p:cNvPr>
          <p:cNvSpPr txBox="1"/>
          <p:nvPr/>
        </p:nvSpPr>
        <p:spPr>
          <a:xfrm>
            <a:off x="477011" y="281026"/>
            <a:ext cx="10120416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987" dirty="0">
                <a:solidFill>
                  <a:prstClr val="black"/>
                </a:solidFill>
                <a:cs typeface="Arial" panose="020B0604020202020204" pitchFamily="34" charset="0"/>
              </a:rPr>
              <a:t>Our contributions  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79376" y="973394"/>
            <a:ext cx="9915686" cy="5900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587" indent="-355587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Theoretical </a:t>
            </a:r>
          </a:p>
          <a:p>
            <a:pPr marL="924527" lvl="1" indent="-355587">
              <a:buFont typeface="Arial" panose="020B0604020202020204" pitchFamily="34" charset="0"/>
              <a:buChar char="•"/>
            </a:pPr>
            <a:r>
              <a:rPr lang="en-US" dirty="0"/>
              <a:t>Proposed an </a:t>
            </a:r>
            <a:r>
              <a:rPr lang="en-US" dirty="0">
                <a:solidFill>
                  <a:srgbClr val="C00000"/>
                </a:solidFill>
              </a:rPr>
              <a:t>efficient</a:t>
            </a:r>
            <a:r>
              <a:rPr lang="en-US" dirty="0"/>
              <a:t> method of enforcing permission sequences with </a:t>
            </a:r>
            <a:r>
              <a:rPr lang="en-US" dirty="0">
                <a:solidFill>
                  <a:srgbClr val="C00000"/>
                </a:solidFill>
              </a:rPr>
              <a:t>proof</a:t>
            </a:r>
          </a:p>
          <a:p>
            <a:pPr marL="1493467" lvl="2" indent="-355587">
              <a:buFont typeface="Arial" panose="020B0604020202020204" pitchFamily="34" charset="0"/>
              <a:buChar char="•"/>
            </a:pPr>
            <a:r>
              <a:rPr lang="en-US" dirty="0">
                <a:ea typeface="Segoe UI Symbol" panose="020B0502040204020203" pitchFamily="34" charset="0"/>
                <a:cs typeface="Arial" panose="020B0604020202020204" pitchFamily="34" charset="0"/>
              </a:rPr>
              <a:t>HCAP supports history-based access control [TFS, 2018]</a:t>
            </a:r>
          </a:p>
          <a:p>
            <a:pPr marL="1493467" lvl="2" indent="-355587">
              <a:buFont typeface="Arial" panose="020B0604020202020204" pitchFamily="34" charset="0"/>
              <a:buChar char="•"/>
            </a:pPr>
            <a:r>
              <a:rPr lang="en-US" dirty="0">
                <a:ea typeface="Segoe UI Symbol" panose="020B0502040204020203" pitchFamily="34" charset="0"/>
                <a:cs typeface="Arial" panose="020B0604020202020204" pitchFamily="34" charset="0"/>
              </a:rPr>
              <a:t>Less overhead, context-aware </a:t>
            </a:r>
          </a:p>
          <a:p>
            <a:pPr marL="924527" lvl="1" indent="-355587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Our capability-based system includes the “context” of access</a:t>
            </a:r>
            <a:endParaRPr lang="en-US" dirty="0"/>
          </a:p>
          <a:p>
            <a:pPr marL="1493467" lvl="2" indent="-355587">
              <a:buFont typeface="Arial" panose="020B0604020202020204" pitchFamily="34" charset="0"/>
              <a:buChar char="•"/>
            </a:pPr>
            <a:r>
              <a:rPr lang="en-US" dirty="0"/>
              <a:t>Integrate a context server called </a:t>
            </a:r>
            <a:r>
              <a:rPr lang="en-US" dirty="0">
                <a:solidFill>
                  <a:srgbClr val="C00000"/>
                </a:solidFill>
              </a:rPr>
              <a:t>Environmental Situational Oracle (ESO) </a:t>
            </a:r>
            <a:r>
              <a:rPr lang="en-US" dirty="0"/>
              <a:t>[SST, 2018],</a:t>
            </a:r>
          </a:p>
          <a:p>
            <a:pPr marL="1493467" lvl="2" indent="-355587">
              <a:buFont typeface="Arial" panose="020B0604020202020204" pitchFamily="34" charset="0"/>
              <a:buChar char="•"/>
            </a:pPr>
            <a:r>
              <a:rPr lang="en-US" dirty="0"/>
              <a:t>An ESO encapsulates the implementation of how a situation is sensed, inferred, or actuated </a:t>
            </a:r>
          </a:p>
          <a:p>
            <a:pPr marL="1493467" lvl="2" indent="-355587">
              <a:buFont typeface="Arial" panose="020B0604020202020204" pitchFamily="34" charset="0"/>
              <a:buChar char="•"/>
            </a:pPr>
            <a:r>
              <a:rPr lang="en-US" dirty="0"/>
              <a:t>Our security proof is still valid with the addition of context confinement </a:t>
            </a:r>
          </a:p>
          <a:p>
            <a:pPr marL="355587" indent="-355587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Practical </a:t>
            </a:r>
            <a:endParaRPr lang="en-US" dirty="0"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pPr marL="924527" lvl="1" indent="-355587">
              <a:buFont typeface="Arial" panose="020B0604020202020204" pitchFamily="34" charset="0"/>
              <a:buChar char="•"/>
            </a:pPr>
            <a:r>
              <a:rPr lang="en-US" dirty="0"/>
              <a:t>Implemented our capability system as an extension of the </a:t>
            </a:r>
            <a:r>
              <a:rPr lang="en-US" dirty="0">
                <a:solidFill>
                  <a:srgbClr val="C00000"/>
                </a:solidFill>
              </a:rPr>
              <a:t>OAuth</a:t>
            </a:r>
            <a:r>
              <a:rPr lang="en-US" dirty="0"/>
              <a:t> framework</a:t>
            </a:r>
            <a:endParaRPr lang="en-US" dirty="0">
              <a:solidFill>
                <a:srgbClr val="FF0000"/>
              </a:solidFill>
            </a:endParaRPr>
          </a:p>
          <a:p>
            <a:pPr marL="924527" lvl="1" indent="-355587">
              <a:buFont typeface="Arial" panose="020B0604020202020204" pitchFamily="34" charset="0"/>
              <a:buChar char="•"/>
            </a:pPr>
            <a:r>
              <a:rPr lang="en-US" dirty="0"/>
              <a:t>Showed how our proposed system can strengthen OAuth to enforce context-aware permission sequences in </a:t>
            </a:r>
            <a:r>
              <a:rPr lang="en-US" dirty="0">
                <a:solidFill>
                  <a:srgbClr val="C00000"/>
                </a:solidFill>
              </a:rPr>
              <a:t>distributed financial systems </a:t>
            </a:r>
          </a:p>
          <a:p>
            <a:pPr lvl="1"/>
            <a:endParaRPr lang="en-US" dirty="0"/>
          </a:p>
          <a:p>
            <a:pPr marL="355587" indent="-355587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Performance Evaluation </a:t>
            </a:r>
          </a:p>
          <a:p>
            <a:pPr marL="924527" lvl="1" indent="-355587">
              <a:buFont typeface="Arial" panose="020B0604020202020204" pitchFamily="34" charset="0"/>
              <a:buChar char="•"/>
            </a:pPr>
            <a:r>
              <a:rPr lang="en-US" dirty="0"/>
              <a:t>Competitive performance compared with OAuth 2.0 </a:t>
            </a:r>
            <a:endParaRPr lang="en-US" dirty="0">
              <a:cs typeface="Arial" panose="020B0604020202020204" pitchFamily="34" charset="0"/>
            </a:endParaRPr>
          </a:p>
          <a:p>
            <a:pPr lvl="1"/>
            <a:endParaRPr lang="en-US" dirty="0"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cs typeface="Arial" panose="020B0604020202020204" pitchFamily="34" charset="0"/>
            </a:endParaRPr>
          </a:p>
          <a:p>
            <a:pPr marL="924527" lvl="1" indent="-355587">
              <a:buFont typeface="Arial" panose="020B0604020202020204" pitchFamily="34" charset="0"/>
              <a:buChar char="•"/>
            </a:pPr>
            <a:endParaRPr lang="en-US" dirty="0">
              <a:cs typeface="Arial" panose="020B0604020202020204" pitchFamily="34" charset="0"/>
            </a:endParaRPr>
          </a:p>
          <a:p>
            <a:endParaRPr lang="en-US" dirty="0"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endParaRPr lang="en-US" sz="1742" dirty="0"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D6281-4DCC-61F8-F5FE-C61D8027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BA59-14F7-A74B-AC56-A266942423EC}" type="datetime1">
              <a:rPr lang="en-US" smtClean="0"/>
              <a:t>6/12/22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5C289-45D4-F627-BDB9-7535A710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F821-E37F-9446-A0BA-43BCBE6C7C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9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C3C45-121D-F846-8396-F00B70E07439}"/>
              </a:ext>
            </a:extLst>
          </p:cNvPr>
          <p:cNvSpPr txBox="1"/>
          <p:nvPr/>
        </p:nvSpPr>
        <p:spPr>
          <a:xfrm>
            <a:off x="510593" y="361468"/>
            <a:ext cx="10120416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87" dirty="0"/>
              <a:t>Permission Sequence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92B8BB1-D85B-B778-AAAE-AC9D823BAF36}"/>
                  </a:ext>
                </a:extLst>
              </p:cNvPr>
              <p:cNvSpPr/>
              <p:nvPr/>
            </p:nvSpPr>
            <p:spPr>
              <a:xfrm>
                <a:off x="665557" y="1106897"/>
                <a:ext cx="1858192" cy="53213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92B8BB1-D85B-B778-AAAE-AC9D823BA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57" y="1106897"/>
                <a:ext cx="1858192" cy="532138"/>
              </a:xfrm>
              <a:prstGeom prst="rect">
                <a:avLst/>
              </a:prstGeom>
              <a:blipFill>
                <a:blip r:embed="rId3"/>
                <a:stretch>
                  <a:fillRect b="-23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28A008C-5F24-5B4E-A61A-D28D77D5FF08}"/>
                  </a:ext>
                </a:extLst>
              </p:cNvPr>
              <p:cNvSpPr txBox="1"/>
              <p:nvPr/>
            </p:nvSpPr>
            <p:spPr>
              <a:xfrm>
                <a:off x="3388138" y="2332255"/>
                <a:ext cx="1909118" cy="35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8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8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80" i="1">
                            <a:latin typeface="Cambria Math" panose="02040503050406030204" pitchFamily="18" charset="0"/>
                          </a:rPr>
                          <m:t>𝐴𝑆</m:t>
                        </m:r>
                      </m:sub>
                    </m:sSub>
                  </m:oMath>
                </a14:m>
                <a:r>
                  <a:rPr lang="en-US" sz="1680" dirty="0"/>
                  <a:t> (</a:t>
                </a:r>
                <a14:m>
                  <m:oMath xmlns:m="http://schemas.openxmlformats.org/officeDocument/2006/math">
                    <m:r>
                      <a:rPr lang="en-US" sz="168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80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680" dirty="0"/>
                  <a:t>state=0)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28A008C-5F24-5B4E-A61A-D28D77D5F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138" y="2332255"/>
                <a:ext cx="1909118" cy="350865"/>
              </a:xfrm>
              <a:prstGeom prst="rect">
                <a:avLst/>
              </a:prstGeom>
              <a:blipFill>
                <a:blip r:embed="rId4"/>
                <a:stretch>
                  <a:fillRect t="-6897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1362E696-A12F-4602-0965-1FFC7E6A9AF8}"/>
              </a:ext>
            </a:extLst>
          </p:cNvPr>
          <p:cNvSpPr/>
          <p:nvPr/>
        </p:nvSpPr>
        <p:spPr>
          <a:xfrm>
            <a:off x="2888106" y="3860121"/>
            <a:ext cx="777240" cy="77724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DB2DC74-EC1F-60E4-2494-1FFB7E8CAA20}"/>
              </a:ext>
            </a:extLst>
          </p:cNvPr>
          <p:cNvSpPr/>
          <p:nvPr/>
        </p:nvSpPr>
        <p:spPr>
          <a:xfrm>
            <a:off x="6626318" y="1827056"/>
            <a:ext cx="777240" cy="7772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RS1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005D6E8-26CD-5DDE-C38F-8E2BA40F8067}"/>
              </a:ext>
            </a:extLst>
          </p:cNvPr>
          <p:cNvSpPr/>
          <p:nvPr/>
        </p:nvSpPr>
        <p:spPr>
          <a:xfrm>
            <a:off x="6674759" y="3826937"/>
            <a:ext cx="777240" cy="7772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RS2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5EB605B-446B-C50F-F442-B5B8466B861A}"/>
              </a:ext>
            </a:extLst>
          </p:cNvPr>
          <p:cNvSpPr/>
          <p:nvPr/>
        </p:nvSpPr>
        <p:spPr>
          <a:xfrm>
            <a:off x="2919422" y="998692"/>
            <a:ext cx="777240" cy="7806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0EE3906-C65B-CD8B-2DAA-67B7D8428471}"/>
              </a:ext>
            </a:extLst>
          </p:cNvPr>
          <p:cNvSpPr/>
          <p:nvPr/>
        </p:nvSpPr>
        <p:spPr>
          <a:xfrm>
            <a:off x="6766489" y="1409340"/>
            <a:ext cx="454528" cy="2296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4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CC06C2E-1314-B9B1-FD57-2A987F1E4457}"/>
              </a:ext>
            </a:extLst>
          </p:cNvPr>
          <p:cNvSpPr/>
          <p:nvPr/>
        </p:nvSpPr>
        <p:spPr>
          <a:xfrm>
            <a:off x="6787674" y="3311671"/>
            <a:ext cx="454528" cy="2296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4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5391E4D-09C9-0F13-B248-1CDD3B47B8DF}"/>
              </a:ext>
            </a:extLst>
          </p:cNvPr>
          <p:cNvCxnSpPr>
            <a:cxnSpLocks/>
          </p:cNvCxnSpPr>
          <p:nvPr/>
        </p:nvCxnSpPr>
        <p:spPr>
          <a:xfrm flipV="1">
            <a:off x="3173590" y="1827056"/>
            <a:ext cx="0" cy="1972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CA02668-681E-B909-CDD6-004C9BB0A504}"/>
              </a:ext>
            </a:extLst>
          </p:cNvPr>
          <p:cNvCxnSpPr>
            <a:cxnSpLocks/>
          </p:cNvCxnSpPr>
          <p:nvPr/>
        </p:nvCxnSpPr>
        <p:spPr>
          <a:xfrm>
            <a:off x="3388138" y="1856807"/>
            <a:ext cx="0" cy="1972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B6990B7-5CC0-2607-CCA2-54313D66CCCD}"/>
              </a:ext>
            </a:extLst>
          </p:cNvPr>
          <p:cNvCxnSpPr>
            <a:cxnSpLocks/>
            <a:stCxn id="58" idx="7"/>
            <a:endCxn id="59" idx="2"/>
          </p:cNvCxnSpPr>
          <p:nvPr/>
        </p:nvCxnSpPr>
        <p:spPr>
          <a:xfrm flipV="1">
            <a:off x="3551522" y="2215676"/>
            <a:ext cx="3074796" cy="1758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8CE41CA-A948-C440-0565-F140428FB2F1}"/>
              </a:ext>
            </a:extLst>
          </p:cNvPr>
          <p:cNvCxnSpPr>
            <a:cxnSpLocks/>
            <a:stCxn id="59" idx="3"/>
            <a:endCxn id="58" idx="6"/>
          </p:cNvCxnSpPr>
          <p:nvPr/>
        </p:nvCxnSpPr>
        <p:spPr>
          <a:xfrm flipH="1">
            <a:off x="3665346" y="2490472"/>
            <a:ext cx="3074796" cy="1758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150338A-1E69-3E4C-D124-B888F4979496}"/>
              </a:ext>
            </a:extLst>
          </p:cNvPr>
          <p:cNvCxnSpPr>
            <a:cxnSpLocks/>
          </p:cNvCxnSpPr>
          <p:nvPr/>
        </p:nvCxnSpPr>
        <p:spPr>
          <a:xfrm flipV="1">
            <a:off x="3783007" y="4261600"/>
            <a:ext cx="2774091" cy="43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87AFA56-D68C-2FF4-D4C6-FB4A7EB7102F}"/>
              </a:ext>
            </a:extLst>
          </p:cNvPr>
          <p:cNvCxnSpPr>
            <a:cxnSpLocks/>
          </p:cNvCxnSpPr>
          <p:nvPr/>
        </p:nvCxnSpPr>
        <p:spPr>
          <a:xfrm flipH="1">
            <a:off x="3702547" y="4496566"/>
            <a:ext cx="2826305" cy="31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42D2C06-208C-90B5-BC66-C3D386DA7C85}"/>
                  </a:ext>
                </a:extLst>
              </p:cNvPr>
              <p:cNvSpPr txBox="1"/>
              <p:nvPr/>
            </p:nvSpPr>
            <p:spPr>
              <a:xfrm rot="19998945">
                <a:off x="4170837" y="2583356"/>
                <a:ext cx="2119586" cy="35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8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8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80" i="1">
                            <a:latin typeface="Cambria Math" panose="02040503050406030204" pitchFamily="18" charset="0"/>
                          </a:rPr>
                          <m:t>𝐴𝑆</m:t>
                        </m:r>
                      </m:sub>
                    </m:sSub>
                  </m:oMath>
                </a14:m>
                <a:r>
                  <a:rPr lang="en-US" sz="1680" dirty="0"/>
                  <a:t> (</a:t>
                </a:r>
                <a14:m>
                  <m:oMath xmlns:m="http://schemas.openxmlformats.org/officeDocument/2006/math">
                    <m:r>
                      <a:rPr lang="en-US" sz="168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80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680" dirty="0"/>
                  <a:t>state=0),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8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8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8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8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8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42D2C06-208C-90B5-BC66-C3D386DA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98945">
                <a:off x="4170837" y="2583356"/>
                <a:ext cx="2119586" cy="3508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>
            <a:extLst>
              <a:ext uri="{FF2B5EF4-FFF2-40B4-BE49-F238E27FC236}">
                <a16:creationId xmlns:a16="http://schemas.microsoft.com/office/drawing/2014/main" id="{1164D143-45A7-4FDD-42F0-D2A56D52CA65}"/>
              </a:ext>
            </a:extLst>
          </p:cNvPr>
          <p:cNvSpPr/>
          <p:nvPr/>
        </p:nvSpPr>
        <p:spPr>
          <a:xfrm>
            <a:off x="6766489" y="1409339"/>
            <a:ext cx="454528" cy="2296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40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2D3A8AD-D45C-8D4E-6EC5-75C7DBA60A48}"/>
                  </a:ext>
                </a:extLst>
              </p:cNvPr>
              <p:cNvSpPr txBox="1"/>
              <p:nvPr/>
            </p:nvSpPr>
            <p:spPr>
              <a:xfrm>
                <a:off x="7451999" y="2031518"/>
                <a:ext cx="2352756" cy="35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8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8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8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8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8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8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80" i="1">
                            <a:latin typeface="Cambria Math" panose="02040503050406030204" pitchFamily="18" charset="0"/>
                          </a:rPr>
                          <m:t>𝐴𝑆</m:t>
                        </m:r>
                      </m:sub>
                    </m:sSub>
                    <m:r>
                      <a:rPr lang="en-US" sz="168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680" dirty="0"/>
                  <a:t>state=1)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2D3A8AD-D45C-8D4E-6EC5-75C7DBA60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999" y="2031518"/>
                <a:ext cx="2352756" cy="350865"/>
              </a:xfrm>
              <a:prstGeom prst="rect">
                <a:avLst/>
              </a:prstGeom>
              <a:blipFill>
                <a:blip r:embed="rId6"/>
                <a:stretch>
                  <a:fillRect t="-3448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E272C25-381D-A3B3-DE99-97FD22727DE6}"/>
                  </a:ext>
                </a:extLst>
              </p:cNvPr>
              <p:cNvSpPr txBox="1"/>
              <p:nvPr/>
            </p:nvSpPr>
            <p:spPr>
              <a:xfrm rot="20192608">
                <a:off x="5171904" y="3308617"/>
                <a:ext cx="413876" cy="35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8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8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8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8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E272C25-381D-A3B3-DE99-97FD22727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92608">
                <a:off x="5171904" y="3308617"/>
                <a:ext cx="413876" cy="3508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577462-364A-9EE0-1647-90252D5B1974}"/>
                  </a:ext>
                </a:extLst>
              </p:cNvPr>
              <p:cNvSpPr txBox="1"/>
              <p:nvPr/>
            </p:nvSpPr>
            <p:spPr>
              <a:xfrm>
                <a:off x="4894774" y="3880731"/>
                <a:ext cx="1020750" cy="35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8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8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8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80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8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8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8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8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577462-364A-9EE0-1647-90252D5B1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774" y="3880731"/>
                <a:ext cx="1020750" cy="350865"/>
              </a:xfrm>
              <a:prstGeom prst="rect">
                <a:avLst/>
              </a:prstGeom>
              <a:blipFill>
                <a:blip r:embed="rId8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0DD5AC-B2D3-7FB4-F54C-585431D1F7EE}"/>
                  </a:ext>
                </a:extLst>
              </p:cNvPr>
              <p:cNvSpPr txBox="1"/>
              <p:nvPr/>
            </p:nvSpPr>
            <p:spPr>
              <a:xfrm>
                <a:off x="7451998" y="4056163"/>
                <a:ext cx="2352757" cy="35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8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8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8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8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8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8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80" i="1">
                            <a:latin typeface="Cambria Math" panose="02040503050406030204" pitchFamily="18" charset="0"/>
                          </a:rPr>
                          <m:t>𝐴𝑆</m:t>
                        </m:r>
                      </m:sub>
                    </m:sSub>
                    <m:r>
                      <a:rPr lang="en-US" sz="168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680" dirty="0"/>
                  <a:t>state=2)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0DD5AC-B2D3-7FB4-F54C-585431D1F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998" y="4056163"/>
                <a:ext cx="2352757" cy="350865"/>
              </a:xfrm>
              <a:prstGeom prst="rect">
                <a:avLst/>
              </a:prstGeom>
              <a:blipFill>
                <a:blip r:embed="rId9"/>
                <a:stretch>
                  <a:fillRect t="-6897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>
            <a:extLst>
              <a:ext uri="{FF2B5EF4-FFF2-40B4-BE49-F238E27FC236}">
                <a16:creationId xmlns:a16="http://schemas.microsoft.com/office/drawing/2014/main" id="{4F1E6DF0-4CF5-AF89-C430-C70D2CB358FF}"/>
              </a:ext>
            </a:extLst>
          </p:cNvPr>
          <p:cNvSpPr/>
          <p:nvPr/>
        </p:nvSpPr>
        <p:spPr>
          <a:xfrm>
            <a:off x="6790605" y="3311670"/>
            <a:ext cx="454528" cy="2296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40" dirty="0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79626FA-B8B8-B343-F11D-521584102CF4}"/>
                  </a:ext>
                </a:extLst>
              </p:cNvPr>
              <p:cNvSpPr txBox="1"/>
              <p:nvPr/>
            </p:nvSpPr>
            <p:spPr>
              <a:xfrm>
                <a:off x="5115701" y="4483167"/>
                <a:ext cx="418655" cy="35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8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8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8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80" dirty="0"/>
                  <a:t> 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79626FA-B8B8-B343-F11D-521584102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701" y="4483167"/>
                <a:ext cx="418655" cy="3508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E10F3EC0-CD64-B33B-AC12-993ECEEA9C13}"/>
              </a:ext>
            </a:extLst>
          </p:cNvPr>
          <p:cNvSpPr/>
          <p:nvPr/>
        </p:nvSpPr>
        <p:spPr>
          <a:xfrm>
            <a:off x="6706784" y="5533901"/>
            <a:ext cx="777240" cy="7772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RSn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2C7A58D-CE9E-3D00-8440-5F92C483AC67}"/>
              </a:ext>
            </a:extLst>
          </p:cNvPr>
          <p:cNvCxnSpPr>
            <a:cxnSpLocks/>
          </p:cNvCxnSpPr>
          <p:nvPr/>
        </p:nvCxnSpPr>
        <p:spPr>
          <a:xfrm>
            <a:off x="3726159" y="4635700"/>
            <a:ext cx="2953169" cy="1183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4382C4E-B8AA-3057-C5AA-3F78FE7CC8E1}"/>
              </a:ext>
            </a:extLst>
          </p:cNvPr>
          <p:cNvCxnSpPr>
            <a:cxnSpLocks/>
          </p:cNvCxnSpPr>
          <p:nvPr/>
        </p:nvCxnSpPr>
        <p:spPr>
          <a:xfrm flipH="1" flipV="1">
            <a:off x="3388138" y="4719259"/>
            <a:ext cx="3238180" cy="1303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BD55A29-51FE-D3CA-08B5-909708AF0D77}"/>
              </a:ext>
            </a:extLst>
          </p:cNvPr>
          <p:cNvSpPr txBox="1"/>
          <p:nvPr/>
        </p:nvSpPr>
        <p:spPr>
          <a:xfrm>
            <a:off x="7564490" y="5737855"/>
            <a:ext cx="152657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Inform the AS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5DEBA3E-885E-DBB4-EDC7-3B76502C800B}"/>
                  </a:ext>
                </a:extLst>
              </p:cNvPr>
              <p:cNvSpPr txBox="1"/>
              <p:nvPr/>
            </p:nvSpPr>
            <p:spPr>
              <a:xfrm>
                <a:off x="3852270" y="1121200"/>
                <a:ext cx="128137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Revoke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𝐴𝑆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5DEBA3E-885E-DBB4-EDC7-3B76502C8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270" y="1121200"/>
                <a:ext cx="1281376" cy="369332"/>
              </a:xfrm>
              <a:prstGeom prst="rect">
                <a:avLst/>
              </a:prstGeom>
              <a:blipFill>
                <a:blip r:embed="rId11"/>
                <a:stretch>
                  <a:fillRect l="-392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A8FC944-D635-4B50-B047-1FA88FB907F8}"/>
              </a:ext>
            </a:extLst>
          </p:cNvPr>
          <p:cNvCxnSpPr/>
          <p:nvPr/>
        </p:nvCxnSpPr>
        <p:spPr>
          <a:xfrm>
            <a:off x="3506027" y="2382383"/>
            <a:ext cx="231493" cy="27479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AD3564E-E59C-B14B-F5F7-B3FB5579C0BE}"/>
              </a:ext>
            </a:extLst>
          </p:cNvPr>
          <p:cNvCxnSpPr/>
          <p:nvPr/>
        </p:nvCxnSpPr>
        <p:spPr>
          <a:xfrm>
            <a:off x="7484024" y="2069552"/>
            <a:ext cx="231493" cy="27479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29F103E-09D7-50DA-576E-6CDFE7EC984D}"/>
              </a:ext>
            </a:extLst>
          </p:cNvPr>
          <p:cNvCxnSpPr/>
          <p:nvPr/>
        </p:nvCxnSpPr>
        <p:spPr>
          <a:xfrm>
            <a:off x="7517382" y="4111343"/>
            <a:ext cx="231493" cy="27479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8A93B-792C-FF1D-D92B-E6050A81B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65525-489B-AF41-886D-F95545186579}" type="datetime1">
              <a:rPr lang="en-US" smtClean="0"/>
              <a:t>6/12/22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99591-DC33-B2FA-8CA6-30E90123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F821-E37F-9446-A0BA-43BCBE6C7C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9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8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2" grpId="0" animBg="1"/>
      <p:bldP spid="62" grpId="1" animBg="1"/>
      <p:bldP spid="63" grpId="0" animBg="1"/>
      <p:bldP spid="70" grpId="0"/>
      <p:bldP spid="71" grpId="0" animBg="1"/>
      <p:bldP spid="72" grpId="0"/>
      <p:bldP spid="73" grpId="0"/>
      <p:bldP spid="74" grpId="0"/>
      <p:bldP spid="75" grpId="0"/>
      <p:bldP spid="76" grpId="0" animBg="1"/>
      <p:bldP spid="77" grpId="0"/>
      <p:bldP spid="26" grpId="0" animBg="1"/>
      <p:bldP spid="8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C3C45-121D-F846-8396-F00B70E07439}"/>
              </a:ext>
            </a:extLst>
          </p:cNvPr>
          <p:cNvSpPr txBox="1"/>
          <p:nvPr/>
        </p:nvSpPr>
        <p:spPr>
          <a:xfrm>
            <a:off x="510593" y="361468"/>
            <a:ext cx="10120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200" dirty="0">
                <a:solidFill>
                  <a:prstClr val="black"/>
                </a:solidFill>
                <a:cs typeface="Arial" panose="020B0604020202020204" pitchFamily="34" charset="0"/>
              </a:rPr>
              <a:t>Adversary model and Attacks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951AB22-6505-5700-7703-2B0229DE23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643" y="950963"/>
            <a:ext cx="1366318" cy="1366318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A8F897-E6A2-85C6-FAD2-4F83D8503446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1237669" y="1634123"/>
            <a:ext cx="2176975" cy="14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372B60-A7C2-EB1B-4AAA-740EFAB72CC1}"/>
              </a:ext>
            </a:extLst>
          </p:cNvPr>
          <p:cNvCxnSpPr/>
          <p:nvPr/>
        </p:nvCxnSpPr>
        <p:spPr>
          <a:xfrm flipH="1">
            <a:off x="1657281" y="2181368"/>
            <a:ext cx="1757362" cy="1205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6C9C937-370B-09CA-251B-A3444BE9F8E4}"/>
              </a:ext>
            </a:extLst>
          </p:cNvPr>
          <p:cNvCxnSpPr>
            <a:cxnSpLocks/>
          </p:cNvCxnSpPr>
          <p:nvPr/>
        </p:nvCxnSpPr>
        <p:spPr>
          <a:xfrm>
            <a:off x="1657281" y="3545064"/>
            <a:ext cx="2000460" cy="121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C047D8-CCD2-6307-D22B-8165AE884C46}"/>
              </a:ext>
            </a:extLst>
          </p:cNvPr>
          <p:cNvCxnSpPr>
            <a:cxnSpLocks/>
          </p:cNvCxnSpPr>
          <p:nvPr/>
        </p:nvCxnSpPr>
        <p:spPr>
          <a:xfrm flipH="1" flipV="1">
            <a:off x="1409663" y="3919646"/>
            <a:ext cx="2138777" cy="132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08D5AACF-628D-C47A-FF24-A0EF0749BF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55" y="1501276"/>
            <a:ext cx="836142" cy="7849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0BF0803-86C0-2204-A568-60F5942DD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30" y="4085945"/>
            <a:ext cx="836142" cy="7849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CE6CB2B-511A-3310-0F0F-CD7BFDC32D77}"/>
              </a:ext>
            </a:extLst>
          </p:cNvPr>
          <p:cNvSpPr txBox="1"/>
          <p:nvPr/>
        </p:nvSpPr>
        <p:spPr>
          <a:xfrm rot="19511305">
            <a:off x="1700844" y="2329471"/>
            <a:ext cx="3001474" cy="32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93" dirty="0"/>
              <a:t>capability/token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00A749-2298-AB52-E7F6-1E946412B7B4}"/>
              </a:ext>
            </a:extLst>
          </p:cNvPr>
          <p:cNvSpPr txBox="1"/>
          <p:nvPr/>
        </p:nvSpPr>
        <p:spPr>
          <a:xfrm rot="1808613">
            <a:off x="2078134" y="4287245"/>
            <a:ext cx="3001474" cy="32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93" dirty="0"/>
              <a:t>capability/token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182213-E6B8-9989-AECF-DEB163CCB229}"/>
              </a:ext>
            </a:extLst>
          </p:cNvPr>
          <p:cNvSpPr txBox="1"/>
          <p:nvPr/>
        </p:nvSpPr>
        <p:spPr>
          <a:xfrm rot="1808613">
            <a:off x="1995591" y="4847600"/>
            <a:ext cx="3001474" cy="32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93" dirty="0"/>
              <a:t>resource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00ECBB-E4AA-B59A-FEDE-8E8BEED06E2D}"/>
              </a:ext>
            </a:extLst>
          </p:cNvPr>
          <p:cNvSpPr txBox="1"/>
          <p:nvPr/>
        </p:nvSpPr>
        <p:spPr>
          <a:xfrm>
            <a:off x="4082299" y="2394868"/>
            <a:ext cx="895216" cy="360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42" dirty="0"/>
              <a:t>AS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502104-B5C9-C135-7121-3680D56D74E1}"/>
              </a:ext>
            </a:extLst>
          </p:cNvPr>
          <p:cNvSpPr txBox="1"/>
          <p:nvPr/>
        </p:nvSpPr>
        <p:spPr>
          <a:xfrm>
            <a:off x="4021045" y="5683797"/>
            <a:ext cx="895216" cy="360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42" dirty="0"/>
              <a:t>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0197DE-B1C3-8082-7293-5A2820A67B1E}"/>
              </a:ext>
            </a:extLst>
          </p:cNvPr>
          <p:cNvSpPr txBox="1"/>
          <p:nvPr/>
        </p:nvSpPr>
        <p:spPr>
          <a:xfrm>
            <a:off x="4891578" y="1163400"/>
            <a:ext cx="679295" cy="360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42" dirty="0"/>
              <a:t>Alice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7AF713-5636-EB8C-64D6-79E26B10504C}"/>
              </a:ext>
            </a:extLst>
          </p:cNvPr>
          <p:cNvSpPr txBox="1"/>
          <p:nvPr/>
        </p:nvSpPr>
        <p:spPr>
          <a:xfrm>
            <a:off x="4888397" y="4515322"/>
            <a:ext cx="679295" cy="360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42" dirty="0"/>
              <a:t>Alice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7113D68F-25BD-565C-16FA-67CEFB97E6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355" y="4849267"/>
            <a:ext cx="836142" cy="78495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C0F2530-4E0E-2150-630A-0C5DBE0DE352}"/>
              </a:ext>
            </a:extLst>
          </p:cNvPr>
          <p:cNvSpPr txBox="1"/>
          <p:nvPr/>
        </p:nvSpPr>
        <p:spPr>
          <a:xfrm>
            <a:off x="6324575" y="921397"/>
            <a:ext cx="4666189" cy="5301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587" indent="-355587">
              <a:buFont typeface="Arial" panose="020B0604020202020204" pitchFamily="34" charset="0"/>
              <a:buChar char="•"/>
            </a:pPr>
            <a:r>
              <a:rPr lang="en-CA" sz="2240" dirty="0"/>
              <a:t>Token forgery and tampering </a:t>
            </a:r>
          </a:p>
          <a:p>
            <a:pPr marL="924527" lvl="1" indent="-355587">
              <a:buFont typeface="Arial" panose="020B0604020202020204" pitchFamily="34" charset="0"/>
              <a:buChar char="•"/>
            </a:pPr>
            <a:r>
              <a:rPr lang="en-CA" sz="2240" dirty="0">
                <a:solidFill>
                  <a:srgbClr val="C00000"/>
                </a:solidFill>
              </a:rPr>
              <a:t>Digital Signature </a:t>
            </a:r>
          </a:p>
          <a:p>
            <a:pPr marL="924527" lvl="1" indent="-355587">
              <a:buFont typeface="Arial" panose="020B0604020202020204" pitchFamily="34" charset="0"/>
              <a:buChar char="•"/>
            </a:pPr>
            <a:endParaRPr lang="en-CA" sz="2240" dirty="0">
              <a:solidFill>
                <a:srgbClr val="FF0000"/>
              </a:solidFill>
            </a:endParaRPr>
          </a:p>
          <a:p>
            <a:pPr marL="355587" indent="-355587">
              <a:buFont typeface="Arial" panose="020B0604020202020204" pitchFamily="34" charset="0"/>
              <a:buChar char="•"/>
            </a:pPr>
            <a:r>
              <a:rPr lang="en-CA" sz="2240" dirty="0"/>
              <a:t>Token theft </a:t>
            </a:r>
          </a:p>
          <a:p>
            <a:pPr marL="924527" lvl="1" indent="-355587">
              <a:buFont typeface="Arial" panose="020B0604020202020204" pitchFamily="34" charset="0"/>
              <a:buChar char="•"/>
            </a:pPr>
            <a:r>
              <a:rPr lang="en-CA" sz="2240" dirty="0">
                <a:solidFill>
                  <a:srgbClr val="C00000"/>
                </a:solidFill>
              </a:rPr>
              <a:t>Proof-of-possession tokens</a:t>
            </a:r>
          </a:p>
          <a:p>
            <a:pPr marL="924527" lvl="1" indent="-355587">
              <a:buFont typeface="Arial" panose="020B0604020202020204" pitchFamily="34" charset="0"/>
              <a:buChar char="•"/>
            </a:pPr>
            <a:endParaRPr lang="en-CA" sz="2240" dirty="0">
              <a:solidFill>
                <a:srgbClr val="FF0000"/>
              </a:solidFill>
            </a:endParaRPr>
          </a:p>
          <a:p>
            <a:pPr marL="355587" indent="-355587">
              <a:buFont typeface="Arial" panose="020B0604020202020204" pitchFamily="34" charset="0"/>
              <a:buChar char="•"/>
            </a:pPr>
            <a:r>
              <a:rPr lang="en-CA" sz="2240" dirty="0"/>
              <a:t>Client Impersonation </a:t>
            </a:r>
          </a:p>
          <a:p>
            <a:pPr marL="924527" lvl="1" indent="-355587">
              <a:buFont typeface="Arial" panose="020B0604020202020204" pitchFamily="34" charset="0"/>
              <a:buChar char="•"/>
            </a:pPr>
            <a:r>
              <a:rPr lang="en-CA" sz="2240" dirty="0">
                <a:solidFill>
                  <a:srgbClr val="C00000"/>
                </a:solidFill>
              </a:rPr>
              <a:t>Public-key based client authentication </a:t>
            </a:r>
          </a:p>
          <a:p>
            <a:pPr marL="924527" lvl="1" indent="-355587">
              <a:buFont typeface="Arial" panose="020B0604020202020204" pitchFamily="34" charset="0"/>
              <a:buChar char="•"/>
            </a:pPr>
            <a:endParaRPr lang="en-CA" sz="2240" dirty="0">
              <a:solidFill>
                <a:srgbClr val="FF0000"/>
              </a:solidFill>
            </a:endParaRPr>
          </a:p>
          <a:p>
            <a:pPr marL="355587" indent="-355587">
              <a:buFont typeface="Arial" panose="020B0604020202020204" pitchFamily="34" charset="0"/>
              <a:buChar char="•"/>
            </a:pPr>
            <a:r>
              <a:rPr lang="en-CA" sz="2240" dirty="0"/>
              <a:t>Replay attack </a:t>
            </a:r>
          </a:p>
          <a:p>
            <a:pPr marL="924527" lvl="1" indent="-355587">
              <a:buFont typeface="Arial" panose="020B0604020202020204" pitchFamily="34" charset="0"/>
              <a:buChar char="•"/>
            </a:pPr>
            <a:r>
              <a:rPr lang="en-CA" sz="2240" dirty="0">
                <a:solidFill>
                  <a:srgbClr val="C00000"/>
                </a:solidFill>
              </a:rPr>
              <a:t>Proof of safety property</a:t>
            </a:r>
          </a:p>
          <a:p>
            <a:pPr marL="924527" lvl="1" indent="-355587">
              <a:buFont typeface="Arial" panose="020B0604020202020204" pitchFamily="34" charset="0"/>
              <a:buChar char="•"/>
            </a:pPr>
            <a:endParaRPr lang="en-CA" sz="1742" dirty="0">
              <a:solidFill>
                <a:srgbClr val="FF0000"/>
              </a:solidFill>
            </a:endParaRPr>
          </a:p>
          <a:p>
            <a:pPr lvl="1"/>
            <a:endParaRPr lang="en-CA" sz="1742" dirty="0">
              <a:solidFill>
                <a:srgbClr val="FF0000"/>
              </a:solidFill>
            </a:endParaRPr>
          </a:p>
          <a:p>
            <a:pPr lvl="1"/>
            <a:endParaRPr lang="en-CA" sz="1742" dirty="0">
              <a:solidFill>
                <a:srgbClr val="FF0000"/>
              </a:solidFill>
            </a:endParaRPr>
          </a:p>
          <a:p>
            <a:pPr lvl="1"/>
            <a:endParaRPr lang="en-CA" sz="1742" dirty="0">
              <a:solidFill>
                <a:srgbClr val="FF0000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28F45839-D97E-6617-C369-7F87EB46D2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536" y="5088284"/>
            <a:ext cx="571500" cy="5842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388AD41-DA31-21B2-A3F3-FD61170442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569" y="1740660"/>
            <a:ext cx="571500" cy="5842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DD26CAF-B738-9ABA-2B79-A3F2CB4A09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621" y="4686490"/>
            <a:ext cx="883160" cy="92964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8AAF2AB-A7A2-81C9-D096-A3E43731D9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57" y="3149089"/>
            <a:ext cx="787400" cy="9144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39514-4FEE-C0A7-2C8E-9ABB6CA1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9D8E-54D8-D04B-BBEB-BD9E4D1F5F88}" type="datetime1">
              <a:rPr lang="en-US" smtClean="0"/>
              <a:t>6/12/22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9E992-E98B-E493-B0C5-F37755B1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F821-E37F-9446-A0BA-43BCBE6C7C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10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lowchart: Connector 72"/>
          <p:cNvSpPr/>
          <p:nvPr/>
        </p:nvSpPr>
        <p:spPr>
          <a:xfrm>
            <a:off x="5541998" y="2629992"/>
            <a:ext cx="793044" cy="653382"/>
          </a:xfrm>
          <a:prstGeom prst="flowChartConnector">
            <a:avLst/>
          </a:prstGeom>
          <a:solidFill>
            <a:schemeClr val="accent6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94" b="1" dirty="0">
                <a:solidFill>
                  <a:schemeClr val="tx1"/>
                </a:solidFill>
                <a:latin typeface="Bell MT" panose="02020503060305020303" pitchFamily="18" charset="0"/>
              </a:rPr>
              <a:t>ESO</a:t>
            </a:r>
          </a:p>
        </p:txBody>
      </p:sp>
      <p:sp>
        <p:nvSpPr>
          <p:cNvPr id="74" name="Flowchart: Connector 73"/>
          <p:cNvSpPr/>
          <p:nvPr/>
        </p:nvSpPr>
        <p:spPr>
          <a:xfrm>
            <a:off x="3534043" y="2629992"/>
            <a:ext cx="728416" cy="653382"/>
          </a:xfrm>
          <a:prstGeom prst="flowChartConnector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94" b="1" dirty="0">
                <a:solidFill>
                  <a:schemeClr val="tx1"/>
                </a:solidFill>
                <a:latin typeface="Bell MT" panose="02020503060305020303" pitchFamily="18" charset="0"/>
              </a:rPr>
              <a:t>RS</a:t>
            </a:r>
          </a:p>
        </p:txBody>
      </p:sp>
      <p:sp>
        <p:nvSpPr>
          <p:cNvPr id="75" name="Flowchart: Connector 74"/>
          <p:cNvSpPr/>
          <p:nvPr/>
        </p:nvSpPr>
        <p:spPr>
          <a:xfrm>
            <a:off x="1371059" y="2629992"/>
            <a:ext cx="728416" cy="653382"/>
          </a:xfrm>
          <a:prstGeom prst="flowChartConnector">
            <a:avLst/>
          </a:prstGeom>
          <a:solidFill>
            <a:schemeClr val="accent4">
              <a:lumMod val="40000"/>
              <a:lumOff val="6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94" b="1" dirty="0">
                <a:solidFill>
                  <a:schemeClr val="tx1"/>
                </a:solidFill>
                <a:latin typeface="Bell MT" panose="02020503060305020303" pitchFamily="18" charset="0"/>
              </a:rPr>
              <a:t>C</a:t>
            </a:r>
          </a:p>
        </p:txBody>
      </p:sp>
      <p:sp>
        <p:nvSpPr>
          <p:cNvPr id="76" name="Flowchart: Connector 75"/>
          <p:cNvSpPr/>
          <p:nvPr/>
        </p:nvSpPr>
        <p:spPr>
          <a:xfrm>
            <a:off x="2438795" y="1314423"/>
            <a:ext cx="728416" cy="653382"/>
          </a:xfrm>
          <a:prstGeom prst="flowChartConnector">
            <a:avLst/>
          </a:prstGeom>
          <a:solidFill>
            <a:srgbClr val="00EAF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94" b="1" dirty="0">
                <a:solidFill>
                  <a:schemeClr val="tx1"/>
                </a:solidFill>
                <a:latin typeface="Bell MT" panose="02020503060305020303" pitchFamily="18" charset="0"/>
              </a:rPr>
              <a:t>AS</a:t>
            </a:r>
          </a:p>
        </p:txBody>
      </p:sp>
      <p:cxnSp>
        <p:nvCxnSpPr>
          <p:cNvPr id="11" name="Straight Arrow Connector 10"/>
          <p:cNvCxnSpPr>
            <a:stCxn id="75" idx="0"/>
            <a:endCxn id="76" idx="3"/>
          </p:cNvCxnSpPr>
          <p:nvPr/>
        </p:nvCxnSpPr>
        <p:spPr>
          <a:xfrm flipV="1">
            <a:off x="1735268" y="1872120"/>
            <a:ext cx="810202" cy="757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6" idx="4"/>
            <a:endCxn id="75" idx="7"/>
          </p:cNvCxnSpPr>
          <p:nvPr/>
        </p:nvCxnSpPr>
        <p:spPr>
          <a:xfrm flipH="1">
            <a:off x="1992802" y="1967806"/>
            <a:ext cx="810202" cy="757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2099476" y="2821365"/>
            <a:ext cx="1434568" cy="5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262459" y="2821365"/>
            <a:ext cx="1344168" cy="5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stCxn id="73" idx="3"/>
            <a:endCxn id="74" idx="5"/>
          </p:cNvCxnSpPr>
          <p:nvPr/>
        </p:nvCxnSpPr>
        <p:spPr>
          <a:xfrm flipH="1">
            <a:off x="4155785" y="3187688"/>
            <a:ext cx="15023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4" idx="3"/>
            <a:endCxn id="75" idx="5"/>
          </p:cNvCxnSpPr>
          <p:nvPr/>
        </p:nvCxnSpPr>
        <p:spPr>
          <a:xfrm flipH="1">
            <a:off x="1992803" y="3187688"/>
            <a:ext cx="16479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610605" y="1806941"/>
            <a:ext cx="3177878" cy="705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1" dirty="0"/>
              <a:t>ESO: environmental situation oracle [SST, 2018]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879478" y="1981212"/>
            <a:ext cx="226648" cy="306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94" dirty="0"/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01220" y="2243730"/>
            <a:ext cx="226648" cy="306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94" dirty="0"/>
              <a:t>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743016" y="2525503"/>
            <a:ext cx="226648" cy="306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94" dirty="0"/>
              <a:t>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788905" y="2538649"/>
            <a:ext cx="226648" cy="306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94" dirty="0"/>
              <a:t>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788905" y="3215971"/>
            <a:ext cx="226648" cy="306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94" dirty="0"/>
              <a:t>5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727870" y="3203768"/>
            <a:ext cx="226648" cy="306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94" dirty="0"/>
              <a:t>6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42231" y="4212675"/>
            <a:ext cx="3773321" cy="705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8682" indent="-298682">
              <a:buAutoNum type="arabicPeriod"/>
            </a:pPr>
            <a:r>
              <a:rPr lang="en-US" sz="1991" dirty="0"/>
              <a:t>Request master token and ESO token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541998" y="4212675"/>
            <a:ext cx="3773321" cy="705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8682" indent="-298682">
              <a:buAutoNum type="arabicPeriod" startAt="4"/>
            </a:pPr>
            <a:r>
              <a:rPr lang="en-US" sz="1991" dirty="0"/>
              <a:t>Request for situation state using ESO token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8CC7DB-E644-024B-B6EE-011CA82151CA}"/>
              </a:ext>
            </a:extLst>
          </p:cNvPr>
          <p:cNvSpPr txBox="1"/>
          <p:nvPr/>
        </p:nvSpPr>
        <p:spPr>
          <a:xfrm>
            <a:off x="1280550" y="4940395"/>
            <a:ext cx="3773321" cy="39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1" dirty="0"/>
              <a:t>2. Get tokens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21D866-F9A7-D449-A6CA-E13C9589DB5D}"/>
              </a:ext>
            </a:extLst>
          </p:cNvPr>
          <p:cNvSpPr txBox="1"/>
          <p:nvPr/>
        </p:nvSpPr>
        <p:spPr>
          <a:xfrm>
            <a:off x="1280549" y="5398985"/>
            <a:ext cx="3959873" cy="705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1" dirty="0"/>
              <a:t>3. Request for service by presenting  </a:t>
            </a:r>
          </a:p>
          <a:p>
            <a:r>
              <a:rPr lang="en-US" sz="1991" dirty="0"/>
              <a:t>    tokens together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425C52-6A0E-FA47-BE16-8A78DA34868C}"/>
              </a:ext>
            </a:extLst>
          </p:cNvPr>
          <p:cNvSpPr txBox="1"/>
          <p:nvPr/>
        </p:nvSpPr>
        <p:spPr>
          <a:xfrm>
            <a:off x="5541996" y="5523662"/>
            <a:ext cx="3773321" cy="39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1" dirty="0"/>
              <a:t>6. Provide service/return failure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09A23E-7912-874E-A55C-20D92BE74889}"/>
              </a:ext>
            </a:extLst>
          </p:cNvPr>
          <p:cNvSpPr txBox="1"/>
          <p:nvPr/>
        </p:nvSpPr>
        <p:spPr>
          <a:xfrm>
            <a:off x="5541997" y="5021372"/>
            <a:ext cx="3773321" cy="39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1" dirty="0"/>
              <a:t>5. Return ESO state Y/N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24D7CB-1A9C-F8DD-8908-321E0F7D2852}"/>
              </a:ext>
            </a:extLst>
          </p:cNvPr>
          <p:cNvSpPr txBox="1"/>
          <p:nvPr/>
        </p:nvSpPr>
        <p:spPr>
          <a:xfrm>
            <a:off x="510593" y="361468"/>
            <a:ext cx="10120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200" dirty="0">
                <a:solidFill>
                  <a:prstClr val="black"/>
                </a:solidFill>
                <a:cs typeface="Arial" panose="020B0604020202020204" pitchFamily="34" charset="0"/>
              </a:rPr>
              <a:t>Context Awareness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897603-411B-F7DA-3544-17A046B6A4F5}"/>
                  </a:ext>
                </a:extLst>
              </p:cNvPr>
              <p:cNvSpPr txBox="1"/>
              <p:nvPr/>
            </p:nvSpPr>
            <p:spPr>
              <a:xfrm>
                <a:off x="2774640" y="4952130"/>
                <a:ext cx="1909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𝐴𝑆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𝐸𝑆𝑂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897603-411B-F7DA-3544-17A046B6A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640" y="4952130"/>
                <a:ext cx="1909118" cy="369332"/>
              </a:xfrm>
              <a:prstGeom prst="rect">
                <a:avLst/>
              </a:prstGeom>
              <a:blipFill>
                <a:blip r:embed="rId3"/>
                <a:stretch>
                  <a:fillRect r="-662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1F1AB-EAB4-0D56-1A53-29282353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B20E-45BB-DF45-92C1-F213730CC731}" type="datetime1">
              <a:rPr lang="en-US" smtClean="0"/>
              <a:t>6/12/22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EB9FC-B05D-6DEB-58B7-DE9DBEA0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F821-E37F-9446-A0BA-43BCBE6C7C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7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5" grpId="0"/>
      <p:bldP spid="96" grpId="0"/>
      <p:bldP spid="98" grpId="0"/>
      <p:bldP spid="99" grpId="0"/>
      <p:bldP spid="100" grpId="0"/>
      <p:bldP spid="101" grpId="0"/>
      <p:bldP spid="22" grpId="0"/>
      <p:bldP spid="23" grpId="0"/>
      <p:bldP spid="24" grpId="0"/>
      <p:bldP spid="25" grpId="0"/>
      <p:bldP spid="27" grpId="0"/>
    </p:bld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20626</TotalTime>
  <Words>1534</Words>
  <Application>Microsoft Macintosh PowerPoint</Application>
  <PresentationFormat>Custom</PresentationFormat>
  <Paragraphs>324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LinLibertineT</vt:lpstr>
      <vt:lpstr>Arial</vt:lpstr>
      <vt:lpstr>Bell MT</vt:lpstr>
      <vt:lpstr>Calibri</vt:lpstr>
      <vt:lpstr>Calibri Light</vt:lpstr>
      <vt:lpstr>Cambria Math</vt:lpstr>
      <vt:lpstr>1_Office Theme</vt:lpstr>
      <vt:lpstr>A Capability-based Distributed Authorization System to  Enforce Context-aware Permission Sequences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Shuai Li</dc:creator>
  <cp:lastModifiedBy>Li, Adrian</cp:lastModifiedBy>
  <cp:revision>166</cp:revision>
  <dcterms:created xsi:type="dcterms:W3CDTF">2019-05-01T18:31:00Z</dcterms:created>
  <dcterms:modified xsi:type="dcterms:W3CDTF">2022-06-12T20:14:17Z</dcterms:modified>
</cp:coreProperties>
</file>