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306" r:id="rId2"/>
    <p:sldId id="765" r:id="rId3"/>
    <p:sldId id="692" r:id="rId4"/>
    <p:sldId id="781" r:id="rId5"/>
    <p:sldId id="780" r:id="rId6"/>
    <p:sldId id="782" r:id="rId7"/>
    <p:sldId id="773" r:id="rId8"/>
    <p:sldId id="778" r:id="rId9"/>
    <p:sldId id="771" r:id="rId10"/>
    <p:sldId id="774" r:id="rId11"/>
    <p:sldId id="776" r:id="rId12"/>
    <p:sldId id="775" r:id="rId13"/>
    <p:sldId id="779" r:id="rId14"/>
    <p:sldId id="783" r:id="rId15"/>
    <p:sldId id="768"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04" autoAdjust="0"/>
    <p:restoredTop sz="93223" autoAdjust="0"/>
  </p:normalViewPr>
  <p:slideViewPr>
    <p:cSldViewPr>
      <p:cViewPr varScale="1">
        <p:scale>
          <a:sx n="101" d="100"/>
          <a:sy n="101" d="100"/>
        </p:scale>
        <p:origin x="1210" y="6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7F30D7-76A5-49DC-8D75-C93CCB79E7E7}" type="datetimeFigureOut">
              <a:rPr lang="en-US" smtClean="0"/>
              <a:pPr/>
              <a:t>6/1/2023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A3D6A0-A976-4487-9718-D81945C00E0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A3D6A0-A976-4487-9718-D81945C00E01}" type="slidenum">
              <a:rPr lang="en-US" smtClean="0"/>
              <a:pPr/>
              <a:t>2</a:t>
            </a:fld>
            <a:endParaRPr lang="en-US"/>
          </a:p>
        </p:txBody>
      </p:sp>
    </p:spTree>
    <p:extLst>
      <p:ext uri="{BB962C8B-B14F-4D97-AF65-F5344CB8AC3E}">
        <p14:creationId xmlns:p14="http://schemas.microsoft.com/office/powerpoint/2010/main" val="1037995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https://www.youtube.com/watch?v=FLm3pxBtTaU</a:t>
            </a:r>
          </a:p>
          <a:p>
            <a:r>
              <a:rPr lang="en-US" dirty="0"/>
              <a:t>https://www.youtube.com/watch?v=CcaRfwlHyNw</a:t>
            </a:r>
          </a:p>
        </p:txBody>
      </p:sp>
      <p:sp>
        <p:nvSpPr>
          <p:cNvPr id="4" name="Slide Number Placeholder 3"/>
          <p:cNvSpPr>
            <a:spLocks noGrp="1"/>
          </p:cNvSpPr>
          <p:nvPr>
            <p:ph type="sldNum" sz="quarter" idx="10"/>
          </p:nvPr>
        </p:nvSpPr>
        <p:spPr/>
        <p:txBody>
          <a:bodyPr/>
          <a:lstStyle/>
          <a:p>
            <a:fld id="{43A3D6A0-A976-4487-9718-D81945C00E0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3563542"/>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314450"/>
            <a:ext cx="6629400" cy="19431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June 1, 2023</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pPr>
                <a:defRPr/>
              </a:pPr>
              <a:t>June 1,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pPr>
                <a:defRPr/>
              </a:pPr>
              <a:t>June 1,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6"/>
            <a:ext cx="7772400" cy="1125140"/>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pPr>
                <a:defRPr/>
              </a:pPr>
              <a:t>June 1,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
            <a:ext cx="7696200" cy="74295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228600" y="1028701"/>
            <a:ext cx="8610600" cy="3508772"/>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1000" y="0"/>
            <a:ext cx="1143000" cy="171450"/>
          </a:xfrm>
        </p:spPr>
        <p:txBody>
          <a:bodyPr anchor="t"/>
          <a:lstStyle>
            <a:lvl1pPr>
              <a:defRPr/>
            </a:lvl1pPr>
          </a:lstStyle>
          <a:p>
            <a:pPr>
              <a:defRPr/>
            </a:pPr>
            <a:fld id="{BCA20BF4-46A4-4C62-9717-542F3E07C11D}" type="datetime4">
              <a:rPr lang="en-US"/>
              <a:pPr>
                <a:defRPr/>
              </a:pPr>
              <a:t>June 1,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3563542"/>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600201"/>
            <a:ext cx="6629400" cy="1369772"/>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dirty="0"/>
              <a:t>Click to edit Master title style</a:t>
            </a:r>
          </a:p>
        </p:txBody>
      </p:sp>
      <p:sp>
        <p:nvSpPr>
          <p:cNvPr id="5" name="Date Placeholder 3"/>
          <p:cNvSpPr>
            <a:spLocks noGrp="1"/>
          </p:cNvSpPr>
          <p:nvPr>
            <p:ph type="dt" sz="half" idx="10"/>
          </p:nvPr>
        </p:nvSpPr>
        <p:spPr>
          <a:xfrm>
            <a:off x="7924800" y="1"/>
            <a:ext cx="1219200" cy="213122"/>
          </a:xfrm>
        </p:spPr>
        <p:txBody>
          <a:bodyPr anchor="t"/>
          <a:lstStyle>
            <a:lvl1pPr>
              <a:defRPr/>
            </a:lvl1pPr>
          </a:lstStyle>
          <a:p>
            <a:pPr>
              <a:defRPr/>
            </a:pPr>
            <a:fld id="{8AD5B4E8-8B51-4882-8119-31F6314D291B}" type="datetime4">
              <a:rPr lang="en-US"/>
              <a:pPr>
                <a:defRPr/>
              </a:pPr>
              <a:t>June 1,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467600" cy="857250"/>
          </a:xfrm>
        </p:spPr>
        <p:txBody>
          <a:bodyPr/>
          <a:lstStyle/>
          <a:p>
            <a:r>
              <a:rPr lang="en-US"/>
              <a:t>Click to edit Master title style</a:t>
            </a:r>
          </a:p>
        </p:txBody>
      </p:sp>
      <p:sp>
        <p:nvSpPr>
          <p:cNvPr id="3" name="Content Placeholder 2"/>
          <p:cNvSpPr>
            <a:spLocks noGrp="1"/>
          </p:cNvSpPr>
          <p:nvPr>
            <p:ph sz="half" idx="1"/>
          </p:nvPr>
        </p:nvSpPr>
        <p:spPr>
          <a:xfrm>
            <a:off x="457200" y="1200151"/>
            <a:ext cx="3657600" cy="3394472"/>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200151"/>
            <a:ext cx="3657600" cy="3394472"/>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01000" y="1"/>
            <a:ext cx="1143000" cy="273844"/>
          </a:xfrm>
        </p:spPr>
        <p:txBody>
          <a:bodyPr anchor="t"/>
          <a:lstStyle>
            <a:lvl1pPr>
              <a:defRPr/>
            </a:lvl1pPr>
          </a:lstStyle>
          <a:p>
            <a:pPr>
              <a:defRPr/>
            </a:pPr>
            <a:fld id="{B4147ACC-92FB-429D-8ACA-A583ECABA249}" type="datetime4">
              <a:rPr lang="en-US"/>
              <a:pPr>
                <a:defRPr/>
              </a:pPr>
              <a:t>June 1,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4114800"/>
            <a:ext cx="4040188" cy="62865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dirty="0"/>
              <a:t>Click to edit Master text styles</a:t>
            </a:r>
          </a:p>
        </p:txBody>
      </p:sp>
      <p:sp>
        <p:nvSpPr>
          <p:cNvPr id="4" name="Text Placeholder 3"/>
          <p:cNvSpPr>
            <a:spLocks noGrp="1"/>
          </p:cNvSpPr>
          <p:nvPr>
            <p:ph type="body" sz="half" idx="3"/>
          </p:nvPr>
        </p:nvSpPr>
        <p:spPr>
          <a:xfrm>
            <a:off x="4645027" y="4114800"/>
            <a:ext cx="4041775" cy="62865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1" y="1137685"/>
            <a:ext cx="4040188" cy="2956322"/>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7" y="1137685"/>
            <a:ext cx="4041775" cy="2956322"/>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01000" y="1"/>
            <a:ext cx="1143000" cy="273844"/>
          </a:xfrm>
        </p:spPr>
        <p:txBody>
          <a:bodyPr anchor="t"/>
          <a:lstStyle>
            <a:lvl1pPr>
              <a:defRPr/>
            </a:lvl1pPr>
          </a:lstStyle>
          <a:p>
            <a:pPr>
              <a:defRPr/>
            </a:pPr>
            <a:fld id="{272CADEB-BF3F-40FE-A6E1-8FB498EBFF75}" type="datetime4">
              <a:rPr lang="en-US"/>
              <a:pPr>
                <a:defRPr/>
              </a:pPr>
              <a:t>June 1, 2023</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857250"/>
          </a:xfrm>
        </p:spPr>
        <p:txBody>
          <a:bodyPr/>
          <a:lstStyle>
            <a:lvl1pPr algn="l">
              <a:defRPr sz="460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pPr>
                <a:defRPr/>
              </a:pPr>
              <a:t>June 1, 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pPr>
                <a:defRPr/>
              </a:pPr>
              <a:t>June 1, 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9147"/>
            <a:ext cx="3200400" cy="547688"/>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160818"/>
            <a:ext cx="2743200" cy="6858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485900"/>
            <a:ext cx="7086600" cy="28575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pPr>
                <a:defRPr/>
              </a:pPr>
              <a:t>June 1,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8156575" y="4816080"/>
            <a:ext cx="762000" cy="273844"/>
          </a:xfrm>
        </p:spPr>
        <p:txBody>
          <a:bodyPr/>
          <a:lstStyle>
            <a:lvl1pPr>
              <a:defRPr/>
            </a:lvl1pPr>
          </a:lstStyle>
          <a:p>
            <a:pPr>
              <a:defRPr/>
            </a:pPr>
            <a:fld id="{10998E90-0A32-499E-B1BB-FF45A4E227C1}"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1" y="914400"/>
            <a:ext cx="3053868" cy="940356"/>
          </a:xfrm>
        </p:spPr>
        <p:txBody>
          <a:bodyPr anchor="b"/>
          <a:lstStyle>
            <a:lvl1pPr algn="l">
              <a:buNone/>
              <a:defRPr sz="220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562601" y="2057400"/>
            <a:ext cx="3053867" cy="199761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pPr>
                <a:defRPr/>
              </a:pPr>
              <a:t>June 1, 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057651"/>
            <a:ext cx="9144000" cy="109061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14300"/>
            <a:ext cx="7620000" cy="74295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4100" name="Text Placeholder 29"/>
          <p:cNvSpPr>
            <a:spLocks noGrp="1"/>
          </p:cNvSpPr>
          <p:nvPr>
            <p:ph type="body" idx="1"/>
          </p:nvPr>
        </p:nvSpPr>
        <p:spPr bwMode="auto">
          <a:xfrm>
            <a:off x="304800" y="1028701"/>
            <a:ext cx="7620000" cy="35087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4816080"/>
            <a:ext cx="2133600" cy="273844"/>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pPr>
                <a:defRPr/>
              </a:pPr>
              <a:t>June 1, 2023</a:t>
            </a:fld>
            <a:endParaRPr lang="en-US"/>
          </a:p>
        </p:txBody>
      </p:sp>
      <p:sp>
        <p:nvSpPr>
          <p:cNvPr id="22" name="Footer Placeholder 21"/>
          <p:cNvSpPr>
            <a:spLocks noGrp="1"/>
          </p:cNvSpPr>
          <p:nvPr>
            <p:ph type="ftr" sz="quarter" idx="3"/>
          </p:nvPr>
        </p:nvSpPr>
        <p:spPr>
          <a:xfrm>
            <a:off x="3124200" y="4816080"/>
            <a:ext cx="2895600" cy="273844"/>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8153400" y="4816080"/>
            <a:ext cx="762000" cy="273844"/>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a:defRPr/>
            </a:pPr>
            <a:endParaRPr lang="en-US" dirty="0">
              <a:latin typeface="Bell MT" pitchFamily="18" charset="0"/>
            </a:endParaRPr>
          </a:p>
        </p:txBody>
      </p:sp>
      <p:sp>
        <p:nvSpPr>
          <p:cNvPr id="2" name="Slide Number Placeholder 1"/>
          <p:cNvSpPr>
            <a:spLocks noGrp="1"/>
          </p:cNvSpPr>
          <p:nvPr>
            <p:ph type="sldNum" sz="quarter" idx="12"/>
          </p:nvPr>
        </p:nvSpPr>
        <p:spPr/>
        <p:txBody>
          <a:bodyPr>
            <a:normAutofit/>
          </a:bodyPr>
          <a:lstStyle/>
          <a:p>
            <a:pPr>
              <a:defRPr/>
            </a:pPr>
            <a:fld id="{20914E2B-9929-4563-B4BC-13AC9CF1E0DD}" type="slidenum">
              <a:rPr lang="en-US" smtClean="0"/>
              <a:pPr>
                <a:defRPr/>
              </a:pPr>
              <a:t>1</a:t>
            </a:fld>
            <a:endParaRPr lang="en-US" dirty="0"/>
          </a:p>
        </p:txBody>
      </p:sp>
      <p:pic>
        <p:nvPicPr>
          <p:cNvPr id="19462" name="Picture 6" descr="iarelogo.JPG"/>
          <p:cNvPicPr>
            <a:picLocks noChangeAspect="1"/>
          </p:cNvPicPr>
          <p:nvPr/>
        </p:nvPicPr>
        <p:blipFill>
          <a:blip r:embed="rId2" cstate="print"/>
          <a:srcRect/>
          <a:stretch>
            <a:fillRect/>
          </a:stretch>
        </p:blipFill>
        <p:spPr bwMode="auto">
          <a:xfrm>
            <a:off x="8305800" y="0"/>
            <a:ext cx="838200" cy="673894"/>
          </a:xfrm>
          <a:prstGeom prst="rect">
            <a:avLst/>
          </a:prstGeom>
          <a:noFill/>
          <a:ln w="9525">
            <a:noFill/>
            <a:miter lim="800000"/>
            <a:headEnd/>
            <a:tailEnd/>
          </a:ln>
        </p:spPr>
      </p:pic>
      <p:sp>
        <p:nvSpPr>
          <p:cNvPr id="5" name="Rectangle 4"/>
          <p:cNvSpPr/>
          <p:nvPr/>
        </p:nvSpPr>
        <p:spPr>
          <a:xfrm>
            <a:off x="0" y="-142875"/>
            <a:ext cx="9144000" cy="5429250"/>
          </a:xfrm>
          <a:prstGeom prst="rect">
            <a:avLst/>
          </a:prstGeom>
          <a:solidFill>
            <a:srgbClr val="2F71A2"/>
          </a:solidFill>
          <a:ln w="25400" cap="flat" cmpd="sng" algn="ctr">
            <a:noFill/>
            <a:prstDash val="solid"/>
          </a:ln>
          <a:effectLst/>
        </p:spPr>
        <p:txBody>
          <a:bodyPr lIns="91438" tIns="45719" rIns="91438" bIns="45719"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14325" indent="-514325" algn="ctr">
              <a:defRPr/>
            </a:pPr>
            <a:r>
              <a:rPr lang="en-US" sz="2000" b="1" dirty="0">
                <a:latin typeface="Times New Roman" panose="02020603050405020304" pitchFamily="18" charset="0"/>
                <a:ea typeface="Verdana" pitchFamily="34" charset="0"/>
                <a:cs typeface="Times New Roman" panose="02020603050405020304" pitchFamily="18" charset="0"/>
              </a:rPr>
              <a:t>INSTITUTE OF AERONAUTCAL ENGINEERING</a:t>
            </a:r>
          </a:p>
          <a:p>
            <a:pPr marL="514325" indent="-514325" algn="ctr">
              <a:defRPr/>
            </a:pPr>
            <a:r>
              <a:rPr lang="en-US" sz="2000" b="1" dirty="0">
                <a:latin typeface="Times New Roman" panose="02020603050405020304" pitchFamily="18" charset="0"/>
                <a:ea typeface="Verdana" pitchFamily="34" charset="0"/>
                <a:cs typeface="Times New Roman" panose="02020603050405020304" pitchFamily="18" charset="0"/>
              </a:rPr>
              <a:t>Dundigal – Hyderabad</a:t>
            </a:r>
          </a:p>
          <a:p>
            <a:pPr marL="514325" indent="-514325" algn="ctr">
              <a:defRPr/>
            </a:pPr>
            <a:endParaRPr lang="en-US" b="1" dirty="0">
              <a:latin typeface="Times New Roman" panose="02020603050405020304" pitchFamily="18" charset="0"/>
              <a:ea typeface="Verdana" pitchFamily="34" charset="0"/>
              <a:cs typeface="Times New Roman" panose="02020603050405020304" pitchFamily="18" charset="0"/>
            </a:endParaRPr>
          </a:p>
          <a:p>
            <a:pPr marL="514325" indent="-514325" algn="ctr">
              <a:defRPr/>
            </a:pPr>
            <a:r>
              <a:rPr lang="en-US" b="1" u="sng" dirty="0">
                <a:latin typeface="Times New Roman" panose="02020603050405020304" pitchFamily="18" charset="0"/>
                <a:ea typeface="Verdana" pitchFamily="34" charset="0"/>
                <a:cs typeface="Times New Roman" panose="02020603050405020304" pitchFamily="18" charset="0"/>
              </a:rPr>
              <a:t> Computer Science Engineering</a:t>
            </a:r>
          </a:p>
          <a:p>
            <a:pPr marL="514325" indent="-514325" algn="ctr">
              <a:defRPr/>
            </a:pPr>
            <a:endParaRPr lang="en-US" sz="2800" b="1" u="sng" dirty="0">
              <a:latin typeface="Times New Roman" panose="02020603050405020304" pitchFamily="18" charset="0"/>
              <a:ea typeface="Verdana" pitchFamily="34" charset="0"/>
              <a:cs typeface="Times New Roman" panose="02020603050405020304" pitchFamily="18" charset="0"/>
            </a:endParaRPr>
          </a:p>
          <a:p>
            <a:pPr marL="514325" indent="-514325" algn="ctr">
              <a:defRPr/>
            </a:pPr>
            <a:r>
              <a:rPr lang="en-US" sz="2800" b="1" u="sng" dirty="0">
                <a:latin typeface="Times New Roman" panose="02020603050405020304" pitchFamily="18" charset="0"/>
                <a:ea typeface="Verdana" pitchFamily="34" charset="0"/>
                <a:cs typeface="Times New Roman" panose="02020603050405020304" pitchFamily="18" charset="0"/>
              </a:rPr>
              <a:t>Title</a:t>
            </a:r>
            <a:r>
              <a:rPr lang="en-US" sz="2800" b="1" dirty="0">
                <a:latin typeface="Times New Roman" panose="02020603050405020304" pitchFamily="18" charset="0"/>
                <a:ea typeface="Verdana" pitchFamily="34" charset="0"/>
                <a:cs typeface="Times New Roman" panose="02020603050405020304" pitchFamily="18" charset="0"/>
              </a:rPr>
              <a:t> </a:t>
            </a:r>
            <a:r>
              <a:rPr lang="en-US" sz="2800" b="1" dirty="0" smtClean="0">
                <a:latin typeface="Times New Roman" panose="02020603050405020304" pitchFamily="18" charset="0"/>
                <a:ea typeface="Verdana" pitchFamily="34"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Detecting malicious COVID-19 URLs using machine learning techniques</a:t>
            </a:r>
            <a:endParaRPr lang="en-US" dirty="0">
              <a:latin typeface="Times New Roman" panose="02020603050405020304" pitchFamily="18" charset="0"/>
              <a:cs typeface="Times New Roman" panose="02020603050405020304" pitchFamily="18" charset="0"/>
            </a:endParaRPr>
          </a:p>
          <a:p>
            <a:pPr marL="514325" indent="-514325" algn="ctr">
              <a:defRPr/>
            </a:pPr>
            <a:endParaRPr lang="en-US" sz="2000" dirty="0">
              <a:latin typeface="Times New Roman" panose="02020603050405020304" pitchFamily="18" charset="0"/>
              <a:ea typeface="Verdana" pitchFamily="34" charset="0"/>
              <a:cs typeface="Times New Roman" panose="02020603050405020304" pitchFamily="18" charset="0"/>
            </a:endParaRPr>
          </a:p>
          <a:p>
            <a:pPr marL="514325" indent="-514325" algn="ctr">
              <a:defRPr/>
            </a:pPr>
            <a:endParaRPr lang="en-US" sz="2000" b="1" u="sng" dirty="0">
              <a:latin typeface="Times New Roman" panose="02020603050405020304" pitchFamily="18" charset="0"/>
              <a:ea typeface="Verdana" pitchFamily="34" charset="0"/>
              <a:cs typeface="Times New Roman" panose="02020603050405020304" pitchFamily="18" charset="0"/>
            </a:endParaRPr>
          </a:p>
          <a:p>
            <a:pPr marL="514325" indent="-514325" algn="ctr">
              <a:defRPr/>
            </a:pPr>
            <a:endParaRPr lang="en-US" sz="2000" b="1" dirty="0" smtClean="0">
              <a:latin typeface="Times New Roman" panose="02020603050405020304" pitchFamily="18" charset="0"/>
              <a:ea typeface="Verdana" pitchFamily="34" charset="0"/>
              <a:cs typeface="Times New Roman" panose="02020603050405020304" pitchFamily="18" charset="0"/>
            </a:endParaRPr>
          </a:p>
          <a:p>
            <a:pPr marL="514325" indent="-514325" algn="ctr">
              <a:defRPr/>
            </a:pPr>
            <a:r>
              <a:rPr lang="en-US" sz="2000" b="1" dirty="0" smtClean="0">
                <a:latin typeface="Times New Roman" panose="02020603050405020304" pitchFamily="18" charset="0"/>
                <a:ea typeface="Verdana" pitchFamily="34" charset="0"/>
                <a:cs typeface="Times New Roman" panose="02020603050405020304" pitchFamily="18" charset="0"/>
              </a:rPr>
              <a:t>                                                                                                        20951A0540</a:t>
            </a:r>
          </a:p>
          <a:p>
            <a:pPr marL="514325" indent="-514325" algn="ctr">
              <a:defRPr/>
            </a:pPr>
            <a:r>
              <a:rPr lang="en-US" sz="2000" b="1" cap="small" dirty="0">
                <a:latin typeface="Times New Roman" panose="02020603050405020304" pitchFamily="18" charset="0"/>
                <a:ea typeface="Verdana" pitchFamily="34" charset="0"/>
                <a:cs typeface="Times New Roman" panose="02020603050405020304" pitchFamily="18" charset="0"/>
              </a:rPr>
              <a:t> </a:t>
            </a:r>
            <a:r>
              <a:rPr lang="en-US" sz="2000" b="1" cap="small" dirty="0" smtClean="0">
                <a:latin typeface="Times New Roman" panose="02020603050405020304" pitchFamily="18" charset="0"/>
                <a:ea typeface="Verdana" pitchFamily="34" charset="0"/>
                <a:cs typeface="Times New Roman" panose="02020603050405020304" pitchFamily="18" charset="0"/>
              </a:rPr>
              <a:t>                                                                                                     g.glory</a:t>
            </a:r>
            <a:endParaRPr lang="en-US" sz="2000" b="1" cap="small" dirty="0">
              <a:latin typeface="Times New Roman" panose="02020603050405020304" pitchFamily="18" charset="0"/>
              <a:ea typeface="Tahoma"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A213B34A-4256-77BE-C181-8620A2535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4020"/>
            <a:ext cx="1143000" cy="1143000"/>
          </a:xfrm>
          <a:prstGeom prst="rect">
            <a:avLst/>
          </a:prstGeom>
        </p:spPr>
      </p:pic>
    </p:spTree>
    <p:extLst>
      <p:ext uri="{BB962C8B-B14F-4D97-AF65-F5344CB8AC3E}">
        <p14:creationId xmlns:p14="http://schemas.microsoft.com/office/powerpoint/2010/main" val="214889144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9F94F2-27E3-22A3-7DA4-F8F3F56F48AA}"/>
              </a:ext>
            </a:extLst>
          </p:cNvPr>
          <p:cNvPicPr>
            <a:picLocks noChangeAspect="1"/>
          </p:cNvPicPr>
          <p:nvPr/>
        </p:nvPicPr>
        <p:blipFill>
          <a:blip r:embed="rId2"/>
          <a:stretch>
            <a:fillRect/>
          </a:stretch>
        </p:blipFill>
        <p:spPr>
          <a:xfrm>
            <a:off x="0" y="-33252"/>
            <a:ext cx="9144000" cy="890501"/>
          </a:xfrm>
          <a:prstGeom prst="rect">
            <a:avLst/>
          </a:prstGeom>
        </p:spPr>
      </p:pic>
      <p:sp>
        <p:nvSpPr>
          <p:cNvPr id="2" name="Title 1">
            <a:extLst>
              <a:ext uri="{FF2B5EF4-FFF2-40B4-BE49-F238E27FC236}">
                <a16:creationId xmlns:a16="http://schemas.microsoft.com/office/drawing/2014/main" id="{8466CFF1-B3D1-FA11-A0DA-C9FAA180DA87}"/>
              </a:ext>
            </a:extLst>
          </p:cNvPr>
          <p:cNvSpPr>
            <a:spLocks noGrp="1"/>
          </p:cNvSpPr>
          <p:nvPr>
            <p:ph type="title"/>
          </p:nvPr>
        </p:nvSpPr>
        <p:spPr/>
        <p:txBody>
          <a:bodyPr/>
          <a:lstStyle/>
          <a:p>
            <a:r>
              <a:rPr lang="en-US" sz="2800" dirty="0">
                <a:solidFill>
                  <a:schemeClr val="tx1"/>
                </a:solidFill>
              </a:rPr>
              <a:t>                            </a:t>
            </a:r>
            <a:r>
              <a:rPr lang="en-US" sz="2000" dirty="0">
                <a:solidFill>
                  <a:schemeClr val="tx1"/>
                </a:solidFill>
                <a:latin typeface="Times New Roman" panose="02020603050405020304" pitchFamily="18" charset="0"/>
                <a:cs typeface="Times New Roman" panose="02020603050405020304" pitchFamily="18" charset="0"/>
              </a:rPr>
              <a:t>REQUIREMENT ANALYSIS</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9EAEAB-E6A4-126B-5846-FAAE6560379C}"/>
              </a:ext>
            </a:extLst>
          </p:cNvPr>
          <p:cNvSpPr>
            <a:spLocks noGrp="1"/>
          </p:cNvSpPr>
          <p:nvPr>
            <p:ph idx="1"/>
          </p:nvPr>
        </p:nvSpPr>
        <p:spPr>
          <a:xfrm>
            <a:off x="227340" y="1247491"/>
            <a:ext cx="8610600" cy="3305459"/>
          </a:xfrm>
        </p:spPr>
        <p:txBody>
          <a:bodyPr/>
          <a:lstStyle/>
          <a:p>
            <a:pPr algn="just">
              <a:lnSpc>
                <a:spcPct val="150000"/>
              </a:lnSpc>
              <a:buClrTx/>
              <a:buFont typeface="Arial" panose="020B0604020202020204" pitchFamily="34" charset="0"/>
              <a:buChar char="•"/>
            </a:pPr>
            <a:r>
              <a:rPr lang="en-US" sz="1600" b="0"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16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project involved analyzing the design of few applications so as to make the application more users friendly. To do so, it was really important to keep the navigations from one screen to the other well ordered and at the same time reducing the amount of typing the user needs to do. In order to make the application more accessible, the browser version had to be chosen so that it is compatible with most of the Browsers. </a:t>
            </a:r>
            <a:endParaRPr lang="en-US" sz="1600" b="0"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ClrTx/>
              <a:buFont typeface="Arial" panose="020B0604020202020204" pitchFamily="34" charset="0"/>
              <a:buChar char="•"/>
            </a:pP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Technologies and Languages used to Develop </a:t>
            </a:r>
            <a:r>
              <a:rPr lang="en-IN"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600" b="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Python</a:t>
            </a:r>
            <a:endParaRPr lang="en-IN" sz="1600" b="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buFont typeface="Arial" panose="020B0604020202020204" pitchFamily="34" charset="0"/>
              <a:buChar char="•"/>
            </a:pPr>
            <a:endParaRPr lang="en-IN" sz="16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6512" indent="0" algn="just">
              <a:lnSpc>
                <a:spcPct val="150000"/>
              </a:lnSpc>
              <a:buNone/>
            </a:pPr>
            <a:endParaRPr lang="en-IN" sz="1600" b="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3881F34-73D1-0985-0B35-5039C60B3D88}"/>
              </a:ext>
            </a:extLst>
          </p:cNvPr>
          <p:cNvSpPr>
            <a:spLocks noGrp="1"/>
          </p:cNvSpPr>
          <p:nvPr>
            <p:ph type="sldNum" sz="quarter" idx="12"/>
          </p:nvPr>
        </p:nvSpPr>
        <p:spPr/>
        <p:txBody>
          <a:bodyPr/>
          <a:lstStyle/>
          <a:p>
            <a:pPr>
              <a:defRPr/>
            </a:pPr>
            <a:fld id="{FAB6ED7B-5CA3-4472-B01C-99CB7689D1EA}" type="slidenum">
              <a:rPr lang="en-US" smtClean="0"/>
              <a:pPr>
                <a:defRPr/>
              </a:pPr>
              <a:t>10</a:t>
            </a:fld>
            <a:endParaRPr lang="en-US"/>
          </a:p>
        </p:txBody>
      </p:sp>
      <p:pic>
        <p:nvPicPr>
          <p:cNvPr id="7" name="Picture 6">
            <a:extLst>
              <a:ext uri="{FF2B5EF4-FFF2-40B4-BE49-F238E27FC236}">
                <a16:creationId xmlns:a16="http://schemas.microsoft.com/office/drawing/2014/main" id="{999DD0EA-4369-1988-2775-C0FA5074FDCF}"/>
              </a:ext>
            </a:extLst>
          </p:cNvPr>
          <p:cNvPicPr>
            <a:picLocks noChangeAspect="1"/>
          </p:cNvPicPr>
          <p:nvPr/>
        </p:nvPicPr>
        <p:blipFill>
          <a:blip r:embed="rId3"/>
          <a:stretch>
            <a:fillRect/>
          </a:stretch>
        </p:blipFill>
        <p:spPr>
          <a:xfrm>
            <a:off x="8305800" y="65176"/>
            <a:ext cx="760446" cy="765574"/>
          </a:xfrm>
          <a:prstGeom prst="rect">
            <a:avLst/>
          </a:prstGeom>
        </p:spPr>
      </p:pic>
    </p:spTree>
    <p:extLst>
      <p:ext uri="{BB962C8B-B14F-4D97-AF65-F5344CB8AC3E}">
        <p14:creationId xmlns:p14="http://schemas.microsoft.com/office/powerpoint/2010/main" val="197116379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79824A-6C18-1996-07C3-D5DE44344AF7}"/>
              </a:ext>
            </a:extLst>
          </p:cNvPr>
          <p:cNvPicPr>
            <a:picLocks noChangeAspect="1"/>
          </p:cNvPicPr>
          <p:nvPr/>
        </p:nvPicPr>
        <p:blipFill>
          <a:blip r:embed="rId2"/>
          <a:stretch>
            <a:fillRect/>
          </a:stretch>
        </p:blipFill>
        <p:spPr>
          <a:xfrm>
            <a:off x="0" y="-33251"/>
            <a:ext cx="9144000" cy="857250"/>
          </a:xfrm>
          <a:prstGeom prst="rect">
            <a:avLst/>
          </a:prstGeom>
        </p:spPr>
      </p:pic>
      <p:sp>
        <p:nvSpPr>
          <p:cNvPr id="3" name="Content Placeholder 2">
            <a:extLst>
              <a:ext uri="{FF2B5EF4-FFF2-40B4-BE49-F238E27FC236}">
                <a16:creationId xmlns:a16="http://schemas.microsoft.com/office/drawing/2014/main" id="{86934E4D-9141-94F0-D2B4-111D19A7763A}"/>
              </a:ext>
            </a:extLst>
          </p:cNvPr>
          <p:cNvSpPr>
            <a:spLocks noGrp="1"/>
          </p:cNvSpPr>
          <p:nvPr>
            <p:ph idx="1"/>
          </p:nvPr>
        </p:nvSpPr>
        <p:spPr/>
        <p:txBody>
          <a:bodyPr/>
          <a:lstStyle/>
          <a:p>
            <a:pPr algn="just">
              <a:lnSpc>
                <a:spcPct val="150000"/>
              </a:lnSpc>
              <a:spcAft>
                <a:spcPts val="1000"/>
              </a:spcAft>
              <a:buClrTx/>
              <a:buFont typeface="Wingdings" panose="05000000000000000000" pitchFamily="2" charset="2"/>
              <a:buChar char="Ø"/>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Functional Requirements :</a:t>
            </a:r>
            <a:endParaRPr lang="en-IN"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buClrTx/>
              <a:buFont typeface="Arial" panose="020B0604020202020204" pitchFamily="34" charset="0"/>
              <a:buChar char="•"/>
            </a:pPr>
            <a:r>
              <a:rPr lang="en-US" sz="16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Graphical User interface with the User.</a:t>
            </a:r>
          </a:p>
          <a:p>
            <a:pPr algn="just">
              <a:lnSpc>
                <a:spcPct val="150000"/>
              </a:lnSpc>
              <a:spcAft>
                <a:spcPts val="1000"/>
              </a:spcAft>
              <a:buClrTx/>
              <a:buFont typeface="Wingdings" panose="05000000000000000000" pitchFamily="2" charset="2"/>
              <a:buChar char="Ø"/>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 </a:t>
            </a:r>
            <a:r>
              <a:rPr lang="en-US" sz="1600"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6512" indent="0" algn="just">
              <a:lnSpc>
                <a:spcPct val="150000"/>
              </a:lnSpc>
              <a:spcAft>
                <a:spcPts val="1000"/>
              </a:spcAft>
              <a:buClrTx/>
              <a:buNone/>
            </a:pPr>
            <a:r>
              <a:rPr lang="en-US" sz="1600" b="0"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For </a:t>
            </a:r>
            <a:r>
              <a:rPr lang="en-US" sz="16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developing the application the following are the Software Requirements:</a:t>
            </a:r>
            <a:endParaRPr lang="en-IN" sz="16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buClrTx/>
              <a:buFont typeface="Arial" panose="020B0604020202020204" pitchFamily="34" charset="0"/>
              <a:buChar char="•"/>
            </a:pPr>
            <a:r>
              <a:rPr lang="en-US" sz="1600" b="0" dirty="0">
                <a:solidFill>
                  <a:schemeClr val="bg1"/>
                </a:solidFill>
                <a:effectLst/>
                <a:latin typeface="Times New Roman" panose="02020603050405020304" pitchFamily="18" charset="0"/>
                <a:ea typeface="Calibri" panose="020F0502020204030204" pitchFamily="34" charset="0"/>
              </a:rPr>
              <a:t>Python</a:t>
            </a:r>
          </a:p>
          <a:p>
            <a:pPr>
              <a:buClrTx/>
              <a:buFont typeface="Arial" panose="020B0604020202020204" pitchFamily="34" charset="0"/>
              <a:buChar char="•"/>
            </a:pPr>
            <a:r>
              <a:rPr lang="en-US" sz="16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Django</a:t>
            </a:r>
            <a:endParaRPr lang="en-IN" sz="1600" b="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buClrTx/>
              <a:buFont typeface="Arial" panose="020B0604020202020204" pitchFamily="34" charset="0"/>
              <a:buChar char="•"/>
            </a:pPr>
            <a:r>
              <a:rPr lang="en-US" sz="1600" b="0"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MySQL</a:t>
            </a:r>
            <a:endParaRPr lang="en-IN" sz="1600" b="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buClrTx/>
              <a:buFont typeface="Arial" panose="020B0604020202020204" pitchFamily="34" charset="0"/>
              <a:buChar char="•"/>
            </a:pPr>
            <a:r>
              <a:rPr lang="en-US" sz="16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Wamp server</a:t>
            </a:r>
            <a:endParaRPr lang="en-IN" sz="16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buClrTx/>
              <a:buFont typeface="Arial" panose="020B0604020202020204" pitchFamily="34" charset="0"/>
              <a:buChar char="•"/>
            </a:pPr>
            <a:endParaRPr lang="en-IN" sz="16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DC7A604-4ADB-3D64-3650-3BB7E359C4D6}"/>
              </a:ext>
            </a:extLst>
          </p:cNvPr>
          <p:cNvSpPr>
            <a:spLocks noGrp="1"/>
          </p:cNvSpPr>
          <p:nvPr>
            <p:ph type="sldNum" sz="quarter" idx="12"/>
          </p:nvPr>
        </p:nvSpPr>
        <p:spPr/>
        <p:txBody>
          <a:bodyPr/>
          <a:lstStyle/>
          <a:p>
            <a:pPr>
              <a:defRPr/>
            </a:pPr>
            <a:fld id="{FAB6ED7B-5CA3-4472-B01C-99CB7689D1EA}" type="slidenum">
              <a:rPr lang="en-US" smtClean="0"/>
              <a:pPr>
                <a:defRPr/>
              </a:pPr>
              <a:t>11</a:t>
            </a:fld>
            <a:endParaRPr lang="en-US"/>
          </a:p>
        </p:txBody>
      </p:sp>
      <p:pic>
        <p:nvPicPr>
          <p:cNvPr id="7" name="Picture 6">
            <a:extLst>
              <a:ext uri="{FF2B5EF4-FFF2-40B4-BE49-F238E27FC236}">
                <a16:creationId xmlns:a16="http://schemas.microsoft.com/office/drawing/2014/main" id="{B09E92E4-40B5-ADD6-298F-692CF88B4AE4}"/>
              </a:ext>
            </a:extLst>
          </p:cNvPr>
          <p:cNvPicPr>
            <a:picLocks noChangeAspect="1"/>
          </p:cNvPicPr>
          <p:nvPr/>
        </p:nvPicPr>
        <p:blipFill>
          <a:blip r:embed="rId3"/>
          <a:stretch>
            <a:fillRect/>
          </a:stretch>
        </p:blipFill>
        <p:spPr>
          <a:xfrm>
            <a:off x="8305800" y="12587"/>
            <a:ext cx="760446" cy="765574"/>
          </a:xfrm>
          <a:prstGeom prst="rect">
            <a:avLst/>
          </a:prstGeom>
        </p:spPr>
      </p:pic>
      <p:sp>
        <p:nvSpPr>
          <p:cNvPr id="2" name="TextBox 1">
            <a:extLst>
              <a:ext uri="{FF2B5EF4-FFF2-40B4-BE49-F238E27FC236}">
                <a16:creationId xmlns:a16="http://schemas.microsoft.com/office/drawing/2014/main" id="{351B7F6A-3FBB-CC4C-17B2-21EBFABFD649}"/>
              </a:ext>
            </a:extLst>
          </p:cNvPr>
          <p:cNvSpPr txBox="1"/>
          <p:nvPr/>
        </p:nvSpPr>
        <p:spPr>
          <a:xfrm>
            <a:off x="2667000" y="149806"/>
            <a:ext cx="3810001" cy="463397"/>
          </a:xfrm>
          <a:prstGeom prst="rect">
            <a:avLst/>
          </a:prstGeom>
          <a:noFill/>
        </p:spPr>
        <p:txBody>
          <a:bodyPr wrap="square" rtlCol="0">
            <a:spAutoFit/>
          </a:bodyPr>
          <a:lstStyle/>
          <a:p>
            <a:pPr algn="just">
              <a:lnSpc>
                <a:spcPct val="150000"/>
              </a:lnSpc>
              <a:spcAft>
                <a:spcPts val="10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REQUIREMENT SPECIFICATION</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549199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9FAEB4-92BB-837A-B8DB-520166E60181}"/>
              </a:ext>
            </a:extLst>
          </p:cNvPr>
          <p:cNvPicPr>
            <a:picLocks noChangeAspect="1"/>
          </p:cNvPicPr>
          <p:nvPr/>
        </p:nvPicPr>
        <p:blipFill>
          <a:blip r:embed="rId2"/>
          <a:stretch>
            <a:fillRect/>
          </a:stretch>
        </p:blipFill>
        <p:spPr>
          <a:xfrm>
            <a:off x="0" y="0"/>
            <a:ext cx="9144000" cy="830750"/>
          </a:xfrm>
          <a:prstGeom prst="rect">
            <a:avLst/>
          </a:prstGeom>
        </p:spPr>
      </p:pic>
      <p:sp>
        <p:nvSpPr>
          <p:cNvPr id="2" name="Title 1">
            <a:extLst>
              <a:ext uri="{FF2B5EF4-FFF2-40B4-BE49-F238E27FC236}">
                <a16:creationId xmlns:a16="http://schemas.microsoft.com/office/drawing/2014/main" id="{4714B3D2-F7D7-7A8E-1A00-7A85D8DCD3C5}"/>
              </a:ext>
            </a:extLst>
          </p:cNvPr>
          <p:cNvSpPr>
            <a:spLocks noGrp="1"/>
          </p:cNvSpPr>
          <p:nvPr>
            <p:ph type="title"/>
          </p:nvPr>
        </p:nvSpPr>
        <p:spPr/>
        <p:txBody>
          <a:bodyPr/>
          <a:lstStyle/>
          <a:p>
            <a:r>
              <a:rPr lang="en-US" sz="3200" dirty="0">
                <a:solidFill>
                  <a:schemeClr val="tx1"/>
                </a:solidFill>
              </a:rPr>
              <a:t>                            </a:t>
            </a:r>
            <a:endParaRPr lang="en-IN" sz="3200" dirty="0">
              <a:solidFill>
                <a:schemeClr val="tx1"/>
              </a:solidFill>
            </a:endParaRPr>
          </a:p>
        </p:txBody>
      </p:sp>
      <p:sp>
        <p:nvSpPr>
          <p:cNvPr id="3" name="Content Placeholder 2">
            <a:extLst>
              <a:ext uri="{FF2B5EF4-FFF2-40B4-BE49-F238E27FC236}">
                <a16:creationId xmlns:a16="http://schemas.microsoft.com/office/drawing/2014/main" id="{02CD7649-F6D2-D289-4919-6CB8CC883E8E}"/>
              </a:ext>
            </a:extLst>
          </p:cNvPr>
          <p:cNvSpPr>
            <a:spLocks noGrp="1"/>
          </p:cNvSpPr>
          <p:nvPr>
            <p:ph idx="1"/>
          </p:nvPr>
        </p:nvSpPr>
        <p:spPr>
          <a:xfrm>
            <a:off x="115788" y="777992"/>
            <a:ext cx="8610600" cy="4232157"/>
          </a:xfrm>
        </p:spPr>
        <p:txBody>
          <a:bodyPr/>
          <a:lstStyle/>
          <a:p>
            <a:pPr algn="just">
              <a:spcAft>
                <a:spcPts val="1000"/>
              </a:spcAft>
              <a:buClrTx/>
              <a:buFont typeface="Wingdings" panose="05000000000000000000" pitchFamily="2" charset="2"/>
              <a:buChar char="Ø"/>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Operating Systems supported</a:t>
            </a:r>
            <a:endPar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buClrTx/>
              <a:buFont typeface="Arial" panose="020B0604020202020204" pitchFamily="34" charset="0"/>
              <a:buChar char="•"/>
            </a:pPr>
            <a:r>
              <a:rPr lang="en-US" sz="16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Windows 7</a:t>
            </a:r>
            <a:endParaRPr lang="en-IN" sz="1600" b="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buClrTx/>
              <a:buFont typeface="Arial" panose="020B0604020202020204" pitchFamily="34" charset="0"/>
              <a:buChar char="•"/>
            </a:pPr>
            <a:r>
              <a:rPr lang="en-US" sz="16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Windows XP</a:t>
            </a:r>
            <a:endParaRPr lang="en-IN" sz="1600" b="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buClrTx/>
              <a:buFont typeface="Arial" panose="020B0604020202020204" pitchFamily="34" charset="0"/>
              <a:buChar char="•"/>
            </a:pPr>
            <a:r>
              <a:rPr lang="en-US" sz="16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Windows 8</a:t>
            </a:r>
            <a:endParaRPr lang="en-IN" sz="16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buClrTx/>
              <a:buFont typeface="Wingdings" panose="05000000000000000000" pitchFamily="2" charset="2"/>
              <a:buChar char="Ø"/>
            </a:pPr>
            <a:r>
              <a:rPr lang="en-US" sz="1600"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Hardware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Requirements</a:t>
            </a:r>
            <a:endPar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buClrTx/>
              <a:buFont typeface="Arial" panose="020B0604020202020204" pitchFamily="34" charset="0"/>
              <a:buChar char="•"/>
            </a:pPr>
            <a:r>
              <a:rPr lang="en-US" sz="16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For developing the application the following are the Hardware Requirements:</a:t>
            </a:r>
            <a:endParaRPr lang="en-IN" sz="16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000"/>
              </a:spcAft>
              <a:buClrTx/>
              <a:buFont typeface="Arial" panose="020B0604020202020204" pitchFamily="34" charset="0"/>
              <a:buChar char="•"/>
            </a:pPr>
            <a:r>
              <a:rPr lang="en-US" sz="16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Processor: Pentium IV or higher</a:t>
            </a:r>
            <a:endParaRPr lang="en-IN" sz="16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000"/>
              </a:spcAft>
              <a:buClrTx/>
              <a:buFont typeface="Arial" panose="020B0604020202020204" pitchFamily="34" charset="0"/>
              <a:buChar char="•"/>
            </a:pPr>
            <a:r>
              <a:rPr lang="en-US" sz="16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RAM: 256 MB</a:t>
            </a:r>
          </a:p>
          <a:p>
            <a:pPr marL="342900" indent="-342900" algn="just">
              <a:spcAft>
                <a:spcPts val="1000"/>
              </a:spcAft>
              <a:buClrTx/>
              <a:buFont typeface="Arial" panose="020B0604020202020204" pitchFamily="34" charset="0"/>
              <a:buChar char="•"/>
            </a:pPr>
            <a:r>
              <a:rPr lang="en-US" sz="16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Space on Hard Disk: minimum 512MB</a:t>
            </a:r>
            <a:endParaRPr lang="en-IN" sz="16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000"/>
              </a:spcAft>
              <a:buFont typeface="Wingdings" panose="05000000000000000000" pitchFamily="2" charset="2"/>
              <a:buChar char=""/>
            </a:pPr>
            <a:endParaRPr lang="en-IN" sz="16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6512" indent="0" algn="just">
              <a:lnSpc>
                <a:spcPct val="150000"/>
              </a:lnSpc>
              <a:buNone/>
            </a:pPr>
            <a:endParaRPr lang="en-IN" sz="1600" b="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D477E8-C6D3-5497-063B-E8189585B92A}"/>
              </a:ext>
            </a:extLst>
          </p:cNvPr>
          <p:cNvSpPr>
            <a:spLocks noGrp="1"/>
          </p:cNvSpPr>
          <p:nvPr>
            <p:ph type="sldNum" sz="quarter" idx="12"/>
          </p:nvPr>
        </p:nvSpPr>
        <p:spPr/>
        <p:txBody>
          <a:bodyPr/>
          <a:lstStyle/>
          <a:p>
            <a:pPr>
              <a:defRPr/>
            </a:pPr>
            <a:fld id="{FAB6ED7B-5CA3-4472-B01C-99CB7689D1EA}" type="slidenum">
              <a:rPr lang="en-US" smtClean="0"/>
              <a:pPr>
                <a:defRPr/>
              </a:pPr>
              <a:t>12</a:t>
            </a:fld>
            <a:endParaRPr lang="en-US" dirty="0"/>
          </a:p>
        </p:txBody>
      </p:sp>
      <p:pic>
        <p:nvPicPr>
          <p:cNvPr id="7" name="Picture 6">
            <a:extLst>
              <a:ext uri="{FF2B5EF4-FFF2-40B4-BE49-F238E27FC236}">
                <a16:creationId xmlns:a16="http://schemas.microsoft.com/office/drawing/2014/main" id="{A77AD155-4617-0769-9604-A6F96C5192CC}"/>
              </a:ext>
            </a:extLst>
          </p:cNvPr>
          <p:cNvPicPr>
            <a:picLocks noChangeAspect="1"/>
          </p:cNvPicPr>
          <p:nvPr/>
        </p:nvPicPr>
        <p:blipFill>
          <a:blip r:embed="rId3"/>
          <a:stretch>
            <a:fillRect/>
          </a:stretch>
        </p:blipFill>
        <p:spPr>
          <a:xfrm>
            <a:off x="8267766" y="32588"/>
            <a:ext cx="760446" cy="765574"/>
          </a:xfrm>
          <a:prstGeom prst="rect">
            <a:avLst/>
          </a:prstGeom>
        </p:spPr>
      </p:pic>
    </p:spTree>
    <p:extLst>
      <p:ext uri="{BB962C8B-B14F-4D97-AF65-F5344CB8AC3E}">
        <p14:creationId xmlns:p14="http://schemas.microsoft.com/office/powerpoint/2010/main" val="200053577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290A4-E8D5-5E39-CFF8-C3764A238923}"/>
              </a:ext>
            </a:extLst>
          </p:cNvPr>
          <p:cNvSpPr>
            <a:spLocks noGrp="1"/>
          </p:cNvSpPr>
          <p:nvPr>
            <p:ph idx="1"/>
          </p:nvPr>
        </p:nvSpPr>
        <p:spPr/>
        <p:txBody>
          <a:bodyPr/>
          <a:lstStyle/>
          <a:p>
            <a:pPr>
              <a:buClrTx/>
              <a:buFont typeface="Arial" panose="020B0604020202020204" pitchFamily="34" charset="0"/>
              <a:buChar char="•"/>
            </a:pPr>
            <a:r>
              <a:rPr lang="en-US" sz="1800" b="0" dirty="0">
                <a:solidFill>
                  <a:schemeClr val="bg1"/>
                </a:solidFill>
                <a:latin typeface="Times New Roman" panose="02020603050405020304" pitchFamily="18" charset="0"/>
                <a:cs typeface="Times New Roman" panose="02020603050405020304" pitchFamily="18" charset="0"/>
              </a:rPr>
              <a:t>W</a:t>
            </a:r>
            <a:r>
              <a:rPr lang="en-US" sz="1800" b="0" dirty="0" smtClean="0">
                <a:solidFill>
                  <a:schemeClr val="bg1"/>
                </a:solidFill>
                <a:latin typeface="Times New Roman" panose="02020603050405020304" pitchFamily="18" charset="0"/>
                <a:cs typeface="Times New Roman" panose="02020603050405020304" pitchFamily="18" charset="0"/>
              </a:rPr>
              <a:t>e </a:t>
            </a:r>
            <a:r>
              <a:rPr lang="en-US" sz="1800" b="0" dirty="0">
                <a:solidFill>
                  <a:schemeClr val="bg1"/>
                </a:solidFill>
                <a:latin typeface="Times New Roman" panose="02020603050405020304" pitchFamily="18" charset="0"/>
                <a:cs typeface="Times New Roman" panose="02020603050405020304" pitchFamily="18" charset="0"/>
              </a:rPr>
              <a:t>proposed a framework to detect malicious domain names containing COVID-19 related keywords. Using only 5 features, our model detected malicious domain names with a 99.2% accuracy rate. </a:t>
            </a:r>
            <a:r>
              <a:rPr lang="en-US" sz="1800" b="0" dirty="0" smtClean="0">
                <a:solidFill>
                  <a:schemeClr val="bg1"/>
                </a:solidFill>
                <a:latin typeface="Times New Roman" panose="02020603050405020304" pitchFamily="18" charset="0"/>
                <a:cs typeface="Times New Roman" panose="02020603050405020304" pitchFamily="18" charset="0"/>
              </a:rPr>
              <a:t>To </a:t>
            </a:r>
            <a:r>
              <a:rPr lang="en-US" sz="1800" b="0" dirty="0">
                <a:solidFill>
                  <a:schemeClr val="bg1"/>
                </a:solidFill>
                <a:latin typeface="Times New Roman" panose="02020603050405020304" pitchFamily="18" charset="0"/>
                <a:cs typeface="Times New Roman" panose="02020603050405020304" pitchFamily="18" charset="0"/>
              </a:rPr>
              <a:t>achieve this, we trained and tested our model using 7849 domain names from who is DS and Domain Tools. </a:t>
            </a:r>
            <a:endParaRPr lang="en-US" sz="1800" b="0" dirty="0" smtClean="0">
              <a:solidFill>
                <a:schemeClr val="bg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sz="1800" b="0" dirty="0" smtClean="0">
                <a:solidFill>
                  <a:schemeClr val="bg1"/>
                </a:solidFill>
                <a:latin typeface="Times New Roman" panose="02020603050405020304" pitchFamily="18" charset="0"/>
                <a:cs typeface="Times New Roman" panose="02020603050405020304" pitchFamily="18" charset="0"/>
              </a:rPr>
              <a:t>Although </a:t>
            </a:r>
            <a:r>
              <a:rPr lang="en-US" sz="1800" b="0" dirty="0">
                <a:solidFill>
                  <a:schemeClr val="bg1"/>
                </a:solidFill>
                <a:latin typeface="Times New Roman" panose="02020603050405020304" pitchFamily="18" charset="0"/>
                <a:cs typeface="Times New Roman" panose="02020603050405020304" pitchFamily="18" charset="0"/>
              </a:rPr>
              <a:t>the entropy of malicious domains was higher on average than benign domain names, entropy added little value to the overall accuracy rate of most algorithms except for KNN. </a:t>
            </a:r>
            <a:endParaRPr lang="en-US" sz="1800" b="0" dirty="0" smtClean="0">
              <a:solidFill>
                <a:schemeClr val="bg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sz="1800" b="0" dirty="0" smtClean="0">
                <a:solidFill>
                  <a:schemeClr val="bg1"/>
                </a:solidFill>
                <a:latin typeface="Times New Roman" panose="02020603050405020304" pitchFamily="18" charset="0"/>
                <a:cs typeface="Times New Roman" panose="02020603050405020304" pitchFamily="18" charset="0"/>
              </a:rPr>
              <a:t>Overall</a:t>
            </a:r>
            <a:r>
              <a:rPr lang="en-US" sz="1800" b="0" dirty="0">
                <a:solidFill>
                  <a:schemeClr val="bg1"/>
                </a:solidFill>
                <a:latin typeface="Times New Roman" panose="02020603050405020304" pitchFamily="18" charset="0"/>
                <a:cs typeface="Times New Roman" panose="02020603050405020304" pitchFamily="18" charset="0"/>
              </a:rPr>
              <a:t>, our model offers 722a promising solution to minimizing COVID related phishing and malware attacks by detecting malicious domain names, early in the attack lifecycle. This is due to its ability to detect malicious URLs with a high accuracy using only the domain name and a minimal number of features. </a:t>
            </a:r>
            <a:endParaRPr lang="en-US" sz="1800" b="0" dirty="0" smtClean="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5BC7BE4-B432-0838-BFC9-BAA1614D3E94}"/>
              </a:ext>
            </a:extLst>
          </p:cNvPr>
          <p:cNvSpPr>
            <a:spLocks noGrp="1"/>
          </p:cNvSpPr>
          <p:nvPr>
            <p:ph type="sldNum" sz="quarter" idx="12"/>
          </p:nvPr>
        </p:nvSpPr>
        <p:spPr/>
        <p:txBody>
          <a:bodyPr/>
          <a:lstStyle/>
          <a:p>
            <a:pPr>
              <a:defRPr/>
            </a:pPr>
            <a:fld id="{FAB6ED7B-5CA3-4472-B01C-99CB7689D1EA}" type="slidenum">
              <a:rPr lang="en-US" smtClean="0"/>
              <a:pPr>
                <a:defRPr/>
              </a:pPr>
              <a:t>13</a:t>
            </a:fld>
            <a:endParaRPr lang="en-US"/>
          </a:p>
        </p:txBody>
      </p:sp>
      <p:pic>
        <p:nvPicPr>
          <p:cNvPr id="5" name="Picture 4">
            <a:extLst>
              <a:ext uri="{FF2B5EF4-FFF2-40B4-BE49-F238E27FC236}">
                <a16:creationId xmlns:a16="http://schemas.microsoft.com/office/drawing/2014/main" id="{9C646CBA-F12F-133D-B283-18723B2DA360}"/>
              </a:ext>
            </a:extLst>
          </p:cNvPr>
          <p:cNvPicPr>
            <a:picLocks noChangeAspect="1"/>
          </p:cNvPicPr>
          <p:nvPr/>
        </p:nvPicPr>
        <p:blipFill>
          <a:blip r:embed="rId2"/>
          <a:stretch>
            <a:fillRect/>
          </a:stretch>
        </p:blipFill>
        <p:spPr>
          <a:xfrm>
            <a:off x="0" y="0"/>
            <a:ext cx="9144000" cy="830750"/>
          </a:xfrm>
          <a:prstGeom prst="rect">
            <a:avLst/>
          </a:prstGeom>
        </p:spPr>
      </p:pic>
      <p:pic>
        <p:nvPicPr>
          <p:cNvPr id="6" name="Picture 5">
            <a:extLst>
              <a:ext uri="{FF2B5EF4-FFF2-40B4-BE49-F238E27FC236}">
                <a16:creationId xmlns:a16="http://schemas.microsoft.com/office/drawing/2014/main" id="{CB640E58-399D-F971-C9E4-17B9F5C438D1}"/>
              </a:ext>
            </a:extLst>
          </p:cNvPr>
          <p:cNvPicPr>
            <a:picLocks noChangeAspect="1"/>
          </p:cNvPicPr>
          <p:nvPr/>
        </p:nvPicPr>
        <p:blipFill>
          <a:blip r:embed="rId3"/>
          <a:stretch>
            <a:fillRect/>
          </a:stretch>
        </p:blipFill>
        <p:spPr>
          <a:xfrm>
            <a:off x="8267766" y="32588"/>
            <a:ext cx="760446" cy="765574"/>
          </a:xfrm>
          <a:prstGeom prst="rect">
            <a:avLst/>
          </a:prstGeom>
        </p:spPr>
      </p:pic>
      <p:sp>
        <p:nvSpPr>
          <p:cNvPr id="7" name="TextBox 6">
            <a:extLst>
              <a:ext uri="{FF2B5EF4-FFF2-40B4-BE49-F238E27FC236}">
                <a16:creationId xmlns:a16="http://schemas.microsoft.com/office/drawing/2014/main" id="{39896BDD-7409-807E-9DCB-C54281234B1A}"/>
              </a:ext>
            </a:extLst>
          </p:cNvPr>
          <p:cNvSpPr txBox="1"/>
          <p:nvPr/>
        </p:nvSpPr>
        <p:spPr>
          <a:xfrm>
            <a:off x="2819400" y="122987"/>
            <a:ext cx="28194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538392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BC7BE4-B432-0838-BFC9-BAA1614D3E94}"/>
              </a:ext>
            </a:extLst>
          </p:cNvPr>
          <p:cNvSpPr>
            <a:spLocks noGrp="1"/>
          </p:cNvSpPr>
          <p:nvPr>
            <p:ph type="sldNum" sz="quarter" idx="12"/>
          </p:nvPr>
        </p:nvSpPr>
        <p:spPr/>
        <p:txBody>
          <a:bodyPr/>
          <a:lstStyle/>
          <a:p>
            <a:pPr>
              <a:defRPr/>
            </a:pPr>
            <a:fld id="{FAB6ED7B-5CA3-4472-B01C-99CB7689D1EA}" type="slidenum">
              <a:rPr lang="en-US" smtClean="0"/>
              <a:pPr>
                <a:defRPr/>
              </a:pPr>
              <a:t>14</a:t>
            </a:fld>
            <a:endParaRPr lang="en-US"/>
          </a:p>
        </p:txBody>
      </p:sp>
      <p:pic>
        <p:nvPicPr>
          <p:cNvPr id="5" name="Picture 4">
            <a:extLst>
              <a:ext uri="{FF2B5EF4-FFF2-40B4-BE49-F238E27FC236}">
                <a16:creationId xmlns:a16="http://schemas.microsoft.com/office/drawing/2014/main" id="{9C646CBA-F12F-133D-B283-18723B2DA360}"/>
              </a:ext>
            </a:extLst>
          </p:cNvPr>
          <p:cNvPicPr>
            <a:picLocks noChangeAspect="1"/>
          </p:cNvPicPr>
          <p:nvPr/>
        </p:nvPicPr>
        <p:blipFill>
          <a:blip r:embed="rId2"/>
          <a:stretch>
            <a:fillRect/>
          </a:stretch>
        </p:blipFill>
        <p:spPr>
          <a:xfrm>
            <a:off x="0" y="0"/>
            <a:ext cx="9144000" cy="830750"/>
          </a:xfrm>
          <a:prstGeom prst="rect">
            <a:avLst/>
          </a:prstGeom>
        </p:spPr>
      </p:pic>
      <p:pic>
        <p:nvPicPr>
          <p:cNvPr id="6" name="Picture 5">
            <a:extLst>
              <a:ext uri="{FF2B5EF4-FFF2-40B4-BE49-F238E27FC236}">
                <a16:creationId xmlns:a16="http://schemas.microsoft.com/office/drawing/2014/main" id="{CB640E58-399D-F971-C9E4-17B9F5C438D1}"/>
              </a:ext>
            </a:extLst>
          </p:cNvPr>
          <p:cNvPicPr>
            <a:picLocks noChangeAspect="1"/>
          </p:cNvPicPr>
          <p:nvPr/>
        </p:nvPicPr>
        <p:blipFill>
          <a:blip r:embed="rId3"/>
          <a:stretch>
            <a:fillRect/>
          </a:stretch>
        </p:blipFill>
        <p:spPr>
          <a:xfrm>
            <a:off x="8267766" y="32588"/>
            <a:ext cx="760446" cy="765574"/>
          </a:xfrm>
          <a:prstGeom prst="rect">
            <a:avLst/>
          </a:prstGeom>
        </p:spPr>
      </p:pic>
      <p:sp>
        <p:nvSpPr>
          <p:cNvPr id="7" name="TextBox 6">
            <a:extLst>
              <a:ext uri="{FF2B5EF4-FFF2-40B4-BE49-F238E27FC236}">
                <a16:creationId xmlns:a16="http://schemas.microsoft.com/office/drawing/2014/main" id="{39896BDD-7409-807E-9DCB-C54281234B1A}"/>
              </a:ext>
            </a:extLst>
          </p:cNvPr>
          <p:cNvSpPr txBox="1"/>
          <p:nvPr/>
        </p:nvSpPr>
        <p:spPr>
          <a:xfrm>
            <a:off x="2971800" y="153765"/>
            <a:ext cx="28194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idx="1"/>
          </p:nvPr>
        </p:nvSpPr>
        <p:spPr>
          <a:xfrm>
            <a:off x="266700" y="1581150"/>
            <a:ext cx="8610600" cy="2086725"/>
          </a:xfrm>
          <a:prstGeom prst="rect">
            <a:avLst/>
          </a:prstGeom>
        </p:spPr>
        <p:txBody>
          <a:bodyPr>
            <a:spAutoFit/>
          </a:bodyPr>
          <a:lstStyle/>
          <a:p>
            <a:pPr>
              <a:buClrTx/>
              <a:buFont typeface="Arial" panose="020B0604020202020204" pitchFamily="34" charset="0"/>
              <a:buChar char="•"/>
            </a:pPr>
            <a:r>
              <a:rPr lang="en-US" sz="1800" b="0" dirty="0">
                <a:solidFill>
                  <a:schemeClr val="bg1"/>
                </a:solidFill>
                <a:latin typeface="Times New Roman" panose="02020603050405020304" pitchFamily="18" charset="0"/>
                <a:cs typeface="Times New Roman" panose="02020603050405020304" pitchFamily="18" charset="0"/>
              </a:rPr>
              <a:t>Future work will investigate the incongruence of entropy as a feature. Unlike other studies which successfully used entropy to improve their detection accuracy, we observed no substantial benefit in the inclusion of Shannon’s entropy to detect malicious domain names. </a:t>
            </a:r>
          </a:p>
          <a:p>
            <a:pPr>
              <a:buClrTx/>
              <a:buFont typeface="Arial" panose="020B0604020202020204" pitchFamily="34" charset="0"/>
              <a:buChar char="•"/>
            </a:pPr>
            <a:r>
              <a:rPr lang="en-US" sz="1800" b="0" dirty="0">
                <a:solidFill>
                  <a:schemeClr val="bg1"/>
                </a:solidFill>
                <a:latin typeface="Times New Roman" panose="02020603050405020304" pitchFamily="18" charset="0"/>
                <a:cs typeface="Times New Roman" panose="02020603050405020304" pitchFamily="18" charset="0"/>
              </a:rPr>
              <a:t>This could be an indication that Cybercriminals are purposely registering malicious domain names with lower entropy values to evade detection. Thus understanding these phenomena would offer a positive contribution to </a:t>
            </a:r>
            <a:r>
              <a:rPr lang="en-US" sz="1800" b="0" dirty="0" smtClean="0">
                <a:solidFill>
                  <a:schemeClr val="bg1"/>
                </a:solidFill>
                <a:latin typeface="Times New Roman" panose="02020603050405020304" pitchFamily="18" charset="0"/>
                <a:cs typeface="Times New Roman" panose="02020603050405020304" pitchFamily="18" charset="0"/>
              </a:rPr>
              <a:t>knowledge</a:t>
            </a:r>
            <a:r>
              <a:rPr lang="en-US" sz="1800" b="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3281605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7DE86-1495-01F1-7FAE-568D3C799385}"/>
              </a:ext>
            </a:extLst>
          </p:cNvPr>
          <p:cNvSpPr>
            <a:spLocks noGrp="1"/>
          </p:cNvSpPr>
          <p:nvPr>
            <p:ph type="title"/>
          </p:nvPr>
        </p:nvSpPr>
        <p:spPr>
          <a:xfrm>
            <a:off x="2019300" y="2038350"/>
            <a:ext cx="5105400" cy="1369772"/>
          </a:xfrm>
        </p:spPr>
        <p:txBody>
          <a:bodyPr/>
          <a:lstStyle/>
          <a:p>
            <a:r>
              <a:rPr lang="en-IN" dirty="0">
                <a:solidFill>
                  <a:schemeClr val="bg1"/>
                </a:solidFill>
                <a:latin typeface="Times New Roman" panose="02020603050405020304" pitchFamily="18" charset="0"/>
                <a:cs typeface="Times New Roman" panose="02020603050405020304" pitchFamily="18" charset="0"/>
              </a:rPr>
              <a:t>Thank </a:t>
            </a:r>
            <a:r>
              <a:rPr lang="en-IN" dirty="0" smtClean="0">
                <a:solidFill>
                  <a:schemeClr val="bg1"/>
                </a:solidFill>
                <a:latin typeface="Times New Roman" panose="02020603050405020304" pitchFamily="18" charset="0"/>
                <a:cs typeface="Times New Roman" panose="02020603050405020304" pitchFamily="18" charset="0"/>
              </a:rPr>
              <a:t>You </a:t>
            </a:r>
            <a:r>
              <a:rPr lang="en-IN"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892B359-C0DE-0083-6C9F-F29C52765484}"/>
              </a:ext>
            </a:extLst>
          </p:cNvPr>
          <p:cNvSpPr>
            <a:spLocks noGrp="1"/>
          </p:cNvSpPr>
          <p:nvPr>
            <p:ph type="sldNum" sz="quarter" idx="12"/>
          </p:nvPr>
        </p:nvSpPr>
        <p:spPr/>
        <p:txBody>
          <a:bodyPr/>
          <a:lstStyle/>
          <a:p>
            <a:pPr>
              <a:defRPr/>
            </a:pPr>
            <a:fld id="{A1B217A7-E8DB-44FD-ABFD-9152337CD6C9}" type="slidenum">
              <a:rPr lang="en-US" smtClean="0"/>
              <a:pPr>
                <a:defRPr/>
              </a:pPr>
              <a:t>15</a:t>
            </a:fld>
            <a:endParaRPr lang="en-US"/>
          </a:p>
        </p:txBody>
      </p:sp>
      <p:sp>
        <p:nvSpPr>
          <p:cNvPr id="4" name="Rectangle 3">
            <a:extLst>
              <a:ext uri="{FF2B5EF4-FFF2-40B4-BE49-F238E27FC236}">
                <a16:creationId xmlns:a16="http://schemas.microsoft.com/office/drawing/2014/main" id="{B347D3AE-6078-75F7-D50B-89F00E3EA959}"/>
              </a:ext>
            </a:extLst>
          </p:cNvPr>
          <p:cNvSpPr/>
          <p:nvPr/>
        </p:nvSpPr>
        <p:spPr>
          <a:xfrm>
            <a:off x="0" y="0"/>
            <a:ext cx="9144000" cy="97155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endParaRPr lang="en-US" sz="2400" b="1" dirty="0"/>
          </a:p>
        </p:txBody>
      </p:sp>
      <p:pic>
        <p:nvPicPr>
          <p:cNvPr id="6" name="Picture 5">
            <a:extLst>
              <a:ext uri="{FF2B5EF4-FFF2-40B4-BE49-F238E27FC236}">
                <a16:creationId xmlns:a16="http://schemas.microsoft.com/office/drawing/2014/main" id="{A3D429B7-359F-ABDC-7F55-CDA78393B3D3}"/>
              </a:ext>
            </a:extLst>
          </p:cNvPr>
          <p:cNvPicPr>
            <a:picLocks noChangeAspect="1"/>
          </p:cNvPicPr>
          <p:nvPr/>
        </p:nvPicPr>
        <p:blipFill>
          <a:blip r:embed="rId2"/>
          <a:stretch>
            <a:fillRect/>
          </a:stretch>
        </p:blipFill>
        <p:spPr>
          <a:xfrm>
            <a:off x="8229600" y="102988"/>
            <a:ext cx="760446" cy="765574"/>
          </a:xfrm>
          <a:prstGeom prst="rect">
            <a:avLst/>
          </a:prstGeom>
        </p:spPr>
      </p:pic>
    </p:spTree>
    <p:extLst>
      <p:ext uri="{BB962C8B-B14F-4D97-AF65-F5344CB8AC3E}">
        <p14:creationId xmlns:p14="http://schemas.microsoft.com/office/powerpoint/2010/main" val="292807923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AF28C-C7C6-E71A-2273-CC8C6433BE9B}"/>
              </a:ext>
            </a:extLst>
          </p:cNvPr>
          <p:cNvSpPr>
            <a:spLocks noGrp="1"/>
          </p:cNvSpPr>
          <p:nvPr>
            <p:ph idx="1"/>
          </p:nvPr>
        </p:nvSpPr>
        <p:spPr/>
        <p:txBody>
          <a:bodyPr/>
          <a:lstStyle/>
          <a:p>
            <a:pPr>
              <a:buClrTx/>
              <a:buFont typeface="Wingdings" panose="05000000000000000000" pitchFamily="2" charset="2"/>
              <a:buChar char="Ø"/>
            </a:pPr>
            <a:r>
              <a:rPr lang="en-IN" sz="1800" b="0" dirty="0">
                <a:solidFill>
                  <a:schemeClr val="bg1"/>
                </a:solidFill>
                <a:latin typeface="Times New Roman" panose="02020603050405020304" pitchFamily="18" charset="0"/>
                <a:cs typeface="Times New Roman" panose="02020603050405020304" pitchFamily="18" charset="0"/>
              </a:rPr>
              <a:t>Abstract</a:t>
            </a:r>
          </a:p>
          <a:p>
            <a:pPr>
              <a:buClrTx/>
              <a:buFont typeface="Wingdings" panose="05000000000000000000" pitchFamily="2" charset="2"/>
              <a:buChar char="Ø"/>
            </a:pPr>
            <a:r>
              <a:rPr lang="en-IN" sz="1800" b="0" dirty="0">
                <a:solidFill>
                  <a:schemeClr val="bg1"/>
                </a:solidFill>
                <a:latin typeface="Times New Roman" panose="02020603050405020304" pitchFamily="18" charset="0"/>
                <a:cs typeface="Times New Roman" panose="02020603050405020304" pitchFamily="18" charset="0"/>
              </a:rPr>
              <a:t>Algorithm</a:t>
            </a:r>
          </a:p>
          <a:p>
            <a:pPr>
              <a:buClrTx/>
              <a:buFont typeface="Wingdings" panose="05000000000000000000" pitchFamily="2" charset="2"/>
              <a:buChar char="Ø"/>
            </a:pPr>
            <a:r>
              <a:rPr lang="en-IN" sz="1800" b="0" dirty="0" smtClean="0">
                <a:solidFill>
                  <a:schemeClr val="bg1"/>
                </a:solidFill>
                <a:latin typeface="Times New Roman" panose="02020603050405020304" pitchFamily="18" charset="0"/>
                <a:cs typeface="Times New Roman" panose="02020603050405020304" pitchFamily="18" charset="0"/>
              </a:rPr>
              <a:t>Proposed </a:t>
            </a:r>
            <a:r>
              <a:rPr lang="en-IN" sz="1800" b="0" dirty="0">
                <a:solidFill>
                  <a:schemeClr val="bg1"/>
                </a:solidFill>
                <a:latin typeface="Times New Roman" panose="02020603050405020304" pitchFamily="18" charset="0"/>
                <a:cs typeface="Times New Roman" panose="02020603050405020304" pitchFamily="18" charset="0"/>
              </a:rPr>
              <a:t>Solution</a:t>
            </a:r>
          </a:p>
          <a:p>
            <a:pPr>
              <a:buClrTx/>
              <a:buFont typeface="Wingdings" panose="05000000000000000000" pitchFamily="2" charset="2"/>
              <a:buChar char="Ø"/>
            </a:pPr>
            <a:r>
              <a:rPr lang="en-IN" sz="1800" b="0" dirty="0">
                <a:solidFill>
                  <a:schemeClr val="bg1"/>
                </a:solidFill>
                <a:latin typeface="Times New Roman" panose="02020603050405020304" pitchFamily="18" charset="0"/>
                <a:cs typeface="Times New Roman" panose="02020603050405020304" pitchFamily="18" charset="0"/>
              </a:rPr>
              <a:t>Architecture</a:t>
            </a:r>
          </a:p>
          <a:p>
            <a:pPr>
              <a:buClrTx/>
              <a:buFont typeface="Wingdings" panose="05000000000000000000" pitchFamily="2" charset="2"/>
              <a:buChar char="Ø"/>
            </a:pPr>
            <a:r>
              <a:rPr lang="en-IN" sz="1800" b="0" dirty="0">
                <a:solidFill>
                  <a:schemeClr val="bg1"/>
                </a:solidFill>
                <a:latin typeface="Times New Roman" panose="02020603050405020304" pitchFamily="18" charset="0"/>
                <a:cs typeface="Times New Roman" panose="02020603050405020304" pitchFamily="18" charset="0"/>
              </a:rPr>
              <a:t>Keywords</a:t>
            </a:r>
          </a:p>
          <a:p>
            <a:pPr>
              <a:buClrTx/>
              <a:buFont typeface="Wingdings" panose="05000000000000000000" pitchFamily="2" charset="2"/>
              <a:buChar char="Ø"/>
            </a:pPr>
            <a:r>
              <a:rPr lang="en-IN" sz="1800" b="0" dirty="0">
                <a:solidFill>
                  <a:schemeClr val="bg1"/>
                </a:solidFill>
                <a:latin typeface="Times New Roman" panose="02020603050405020304" pitchFamily="18" charset="0"/>
                <a:cs typeface="Times New Roman" panose="02020603050405020304" pitchFamily="18" charset="0"/>
              </a:rPr>
              <a:t>Requirement Analysis</a:t>
            </a:r>
          </a:p>
          <a:p>
            <a:pPr>
              <a:buClrTx/>
              <a:buFont typeface="Wingdings" panose="05000000000000000000" pitchFamily="2" charset="2"/>
              <a:buChar char="Ø"/>
            </a:pPr>
            <a:r>
              <a:rPr lang="en-IN" sz="1800" b="0" dirty="0">
                <a:solidFill>
                  <a:schemeClr val="bg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endParaRPr lang="en-IN" sz="1800" b="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F2843D7-A2BA-EA74-051D-726AED4F5E3B}"/>
              </a:ext>
            </a:extLst>
          </p:cNvPr>
          <p:cNvSpPr>
            <a:spLocks noGrp="1"/>
          </p:cNvSpPr>
          <p:nvPr>
            <p:ph type="sldNum" sz="quarter" idx="12"/>
          </p:nvPr>
        </p:nvSpPr>
        <p:spPr/>
        <p:txBody>
          <a:bodyPr/>
          <a:lstStyle/>
          <a:p>
            <a:pPr>
              <a:defRPr/>
            </a:pPr>
            <a:fld id="{FAB6ED7B-5CA3-4472-B01C-99CB7689D1EA}" type="slidenum">
              <a:rPr lang="en-US" smtClean="0"/>
              <a:pPr>
                <a:defRPr/>
              </a:pPr>
              <a:t>2</a:t>
            </a:fld>
            <a:endParaRPr lang="en-US"/>
          </a:p>
        </p:txBody>
      </p:sp>
      <p:sp>
        <p:nvSpPr>
          <p:cNvPr id="5" name="Title 4">
            <a:extLst>
              <a:ext uri="{FF2B5EF4-FFF2-40B4-BE49-F238E27FC236}">
                <a16:creationId xmlns:a16="http://schemas.microsoft.com/office/drawing/2014/main" id="{77781474-9E11-878E-8BA2-E804153E81C4}"/>
              </a:ext>
            </a:extLst>
          </p:cNvPr>
          <p:cNvSpPr>
            <a:spLocks noGrp="1"/>
          </p:cNvSpPr>
          <p:nvPr>
            <p:ph type="title"/>
          </p:nvPr>
        </p:nvSpPr>
        <p:spPr>
          <a:xfrm>
            <a:off x="0" y="0"/>
            <a:ext cx="9144000" cy="85725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400" dirty="0">
                <a:solidFill>
                  <a:schemeClr val="tx1">
                    <a:lumMod val="95000"/>
                  </a:schemeClr>
                </a:solidFill>
                <a:latin typeface="Times New Roman" panose="02020603050405020304" pitchFamily="18" charset="0"/>
                <a:cs typeface="Times New Roman" panose="02020603050405020304" pitchFamily="18" charset="0"/>
              </a:rPr>
              <a:t>OUTLINE</a:t>
            </a:r>
            <a:endParaRPr lang="en-US" sz="2400" b="1"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67AD4F8-448F-3DE1-BB4E-F14BA16534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9600" y="66994"/>
            <a:ext cx="769143" cy="769143"/>
          </a:xfrm>
          <a:prstGeom prst="rect">
            <a:avLst/>
          </a:prstGeom>
        </p:spPr>
      </p:pic>
    </p:spTree>
    <p:extLst>
      <p:ext uri="{BB962C8B-B14F-4D97-AF65-F5344CB8AC3E}">
        <p14:creationId xmlns:p14="http://schemas.microsoft.com/office/powerpoint/2010/main" val="249089906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AB6ED7B-5CA3-4472-B01C-99CB7689D1EA}" type="slidenum">
              <a:rPr lang="en-US" smtClean="0"/>
              <a:pPr>
                <a:defRPr/>
              </a:pPr>
              <a:t>3</a:t>
            </a:fld>
            <a:endParaRPr lang="en-US"/>
          </a:p>
        </p:txBody>
      </p:sp>
      <p:sp>
        <p:nvSpPr>
          <p:cNvPr id="5" name="Rectangle 4"/>
          <p:cNvSpPr/>
          <p:nvPr/>
        </p:nvSpPr>
        <p:spPr>
          <a:xfrm>
            <a:off x="0" y="0"/>
            <a:ext cx="9144000" cy="74295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400" b="1" dirty="0">
                <a:solidFill>
                  <a:schemeClr val="tx1">
                    <a:lumMod val="95000"/>
                  </a:schemeClr>
                </a:solidFill>
                <a:latin typeface="Times New Roman" panose="02020603050405020304" pitchFamily="18" charset="0"/>
                <a:cs typeface="Times New Roman" panose="02020603050405020304" pitchFamily="18" charset="0"/>
              </a:rPr>
              <a:t>ABSTRACT</a:t>
            </a:r>
          </a:p>
        </p:txBody>
      </p:sp>
      <p:sp>
        <p:nvSpPr>
          <p:cNvPr id="7" name="Rectangle 6"/>
          <p:cNvSpPr/>
          <p:nvPr/>
        </p:nvSpPr>
        <p:spPr>
          <a:xfrm>
            <a:off x="228600" y="742950"/>
            <a:ext cx="8534400" cy="1338828"/>
          </a:xfrm>
          <a:prstGeom prst="rect">
            <a:avLst/>
          </a:prstGeom>
        </p:spPr>
        <p:txBody>
          <a:bodyPr wrap="square">
            <a:spAutoFit/>
          </a:bodyPr>
          <a:lstStyle/>
          <a:p>
            <a:pPr>
              <a:lnSpc>
                <a:spcPct val="150000"/>
              </a:lnSpc>
            </a:pPr>
            <a:endParaRPr lang="en-US" dirty="0">
              <a:solidFill>
                <a:schemeClr val="bg1"/>
              </a:solidFill>
            </a:endParaRPr>
          </a:p>
          <a:p>
            <a:pPr>
              <a:lnSpc>
                <a:spcPct val="150000"/>
              </a:lnSpc>
              <a:buFont typeface="Wingdings" pitchFamily="2" charset="2"/>
              <a:buChar char="Ø"/>
            </a:pPr>
            <a:endParaRPr lang="en-US" dirty="0">
              <a:solidFill>
                <a:schemeClr val="bg1"/>
              </a:solidFill>
            </a:endParaRPr>
          </a:p>
          <a:p>
            <a:pPr>
              <a:lnSpc>
                <a:spcPct val="150000"/>
              </a:lnSpc>
              <a:buFont typeface="Wingdings" pitchFamily="2" charset="2"/>
              <a:buChar char="Ø"/>
            </a:pPr>
            <a:endParaRPr lang="en-US" dirty="0">
              <a:solidFill>
                <a:schemeClr val="bg1"/>
              </a:solidFill>
            </a:endParaRPr>
          </a:p>
        </p:txBody>
      </p:sp>
      <p:sp>
        <p:nvSpPr>
          <p:cNvPr id="8" name="Rectangle 7"/>
          <p:cNvSpPr/>
          <p:nvPr/>
        </p:nvSpPr>
        <p:spPr>
          <a:xfrm>
            <a:off x="304800" y="725285"/>
            <a:ext cx="8534400" cy="4247317"/>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Throughout </a:t>
            </a:r>
            <a:r>
              <a:rPr lang="en-US" dirty="0">
                <a:solidFill>
                  <a:schemeClr val="bg1"/>
                </a:solidFill>
                <a:latin typeface="Times New Roman" panose="02020603050405020304" pitchFamily="18" charset="0"/>
                <a:cs typeface="Times New Roman" panose="02020603050405020304" pitchFamily="18" charset="0"/>
              </a:rPr>
              <a:t>the COVID-19 outbreak, malicious </a:t>
            </a:r>
            <a:r>
              <a:rPr lang="en-US" dirty="0" smtClean="0">
                <a:solidFill>
                  <a:schemeClr val="bg1"/>
                </a:solidFill>
                <a:latin typeface="Times New Roman" panose="02020603050405020304" pitchFamily="18" charset="0"/>
                <a:cs typeface="Times New Roman" panose="02020603050405020304" pitchFamily="18" charset="0"/>
              </a:rPr>
              <a:t>attacks </a:t>
            </a:r>
            <a:r>
              <a:rPr lang="en-US" dirty="0">
                <a:solidFill>
                  <a:schemeClr val="bg1"/>
                </a:solidFill>
                <a:latin typeface="Times New Roman" panose="02020603050405020304" pitchFamily="18" charset="0"/>
                <a:cs typeface="Times New Roman" panose="02020603050405020304" pitchFamily="18" charset="0"/>
              </a:rPr>
              <a:t>have become more pervasive and damaging than ever. </a:t>
            </a:r>
            <a:r>
              <a:rPr lang="en-US" dirty="0" smtClean="0">
                <a:solidFill>
                  <a:schemeClr val="bg1"/>
                </a:solidFill>
                <a:latin typeface="Times New Roman" panose="02020603050405020304" pitchFamily="18" charset="0"/>
                <a:cs typeface="Times New Roman" panose="02020603050405020304" pitchFamily="18" charset="0"/>
              </a:rPr>
              <a:t>Malicious </a:t>
            </a:r>
            <a:r>
              <a:rPr lang="en-US" dirty="0">
                <a:solidFill>
                  <a:schemeClr val="bg1"/>
                </a:solidFill>
                <a:latin typeface="Times New Roman" panose="02020603050405020304" pitchFamily="18" charset="0"/>
                <a:cs typeface="Times New Roman" panose="02020603050405020304" pitchFamily="18" charset="0"/>
              </a:rPr>
              <a:t>intruders have been responsible for most of the cybercrimes committed recently and are the cause for a growing number of cyber threats, including identity and IP thefts, financial crimes, and cyber-attacks to critical infrastructures. </a:t>
            </a:r>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Machine </a:t>
            </a:r>
            <a:r>
              <a:rPr lang="en-US" dirty="0">
                <a:solidFill>
                  <a:schemeClr val="bg1"/>
                </a:solidFill>
                <a:latin typeface="Times New Roman" panose="02020603050405020304" pitchFamily="18" charset="0"/>
                <a:cs typeface="Times New Roman" panose="02020603050405020304" pitchFamily="18" charset="0"/>
              </a:rPr>
              <a:t>learning (ML) has proven itself as a prominent field of study over the past decade due to solving highly complex and sophisticated </a:t>
            </a:r>
            <a:r>
              <a:rPr lang="en-US" dirty="0" smtClean="0">
                <a:solidFill>
                  <a:schemeClr val="bg1"/>
                </a:solidFill>
                <a:latin typeface="Times New Roman" panose="02020603050405020304" pitchFamily="18" charset="0"/>
                <a:cs typeface="Times New Roman" panose="02020603050405020304" pitchFamily="18" charset="0"/>
              </a:rPr>
              <a:t>real world </a:t>
            </a:r>
            <a:r>
              <a:rPr lang="en-US" dirty="0">
                <a:solidFill>
                  <a:schemeClr val="bg1"/>
                </a:solidFill>
                <a:latin typeface="Times New Roman" panose="02020603050405020304" pitchFamily="18" charset="0"/>
                <a:cs typeface="Times New Roman" panose="02020603050405020304" pitchFamily="18" charset="0"/>
              </a:rPr>
              <a:t>problems. </a:t>
            </a:r>
            <a:r>
              <a:rPr lang="en-US" dirty="0" smtClean="0">
                <a:solidFill>
                  <a:schemeClr val="bg1"/>
                </a:solidFill>
                <a:latin typeface="Times New Roman" panose="02020603050405020304" pitchFamily="18" charset="0"/>
                <a:cs typeface="Times New Roman" panose="02020603050405020304" pitchFamily="18" charset="0"/>
              </a:rPr>
              <a:t>We proposes </a:t>
            </a:r>
            <a:r>
              <a:rPr lang="en-US" dirty="0">
                <a:solidFill>
                  <a:schemeClr val="bg1"/>
                </a:solidFill>
                <a:latin typeface="Times New Roman" panose="02020603050405020304" pitchFamily="18" charset="0"/>
                <a:cs typeface="Times New Roman" panose="02020603050405020304" pitchFamily="18" charset="0"/>
              </a:rPr>
              <a:t>an ML-based classification technique to detect the growing number of malicious URLs, due to the COVID-19 pandemic, which is currently considered a threat to IT users. </a:t>
            </a:r>
            <a:endParaRPr lang="en-US" dirty="0" smtClean="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5E6C179-B253-B015-7DAD-6E30D0A75D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4826"/>
            <a:ext cx="685800" cy="685800"/>
          </a:xfrm>
          <a:prstGeom prst="rect">
            <a:avLst/>
          </a:prstGeom>
        </p:spPr>
      </p:pic>
    </p:spTree>
    <p:extLst>
      <p:ext uri="{BB962C8B-B14F-4D97-AF65-F5344CB8AC3E}">
        <p14:creationId xmlns:p14="http://schemas.microsoft.com/office/powerpoint/2010/main" val="11060867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AB6ED7B-5CA3-4472-B01C-99CB7689D1EA}" type="slidenum">
              <a:rPr lang="en-US" smtClean="0"/>
              <a:pPr>
                <a:defRPr/>
              </a:pPr>
              <a:t>4</a:t>
            </a:fld>
            <a:endParaRPr lang="en-US"/>
          </a:p>
        </p:txBody>
      </p:sp>
      <p:sp>
        <p:nvSpPr>
          <p:cNvPr id="5" name="Rectangle 4"/>
          <p:cNvSpPr/>
          <p:nvPr/>
        </p:nvSpPr>
        <p:spPr>
          <a:xfrm>
            <a:off x="0" y="0"/>
            <a:ext cx="9144000" cy="74295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400" b="1" dirty="0">
                <a:solidFill>
                  <a:schemeClr val="tx1">
                    <a:lumMod val="95000"/>
                  </a:schemeClr>
                </a:solidFill>
                <a:latin typeface="Times New Roman" panose="02020603050405020304" pitchFamily="18" charset="0"/>
                <a:cs typeface="Times New Roman" panose="02020603050405020304" pitchFamily="18" charset="0"/>
              </a:rPr>
              <a:t>ABSTRACT</a:t>
            </a:r>
          </a:p>
        </p:txBody>
      </p:sp>
      <p:sp>
        <p:nvSpPr>
          <p:cNvPr id="7" name="Rectangle 6"/>
          <p:cNvSpPr/>
          <p:nvPr/>
        </p:nvSpPr>
        <p:spPr>
          <a:xfrm>
            <a:off x="228600" y="742950"/>
            <a:ext cx="8534400" cy="1338828"/>
          </a:xfrm>
          <a:prstGeom prst="rect">
            <a:avLst/>
          </a:prstGeom>
        </p:spPr>
        <p:txBody>
          <a:bodyPr wrap="square">
            <a:spAutoFit/>
          </a:bodyPr>
          <a:lstStyle/>
          <a:p>
            <a:pPr>
              <a:lnSpc>
                <a:spcPct val="150000"/>
              </a:lnSpc>
            </a:pPr>
            <a:endParaRPr lang="en-US" dirty="0">
              <a:solidFill>
                <a:schemeClr val="bg1"/>
              </a:solidFill>
            </a:endParaRPr>
          </a:p>
          <a:p>
            <a:pPr>
              <a:lnSpc>
                <a:spcPct val="150000"/>
              </a:lnSpc>
              <a:buFont typeface="Wingdings" pitchFamily="2" charset="2"/>
              <a:buChar char="Ø"/>
            </a:pPr>
            <a:endParaRPr lang="en-US" dirty="0">
              <a:solidFill>
                <a:schemeClr val="bg1"/>
              </a:solidFill>
            </a:endParaRPr>
          </a:p>
          <a:p>
            <a:pPr>
              <a:lnSpc>
                <a:spcPct val="150000"/>
              </a:lnSpc>
              <a:buFont typeface="Wingdings" pitchFamily="2" charset="2"/>
              <a:buChar char="Ø"/>
            </a:pPr>
            <a:endParaRPr lang="en-US" dirty="0">
              <a:solidFill>
                <a:schemeClr val="bg1"/>
              </a:solidFill>
            </a:endParaRPr>
          </a:p>
        </p:txBody>
      </p:sp>
      <p:sp>
        <p:nvSpPr>
          <p:cNvPr id="8" name="Rectangle 7"/>
          <p:cNvSpPr/>
          <p:nvPr/>
        </p:nvSpPr>
        <p:spPr>
          <a:xfrm>
            <a:off x="228600" y="1123950"/>
            <a:ext cx="8534400" cy="253524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We have used a large volume of Open Source data and preprocessed it using our developed tool to generate feature vectors and trained the ML model using an apprehensive malicious threat weight. Our ML model has been tested, with and without entropy to forecast the threatening factors of </a:t>
            </a:r>
            <a:r>
              <a:rPr lang="en-US" dirty="0" smtClean="0">
                <a:solidFill>
                  <a:schemeClr val="bg1"/>
                </a:solidFill>
                <a:latin typeface="Times New Roman" panose="02020603050405020304" pitchFamily="18" charset="0"/>
                <a:cs typeface="Times New Roman" panose="02020603050405020304" pitchFamily="18" charset="0"/>
              </a:rPr>
              <a:t>COVID 19 </a:t>
            </a:r>
            <a:r>
              <a:rPr lang="en-US" dirty="0">
                <a:solidFill>
                  <a:schemeClr val="bg1"/>
                </a:solidFill>
                <a:latin typeface="Times New Roman" panose="02020603050405020304" pitchFamily="18" charset="0"/>
                <a:cs typeface="Times New Roman" panose="02020603050405020304" pitchFamily="18" charset="0"/>
              </a:rPr>
              <a:t>URLs. The empirical evidence proves our methods to be a promising mechanism to mitigate COVID-19 related threats early in the attack lifecycle.</a:t>
            </a:r>
            <a:endParaRPr lang="en-US" dirty="0" smtClean="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5E6C179-B253-B015-7DAD-6E30D0A75D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4826"/>
            <a:ext cx="685800" cy="685800"/>
          </a:xfrm>
          <a:prstGeom prst="rect">
            <a:avLst/>
          </a:prstGeom>
        </p:spPr>
      </p:pic>
    </p:spTree>
    <p:extLst>
      <p:ext uri="{BB962C8B-B14F-4D97-AF65-F5344CB8AC3E}">
        <p14:creationId xmlns:p14="http://schemas.microsoft.com/office/powerpoint/2010/main" val="259595406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B0F4-8BEC-B6D8-F194-95279275D478}"/>
              </a:ext>
            </a:extLst>
          </p:cNvPr>
          <p:cNvSpPr>
            <a:spLocks noGrp="1"/>
          </p:cNvSpPr>
          <p:nvPr>
            <p:ph type="title"/>
          </p:nvPr>
        </p:nvSpPr>
        <p:spPr>
          <a:xfrm>
            <a:off x="287797" y="10671"/>
            <a:ext cx="7696200" cy="742950"/>
          </a:xfrm>
        </p:spPr>
        <p:txBody>
          <a:bodyPr/>
          <a:lstStyle/>
          <a:p>
            <a:endParaRPr lang="en-IN" dirty="0"/>
          </a:p>
        </p:txBody>
      </p:sp>
      <p:sp>
        <p:nvSpPr>
          <p:cNvPr id="3" name="Content Placeholder 2">
            <a:extLst>
              <a:ext uri="{FF2B5EF4-FFF2-40B4-BE49-F238E27FC236}">
                <a16:creationId xmlns:a16="http://schemas.microsoft.com/office/drawing/2014/main" id="{4E557BB8-33FD-11C1-E1EA-7411B582628C}"/>
              </a:ext>
            </a:extLst>
          </p:cNvPr>
          <p:cNvSpPr>
            <a:spLocks noGrp="1"/>
          </p:cNvSpPr>
          <p:nvPr>
            <p:ph idx="1"/>
          </p:nvPr>
        </p:nvSpPr>
        <p:spPr/>
        <p:txBody>
          <a:bodyPr/>
          <a:lstStyle/>
          <a:p>
            <a:pPr>
              <a:buClr>
                <a:schemeClr val="bg1"/>
              </a:buClr>
              <a:buFont typeface="+mj-lt"/>
              <a:buAutoNum type="arabicPeriod"/>
            </a:pPr>
            <a:r>
              <a:rPr lang="en-US" sz="1800" dirty="0" smtClean="0">
                <a:solidFill>
                  <a:schemeClr val="bg1"/>
                </a:solidFill>
                <a:latin typeface="Times New Roman" panose="02020603050405020304" pitchFamily="18" charset="0"/>
                <a:cs typeface="Times New Roman" panose="02020603050405020304" pitchFamily="18" charset="0"/>
              </a:rPr>
              <a:t>Naive Bayes : </a:t>
            </a:r>
            <a:r>
              <a:rPr lang="en-US" sz="1800" b="0" dirty="0" smtClean="0">
                <a:solidFill>
                  <a:schemeClr val="bg1"/>
                </a:solidFill>
                <a:latin typeface="Times New Roman" panose="02020603050405020304" pitchFamily="18" charset="0"/>
                <a:cs typeface="Times New Roman" panose="02020603050405020304" pitchFamily="18" charset="0"/>
              </a:rPr>
              <a:t>The </a:t>
            </a:r>
            <a:r>
              <a:rPr lang="en-US" sz="1800" b="0" dirty="0">
                <a:solidFill>
                  <a:schemeClr val="bg1"/>
                </a:solidFill>
                <a:latin typeface="Times New Roman" panose="02020603050405020304" pitchFamily="18" charset="0"/>
                <a:cs typeface="Times New Roman" panose="02020603050405020304" pitchFamily="18" charset="0"/>
              </a:rPr>
              <a:t>N</a:t>
            </a:r>
            <a:r>
              <a:rPr lang="en-US" sz="1800" b="0" dirty="0" smtClean="0">
                <a:solidFill>
                  <a:schemeClr val="bg1"/>
                </a:solidFill>
                <a:latin typeface="Times New Roman" panose="02020603050405020304" pitchFamily="18" charset="0"/>
                <a:cs typeface="Times New Roman" panose="02020603050405020304" pitchFamily="18" charset="0"/>
              </a:rPr>
              <a:t>aive Bayes </a:t>
            </a:r>
            <a:r>
              <a:rPr lang="en-US" sz="1800" b="0" dirty="0">
                <a:solidFill>
                  <a:schemeClr val="bg1"/>
                </a:solidFill>
                <a:latin typeface="Times New Roman" panose="02020603050405020304" pitchFamily="18" charset="0"/>
                <a:cs typeface="Times New Roman" panose="02020603050405020304" pitchFamily="18" charset="0"/>
              </a:rPr>
              <a:t>approach is a supervised learning method which is based on a simplistic hypothesis: it assumes that the presence (or absence) of a particular feature of a class is unrelated to the presence (or absence) of any other feature </a:t>
            </a:r>
            <a:r>
              <a:rPr lang="en-US" sz="1800" b="0" dirty="0" smtClean="0">
                <a:solidFill>
                  <a:schemeClr val="bg1"/>
                </a:solidFill>
                <a:latin typeface="Times New Roman" panose="02020603050405020304" pitchFamily="18" charset="0"/>
                <a:cs typeface="Times New Roman" panose="02020603050405020304" pitchFamily="18" charset="0"/>
              </a:rPr>
              <a:t>.Yet</a:t>
            </a:r>
            <a:r>
              <a:rPr lang="en-US" sz="1800" b="0" dirty="0">
                <a:solidFill>
                  <a:schemeClr val="bg1"/>
                </a:solidFill>
                <a:latin typeface="Times New Roman" panose="02020603050405020304" pitchFamily="18" charset="0"/>
                <a:cs typeface="Times New Roman" panose="02020603050405020304" pitchFamily="18" charset="0"/>
              </a:rPr>
              <a:t>, despite this, it appears robust and efficient. Its performance is comparable to other supervised learning techniques. </a:t>
            </a:r>
            <a:endParaRPr lang="en-IN" sz="1800" b="0" dirty="0">
              <a:solidFill>
                <a:schemeClr val="bg1"/>
              </a:solidFill>
              <a:latin typeface="Times New Roman" panose="02020603050405020304" pitchFamily="18" charset="0"/>
              <a:cs typeface="Times New Roman" panose="02020603050405020304" pitchFamily="18" charset="0"/>
            </a:endParaRPr>
          </a:p>
          <a:p>
            <a:pPr>
              <a:buClr>
                <a:schemeClr val="bg1"/>
              </a:buClr>
              <a:buFont typeface="+mj-lt"/>
              <a:buAutoNum type="arabicPeriod"/>
            </a:pPr>
            <a:r>
              <a:rPr lang="en-IN" sz="1800" dirty="0" smtClean="0">
                <a:solidFill>
                  <a:schemeClr val="bg1"/>
                </a:solidFill>
                <a:latin typeface="Times New Roman" panose="02020603050405020304" pitchFamily="18" charset="0"/>
                <a:cs typeface="Times New Roman" panose="02020603050405020304" pitchFamily="18" charset="0"/>
              </a:rPr>
              <a:t>SVM :</a:t>
            </a:r>
            <a:r>
              <a:rPr lang="en-IN" sz="1800" b="0" dirty="0" smtClean="0">
                <a:solidFill>
                  <a:schemeClr val="bg1"/>
                </a:solidFill>
                <a:latin typeface="Times New Roman" panose="02020603050405020304" pitchFamily="18" charset="0"/>
                <a:cs typeface="Times New Roman" panose="02020603050405020304" pitchFamily="18" charset="0"/>
              </a:rPr>
              <a:t> </a:t>
            </a:r>
            <a:r>
              <a:rPr lang="en-US" sz="1800" b="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“Support Vector Machine” </a:t>
            </a:r>
            <a:r>
              <a:rPr lang="en-US" sz="1800" b="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is </a:t>
            </a:r>
            <a:r>
              <a:rPr lang="en-US" sz="1800" b="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 supervised machine learning algorithm which can be used for both classification and regression challenges. However, it is mostly used in classification problems. In this algorithm, we plot each data item as a point in n-dimensional space (where n is number of features you have) with the value of each feature being the value of a particular coordinate. Then, we perform classification by finding the hyper-plane that differentiate the two classes very well</a:t>
            </a:r>
            <a:r>
              <a:rPr lang="en-US" sz="1800" b="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endParaRPr lang="en-IN" sz="1800" b="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696CDA4-85DA-7B6E-2E64-6BF85E909A58}"/>
              </a:ext>
            </a:extLst>
          </p:cNvPr>
          <p:cNvSpPr>
            <a:spLocks noGrp="1"/>
          </p:cNvSpPr>
          <p:nvPr>
            <p:ph type="sldNum" sz="quarter" idx="12"/>
          </p:nvPr>
        </p:nvSpPr>
        <p:spPr/>
        <p:txBody>
          <a:bodyPr/>
          <a:lstStyle/>
          <a:p>
            <a:pPr>
              <a:defRPr/>
            </a:pPr>
            <a:fld id="{FAB6ED7B-5CA3-4472-B01C-99CB7689D1EA}" type="slidenum">
              <a:rPr lang="en-US" smtClean="0"/>
              <a:pPr>
                <a:defRPr/>
              </a:pPr>
              <a:t>5</a:t>
            </a:fld>
            <a:endParaRPr lang="en-US"/>
          </a:p>
        </p:txBody>
      </p:sp>
      <p:pic>
        <p:nvPicPr>
          <p:cNvPr id="6" name="Picture 5">
            <a:extLst>
              <a:ext uri="{FF2B5EF4-FFF2-40B4-BE49-F238E27FC236}">
                <a16:creationId xmlns:a16="http://schemas.microsoft.com/office/drawing/2014/main" id="{8383B57B-B432-DD3A-8769-10B7D325BAF7}"/>
              </a:ext>
            </a:extLst>
          </p:cNvPr>
          <p:cNvPicPr>
            <a:picLocks noChangeAspect="1"/>
          </p:cNvPicPr>
          <p:nvPr/>
        </p:nvPicPr>
        <p:blipFill>
          <a:blip r:embed="rId2"/>
          <a:stretch>
            <a:fillRect/>
          </a:stretch>
        </p:blipFill>
        <p:spPr>
          <a:xfrm>
            <a:off x="0" y="-5463"/>
            <a:ext cx="9144000" cy="829541"/>
          </a:xfrm>
          <a:prstGeom prst="rect">
            <a:avLst/>
          </a:prstGeom>
        </p:spPr>
      </p:pic>
      <p:pic>
        <p:nvPicPr>
          <p:cNvPr id="7" name="Picture 6">
            <a:extLst>
              <a:ext uri="{FF2B5EF4-FFF2-40B4-BE49-F238E27FC236}">
                <a16:creationId xmlns:a16="http://schemas.microsoft.com/office/drawing/2014/main" id="{4E48B939-2717-C0C8-2A1C-B6BD8DA472A7}"/>
              </a:ext>
            </a:extLst>
          </p:cNvPr>
          <p:cNvPicPr>
            <a:picLocks noChangeAspect="1"/>
          </p:cNvPicPr>
          <p:nvPr/>
        </p:nvPicPr>
        <p:blipFill>
          <a:blip r:embed="rId3"/>
          <a:stretch>
            <a:fillRect/>
          </a:stretch>
        </p:blipFill>
        <p:spPr>
          <a:xfrm>
            <a:off x="8305800" y="42524"/>
            <a:ext cx="760446" cy="765574"/>
          </a:xfrm>
          <a:prstGeom prst="rect">
            <a:avLst/>
          </a:prstGeom>
        </p:spPr>
      </p:pic>
      <p:sp>
        <p:nvSpPr>
          <p:cNvPr id="8" name="TextBox 7">
            <a:extLst>
              <a:ext uri="{FF2B5EF4-FFF2-40B4-BE49-F238E27FC236}">
                <a16:creationId xmlns:a16="http://schemas.microsoft.com/office/drawing/2014/main" id="{D487C97E-94B5-0995-FE29-7DED018FC9C3}"/>
              </a:ext>
            </a:extLst>
          </p:cNvPr>
          <p:cNvSpPr txBox="1"/>
          <p:nvPr/>
        </p:nvSpPr>
        <p:spPr>
          <a:xfrm>
            <a:off x="3124200" y="226874"/>
            <a:ext cx="25146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ALGORITHM</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00221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B0F4-8BEC-B6D8-F194-95279275D478}"/>
              </a:ext>
            </a:extLst>
          </p:cNvPr>
          <p:cNvSpPr>
            <a:spLocks noGrp="1"/>
          </p:cNvSpPr>
          <p:nvPr>
            <p:ph type="title"/>
          </p:nvPr>
        </p:nvSpPr>
        <p:spPr>
          <a:xfrm>
            <a:off x="287797" y="10671"/>
            <a:ext cx="7696200" cy="742950"/>
          </a:xfrm>
        </p:spPr>
        <p:txBody>
          <a:bodyPr/>
          <a:lstStyle/>
          <a:p>
            <a:endParaRPr lang="en-IN" dirty="0"/>
          </a:p>
        </p:txBody>
      </p:sp>
      <p:sp>
        <p:nvSpPr>
          <p:cNvPr id="3" name="Content Placeholder 2">
            <a:extLst>
              <a:ext uri="{FF2B5EF4-FFF2-40B4-BE49-F238E27FC236}">
                <a16:creationId xmlns:a16="http://schemas.microsoft.com/office/drawing/2014/main" id="{4E557BB8-33FD-11C1-E1EA-7411B582628C}"/>
              </a:ext>
            </a:extLst>
          </p:cNvPr>
          <p:cNvSpPr>
            <a:spLocks noGrp="1"/>
          </p:cNvSpPr>
          <p:nvPr>
            <p:ph idx="1"/>
          </p:nvPr>
        </p:nvSpPr>
        <p:spPr/>
        <p:txBody>
          <a:bodyPr/>
          <a:lstStyle/>
          <a:p>
            <a:pPr marL="379412" indent="-342900">
              <a:buClrTx/>
              <a:buFont typeface="+mj-lt"/>
              <a:buAutoNum type="arabicPeriod" startAt="3"/>
            </a:pPr>
            <a:r>
              <a:rPr lang="en-US" sz="1800" dirty="0">
                <a:solidFill>
                  <a:schemeClr val="bg1"/>
                </a:solidFill>
                <a:latin typeface="Times New Roman" panose="02020603050405020304" pitchFamily="18" charset="0"/>
                <a:cs typeface="Times New Roman" panose="02020603050405020304" pitchFamily="18" charset="0"/>
              </a:rPr>
              <a:t>Logistic regression </a:t>
            </a:r>
            <a:r>
              <a:rPr lang="en-US" sz="1800" dirty="0" smtClean="0">
                <a:solidFill>
                  <a:schemeClr val="bg1"/>
                </a:solidFill>
                <a:latin typeface="Times New Roman" panose="02020603050405020304" pitchFamily="18" charset="0"/>
                <a:cs typeface="Times New Roman" panose="02020603050405020304" pitchFamily="18" charset="0"/>
              </a:rPr>
              <a:t>Classifiers :</a:t>
            </a:r>
            <a:r>
              <a:rPr lang="en-US" sz="1800" b="0" dirty="0" smtClean="0">
                <a:solidFill>
                  <a:schemeClr val="bg1"/>
                </a:solidFill>
                <a:latin typeface="Times New Roman" panose="02020603050405020304" pitchFamily="18" charset="0"/>
                <a:cs typeface="Times New Roman" panose="02020603050405020304" pitchFamily="18" charset="0"/>
              </a:rPr>
              <a:t> Logistic </a:t>
            </a:r>
            <a:r>
              <a:rPr lang="en-US" sz="1800" b="0" dirty="0">
                <a:solidFill>
                  <a:schemeClr val="bg1"/>
                </a:solidFill>
                <a:latin typeface="Times New Roman" panose="02020603050405020304" pitchFamily="18" charset="0"/>
                <a:cs typeface="Times New Roman" panose="02020603050405020304" pitchFamily="18" charset="0"/>
              </a:rPr>
              <a:t>regression analysis studies the association between a categorical dependent variable and a set of independent (explanatory) variables. The name logistic regression is used when the dependent variable has only two values, such as 0 and 1 or Yes and No. The name multinomial logistic regression</a:t>
            </a:r>
            <a:r>
              <a:rPr lang="en-US" sz="1800" b="0" i="1" dirty="0">
                <a:solidFill>
                  <a:schemeClr val="bg1"/>
                </a:solidFill>
                <a:latin typeface="Times New Roman" panose="02020603050405020304" pitchFamily="18" charset="0"/>
                <a:cs typeface="Times New Roman" panose="02020603050405020304" pitchFamily="18" charset="0"/>
              </a:rPr>
              <a:t> </a:t>
            </a:r>
            <a:r>
              <a:rPr lang="en-US" sz="1800" b="0" dirty="0">
                <a:solidFill>
                  <a:schemeClr val="bg1"/>
                </a:solidFill>
                <a:latin typeface="Times New Roman" panose="02020603050405020304" pitchFamily="18" charset="0"/>
                <a:cs typeface="Times New Roman" panose="02020603050405020304" pitchFamily="18" charset="0"/>
              </a:rPr>
              <a:t>is usually reserved for the case when the dependent variable has three or more unique values, such as Married, Single, Divorced, or Widowed. Although the type of data used for the dependent variable is different from that of multiple regression, the practical use of the procedure is </a:t>
            </a:r>
            <a:r>
              <a:rPr lang="en-US" sz="1800" b="0" dirty="0" smtClean="0">
                <a:solidFill>
                  <a:schemeClr val="bg1"/>
                </a:solidFill>
                <a:latin typeface="Times New Roman" panose="02020603050405020304" pitchFamily="18" charset="0"/>
                <a:cs typeface="Times New Roman" panose="02020603050405020304" pitchFamily="18" charset="0"/>
              </a:rPr>
              <a:t>similar.</a:t>
            </a:r>
            <a:endParaRPr lang="en-IN" sz="1800" b="0" dirty="0">
              <a:solidFill>
                <a:schemeClr val="bg1"/>
              </a:solidFill>
              <a:latin typeface="Times New Roman" panose="02020603050405020304" pitchFamily="18" charset="0"/>
              <a:cs typeface="Times New Roman" panose="02020603050405020304" pitchFamily="18" charset="0"/>
            </a:endParaRPr>
          </a:p>
          <a:p>
            <a:pPr marL="379412" indent="-342900">
              <a:buClrTx/>
              <a:buFont typeface="+mj-lt"/>
              <a:buAutoNum type="arabicPeriod" startAt="3"/>
            </a:pPr>
            <a:r>
              <a:rPr lang="en-US" sz="1800" dirty="0" smtClean="0">
                <a:solidFill>
                  <a:schemeClr val="bg1"/>
                </a:solidFill>
                <a:latin typeface="Times New Roman" panose="02020603050405020304" pitchFamily="18" charset="0"/>
                <a:cs typeface="Times New Roman" panose="02020603050405020304" pitchFamily="18" charset="0"/>
              </a:rPr>
              <a:t>Decision </a:t>
            </a:r>
            <a:r>
              <a:rPr lang="en-US" sz="1800" dirty="0">
                <a:solidFill>
                  <a:schemeClr val="bg1"/>
                </a:solidFill>
                <a:latin typeface="Times New Roman" panose="02020603050405020304" pitchFamily="18" charset="0"/>
                <a:cs typeface="Times New Roman" panose="02020603050405020304" pitchFamily="18" charset="0"/>
              </a:rPr>
              <a:t>tree </a:t>
            </a:r>
            <a:r>
              <a:rPr lang="en-US" sz="1800" dirty="0" smtClean="0">
                <a:solidFill>
                  <a:schemeClr val="bg1"/>
                </a:solidFill>
                <a:latin typeface="Times New Roman" panose="02020603050405020304" pitchFamily="18" charset="0"/>
                <a:cs typeface="Times New Roman" panose="02020603050405020304" pitchFamily="18" charset="0"/>
              </a:rPr>
              <a:t>classifiers : </a:t>
            </a:r>
            <a:r>
              <a:rPr lang="en-US" sz="1800" b="0" dirty="0" smtClean="0">
                <a:solidFill>
                  <a:schemeClr val="bg1"/>
                </a:solidFill>
                <a:latin typeface="Times New Roman" panose="02020603050405020304" pitchFamily="18" charset="0"/>
                <a:cs typeface="Times New Roman" panose="02020603050405020304" pitchFamily="18" charset="0"/>
              </a:rPr>
              <a:t>Decision </a:t>
            </a:r>
            <a:r>
              <a:rPr lang="en-US" sz="1800" b="0" dirty="0">
                <a:solidFill>
                  <a:schemeClr val="bg1"/>
                </a:solidFill>
                <a:latin typeface="Times New Roman" panose="02020603050405020304" pitchFamily="18" charset="0"/>
                <a:cs typeface="Times New Roman" panose="02020603050405020304" pitchFamily="18" charset="0"/>
              </a:rPr>
              <a:t>tree classifiers are used successfully in many diverse areas. Their most important feature is the capability of capturing descriptive decision making knowledge from the supplied data. Decision tree can be generated from training sets. </a:t>
            </a:r>
            <a:endParaRPr lang="en-IN" sz="1800" b="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696CDA4-85DA-7B6E-2E64-6BF85E909A58}"/>
              </a:ext>
            </a:extLst>
          </p:cNvPr>
          <p:cNvSpPr>
            <a:spLocks noGrp="1"/>
          </p:cNvSpPr>
          <p:nvPr>
            <p:ph type="sldNum" sz="quarter" idx="12"/>
          </p:nvPr>
        </p:nvSpPr>
        <p:spPr/>
        <p:txBody>
          <a:bodyPr/>
          <a:lstStyle/>
          <a:p>
            <a:pPr>
              <a:defRPr/>
            </a:pPr>
            <a:fld id="{FAB6ED7B-5CA3-4472-B01C-99CB7689D1EA}" type="slidenum">
              <a:rPr lang="en-US" smtClean="0"/>
              <a:pPr>
                <a:defRPr/>
              </a:pPr>
              <a:t>6</a:t>
            </a:fld>
            <a:endParaRPr lang="en-US"/>
          </a:p>
        </p:txBody>
      </p:sp>
      <p:pic>
        <p:nvPicPr>
          <p:cNvPr id="6" name="Picture 5">
            <a:extLst>
              <a:ext uri="{FF2B5EF4-FFF2-40B4-BE49-F238E27FC236}">
                <a16:creationId xmlns:a16="http://schemas.microsoft.com/office/drawing/2014/main" id="{8383B57B-B432-DD3A-8769-10B7D325BAF7}"/>
              </a:ext>
            </a:extLst>
          </p:cNvPr>
          <p:cNvPicPr>
            <a:picLocks noChangeAspect="1"/>
          </p:cNvPicPr>
          <p:nvPr/>
        </p:nvPicPr>
        <p:blipFill>
          <a:blip r:embed="rId2"/>
          <a:stretch>
            <a:fillRect/>
          </a:stretch>
        </p:blipFill>
        <p:spPr>
          <a:xfrm>
            <a:off x="0" y="-5463"/>
            <a:ext cx="9144000" cy="829541"/>
          </a:xfrm>
          <a:prstGeom prst="rect">
            <a:avLst/>
          </a:prstGeom>
        </p:spPr>
      </p:pic>
      <p:pic>
        <p:nvPicPr>
          <p:cNvPr id="7" name="Picture 6">
            <a:extLst>
              <a:ext uri="{FF2B5EF4-FFF2-40B4-BE49-F238E27FC236}">
                <a16:creationId xmlns:a16="http://schemas.microsoft.com/office/drawing/2014/main" id="{4E48B939-2717-C0C8-2A1C-B6BD8DA472A7}"/>
              </a:ext>
            </a:extLst>
          </p:cNvPr>
          <p:cNvPicPr>
            <a:picLocks noChangeAspect="1"/>
          </p:cNvPicPr>
          <p:nvPr/>
        </p:nvPicPr>
        <p:blipFill>
          <a:blip r:embed="rId3"/>
          <a:stretch>
            <a:fillRect/>
          </a:stretch>
        </p:blipFill>
        <p:spPr>
          <a:xfrm>
            <a:off x="8305800" y="42524"/>
            <a:ext cx="760446" cy="765574"/>
          </a:xfrm>
          <a:prstGeom prst="rect">
            <a:avLst/>
          </a:prstGeom>
        </p:spPr>
      </p:pic>
      <p:sp>
        <p:nvSpPr>
          <p:cNvPr id="8" name="TextBox 7">
            <a:extLst>
              <a:ext uri="{FF2B5EF4-FFF2-40B4-BE49-F238E27FC236}">
                <a16:creationId xmlns:a16="http://schemas.microsoft.com/office/drawing/2014/main" id="{D487C97E-94B5-0995-FE29-7DED018FC9C3}"/>
              </a:ext>
            </a:extLst>
          </p:cNvPr>
          <p:cNvSpPr txBox="1"/>
          <p:nvPr/>
        </p:nvSpPr>
        <p:spPr>
          <a:xfrm>
            <a:off x="3124200" y="226874"/>
            <a:ext cx="25146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ALGORITHM</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36622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E0C27C-BF7E-C1D6-A2C1-022A8E678C9C}"/>
              </a:ext>
            </a:extLst>
          </p:cNvPr>
          <p:cNvPicPr>
            <a:picLocks noChangeAspect="1"/>
          </p:cNvPicPr>
          <p:nvPr/>
        </p:nvPicPr>
        <p:blipFill>
          <a:blip r:embed="rId2"/>
          <a:stretch>
            <a:fillRect/>
          </a:stretch>
        </p:blipFill>
        <p:spPr>
          <a:xfrm>
            <a:off x="0" y="0"/>
            <a:ext cx="9144000" cy="857250"/>
          </a:xfrm>
          <a:prstGeom prst="rect">
            <a:avLst/>
          </a:prstGeom>
        </p:spPr>
      </p:pic>
      <p:sp>
        <p:nvSpPr>
          <p:cNvPr id="2" name="Title 1">
            <a:extLst>
              <a:ext uri="{FF2B5EF4-FFF2-40B4-BE49-F238E27FC236}">
                <a16:creationId xmlns:a16="http://schemas.microsoft.com/office/drawing/2014/main" id="{84EAC27F-5498-6A20-6091-D5BF429CE2D2}"/>
              </a:ext>
            </a:extLst>
          </p:cNvPr>
          <p:cNvSpPr>
            <a:spLocks noGrp="1"/>
          </p:cNvSpPr>
          <p:nvPr>
            <p:ph type="title"/>
          </p:nvPr>
        </p:nvSpPr>
        <p:spPr>
          <a:xfrm>
            <a:off x="223562" y="114300"/>
            <a:ext cx="7696200" cy="742950"/>
          </a:xfrm>
        </p:spPr>
        <p:txBody>
          <a:bodyPr/>
          <a:lstStyle/>
          <a:p>
            <a:r>
              <a:rPr lang="en-US" sz="3200" dirty="0">
                <a:solidFill>
                  <a:schemeClr val="tx1"/>
                </a:solidFill>
              </a:rPr>
              <a:t>                      </a:t>
            </a:r>
            <a:r>
              <a:rPr lang="en-US" sz="3200" b="0" dirty="0">
                <a:solidFill>
                  <a:schemeClr val="tx1"/>
                </a:solidFill>
                <a:latin typeface="Times New Roman" panose="02020603050405020304" pitchFamily="18" charset="0"/>
                <a:cs typeface="Times New Roman" panose="02020603050405020304" pitchFamily="18" charset="0"/>
              </a:rPr>
              <a:t>PROPOSED SOLUTION</a:t>
            </a:r>
            <a:endParaRPr lang="en-IN" sz="3200" b="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1609D8-D53A-E107-A355-BC12DE9E2299}"/>
              </a:ext>
            </a:extLst>
          </p:cNvPr>
          <p:cNvSpPr>
            <a:spLocks noGrp="1"/>
          </p:cNvSpPr>
          <p:nvPr>
            <p:ph idx="1"/>
          </p:nvPr>
        </p:nvSpPr>
        <p:spPr>
          <a:xfrm>
            <a:off x="223562" y="1082279"/>
            <a:ext cx="8610600" cy="3508772"/>
          </a:xfrm>
        </p:spPr>
        <p:txBody>
          <a:bodyPr/>
          <a:lstStyle/>
          <a:p>
            <a:pPr algn="just">
              <a:buClrTx/>
              <a:buFont typeface="Arial" panose="020B0604020202020204" pitchFamily="34" charset="0"/>
              <a:buChar char="•"/>
            </a:pPr>
            <a:r>
              <a:rPr lang="en-US" sz="1800" b="0" dirty="0">
                <a:solidFill>
                  <a:schemeClr val="bg1"/>
                </a:solidFill>
                <a:latin typeface="Times New Roman" panose="02020603050405020304" pitchFamily="18" charset="0"/>
                <a:cs typeface="Times New Roman" panose="02020603050405020304" pitchFamily="18" charset="0"/>
              </a:rPr>
              <a:t>To combat the influx of malicious URLs related to the coronavirus, we propose a model which detects malicious URLs related to COVID-19. </a:t>
            </a:r>
            <a:endParaRPr lang="en-US" sz="1800" b="0" dirty="0" smtClean="0">
              <a:solidFill>
                <a:schemeClr val="bg1"/>
              </a:solidFill>
              <a:latin typeface="Times New Roman" panose="02020603050405020304" pitchFamily="18" charset="0"/>
              <a:cs typeface="Times New Roman" panose="02020603050405020304" pitchFamily="18" charset="0"/>
            </a:endParaRPr>
          </a:p>
          <a:p>
            <a:pPr algn="just">
              <a:buClrTx/>
              <a:buFont typeface="Arial" panose="020B0604020202020204" pitchFamily="34" charset="0"/>
              <a:buChar char="•"/>
            </a:pPr>
            <a:r>
              <a:rPr lang="en-US" sz="1800" b="0" dirty="0" smtClean="0">
                <a:solidFill>
                  <a:schemeClr val="bg1"/>
                </a:solidFill>
                <a:latin typeface="Times New Roman" panose="02020603050405020304" pitchFamily="18" charset="0"/>
                <a:cs typeface="Times New Roman" panose="02020603050405020304" pitchFamily="18" charset="0"/>
              </a:rPr>
              <a:t>The </a:t>
            </a:r>
            <a:r>
              <a:rPr lang="en-US" sz="1800" b="0" dirty="0">
                <a:solidFill>
                  <a:schemeClr val="bg1"/>
                </a:solidFill>
                <a:latin typeface="Times New Roman" panose="02020603050405020304" pitchFamily="18" charset="0"/>
                <a:cs typeface="Times New Roman" panose="02020603050405020304" pitchFamily="18" charset="0"/>
              </a:rPr>
              <a:t>detection of malicious URLs via the lexical features present in the hostname is a fast and low risk since navigation into the domain name is required. </a:t>
            </a:r>
            <a:endParaRPr lang="en-US" sz="1800" b="0" dirty="0" smtClean="0">
              <a:solidFill>
                <a:schemeClr val="bg1"/>
              </a:solidFill>
              <a:latin typeface="Times New Roman" panose="02020603050405020304" pitchFamily="18" charset="0"/>
              <a:cs typeface="Times New Roman" panose="02020603050405020304" pitchFamily="18" charset="0"/>
            </a:endParaRPr>
          </a:p>
          <a:p>
            <a:pPr algn="just">
              <a:buClrTx/>
              <a:buFont typeface="Arial" panose="020B0604020202020204" pitchFamily="34" charset="0"/>
              <a:buChar char="•"/>
            </a:pPr>
            <a:r>
              <a:rPr lang="en-US" sz="1800" b="0" dirty="0" smtClean="0">
                <a:solidFill>
                  <a:schemeClr val="bg1"/>
                </a:solidFill>
                <a:latin typeface="Times New Roman" panose="02020603050405020304" pitchFamily="18" charset="0"/>
                <a:cs typeface="Times New Roman" panose="02020603050405020304" pitchFamily="18" charset="0"/>
              </a:rPr>
              <a:t>Most </a:t>
            </a:r>
            <a:r>
              <a:rPr lang="en-US" sz="1800" b="0" dirty="0">
                <a:solidFill>
                  <a:schemeClr val="bg1"/>
                </a:solidFill>
                <a:latin typeface="Times New Roman" panose="02020603050405020304" pitchFamily="18" charset="0"/>
                <a:cs typeface="Times New Roman" panose="02020603050405020304" pitchFamily="18" charset="0"/>
              </a:rPr>
              <a:t>detection models throughout literature have been designed to detect URLs from popular blacklisting sites such as </a:t>
            </a:r>
            <a:r>
              <a:rPr lang="en-US" sz="1800" b="0" dirty="0" smtClean="0">
                <a:solidFill>
                  <a:schemeClr val="bg1"/>
                </a:solidFill>
                <a:latin typeface="Times New Roman" panose="02020603050405020304" pitchFamily="18" charset="0"/>
                <a:cs typeface="Times New Roman" panose="02020603050405020304" pitchFamily="18" charset="0"/>
              </a:rPr>
              <a:t>Phish Tank. </a:t>
            </a:r>
          </a:p>
          <a:p>
            <a:pPr algn="just">
              <a:buClrTx/>
              <a:buFont typeface="Arial" panose="020B0604020202020204" pitchFamily="34" charset="0"/>
              <a:buChar char="•"/>
            </a:pPr>
            <a:r>
              <a:rPr lang="en-US" sz="1800" b="0" dirty="0" smtClean="0">
                <a:solidFill>
                  <a:schemeClr val="bg1"/>
                </a:solidFill>
                <a:latin typeface="Times New Roman" panose="02020603050405020304" pitchFamily="18" charset="0"/>
                <a:cs typeface="Times New Roman" panose="02020603050405020304" pitchFamily="18" charset="0"/>
              </a:rPr>
              <a:t>However</a:t>
            </a:r>
            <a:r>
              <a:rPr lang="en-US" sz="1800" b="0" dirty="0">
                <a:solidFill>
                  <a:schemeClr val="bg1"/>
                </a:solidFill>
                <a:latin typeface="Times New Roman" panose="02020603050405020304" pitchFamily="18" charset="0"/>
                <a:cs typeface="Times New Roman" panose="02020603050405020304" pitchFamily="18" charset="0"/>
              </a:rPr>
              <a:t>, most of the features </a:t>
            </a:r>
            <a:r>
              <a:rPr lang="en-US" sz="1800" b="0" dirty="0" smtClean="0">
                <a:solidFill>
                  <a:schemeClr val="bg1"/>
                </a:solidFill>
                <a:latin typeface="Times New Roman" panose="02020603050405020304" pitchFamily="18" charset="0"/>
                <a:cs typeface="Times New Roman" panose="02020603050405020304" pitchFamily="18" charset="0"/>
              </a:rPr>
              <a:t>utilized </a:t>
            </a:r>
            <a:r>
              <a:rPr lang="en-US" sz="1800" b="0" dirty="0">
                <a:solidFill>
                  <a:schemeClr val="bg1"/>
                </a:solidFill>
                <a:latin typeface="Times New Roman" panose="02020603050405020304" pitchFamily="18" charset="0"/>
                <a:cs typeface="Times New Roman" panose="02020603050405020304" pitchFamily="18" charset="0"/>
              </a:rPr>
              <a:t>in these models are not available at the time of registration. </a:t>
            </a:r>
            <a:endParaRPr lang="en-US" sz="1800" b="0" dirty="0" smtClean="0">
              <a:solidFill>
                <a:schemeClr val="bg1"/>
              </a:solidFill>
              <a:latin typeface="Times New Roman" panose="02020603050405020304" pitchFamily="18" charset="0"/>
              <a:cs typeface="Times New Roman" panose="02020603050405020304" pitchFamily="18" charset="0"/>
            </a:endParaRPr>
          </a:p>
          <a:p>
            <a:pPr algn="just">
              <a:buClrTx/>
              <a:buFont typeface="Arial" panose="020B0604020202020204" pitchFamily="34" charset="0"/>
              <a:buChar char="•"/>
            </a:pPr>
            <a:r>
              <a:rPr lang="en-US" sz="1800" b="0" dirty="0" smtClean="0">
                <a:solidFill>
                  <a:schemeClr val="bg1"/>
                </a:solidFill>
                <a:latin typeface="Times New Roman" panose="02020603050405020304" pitchFamily="18" charset="0"/>
                <a:cs typeface="Times New Roman" panose="02020603050405020304" pitchFamily="18" charset="0"/>
              </a:rPr>
              <a:t>For </a:t>
            </a:r>
            <a:r>
              <a:rPr lang="en-US" sz="1800" b="0" dirty="0">
                <a:solidFill>
                  <a:schemeClr val="bg1"/>
                </a:solidFill>
                <a:latin typeface="Times New Roman" panose="02020603050405020304" pitchFamily="18" charset="0"/>
                <a:cs typeface="Times New Roman" panose="02020603050405020304" pitchFamily="18" charset="0"/>
              </a:rPr>
              <a:t>example, characters such as percent (%), curly brackets (), and the equal sign (=) are commonly used by Cybercriminals to obfuscate phishing URLs but cannot be used whilst registering a domain. Our proposed model can detect malicious </a:t>
            </a:r>
            <a:r>
              <a:rPr lang="en-US" sz="1800" b="0" dirty="0" smtClean="0">
                <a:solidFill>
                  <a:schemeClr val="bg1"/>
                </a:solidFill>
                <a:latin typeface="Times New Roman" panose="02020603050405020304" pitchFamily="18" charset="0"/>
                <a:cs typeface="Times New Roman" panose="02020603050405020304" pitchFamily="18" charset="0"/>
              </a:rPr>
              <a:t>COVID19 </a:t>
            </a:r>
            <a:r>
              <a:rPr lang="en-US" sz="1800" b="0" dirty="0">
                <a:solidFill>
                  <a:schemeClr val="bg1"/>
                </a:solidFill>
                <a:latin typeface="Times New Roman" panose="02020603050405020304" pitchFamily="18" charset="0"/>
                <a:cs typeface="Times New Roman" panose="02020603050405020304" pitchFamily="18" charset="0"/>
              </a:rPr>
              <a:t>URLs shortly after registration which is early in the attack lifecycle. </a:t>
            </a:r>
            <a:endParaRPr lang="en-IN" sz="1800" b="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E3C76F-C8B8-67BF-3829-F7E0A5FF4FAF}"/>
              </a:ext>
            </a:extLst>
          </p:cNvPr>
          <p:cNvSpPr>
            <a:spLocks noGrp="1"/>
          </p:cNvSpPr>
          <p:nvPr>
            <p:ph type="sldNum" sz="quarter" idx="12"/>
          </p:nvPr>
        </p:nvSpPr>
        <p:spPr/>
        <p:txBody>
          <a:bodyPr/>
          <a:lstStyle/>
          <a:p>
            <a:pPr>
              <a:defRPr/>
            </a:pPr>
            <a:fld id="{FAB6ED7B-5CA3-4472-B01C-99CB7689D1EA}" type="slidenum">
              <a:rPr lang="en-US" smtClean="0"/>
              <a:pPr>
                <a:defRPr/>
              </a:pPr>
              <a:t>7</a:t>
            </a:fld>
            <a:endParaRPr lang="en-US"/>
          </a:p>
        </p:txBody>
      </p:sp>
      <p:pic>
        <p:nvPicPr>
          <p:cNvPr id="5" name="Picture 4">
            <a:extLst>
              <a:ext uri="{FF2B5EF4-FFF2-40B4-BE49-F238E27FC236}">
                <a16:creationId xmlns:a16="http://schemas.microsoft.com/office/drawing/2014/main" id="{CBDB5413-A440-851D-F76A-AA35E5A5BFE9}"/>
              </a:ext>
            </a:extLst>
          </p:cNvPr>
          <p:cNvPicPr>
            <a:picLocks noChangeAspect="1"/>
          </p:cNvPicPr>
          <p:nvPr/>
        </p:nvPicPr>
        <p:blipFill>
          <a:blip r:embed="rId3"/>
          <a:stretch>
            <a:fillRect/>
          </a:stretch>
        </p:blipFill>
        <p:spPr>
          <a:xfrm>
            <a:off x="8305800" y="65176"/>
            <a:ext cx="760446" cy="765574"/>
          </a:xfrm>
          <a:prstGeom prst="rect">
            <a:avLst/>
          </a:prstGeom>
        </p:spPr>
      </p:pic>
    </p:spTree>
    <p:extLst>
      <p:ext uri="{BB962C8B-B14F-4D97-AF65-F5344CB8AC3E}">
        <p14:creationId xmlns:p14="http://schemas.microsoft.com/office/powerpoint/2010/main" val="420209773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994EF6-AD0F-AB17-38C9-166F10644840}"/>
              </a:ext>
            </a:extLst>
          </p:cNvPr>
          <p:cNvSpPr>
            <a:spLocks noGrp="1"/>
          </p:cNvSpPr>
          <p:nvPr>
            <p:ph type="sldNum" sz="quarter" idx="12"/>
          </p:nvPr>
        </p:nvSpPr>
        <p:spPr/>
        <p:txBody>
          <a:bodyPr/>
          <a:lstStyle/>
          <a:p>
            <a:pPr>
              <a:defRPr/>
            </a:pPr>
            <a:fld id="{FAB6ED7B-5CA3-4472-B01C-99CB7689D1EA}" type="slidenum">
              <a:rPr lang="en-US" smtClean="0"/>
              <a:pPr>
                <a:defRPr/>
              </a:pPr>
              <a:t>8</a:t>
            </a:fld>
            <a:endParaRPr lang="en-US"/>
          </a:p>
        </p:txBody>
      </p:sp>
      <p:sp>
        <p:nvSpPr>
          <p:cNvPr id="5" name="Title 4">
            <a:extLst>
              <a:ext uri="{FF2B5EF4-FFF2-40B4-BE49-F238E27FC236}">
                <a16:creationId xmlns:a16="http://schemas.microsoft.com/office/drawing/2014/main" id="{57051F6A-CA3E-75CD-1427-0A2BB1D26E64}"/>
              </a:ext>
            </a:extLst>
          </p:cNvPr>
          <p:cNvSpPr>
            <a:spLocks noGrp="1"/>
          </p:cNvSpPr>
          <p:nvPr>
            <p:ph type="title"/>
          </p:nvPr>
        </p:nvSpPr>
        <p:spPr>
          <a:xfrm>
            <a:off x="0" y="0"/>
            <a:ext cx="9144000" cy="85725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800" dirty="0"/>
              <a:t>                             </a:t>
            </a:r>
            <a:r>
              <a:rPr lang="en-US" sz="2800" b="0" dirty="0">
                <a:latin typeface="Times New Roman" panose="02020603050405020304" pitchFamily="18" charset="0"/>
                <a:cs typeface="Times New Roman" panose="02020603050405020304" pitchFamily="18" charset="0"/>
              </a:rPr>
              <a:t>ARCHITECTURE</a:t>
            </a:r>
            <a:endParaRPr lang="en-IN" sz="2800" b="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129B216-46DE-03AF-3AD9-5F3C1C70E411}"/>
              </a:ext>
            </a:extLst>
          </p:cNvPr>
          <p:cNvPicPr>
            <a:picLocks noChangeAspect="1"/>
          </p:cNvPicPr>
          <p:nvPr/>
        </p:nvPicPr>
        <p:blipFill>
          <a:blip r:embed="rId2"/>
          <a:stretch>
            <a:fillRect/>
          </a:stretch>
        </p:blipFill>
        <p:spPr>
          <a:xfrm>
            <a:off x="8229600" y="45838"/>
            <a:ext cx="760446" cy="765574"/>
          </a:xfrm>
          <a:prstGeom prst="rect">
            <a:avLst/>
          </a:prstGeom>
        </p:spPr>
      </p:pic>
      <p:pic>
        <p:nvPicPr>
          <p:cNvPr id="2" name="Picture 1"/>
          <p:cNvPicPr>
            <a:picLocks noChangeAspect="1"/>
          </p:cNvPicPr>
          <p:nvPr/>
        </p:nvPicPr>
        <p:blipFill>
          <a:blip r:embed="rId3"/>
          <a:stretch>
            <a:fillRect/>
          </a:stretch>
        </p:blipFill>
        <p:spPr>
          <a:xfrm>
            <a:off x="1447800" y="997945"/>
            <a:ext cx="6477000" cy="3982861"/>
          </a:xfrm>
          <a:prstGeom prst="rect">
            <a:avLst/>
          </a:prstGeom>
        </p:spPr>
      </p:pic>
    </p:spTree>
    <p:extLst>
      <p:ext uri="{BB962C8B-B14F-4D97-AF65-F5344CB8AC3E}">
        <p14:creationId xmlns:p14="http://schemas.microsoft.com/office/powerpoint/2010/main" val="420713540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AB6ED7B-5CA3-4472-B01C-99CB7689D1EA}" type="slidenum">
              <a:rPr lang="en-US" smtClean="0"/>
              <a:pPr>
                <a:defRPr/>
              </a:pPr>
              <a:t>9</a:t>
            </a:fld>
            <a:endParaRPr lang="en-US"/>
          </a:p>
        </p:txBody>
      </p:sp>
      <p:sp>
        <p:nvSpPr>
          <p:cNvPr id="5" name="Rectangle 4"/>
          <p:cNvSpPr/>
          <p:nvPr/>
        </p:nvSpPr>
        <p:spPr>
          <a:xfrm>
            <a:off x="0" y="-33252"/>
            <a:ext cx="9144000" cy="9286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r>
              <a:rPr lang="en-US" sz="2800" b="1" dirty="0"/>
              <a:t>                                   </a:t>
            </a:r>
            <a:r>
              <a:rPr lang="en-US" sz="3200" dirty="0">
                <a:latin typeface="Times New Roman" panose="02020603050405020304" pitchFamily="18" charset="0"/>
                <a:cs typeface="Times New Roman" panose="02020603050405020304" pitchFamily="18" charset="0"/>
              </a:rPr>
              <a:t>KEYWORDS</a:t>
            </a:r>
          </a:p>
        </p:txBody>
      </p:sp>
      <p:sp>
        <p:nvSpPr>
          <p:cNvPr id="7" name="Rectangle 6"/>
          <p:cNvSpPr/>
          <p:nvPr/>
        </p:nvSpPr>
        <p:spPr>
          <a:xfrm>
            <a:off x="228600" y="742950"/>
            <a:ext cx="8534400" cy="1338828"/>
          </a:xfrm>
          <a:prstGeom prst="rect">
            <a:avLst/>
          </a:prstGeom>
        </p:spPr>
        <p:txBody>
          <a:bodyPr wrap="square">
            <a:spAutoFit/>
          </a:bodyPr>
          <a:lstStyle/>
          <a:p>
            <a:pPr>
              <a:lnSpc>
                <a:spcPct val="150000"/>
              </a:lnSpc>
            </a:pPr>
            <a:endParaRPr lang="en-US" dirty="0">
              <a:solidFill>
                <a:schemeClr val="bg1"/>
              </a:solidFill>
            </a:endParaRPr>
          </a:p>
          <a:p>
            <a:pPr>
              <a:lnSpc>
                <a:spcPct val="150000"/>
              </a:lnSpc>
              <a:buFont typeface="Wingdings" pitchFamily="2" charset="2"/>
              <a:buChar char="Ø"/>
            </a:pPr>
            <a:endParaRPr lang="en-US" dirty="0">
              <a:solidFill>
                <a:schemeClr val="bg1"/>
              </a:solidFill>
            </a:endParaRPr>
          </a:p>
          <a:p>
            <a:pPr>
              <a:lnSpc>
                <a:spcPct val="150000"/>
              </a:lnSpc>
              <a:buFont typeface="Wingdings" pitchFamily="2" charset="2"/>
              <a:buChar char="Ø"/>
            </a:pPr>
            <a:endParaRPr lang="en-US" dirty="0">
              <a:solidFill>
                <a:schemeClr val="bg1"/>
              </a:solidFill>
            </a:endParaRPr>
          </a:p>
        </p:txBody>
      </p:sp>
      <p:sp>
        <p:nvSpPr>
          <p:cNvPr id="8" name="Rectangle 7"/>
          <p:cNvSpPr/>
          <p:nvPr/>
        </p:nvSpPr>
        <p:spPr>
          <a:xfrm>
            <a:off x="2286000" y="2248585"/>
            <a:ext cx="4572000" cy="369332"/>
          </a:xfrm>
          <a:prstGeom prst="rect">
            <a:avLst/>
          </a:prstGeom>
        </p:spPr>
        <p:txBody>
          <a:bodyPr>
            <a:spAutoFit/>
          </a:bodyPr>
          <a:lstStyle/>
          <a:p>
            <a:endParaRPr lang="en-US" dirty="0">
              <a:solidFill>
                <a:schemeClr val="bg1"/>
              </a:solidFill>
            </a:endParaRPr>
          </a:p>
        </p:txBody>
      </p:sp>
      <p:sp>
        <p:nvSpPr>
          <p:cNvPr id="9" name="Rectangle 8"/>
          <p:cNvSpPr/>
          <p:nvPr/>
        </p:nvSpPr>
        <p:spPr>
          <a:xfrm>
            <a:off x="381001" y="971550"/>
            <a:ext cx="6198344" cy="369332"/>
          </a:xfrm>
          <a:prstGeom prst="rect">
            <a:avLst/>
          </a:prstGeom>
        </p:spPr>
        <p:txBody>
          <a:bodyPr wrap="square">
            <a:spAutoFit/>
          </a:bodyPr>
          <a:lstStyle/>
          <a:p>
            <a:endParaRPr lang="en-US" dirty="0">
              <a:solidFill>
                <a:schemeClr val="bg1"/>
              </a:solidFill>
            </a:endParaRPr>
          </a:p>
        </p:txBody>
      </p:sp>
      <p:sp>
        <p:nvSpPr>
          <p:cNvPr id="3" name="TextBox 2">
            <a:extLst>
              <a:ext uri="{FF2B5EF4-FFF2-40B4-BE49-F238E27FC236}">
                <a16:creationId xmlns:a16="http://schemas.microsoft.com/office/drawing/2014/main" id="{83404B72-0E9C-0DDA-8A6E-9A68F25300B5}"/>
              </a:ext>
            </a:extLst>
          </p:cNvPr>
          <p:cNvSpPr txBox="1"/>
          <p:nvPr/>
        </p:nvSpPr>
        <p:spPr>
          <a:xfrm>
            <a:off x="838200" y="1162934"/>
            <a:ext cx="6201294" cy="2862322"/>
          </a:xfrm>
          <a:prstGeom prst="rect">
            <a:avLst/>
          </a:prstGeom>
          <a:noFill/>
        </p:spPr>
        <p:txBody>
          <a:bodyPr wrap="square">
            <a:spAutoFit/>
          </a:bodyPr>
          <a:lstStyle/>
          <a:p>
            <a:endParaRPr lang="en-US" dirty="0">
              <a:solidFill>
                <a:schemeClr val="bg1"/>
              </a:solidFill>
            </a:endParaRPr>
          </a:p>
          <a:p>
            <a:pPr marL="285750" indent="-285750">
              <a:lnSpc>
                <a:spcPct val="150000"/>
              </a:lnSpc>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Malware</a:t>
            </a:r>
          </a:p>
          <a:p>
            <a:pPr marL="285750" indent="-285750">
              <a:lnSpc>
                <a:spcPct val="150000"/>
              </a:lnSpc>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 Phishing</a:t>
            </a:r>
          </a:p>
          <a:p>
            <a:pPr marL="285750" indent="-285750">
              <a:lnSpc>
                <a:spcPct val="150000"/>
              </a:lnSpc>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URLs</a:t>
            </a:r>
          </a:p>
          <a:p>
            <a:pPr marL="285750" indent="-285750">
              <a:lnSpc>
                <a:spcPct val="150000"/>
              </a:lnSpc>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COVID-19</a:t>
            </a:r>
          </a:p>
          <a:p>
            <a:pPr marL="285750" indent="-285750">
              <a:lnSpc>
                <a:spcPct val="150000"/>
              </a:lnSpc>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Entropy</a:t>
            </a:r>
          </a:p>
          <a:p>
            <a:pPr marL="285750" indent="-285750">
              <a:lnSpc>
                <a:spcPct val="150000"/>
              </a:lnSpc>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ML model</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BA0F395-1430-38AD-AFCB-207BC113C71C}"/>
              </a:ext>
            </a:extLst>
          </p:cNvPr>
          <p:cNvPicPr>
            <a:picLocks noChangeAspect="1"/>
          </p:cNvPicPr>
          <p:nvPr/>
        </p:nvPicPr>
        <p:blipFill>
          <a:blip r:embed="rId3"/>
          <a:stretch>
            <a:fillRect/>
          </a:stretch>
        </p:blipFill>
        <p:spPr>
          <a:xfrm>
            <a:off x="8305800" y="65176"/>
            <a:ext cx="760446" cy="765574"/>
          </a:xfrm>
          <a:prstGeom prst="rect">
            <a:avLst/>
          </a:prstGeom>
        </p:spPr>
      </p:pic>
    </p:spTree>
    <p:extLst>
      <p:ext uri="{BB962C8B-B14F-4D97-AF65-F5344CB8AC3E}">
        <p14:creationId xmlns:p14="http://schemas.microsoft.com/office/powerpoint/2010/main" val="11060867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20206</TotalTime>
  <Words>1108</Words>
  <Application>Microsoft Office PowerPoint</Application>
  <PresentationFormat>On-screen Show (16:9)</PresentationFormat>
  <Paragraphs>97</Paragraphs>
  <Slides>15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Bell MT</vt:lpstr>
      <vt:lpstr>Brush Script MT</vt:lpstr>
      <vt:lpstr>Calibri</vt:lpstr>
      <vt:lpstr>Franklin Gothic Book</vt:lpstr>
      <vt:lpstr>Tahoma</vt:lpstr>
      <vt:lpstr>Times New Roman</vt:lpstr>
      <vt:lpstr>Verdana</vt:lpstr>
      <vt:lpstr>Wingdings</vt:lpstr>
      <vt:lpstr>Wingdings 2</vt:lpstr>
      <vt:lpstr>Technic</vt:lpstr>
      <vt:lpstr>PowerPoint Presentation</vt:lpstr>
      <vt:lpstr>OUTLINE</vt:lpstr>
      <vt:lpstr>PowerPoint Presentation</vt:lpstr>
      <vt:lpstr>PowerPoint Presentation</vt:lpstr>
      <vt:lpstr>PowerPoint Presentation</vt:lpstr>
      <vt:lpstr>PowerPoint Presentation</vt:lpstr>
      <vt:lpstr>                      PROPOSED SOLUTION</vt:lpstr>
      <vt:lpstr>                             ARCHITECTURE</vt:lpstr>
      <vt:lpstr>PowerPoint Presentation</vt:lpstr>
      <vt:lpstr>                            REQUIREMENT ANALYSIS</vt:lpstr>
      <vt:lpstr>PowerPoint Presentation</vt:lpstr>
      <vt:lpstr>                            </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Glory </cp:lastModifiedBy>
  <cp:revision>778</cp:revision>
  <dcterms:created xsi:type="dcterms:W3CDTF">2020-03-26T10:04:51Z</dcterms:created>
  <dcterms:modified xsi:type="dcterms:W3CDTF">2023-06-01T16:52:49Z</dcterms:modified>
</cp:coreProperties>
</file>