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5" r:id="rId7"/>
    <p:sldId id="266" r:id="rId8"/>
    <p:sldId id="262" r:id="rId9"/>
    <p:sldId id="263" r:id="rId10"/>
    <p:sldId id="264"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1AEA452-D7FF-4173-80DF-FC39241B611B}"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167515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AEA452-D7FF-4173-80DF-FC39241B611B}"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390361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AEA452-D7FF-4173-80DF-FC39241B611B}"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408224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AEA452-D7FF-4173-80DF-FC39241B611B}"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171845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AEA452-D7FF-4173-80DF-FC39241B611B}"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261734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1AEA452-D7FF-4173-80DF-FC39241B611B}"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297637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1AEA452-D7FF-4173-80DF-FC39241B611B}" type="datetimeFigureOut">
              <a:rPr lang="en-IN" smtClean="0"/>
              <a:t>21-06-2023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263315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1AEA452-D7FF-4173-80DF-FC39241B611B}" type="datetimeFigureOut">
              <a:rPr lang="en-IN" smtClean="0"/>
              <a:t>21-06-2023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393878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EA452-D7FF-4173-80DF-FC39241B611B}" type="datetimeFigureOut">
              <a:rPr lang="en-IN" smtClean="0"/>
              <a:t>21-06-2023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78468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EA452-D7FF-4173-80DF-FC39241B611B}"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251462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AEA452-D7FF-4173-80DF-FC39241B611B}"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20C9D6-BF54-414F-8609-9D98C3336152}" type="slidenum">
              <a:rPr lang="en-IN" smtClean="0"/>
              <a:t>‹#›</a:t>
            </a:fld>
            <a:endParaRPr lang="en-IN"/>
          </a:p>
        </p:txBody>
      </p:sp>
    </p:spTree>
    <p:extLst>
      <p:ext uri="{BB962C8B-B14F-4D97-AF65-F5344CB8AC3E}">
        <p14:creationId xmlns:p14="http://schemas.microsoft.com/office/powerpoint/2010/main" val="229997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EA452-D7FF-4173-80DF-FC39241B611B}" type="datetimeFigureOut">
              <a:rPr lang="en-IN" smtClean="0"/>
              <a:t>21-06-2023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0C9D6-BF54-414F-8609-9D98C3336152}" type="slidenum">
              <a:rPr lang="en-IN" smtClean="0"/>
              <a:t>‹#›</a:t>
            </a:fld>
            <a:endParaRPr lang="en-IN"/>
          </a:p>
        </p:txBody>
      </p:sp>
    </p:spTree>
    <p:extLst>
      <p:ext uri="{BB962C8B-B14F-4D97-AF65-F5344CB8AC3E}">
        <p14:creationId xmlns:p14="http://schemas.microsoft.com/office/powerpoint/2010/main" val="2805943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endParaRPr lang="en-US" sz="2800" kern="0" dirty="0">
              <a:solidFill>
                <a:schemeClr val="bg1"/>
              </a:solidFill>
              <a:latin typeface="Times New Roman" pitchFamily="18" charset="0"/>
              <a:cs typeface="Times New Roman" pitchFamily="18" charset="0"/>
              <a:sym typeface="Arial"/>
            </a:endParaRPr>
          </a:p>
        </p:txBody>
      </p:sp>
      <p:pic>
        <p:nvPicPr>
          <p:cNvPr id="5" name="Picture 4"/>
          <p:cNvPicPr>
            <a:picLocks noChangeAspect="1"/>
          </p:cNvPicPr>
          <p:nvPr/>
        </p:nvPicPr>
        <p:blipFill>
          <a:blip r:embed="rId2"/>
          <a:stretch>
            <a:fillRect/>
          </a:stretch>
        </p:blipFill>
        <p:spPr>
          <a:xfrm>
            <a:off x="10982131" y="0"/>
            <a:ext cx="1209869" cy="1007705"/>
          </a:xfrm>
          <a:prstGeom prst="rect">
            <a:avLst/>
          </a:prstGeom>
        </p:spPr>
      </p:pic>
      <p:sp>
        <p:nvSpPr>
          <p:cNvPr id="6" name="Rectangle 5"/>
          <p:cNvSpPr/>
          <p:nvPr/>
        </p:nvSpPr>
        <p:spPr>
          <a:xfrm>
            <a:off x="2675620" y="1150355"/>
            <a:ext cx="6840760" cy="461665"/>
          </a:xfrm>
          <a:prstGeom prst="rect">
            <a:avLst/>
          </a:prstGeom>
        </p:spPr>
        <p:txBody>
          <a:bodyPr wrap="square">
            <a:spAutoFit/>
          </a:bodyPr>
          <a:lstStyle/>
          <a:p>
            <a:pPr algn="ctr" fontAlgn="auto">
              <a:spcBef>
                <a:spcPts val="0"/>
              </a:spcBef>
              <a:spcAft>
                <a:spcPts val="0"/>
              </a:spcAft>
              <a:buClr>
                <a:srgbClr val="000000"/>
              </a:buClr>
              <a:buFont typeface="Arial"/>
              <a:buNone/>
              <a:defRPr/>
            </a:pPr>
            <a:r>
              <a:rPr lang="en-US" sz="2400" kern="0" dirty="0">
                <a:latin typeface="Times New Roman" pitchFamily="18" charset="0"/>
                <a:cs typeface="Times New Roman" pitchFamily="18" charset="0"/>
                <a:sym typeface="Arial"/>
              </a:rPr>
              <a:t>INSTITUTE OF AERONAUTICAL ENGINEERING </a:t>
            </a:r>
          </a:p>
        </p:txBody>
      </p:sp>
      <p:sp>
        <p:nvSpPr>
          <p:cNvPr id="7" name="TextBox 6">
            <a:extLst>
              <a:ext uri="{FF2B5EF4-FFF2-40B4-BE49-F238E27FC236}">
                <a16:creationId xmlns:a16="http://schemas.microsoft.com/office/drawing/2014/main" id="{53CCF13E-C129-B62F-B4FB-B9A64237B31D}"/>
              </a:ext>
            </a:extLst>
          </p:cNvPr>
          <p:cNvSpPr txBox="1"/>
          <p:nvPr/>
        </p:nvSpPr>
        <p:spPr>
          <a:xfrm>
            <a:off x="2236507" y="1541049"/>
            <a:ext cx="7488832"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Department Of Computer Science and Engineering</a:t>
            </a:r>
          </a:p>
        </p:txBody>
      </p:sp>
      <p:sp>
        <p:nvSpPr>
          <p:cNvPr id="8" name="Rectangle 7"/>
          <p:cNvSpPr/>
          <p:nvPr/>
        </p:nvSpPr>
        <p:spPr>
          <a:xfrm>
            <a:off x="2062065" y="2967707"/>
            <a:ext cx="9918441"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Title :  </a:t>
            </a:r>
            <a:r>
              <a:rPr lang="en-US" sz="2400" dirty="0">
                <a:latin typeface="Times New Roman" panose="02020603050405020304" pitchFamily="18" charset="0"/>
                <a:cs typeface="Times New Roman" panose="02020603050405020304" pitchFamily="18" charset="0"/>
              </a:rPr>
              <a:t>Utilizing Deep Learning Approaches for Text Summarization</a:t>
            </a:r>
            <a:endParaRPr lang="en-IN" sz="2400" dirty="0"/>
          </a:p>
        </p:txBody>
      </p:sp>
      <p:sp>
        <p:nvSpPr>
          <p:cNvPr id="9" name="Rectangle 8"/>
          <p:cNvSpPr/>
          <p:nvPr/>
        </p:nvSpPr>
        <p:spPr>
          <a:xfrm>
            <a:off x="4300454" y="4146087"/>
            <a:ext cx="3513334" cy="369332"/>
          </a:xfrm>
          <a:prstGeom prst="rect">
            <a:avLst/>
          </a:prstGeom>
        </p:spPr>
        <p:txBody>
          <a:bodyPr wrap="none">
            <a:spAutoFit/>
          </a:bodyPr>
          <a:lstStyle/>
          <a:p>
            <a:r>
              <a:rPr lang="en-US" dirty="0">
                <a:latin typeface="Times New Roman" panose="02020603050405020304" pitchFamily="18" charset="0"/>
                <a:ea typeface="Cambria Math" pitchFamily="18" charset="0"/>
                <a:cs typeface="Times New Roman" panose="02020603050405020304" pitchFamily="18" charset="0"/>
              </a:rPr>
              <a:t>SUPERVISOR : Dr. J. Sirisha Devi </a:t>
            </a:r>
          </a:p>
        </p:txBody>
      </p:sp>
      <p:sp>
        <p:nvSpPr>
          <p:cNvPr id="10" name="Rectangle 9"/>
          <p:cNvSpPr/>
          <p:nvPr/>
        </p:nvSpPr>
        <p:spPr>
          <a:xfrm>
            <a:off x="2932923" y="4856032"/>
            <a:ext cx="6096000" cy="1200329"/>
          </a:xfrm>
          <a:prstGeom prst="rect">
            <a:avLst/>
          </a:prstGeom>
        </p:spPr>
        <p:txBody>
          <a:bodyPr>
            <a:spAutoFit/>
          </a:bodyPr>
          <a:lstStyle/>
          <a:p>
            <a:pPr algn="ctr"/>
            <a:r>
              <a:rPr lang="en-IN" u="sng" dirty="0">
                <a:latin typeface="Times New Roman" panose="02020603050405020304" pitchFamily="18" charset="0"/>
                <a:cs typeface="Times New Roman" panose="02020603050405020304" pitchFamily="18" charset="0"/>
              </a:rPr>
              <a:t>TEAM DETAILS </a:t>
            </a:r>
          </a:p>
          <a:p>
            <a:pPr algn="ctr"/>
            <a:r>
              <a:rPr lang="en-IN" dirty="0">
                <a:latin typeface="Times New Roman" panose="02020603050405020304" pitchFamily="18" charset="0"/>
                <a:cs typeface="Times New Roman" panose="02020603050405020304" pitchFamily="18" charset="0"/>
              </a:rPr>
              <a:t>20951A0540 – G. Glory</a:t>
            </a:r>
          </a:p>
          <a:p>
            <a:pPr algn="ctr"/>
            <a:r>
              <a:rPr lang="en-IN" dirty="0">
                <a:latin typeface="Times New Roman" panose="02020603050405020304" pitchFamily="18" charset="0"/>
                <a:cs typeface="Times New Roman" panose="02020603050405020304" pitchFamily="18" charset="0"/>
              </a:rPr>
              <a:t>20951A05K7 – T. Sri Vaishnavi </a:t>
            </a:r>
          </a:p>
          <a:p>
            <a:pPr algn="ctr"/>
            <a:r>
              <a:rPr lang="en-IN" dirty="0">
                <a:latin typeface="Times New Roman" panose="02020603050405020304" pitchFamily="18" charset="0"/>
                <a:cs typeface="Times New Roman" panose="02020603050405020304" pitchFamily="18" charset="0"/>
              </a:rPr>
              <a:t>21955A0522 – Ch. Tarun</a:t>
            </a:r>
          </a:p>
        </p:txBody>
      </p:sp>
    </p:spTree>
    <p:extLst>
      <p:ext uri="{BB962C8B-B14F-4D97-AF65-F5344CB8AC3E}">
        <p14:creationId xmlns:p14="http://schemas.microsoft.com/office/powerpoint/2010/main" val="205063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978615" y="1299881"/>
            <a:ext cx="10157012" cy="5415469"/>
          </a:xfrm>
        </p:spPr>
        <p:txBody>
          <a:bodyPr>
            <a:normAutofit/>
          </a:bodyPr>
          <a:lstStyle/>
          <a:p>
            <a:pPr marL="342900" indent="-342900" algn="just">
              <a:buFont typeface="+mj-lt"/>
              <a:buAutoNum type="arabicPeriod" startAt="7"/>
            </a:pPr>
            <a:r>
              <a:rPr lang="en-US" sz="1600" u="sng" dirty="0">
                <a:latin typeface="Times New Roman" panose="02020603050405020304" pitchFamily="18" charset="0"/>
                <a:cs typeface="Times New Roman" panose="02020603050405020304" pitchFamily="18" charset="0"/>
              </a:rPr>
              <a:t>Testing and Performance Evaluation:   </a:t>
            </a:r>
          </a:p>
          <a:p>
            <a:pPr marL="171450" indent="-1714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Evaluate the model's performance on the test set to assess its generalization and summarization capabilities.</a:t>
            </a:r>
          </a:p>
          <a:p>
            <a:pPr marL="171450" indent="-1714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Analyze the generated summaries qualitatively and quantitatively, considering factors such as informativeness, coherence, and fluency.</a:t>
            </a:r>
          </a:p>
          <a:p>
            <a:pPr algn="just"/>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8"/>
            </a:pPr>
            <a:r>
              <a:rPr lang="en-US" sz="1600" u="sng" dirty="0">
                <a:latin typeface="Times New Roman" panose="02020603050405020304" pitchFamily="18" charset="0"/>
                <a:cs typeface="Times New Roman" panose="02020603050405020304" pitchFamily="18" charset="0"/>
              </a:rPr>
              <a:t>Comparison and Analysis:   </a:t>
            </a:r>
          </a:p>
          <a:p>
            <a:pPr marL="171450" indent="-1714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Compare the performance of different deep learning models/architectures, including baseline models or traditional methods, if applicable.</a:t>
            </a:r>
          </a:p>
          <a:p>
            <a:pPr marL="171450" indent="-1714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Analyze the strengths and limitations of each model and discuss their implications for text summarization tasks.</a:t>
            </a:r>
          </a:p>
          <a:p>
            <a:pPr marL="628650" lvl="1" indent="-171450" algn="just">
              <a:buFontTx/>
              <a:buChar char="-"/>
            </a:pP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9"/>
            </a:pPr>
            <a:r>
              <a:rPr lang="en-US" sz="1600" u="sng" dirty="0">
                <a:latin typeface="Times New Roman" panose="02020603050405020304" pitchFamily="18" charset="0"/>
                <a:cs typeface="Times New Roman" panose="02020603050405020304" pitchFamily="18" charset="0"/>
              </a:rPr>
              <a:t>Experimental Variation and Exploration:   </a:t>
            </a:r>
          </a:p>
          <a:p>
            <a:pPr marL="285750" indent="-285750" algn="just">
              <a:lnSpc>
                <a:spcPct val="11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Conduct experiments by varying different hyperparameters, model architectures, or training techniques to explore their impact on the performance of the text summarization models.</a:t>
            </a:r>
          </a:p>
          <a:p>
            <a:pPr marL="285750" indent="-285750" algn="just">
              <a:lnSpc>
                <a:spcPct val="11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Perform ablation studies to understand the contribution of different components or modules within the deep learning models.10. Documentation and Reporting:</a:t>
            </a:r>
          </a:p>
          <a:p>
            <a:pPr marL="285750" indent="-285750" algn="just">
              <a:lnSpc>
                <a:spcPct val="11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Summarize the methodology, experimental setup, and results obtained in a comprehensive report or research paper.</a:t>
            </a:r>
          </a:p>
          <a:p>
            <a:pPr marL="285750" indent="-285750" algn="just">
              <a:lnSpc>
                <a:spcPct val="11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Provide detailed analysis and interpretation of the findings, including insights into the effectiveness and limitations of the deep learning approaches for text summarization.</a:t>
            </a:r>
            <a:endParaRPr lang="en-IN" sz="14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endParaRPr lang="en-US" sz="2800" kern="0" dirty="0">
              <a:solidFill>
                <a:schemeClr val="bg1"/>
              </a:solidFill>
              <a:latin typeface="Times New Roman" pitchFamily="18" charset="0"/>
              <a:cs typeface="Times New Roman" pitchFamily="18" charset="0"/>
              <a:sym typeface="Arial"/>
            </a:endParaRPr>
          </a:p>
        </p:txBody>
      </p:sp>
      <p:pic>
        <p:nvPicPr>
          <p:cNvPr id="6" name="Picture 5">
            <a:extLst>
              <a:ext uri="{FF2B5EF4-FFF2-40B4-BE49-F238E27FC236}">
                <a16:creationId xmlns:a16="http://schemas.microsoft.com/office/drawing/2014/main" id="{8C31AA2E-4E5D-8D0D-6A5B-3D2F87D3630E}"/>
              </a:ext>
            </a:extLst>
          </p:cNvPr>
          <p:cNvPicPr>
            <a:picLocks noChangeAspect="1"/>
          </p:cNvPicPr>
          <p:nvPr/>
        </p:nvPicPr>
        <p:blipFill>
          <a:blip r:embed="rId2"/>
          <a:stretch>
            <a:fillRect/>
          </a:stretch>
        </p:blipFill>
        <p:spPr>
          <a:xfrm>
            <a:off x="11107403" y="1"/>
            <a:ext cx="1017728" cy="1007705"/>
          </a:xfrm>
          <a:prstGeom prst="rect">
            <a:avLst/>
          </a:prstGeom>
        </p:spPr>
      </p:pic>
    </p:spTree>
    <p:extLst>
      <p:ext uri="{BB962C8B-B14F-4D97-AF65-F5344CB8AC3E}">
        <p14:creationId xmlns:p14="http://schemas.microsoft.com/office/powerpoint/2010/main" val="94826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F8FE16-48D3-17D1-F4D5-1B96DF648C86}"/>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2140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748553" y="1240000"/>
            <a:ext cx="10694894" cy="5287799"/>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Introduction:</a:t>
            </a:r>
          </a:p>
          <a:p>
            <a:pPr algn="just">
              <a:lnSpc>
                <a:spcPct val="150000"/>
              </a:lnSpc>
            </a:pPr>
            <a:r>
              <a:rPr lang="en-US" sz="1400" dirty="0">
                <a:latin typeface="Times New Roman" panose="02020603050405020304" pitchFamily="18" charset="0"/>
                <a:cs typeface="Times New Roman" panose="02020603050405020304" pitchFamily="18" charset="0"/>
              </a:rPr>
              <a:t>Text summarization plays a vital role in extracting key information from large text documents. With the advent of deep learning techniques, there has been significant progress in developing approaches that leverage deep learning for text summarization tasks. This literature survey aims to provide an overview of recent advancements and key research papers in utilizing deep learning approaches for text summarization.</a:t>
            </a:r>
          </a:p>
          <a:p>
            <a:pPr algn="just">
              <a:lnSpc>
                <a:spcPct val="150000"/>
              </a:lnSpc>
            </a:pPr>
            <a:endParaRPr lang="en-US" sz="1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1. </a:t>
            </a:r>
            <a:r>
              <a:rPr lang="en-US" sz="1600" u="sng" dirty="0">
                <a:latin typeface="Times New Roman" panose="02020603050405020304" pitchFamily="18" charset="0"/>
                <a:cs typeface="Times New Roman" panose="02020603050405020304" pitchFamily="18" charset="0"/>
              </a:rPr>
              <a:t>"Get To The Point: Summarization with Pointer-Generator Networks" by See et al. (2017):</a:t>
            </a:r>
          </a:p>
          <a:p>
            <a:pPr algn="just">
              <a:lnSpc>
                <a:spcPct val="150000"/>
              </a:lnSpc>
            </a:pPr>
            <a:r>
              <a:rPr lang="en-US" sz="1400" dirty="0">
                <a:latin typeface="Times New Roman" panose="02020603050405020304" pitchFamily="18" charset="0"/>
                <a:cs typeface="Times New Roman" panose="02020603050405020304" pitchFamily="18" charset="0"/>
              </a:rPr>
              <a:t>See et al. proposed a pointer-generator network that combines extractive and abstractive summarization methods. The model learns to copy words from the source text and generate new words to form the summary. This approach addresses the challenge of handling out-of-vocabulary words and achieved state-of-the-art results on various summarization benchmarks.</a:t>
            </a:r>
          </a:p>
          <a:p>
            <a:pPr algn="just">
              <a:lnSpc>
                <a:spcPct val="100000"/>
              </a:lnSpc>
            </a:pPr>
            <a:endParaRPr lang="en-US" sz="1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2. </a:t>
            </a:r>
            <a:r>
              <a:rPr lang="en-US" sz="1600" u="sng" dirty="0">
                <a:latin typeface="Times New Roman" panose="02020603050405020304" pitchFamily="18" charset="0"/>
                <a:cs typeface="Times New Roman" panose="02020603050405020304" pitchFamily="18" charset="0"/>
              </a:rPr>
              <a:t>"A Deep Reinforced Model for Abstractive Summarization" by Paulus et al. (2017):</a:t>
            </a:r>
          </a:p>
          <a:p>
            <a:pPr algn="just">
              <a:lnSpc>
                <a:spcPct val="150000"/>
              </a:lnSpc>
            </a:pPr>
            <a:r>
              <a:rPr lang="en-US" sz="1400" dirty="0">
                <a:latin typeface="Times New Roman" panose="02020603050405020304" pitchFamily="18" charset="0"/>
                <a:cs typeface="Times New Roman" panose="02020603050405020304" pitchFamily="18" charset="0"/>
              </a:rPr>
              <a:t>In this work, Paulus et al. introduced a deep reinforcement learning-based framework for abstractive text summarization. The model optimizes a reward function based on ROUGE scores to generate high-quality summaries. The approach showed significant improvements over previous methods and provided better control over the generated summaries.</a:t>
            </a: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r>
              <a:rPr lang="en-US" sz="2800" kern="0" dirty="0">
                <a:solidFill>
                  <a:schemeClr val="bg1"/>
                </a:solidFill>
                <a:latin typeface="Times New Roman" pitchFamily="18" charset="0"/>
                <a:cs typeface="Times New Roman" pitchFamily="18" charset="0"/>
                <a:sym typeface="Arial"/>
              </a:rPr>
              <a:t>Literature</a:t>
            </a:r>
            <a:r>
              <a:rPr lang="en-US" sz="3200" kern="0" dirty="0">
                <a:solidFill>
                  <a:schemeClr val="bg1"/>
                </a:solidFill>
                <a:latin typeface="Times New Roman" pitchFamily="18" charset="0"/>
                <a:cs typeface="Times New Roman" pitchFamily="18" charset="0"/>
                <a:sym typeface="Arial"/>
              </a:rPr>
              <a:t> Survey</a:t>
            </a:r>
          </a:p>
        </p:txBody>
      </p:sp>
      <p:pic>
        <p:nvPicPr>
          <p:cNvPr id="6" name="Picture 5">
            <a:extLst>
              <a:ext uri="{FF2B5EF4-FFF2-40B4-BE49-F238E27FC236}">
                <a16:creationId xmlns:a16="http://schemas.microsoft.com/office/drawing/2014/main" id="{EF27789A-9D30-4A0C-1C08-B60A52B36F3F}"/>
              </a:ext>
            </a:extLst>
          </p:cNvPr>
          <p:cNvPicPr>
            <a:picLocks noChangeAspect="1"/>
          </p:cNvPicPr>
          <p:nvPr/>
        </p:nvPicPr>
        <p:blipFill>
          <a:blip r:embed="rId2"/>
          <a:stretch>
            <a:fillRect/>
          </a:stretch>
        </p:blipFill>
        <p:spPr>
          <a:xfrm>
            <a:off x="11173880" y="1779"/>
            <a:ext cx="1018120" cy="1005927"/>
          </a:xfrm>
          <a:prstGeom prst="rect">
            <a:avLst/>
          </a:prstGeom>
        </p:spPr>
      </p:pic>
    </p:spTree>
    <p:extLst>
      <p:ext uri="{BB962C8B-B14F-4D97-AF65-F5344CB8AC3E}">
        <p14:creationId xmlns:p14="http://schemas.microsoft.com/office/powerpoint/2010/main" val="16363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677333" y="1274365"/>
            <a:ext cx="10710334" cy="5181600"/>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3. </a:t>
            </a:r>
            <a:r>
              <a:rPr lang="en-US" sz="1600" u="sng" dirty="0">
                <a:latin typeface="Times New Roman" panose="02020603050405020304" pitchFamily="18" charset="0"/>
                <a:cs typeface="Times New Roman" panose="02020603050405020304" pitchFamily="18" charset="0"/>
              </a:rPr>
              <a:t>"Neural Document Summarization by Jointly Learning to Score and Select Sentences" by Chen et al. (2016):</a:t>
            </a:r>
          </a:p>
          <a:p>
            <a:pPr algn="just">
              <a:lnSpc>
                <a:spcPct val="150000"/>
              </a:lnSpc>
            </a:pPr>
            <a:r>
              <a:rPr lang="en-US" sz="1400" dirty="0">
                <a:latin typeface="Times New Roman" panose="02020603050405020304" pitchFamily="18" charset="0"/>
                <a:cs typeface="Times New Roman" panose="02020603050405020304" pitchFamily="18" charset="0"/>
              </a:rPr>
              <a:t>Chen et al. proposed a neural network architecture that jointly learns to score and select sentences for extractive summarization. The model incorporates a hierarchical attention mechanism to capture salient information at both word and sentence levels. This approach achieved competitive results on multiple benchmark datasets.</a:t>
            </a:r>
          </a:p>
          <a:p>
            <a:pPr algn="just">
              <a:lnSpc>
                <a:spcPct val="100000"/>
              </a:lnSpc>
            </a:pPr>
            <a:endParaRPr lang="en-US" sz="1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4. </a:t>
            </a:r>
            <a:r>
              <a:rPr lang="en-US" sz="1600" u="sng" dirty="0">
                <a:latin typeface="Times New Roman" panose="02020603050405020304" pitchFamily="18" charset="0"/>
                <a:cs typeface="Times New Roman" panose="02020603050405020304" pitchFamily="18" charset="0"/>
              </a:rPr>
              <a:t>"BERTSUM: Text Summarization as Sequence Labeling using BERT" by Liu et al. (2019):</a:t>
            </a:r>
          </a:p>
          <a:p>
            <a:pPr algn="just">
              <a:lnSpc>
                <a:spcPct val="150000"/>
              </a:lnSpc>
            </a:pPr>
            <a:r>
              <a:rPr lang="en-US" sz="1400" dirty="0">
                <a:latin typeface="Times New Roman" panose="02020603050405020304" pitchFamily="18" charset="0"/>
                <a:cs typeface="Times New Roman" panose="02020603050405020304" pitchFamily="18" charset="0"/>
              </a:rPr>
              <a:t>Liu et al. presented BERTSUM, an approach that treats text summarization as a sequence labeling task using BERT (Bidirectional Encoder Representations from Transformers). The model fine-tunes BERT for extractive summarization by assigning importance scores to each word. BERTSUM achieved state-of-the-art results on various summarization benchmarks.</a:t>
            </a:r>
          </a:p>
          <a:p>
            <a:pPr algn="just">
              <a:lnSpc>
                <a:spcPct val="150000"/>
              </a:lnSpc>
            </a:pPr>
            <a:endParaRPr lang="en-US" sz="1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5. </a:t>
            </a:r>
            <a:r>
              <a:rPr lang="en-US" sz="1600" u="sng" dirty="0">
                <a:latin typeface="Times New Roman" panose="02020603050405020304" pitchFamily="18" charset="0"/>
                <a:cs typeface="Times New Roman" panose="02020603050405020304" pitchFamily="18" charset="0"/>
              </a:rPr>
              <a:t>"Pretrained Transformers for Text Ranking: BERT and beyond" by Devlin et al. (2019):</a:t>
            </a:r>
          </a:p>
          <a:p>
            <a:pPr algn="just">
              <a:lnSpc>
                <a:spcPct val="150000"/>
              </a:lnSpc>
            </a:pPr>
            <a:r>
              <a:rPr lang="en-US" sz="1400" dirty="0">
                <a:latin typeface="Times New Roman" panose="02020603050405020304" pitchFamily="18" charset="0"/>
                <a:cs typeface="Times New Roman" panose="02020603050405020304" pitchFamily="18" charset="0"/>
              </a:rPr>
              <a:t>Devlin et al. introduced BERT, a transformer-based language representation model that greatly impacted NLP tasks. BERT's pretraining and fine-tuning approach significantly improved the performance of text summarization models. It provided a strong contextual understanding of words and sentences, leading to more accurate and meaningful summaries.</a:t>
            </a:r>
          </a:p>
          <a:p>
            <a:pPr algn="just">
              <a:lnSpc>
                <a:spcPct val="150000"/>
              </a:lnSpc>
            </a:pPr>
            <a:endParaRPr lang="en-IN" sz="1800" dirty="0"/>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endParaRPr lang="en-US" sz="2800" kern="0" dirty="0">
              <a:solidFill>
                <a:schemeClr val="bg1"/>
              </a:solidFill>
              <a:latin typeface="Times New Roman" pitchFamily="18" charset="0"/>
              <a:cs typeface="Times New Roman" pitchFamily="18" charset="0"/>
              <a:sym typeface="Arial"/>
            </a:endParaRPr>
          </a:p>
        </p:txBody>
      </p:sp>
      <p:pic>
        <p:nvPicPr>
          <p:cNvPr id="6" name="Picture 5">
            <a:extLst>
              <a:ext uri="{FF2B5EF4-FFF2-40B4-BE49-F238E27FC236}">
                <a16:creationId xmlns:a16="http://schemas.microsoft.com/office/drawing/2014/main" id="{3F6ED4FA-882B-959A-D34E-92CCAA90E296}"/>
              </a:ext>
            </a:extLst>
          </p:cNvPr>
          <p:cNvPicPr>
            <a:picLocks noChangeAspect="1"/>
          </p:cNvPicPr>
          <p:nvPr/>
        </p:nvPicPr>
        <p:blipFill>
          <a:blip r:embed="rId2"/>
          <a:stretch>
            <a:fillRect/>
          </a:stretch>
        </p:blipFill>
        <p:spPr>
          <a:xfrm>
            <a:off x="11173880" y="1779"/>
            <a:ext cx="1018120" cy="1005927"/>
          </a:xfrm>
          <a:prstGeom prst="rect">
            <a:avLst/>
          </a:prstGeom>
        </p:spPr>
      </p:pic>
    </p:spTree>
    <p:extLst>
      <p:ext uri="{BB962C8B-B14F-4D97-AF65-F5344CB8AC3E}">
        <p14:creationId xmlns:p14="http://schemas.microsoft.com/office/powerpoint/2010/main" val="84928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672352" y="1335741"/>
            <a:ext cx="10723781" cy="4993341"/>
          </a:xfrm>
        </p:spPr>
        <p:txBody>
          <a:bodyPr>
            <a:noAutofit/>
          </a:bodyPr>
          <a:lstStyle/>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Text summarization is a challenging task in natural language processing that involves condensing large amounts of text into shorter, coherent, and informative summaries. Traditional approaches to text summarization have limitations in capturing semantic meaning and generating concise summaries. Deep learning approaches have shown promising results in various NLP tasks and have the potential to address the shortcomings of traditional methods in text summarization.</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problem to be addressed is to explore and leverage deep learning techniques for text summarization. Specifically, the goal is to develop and evaluate deep learning models and architectures that can generate accurate, coherent, and abstractive summaries or extract relevant information from the source text to create extractive summaries. </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problem also involves addressing key challenges associated with deep learning-based text summarization, including handling long and complex documents, improving content selection and coherence, addressing the issue of information loss, and training models with limited labeled data. </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problem involves evaluating and comparing the performance of different deep learning approaches for text summarization. This includes defining appropriate evaluation metrics that capture the quality, informativeness, and coherence of the generated summaries. The aim is to facilitate the automation of summarization tasks and enhance information retrieval, document summarization, and knowledge extraction in various domains such as news, social media, scientific literature, and legal documents.</a:t>
            </a: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17317"/>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r>
              <a:rPr lang="en-US" sz="2800" dirty="0">
                <a:latin typeface="Times New Roman" panose="02020603050405020304" pitchFamily="18" charset="0"/>
                <a:cs typeface="Times New Roman" panose="02020603050405020304" pitchFamily="18" charset="0"/>
              </a:rPr>
              <a:t>Problem Definition</a:t>
            </a:r>
            <a:endParaRPr lang="en-US" sz="2800" kern="0" dirty="0">
              <a:solidFill>
                <a:schemeClr val="bg1"/>
              </a:solidFill>
              <a:latin typeface="Times New Roman" pitchFamily="18" charset="0"/>
              <a:cs typeface="Times New Roman" pitchFamily="18" charset="0"/>
              <a:sym typeface="Arial"/>
            </a:endParaRPr>
          </a:p>
        </p:txBody>
      </p:sp>
      <p:pic>
        <p:nvPicPr>
          <p:cNvPr id="6" name="Picture 5">
            <a:extLst>
              <a:ext uri="{FF2B5EF4-FFF2-40B4-BE49-F238E27FC236}">
                <a16:creationId xmlns:a16="http://schemas.microsoft.com/office/drawing/2014/main" id="{E010F8AA-17B5-A61C-3E9F-FE309E83C2B4}"/>
              </a:ext>
            </a:extLst>
          </p:cNvPr>
          <p:cNvPicPr>
            <a:picLocks noChangeAspect="1"/>
          </p:cNvPicPr>
          <p:nvPr/>
        </p:nvPicPr>
        <p:blipFill>
          <a:blip r:embed="rId2"/>
          <a:stretch>
            <a:fillRect/>
          </a:stretch>
        </p:blipFill>
        <p:spPr>
          <a:xfrm>
            <a:off x="11173880" y="-17317"/>
            <a:ext cx="1018120" cy="1005927"/>
          </a:xfrm>
          <a:prstGeom prst="rect">
            <a:avLst/>
          </a:prstGeom>
        </p:spPr>
      </p:pic>
    </p:spTree>
    <p:extLst>
      <p:ext uri="{BB962C8B-B14F-4D97-AF65-F5344CB8AC3E}">
        <p14:creationId xmlns:p14="http://schemas.microsoft.com/office/powerpoint/2010/main" val="150403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429208" y="1390682"/>
            <a:ext cx="11187059" cy="5038109"/>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objectives for text summarization using seq2seq and transformer-based methods are as follows:</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To develop and implement seq2seq and transformer-based models for text summarization.</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To compare the results of the seq2seq and transformer-based models with existing state-of-the-art methods for text summarization.</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To examine the quality of the summaries generated by the models in terms of coherence, relevance, and </a:t>
            </a:r>
            <a:r>
              <a:rPr lang="en-US" sz="1600" dirty="0" err="1">
                <a:latin typeface="Times New Roman" panose="02020603050405020304" pitchFamily="18" charset="0"/>
                <a:cs typeface="Times New Roman" panose="02020603050405020304" pitchFamily="18" charset="0"/>
              </a:rPr>
              <a:t>informativeness</a:t>
            </a:r>
            <a:r>
              <a:rPr lang="en-US" sz="1600" dirty="0">
                <a:latin typeface="Times New Roman" panose="02020603050405020304" pitchFamily="18" charset="0"/>
                <a:cs typeface="Times New Roman" panose="02020603050405020304" pitchFamily="18" charset="0"/>
              </a:rPr>
              <a:t>.</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To analyze the limitations and challenges of each method and identify potential areas for improvement.</a:t>
            </a:r>
          </a:p>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To analyze the limitations and challenges of each method, such as handling long and complex documents, addressing domain-specific language, and overcoming the problem of generating redundant or incomplete summaries.</a:t>
            </a: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r>
              <a:rPr lang="en-IN" sz="2800" kern="0" dirty="0">
                <a:solidFill>
                  <a:schemeClr val="bg1"/>
                </a:solidFill>
                <a:latin typeface="Times New Roman" pitchFamily="18" charset="0"/>
                <a:cs typeface="Times New Roman" pitchFamily="18" charset="0"/>
                <a:sym typeface="Arial"/>
              </a:rPr>
              <a:t>Objectives</a:t>
            </a:r>
            <a:endParaRPr lang="en-US" sz="2800" kern="0" dirty="0">
              <a:solidFill>
                <a:schemeClr val="bg1"/>
              </a:solidFill>
              <a:latin typeface="Times New Roman" pitchFamily="18" charset="0"/>
              <a:cs typeface="Times New Roman" pitchFamily="18" charset="0"/>
              <a:sym typeface="Arial"/>
            </a:endParaRPr>
          </a:p>
        </p:txBody>
      </p:sp>
      <p:pic>
        <p:nvPicPr>
          <p:cNvPr id="5" name="Picture 4"/>
          <p:cNvPicPr>
            <a:picLocks noChangeAspect="1"/>
          </p:cNvPicPr>
          <p:nvPr/>
        </p:nvPicPr>
        <p:blipFill>
          <a:blip r:embed="rId2"/>
          <a:stretch>
            <a:fillRect/>
          </a:stretch>
        </p:blipFill>
        <p:spPr>
          <a:xfrm>
            <a:off x="11107403" y="1"/>
            <a:ext cx="1017728" cy="1007705"/>
          </a:xfrm>
          <a:prstGeom prst="rect">
            <a:avLst/>
          </a:prstGeom>
        </p:spPr>
      </p:pic>
    </p:spTree>
    <p:extLst>
      <p:ext uri="{BB962C8B-B14F-4D97-AF65-F5344CB8AC3E}">
        <p14:creationId xmlns:p14="http://schemas.microsoft.com/office/powerpoint/2010/main" val="396532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999564" y="1320684"/>
            <a:ext cx="10188389" cy="5223552"/>
          </a:xfrm>
        </p:spPr>
        <p:txBody>
          <a:bodyPr>
            <a:normAutofit/>
          </a:bodyPr>
          <a:lstStyle/>
          <a:p>
            <a:pPr marL="342900" indent="-342900" algn="just">
              <a:lnSpc>
                <a:spcPct val="160000"/>
              </a:lnSpc>
              <a:buAutoNum type="arabicPeriod"/>
            </a:pPr>
            <a:r>
              <a:rPr lang="en-US" sz="1600" u="sng" dirty="0">
                <a:latin typeface="Times New Roman" panose="02020603050405020304" pitchFamily="18" charset="0"/>
                <a:cs typeface="Times New Roman" panose="02020603050405020304" pitchFamily="18" charset="0"/>
              </a:rPr>
              <a:t>Improved Summarization Quality: </a:t>
            </a:r>
            <a:r>
              <a:rPr lang="en-US" sz="1400" dirty="0">
                <a:latin typeface="Times New Roman" panose="02020603050405020304" pitchFamily="18" charset="0"/>
                <a:cs typeface="Times New Roman" panose="02020603050405020304" pitchFamily="18" charset="0"/>
              </a:rPr>
              <a:t>Deep learning approaches have the potential to generate higher-quality summaries compared to traditional methods. By leveraging the power of deep neural networks, the expected outcome is to achieve more accurate, informative, and coherent summaries that capture the key information and semantic meaning of the source text.</a:t>
            </a:r>
          </a:p>
          <a:p>
            <a:pPr marL="342900" indent="-342900" algn="just">
              <a:lnSpc>
                <a:spcPct val="160000"/>
              </a:lnSpc>
              <a:buAutoNum type="arabicPeriod"/>
            </a:pP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rPr>
              <a:t>Handling Complex and Long Documents: </a:t>
            </a:r>
            <a:r>
              <a:rPr lang="en-US" sz="1400" dirty="0">
                <a:latin typeface="Times New Roman" panose="02020603050405020304" pitchFamily="18" charset="0"/>
                <a:cs typeface="Times New Roman" panose="02020603050405020304" pitchFamily="18" charset="0"/>
              </a:rPr>
              <a:t>Deep learning models have the potential to handle long and complex documents more effectively by learning hierarchical representations and capturing intricate relationships within the text. The expected outcome is to develop models that can handle large documents and generate meaningful summaries even from lengthy inputs.</a:t>
            </a:r>
            <a:endParaRPr lang="en-US" sz="1600" dirty="0">
              <a:latin typeface="Times New Roman" panose="02020603050405020304" pitchFamily="18" charset="0"/>
              <a:cs typeface="Times New Roman" panose="02020603050405020304" pitchFamily="18" charset="0"/>
            </a:endParaRPr>
          </a:p>
          <a:p>
            <a:pPr marL="342900" indent="-342900" algn="just">
              <a:lnSpc>
                <a:spcPct val="160000"/>
              </a:lnSpc>
              <a:buAutoNum type="arabicPeriod"/>
            </a:pPr>
            <a:r>
              <a:rPr lang="en-US" sz="1600" u="sng" dirty="0">
                <a:latin typeface="Times New Roman" panose="02020603050405020304" pitchFamily="18" charset="0"/>
                <a:cs typeface="Times New Roman" panose="02020603050405020304" pitchFamily="18" charset="0"/>
              </a:rPr>
              <a:t>Domain-specific Summarization: </a:t>
            </a:r>
            <a:r>
              <a:rPr lang="en-US" sz="1400" dirty="0">
                <a:latin typeface="Times New Roman" panose="02020603050405020304" pitchFamily="18" charset="0"/>
                <a:cs typeface="Times New Roman" panose="02020603050405020304" pitchFamily="18" charset="0"/>
              </a:rPr>
              <a:t>Deep learning approaches can be trained on domain-specific datasets to develop summarization models tailored to specific domains such as scientific literature, legal documents, or social media. The expected outcome is to create domain-specific summarization models that can generate accurate and specialized summaries for specific application areas.</a:t>
            </a:r>
          </a:p>
          <a:p>
            <a:pPr marL="342900" indent="-342900" algn="just">
              <a:lnSpc>
                <a:spcPct val="160000"/>
              </a:lnSpc>
              <a:buFont typeface="Arial" panose="020B0604020202020204" pitchFamily="34" charset="0"/>
              <a:buAutoNum type="arabicPeriod"/>
            </a:pPr>
            <a:r>
              <a:rPr lang="en-US" sz="1600" u="sng" dirty="0">
                <a:latin typeface="Times New Roman" panose="02020603050405020304" pitchFamily="18" charset="0"/>
                <a:cs typeface="Times New Roman" panose="02020603050405020304" pitchFamily="18" charset="0"/>
              </a:rPr>
              <a:t>Exploration of Novel Architectures and Techniques: </a:t>
            </a:r>
            <a:r>
              <a:rPr lang="en-US" sz="1400" dirty="0">
                <a:latin typeface="Times New Roman" panose="02020603050405020304" pitchFamily="18" charset="0"/>
                <a:cs typeface="Times New Roman" panose="02020603050405020304" pitchFamily="18" charset="0"/>
              </a:rPr>
              <a:t>Utilizing deep learning for text summarization opens up possibilities for exploring novel architectures, techniques, and variations. The expected outcome is to contribute to the research community by introducing innovative approaches, incorporating attention mechanisms, reinforcement learning, or other emerging techniques to improve text summarization performance.</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r>
              <a:rPr lang="en-US" sz="2800" kern="0" dirty="0">
                <a:solidFill>
                  <a:schemeClr val="bg1"/>
                </a:solidFill>
                <a:latin typeface="Times New Roman" pitchFamily="18" charset="0"/>
                <a:cs typeface="Times New Roman" pitchFamily="18" charset="0"/>
                <a:sym typeface="Arial"/>
              </a:rPr>
              <a:t>Expected Outcomes</a:t>
            </a:r>
          </a:p>
        </p:txBody>
      </p:sp>
      <p:pic>
        <p:nvPicPr>
          <p:cNvPr id="6" name="Picture 5">
            <a:extLst>
              <a:ext uri="{FF2B5EF4-FFF2-40B4-BE49-F238E27FC236}">
                <a16:creationId xmlns:a16="http://schemas.microsoft.com/office/drawing/2014/main" id="{2C88C07E-699C-FBA4-F1E0-63A090246BA3}"/>
              </a:ext>
            </a:extLst>
          </p:cNvPr>
          <p:cNvPicPr>
            <a:picLocks noChangeAspect="1"/>
          </p:cNvPicPr>
          <p:nvPr/>
        </p:nvPicPr>
        <p:blipFill>
          <a:blip r:embed="rId2"/>
          <a:stretch>
            <a:fillRect/>
          </a:stretch>
        </p:blipFill>
        <p:spPr>
          <a:xfrm>
            <a:off x="11107403" y="1"/>
            <a:ext cx="1017728" cy="1007705"/>
          </a:xfrm>
          <a:prstGeom prst="rect">
            <a:avLst/>
          </a:prstGeom>
        </p:spPr>
      </p:pic>
    </p:spTree>
    <p:extLst>
      <p:ext uri="{BB962C8B-B14F-4D97-AF65-F5344CB8AC3E}">
        <p14:creationId xmlns:p14="http://schemas.microsoft.com/office/powerpoint/2010/main" val="134826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1077043" y="1506071"/>
            <a:ext cx="9960155" cy="4831976"/>
          </a:xfrm>
        </p:spPr>
        <p:txBody>
          <a:bodyPr>
            <a:normAutofit/>
          </a:bodyPr>
          <a:lstStyle/>
          <a:p>
            <a:pPr marL="342900" indent="-342900" algn="just">
              <a:lnSpc>
                <a:spcPct val="160000"/>
              </a:lnSpc>
              <a:buFont typeface="+mj-lt"/>
              <a:buAutoNum type="arabicPeriod" startAt="5"/>
            </a:pPr>
            <a:r>
              <a:rPr lang="en-US" sz="1600" u="sng" dirty="0">
                <a:latin typeface="Times New Roman" panose="02020603050405020304" pitchFamily="18" charset="0"/>
                <a:cs typeface="Times New Roman" panose="02020603050405020304" pitchFamily="18" charset="0"/>
              </a:rPr>
              <a:t>Comparative Analysis:</a:t>
            </a:r>
            <a:r>
              <a:rPr lang="en-US" sz="1400" dirty="0">
                <a:latin typeface="Times New Roman" panose="02020603050405020304" pitchFamily="18" charset="0"/>
                <a:cs typeface="Times New Roman" panose="02020603050405020304" pitchFamily="18" charset="0"/>
              </a:rPr>
              <a:t> By utilizing deep learning approaches, it becomes possible to conduct comparative analyses between different models, architectures, and techniques. The expected outcome is to compare the performance, strengths, and limitations of various deep learning-based summarization methods, providing insights into their relative effectiveness and guiding future research directions.</a:t>
            </a:r>
          </a:p>
          <a:p>
            <a:pPr marL="342900" indent="-342900" algn="just">
              <a:lnSpc>
                <a:spcPct val="160000"/>
              </a:lnSpc>
              <a:buFont typeface="+mj-lt"/>
              <a:buAutoNum type="arabicPeriod" startAt="5"/>
            </a:pPr>
            <a:r>
              <a:rPr lang="en-US" sz="1600" u="sng" dirty="0">
                <a:latin typeface="Times New Roman" panose="02020603050405020304" pitchFamily="18" charset="0"/>
                <a:cs typeface="Times New Roman" panose="02020603050405020304" pitchFamily="18" charset="0"/>
              </a:rPr>
              <a:t>Advancements in Evaluation Metrics: </a:t>
            </a:r>
            <a:r>
              <a:rPr lang="en-US" sz="1400" dirty="0">
                <a:latin typeface="Times New Roman" panose="02020603050405020304" pitchFamily="18" charset="0"/>
                <a:cs typeface="Times New Roman" panose="02020603050405020304" pitchFamily="18" charset="0"/>
              </a:rPr>
              <a:t>Deep learning approaches may require revisiting and refining evaluation metrics to accurately measure the quality of generated summaries. The expected outcome is to propose or enhance evaluation metrics specific to deep learning-based text summarization, accounting for the nuances and characteristics of abstractive and extractive summaries.</a:t>
            </a:r>
          </a:p>
          <a:p>
            <a:pPr marL="342900" indent="-342900" algn="just">
              <a:lnSpc>
                <a:spcPct val="160000"/>
              </a:lnSpc>
              <a:buFont typeface="+mj-lt"/>
              <a:buAutoNum type="arabicPeriod" startAt="5"/>
            </a:pPr>
            <a:r>
              <a:rPr lang="en-US" sz="1600" u="sng" dirty="0">
                <a:latin typeface="Times New Roman" panose="02020603050405020304" pitchFamily="18" charset="0"/>
                <a:cs typeface="Times New Roman" panose="02020603050405020304" pitchFamily="18" charset="0"/>
              </a:rPr>
              <a:t>Practical Applications: </a:t>
            </a:r>
            <a:r>
              <a:rPr lang="en-US" sz="1400" dirty="0">
                <a:latin typeface="Times New Roman" panose="02020603050405020304" pitchFamily="18" charset="0"/>
                <a:cs typeface="Times New Roman" panose="02020603050405020304" pitchFamily="18" charset="0"/>
              </a:rPr>
              <a:t>The expected outcome is to develop practical applications and tools that leverage deep learning approaches for text summarization. These applications can range from automated news summarization systems to content curation platforms, assisting users in quickly obtaining relevant information from large volumes of text.</a:t>
            </a:r>
            <a:endParaRPr lang="en-IN" sz="1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endParaRPr lang="en-US" sz="2800" kern="0" dirty="0">
              <a:solidFill>
                <a:schemeClr val="bg1"/>
              </a:solidFill>
              <a:latin typeface="Times New Roman" pitchFamily="18" charset="0"/>
              <a:cs typeface="Times New Roman" pitchFamily="18" charset="0"/>
              <a:sym typeface="Arial"/>
            </a:endParaRPr>
          </a:p>
        </p:txBody>
      </p:sp>
      <p:pic>
        <p:nvPicPr>
          <p:cNvPr id="6" name="Picture 5">
            <a:extLst>
              <a:ext uri="{FF2B5EF4-FFF2-40B4-BE49-F238E27FC236}">
                <a16:creationId xmlns:a16="http://schemas.microsoft.com/office/drawing/2014/main" id="{1899121C-67E2-65C9-2BCD-AD57C52CAD6D}"/>
              </a:ext>
            </a:extLst>
          </p:cNvPr>
          <p:cNvPicPr>
            <a:picLocks noChangeAspect="1"/>
          </p:cNvPicPr>
          <p:nvPr/>
        </p:nvPicPr>
        <p:blipFill>
          <a:blip r:embed="rId2"/>
          <a:stretch>
            <a:fillRect/>
          </a:stretch>
        </p:blipFill>
        <p:spPr>
          <a:xfrm>
            <a:off x="11107403" y="1"/>
            <a:ext cx="1017728" cy="1007705"/>
          </a:xfrm>
          <a:prstGeom prst="rect">
            <a:avLst/>
          </a:prstGeom>
        </p:spPr>
      </p:pic>
    </p:spTree>
    <p:extLst>
      <p:ext uri="{BB962C8B-B14F-4D97-AF65-F5344CB8AC3E}">
        <p14:creationId xmlns:p14="http://schemas.microsoft.com/office/powerpoint/2010/main" val="206318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826214" y="1299882"/>
            <a:ext cx="10461813" cy="5280211"/>
          </a:xfrm>
        </p:spPr>
        <p:txBody>
          <a:bodyPr>
            <a:noAutofit/>
          </a:bodyPr>
          <a:lstStyle/>
          <a:p>
            <a:pPr marL="342900" indent="-342900" algn="just">
              <a:lnSpc>
                <a:spcPct val="100000"/>
              </a:lnSpc>
              <a:buFont typeface="+mj-lt"/>
              <a:buAutoNum type="arabicPeriod"/>
            </a:pPr>
            <a:r>
              <a:rPr lang="en-US" sz="1600" u="sng" dirty="0">
                <a:latin typeface="Times New Roman" panose="02020603050405020304" pitchFamily="18" charset="0"/>
                <a:cs typeface="Times New Roman" panose="02020603050405020304" pitchFamily="18" charset="0"/>
              </a:rPr>
              <a:t>Data Collection and Preprocessing:   </a:t>
            </a:r>
          </a:p>
          <a:p>
            <a:pPr marL="285750" indent="-285750" algn="just">
              <a:lnSpc>
                <a:spcPct val="10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Identify and collect a suitable dataset for text summarization, which may include documents/articles along with corresponding summaries.</a:t>
            </a:r>
          </a:p>
          <a:p>
            <a:pPr marL="285750" indent="-285750" algn="just">
              <a:lnSpc>
                <a:spcPct val="10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Preprocess the data by cleaning, tokenizing, and normalizing the text. Remove noise, punctuation, and stop words. Perform any additional data-specific preprocessing steps.</a:t>
            </a:r>
          </a:p>
          <a:p>
            <a:pPr algn="just">
              <a:lnSpc>
                <a:spcPct val="100000"/>
              </a:lnSpc>
            </a:pPr>
            <a:endParaRPr lang="en-US" sz="1400" u="sng"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startAt="2"/>
            </a:pPr>
            <a:r>
              <a:rPr lang="en-US" sz="1600" u="sng" dirty="0">
                <a:latin typeface="Times New Roman" panose="02020603050405020304" pitchFamily="18" charset="0"/>
                <a:cs typeface="Times New Roman" panose="02020603050405020304" pitchFamily="18" charset="0"/>
              </a:rPr>
              <a:t>Deep Learning Model Selection:  </a:t>
            </a:r>
          </a:p>
          <a:p>
            <a:pPr marL="285750" indent="-285750" algn="just">
              <a:lnSpc>
                <a:spcPct val="10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Select appropriate deep learning architectures/models based on the nature of the text summarization task (abstractive or extractive).</a:t>
            </a:r>
          </a:p>
          <a:p>
            <a:pPr marL="285750" indent="-285750" algn="just">
              <a:lnSpc>
                <a:spcPct val="10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Consider architectures such as Seq2seq models Use  Recurrent Neural Networks (RNNs), Transformer-based models, or combinations thereof.</a:t>
            </a:r>
          </a:p>
          <a:p>
            <a:pPr algn="just">
              <a:lnSpc>
                <a:spcPct val="100000"/>
              </a:lnSpc>
            </a:pPr>
            <a:endParaRPr lang="en-US" sz="12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startAt="3"/>
            </a:pPr>
            <a:r>
              <a:rPr lang="en-US" sz="1600" u="sng" dirty="0">
                <a:latin typeface="Times New Roman" panose="02020603050405020304" pitchFamily="18" charset="0"/>
                <a:cs typeface="Times New Roman" panose="02020603050405020304" pitchFamily="18" charset="0"/>
              </a:rPr>
              <a:t>Data Preparation:   </a:t>
            </a:r>
          </a:p>
          <a:p>
            <a:pPr marL="285750" indent="-285750" algn="just">
              <a:lnSpc>
                <a:spcPct val="10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Split the dataset into training, validation, and test sets.</a:t>
            </a:r>
          </a:p>
          <a:p>
            <a:pPr marL="285750" indent="-285750" algn="just">
              <a:lnSpc>
                <a:spcPct val="10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For extractive summarization, identify and prepare the input document-summary pairs. </a:t>
            </a:r>
          </a:p>
          <a:p>
            <a:pPr marL="285750" indent="-285750" algn="just">
              <a:lnSpc>
                <a:spcPct val="10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For abstractive summarization, generate target summaries using techniques like sentence extraction, human annotations, or unsupervised approaches.</a:t>
            </a:r>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r>
              <a:rPr lang="en-US" sz="2800" dirty="0">
                <a:latin typeface="Times New Roman" panose="02020603050405020304" pitchFamily="18" charset="0"/>
                <a:cs typeface="Times New Roman" panose="02020603050405020304" pitchFamily="18" charset="0"/>
              </a:rPr>
              <a:t>Methodology</a:t>
            </a:r>
            <a:endParaRPr lang="en-US" sz="2800" kern="0" dirty="0">
              <a:solidFill>
                <a:schemeClr val="bg1"/>
              </a:solidFill>
              <a:latin typeface="Times New Roman" panose="02020603050405020304" pitchFamily="18" charset="0"/>
              <a:cs typeface="Times New Roman" pitchFamily="18" charset="0"/>
              <a:sym typeface="Arial"/>
            </a:endParaRPr>
          </a:p>
        </p:txBody>
      </p:sp>
      <p:pic>
        <p:nvPicPr>
          <p:cNvPr id="6" name="Picture 5">
            <a:extLst>
              <a:ext uri="{FF2B5EF4-FFF2-40B4-BE49-F238E27FC236}">
                <a16:creationId xmlns:a16="http://schemas.microsoft.com/office/drawing/2014/main" id="{557D3C76-22D8-B1DE-F921-6E7E48C038BD}"/>
              </a:ext>
            </a:extLst>
          </p:cNvPr>
          <p:cNvPicPr>
            <a:picLocks noChangeAspect="1"/>
          </p:cNvPicPr>
          <p:nvPr/>
        </p:nvPicPr>
        <p:blipFill>
          <a:blip r:embed="rId2"/>
          <a:stretch>
            <a:fillRect/>
          </a:stretch>
        </p:blipFill>
        <p:spPr>
          <a:xfrm>
            <a:off x="11107403" y="1"/>
            <a:ext cx="1017728" cy="1007705"/>
          </a:xfrm>
          <a:prstGeom prst="rect">
            <a:avLst/>
          </a:prstGeom>
        </p:spPr>
      </p:pic>
    </p:spTree>
    <p:extLst>
      <p:ext uri="{BB962C8B-B14F-4D97-AF65-F5344CB8AC3E}">
        <p14:creationId xmlns:p14="http://schemas.microsoft.com/office/powerpoint/2010/main" val="291090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44" y="142649"/>
            <a:ext cx="11660155" cy="687775"/>
          </a:xfrm>
        </p:spPr>
        <p:txBody>
          <a:bodyPr>
            <a:normAutofit fontScale="90000"/>
          </a:bodyPr>
          <a:lstStyle/>
          <a:p>
            <a:endParaRPr lang="en-IN" dirty="0"/>
          </a:p>
        </p:txBody>
      </p:sp>
      <p:sp>
        <p:nvSpPr>
          <p:cNvPr id="3" name="Subtitle 2"/>
          <p:cNvSpPr>
            <a:spLocks noGrp="1"/>
          </p:cNvSpPr>
          <p:nvPr>
            <p:ph type="subTitle" idx="1"/>
          </p:nvPr>
        </p:nvSpPr>
        <p:spPr>
          <a:xfrm>
            <a:off x="718358" y="1284825"/>
            <a:ext cx="10677525" cy="5241480"/>
          </a:xfrm>
        </p:spPr>
        <p:txBody>
          <a:bodyPr>
            <a:normAutofit/>
          </a:bodyPr>
          <a:lstStyle/>
          <a:p>
            <a:pPr marL="342900" indent="-342900" algn="just">
              <a:buFont typeface="+mj-lt"/>
              <a:buAutoNum type="arabicPeriod" startAt="4"/>
            </a:pPr>
            <a:r>
              <a:rPr lang="en-US" sz="1600" u="sng" dirty="0">
                <a:latin typeface="Times New Roman" panose="02020603050405020304" pitchFamily="18" charset="0"/>
                <a:cs typeface="Times New Roman" panose="02020603050405020304" pitchFamily="18" charset="0"/>
              </a:rPr>
              <a:t>Model Training:  </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Initialize the selected deep learning model with appropriate hyperparameters.</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Train the model using the training set and optimize the loss function. </a:t>
            </a:r>
          </a:p>
          <a:p>
            <a:pPr marL="285750" indent="-2857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Experiment with different learning rates, batch sizes, and regularization techniques to achieve the best performance. </a:t>
            </a:r>
          </a:p>
          <a:p>
            <a:pPr algn="just"/>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5"/>
            </a:pPr>
            <a:r>
              <a:rPr lang="en-US" sz="1600" u="sng" dirty="0">
                <a:latin typeface="Times New Roman" panose="02020603050405020304" pitchFamily="18" charset="0"/>
                <a:cs typeface="Times New Roman" panose="02020603050405020304" pitchFamily="18" charset="0"/>
              </a:rPr>
              <a:t>Evaluation:   </a:t>
            </a:r>
          </a:p>
          <a:p>
            <a:pPr marL="171450" indent="-1714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Evaluate the trained model using appropriate evaluation metrics for text summarization such as ROUGE, BLEU, or METEOR.   </a:t>
            </a:r>
          </a:p>
          <a:p>
            <a:pPr marL="171450" indent="-1714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Compare the generated summaries against the reference summaries and compute the metrics to measure the quality and effectiveness of the model.</a:t>
            </a:r>
          </a:p>
          <a:p>
            <a:pPr marL="171450" indent="-171450"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Iterate and fine-tune the model based on evaluation results and performance analysis.</a:t>
            </a:r>
          </a:p>
          <a:p>
            <a:pPr lvl="1" algn="just"/>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6"/>
            </a:pPr>
            <a:r>
              <a:rPr lang="en-US" sz="1600" u="sng" dirty="0">
                <a:latin typeface="Times New Roman" panose="02020603050405020304" pitchFamily="18" charset="0"/>
                <a:cs typeface="Times New Roman" panose="02020603050405020304" pitchFamily="18" charset="0"/>
              </a:rPr>
              <a:t>Post-processing:   </a:t>
            </a:r>
          </a:p>
          <a:p>
            <a:pPr marL="171450" indent="-171450" algn="just">
              <a:lnSpc>
                <a:spcPct val="16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Implement any necessary post-processing steps, such as removing redundant phrases, improving grammatical correctness, or ensuring coherence in abstractive summaries.</a:t>
            </a:r>
          </a:p>
          <a:p>
            <a:pPr algn="just"/>
            <a:endParaRPr lang="en-US" sz="15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1007706"/>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endParaRPr lang="en-US" sz="2800" kern="0" dirty="0">
              <a:solidFill>
                <a:schemeClr val="bg1"/>
              </a:solidFill>
              <a:latin typeface="Times New Roman" pitchFamily="18" charset="0"/>
              <a:cs typeface="Times New Roman" pitchFamily="18" charset="0"/>
              <a:sym typeface="Arial"/>
            </a:endParaRPr>
          </a:p>
        </p:txBody>
      </p:sp>
      <p:pic>
        <p:nvPicPr>
          <p:cNvPr id="6" name="Picture 5">
            <a:extLst>
              <a:ext uri="{FF2B5EF4-FFF2-40B4-BE49-F238E27FC236}">
                <a16:creationId xmlns:a16="http://schemas.microsoft.com/office/drawing/2014/main" id="{B688C0D5-DE12-DC44-DB55-5FF785C3A8BA}"/>
              </a:ext>
            </a:extLst>
          </p:cNvPr>
          <p:cNvPicPr>
            <a:picLocks noChangeAspect="1"/>
          </p:cNvPicPr>
          <p:nvPr/>
        </p:nvPicPr>
        <p:blipFill>
          <a:blip r:embed="rId2"/>
          <a:stretch>
            <a:fillRect/>
          </a:stretch>
        </p:blipFill>
        <p:spPr>
          <a:xfrm>
            <a:off x="11107403" y="1"/>
            <a:ext cx="1017728" cy="1007705"/>
          </a:xfrm>
          <a:prstGeom prst="rect">
            <a:avLst/>
          </a:prstGeom>
        </p:spPr>
      </p:pic>
    </p:spTree>
    <p:extLst>
      <p:ext uri="{BB962C8B-B14F-4D97-AF65-F5344CB8AC3E}">
        <p14:creationId xmlns:p14="http://schemas.microsoft.com/office/powerpoint/2010/main" val="2361828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1660</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Glory</dc:creator>
  <cp:lastModifiedBy>Glory </cp:lastModifiedBy>
  <cp:revision>6</cp:revision>
  <dcterms:created xsi:type="dcterms:W3CDTF">2023-06-18T10:04:20Z</dcterms:created>
  <dcterms:modified xsi:type="dcterms:W3CDTF">2023-06-21T01:47:59Z</dcterms:modified>
</cp:coreProperties>
</file>