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7" r:id="rId5"/>
    <p:sldId id="268" r:id="rId6"/>
    <p:sldId id="259"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61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E6C994-1F80-4901-B2F3-221720FAE27E}"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95DA-7365-40CA-AAE1-F9E8E01339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E6C994-1F80-4901-B2F3-221720FAE27E}"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95DA-7365-40CA-AAE1-F9E8E01339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E6C994-1F80-4901-B2F3-221720FAE27E}"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95DA-7365-40CA-AAE1-F9E8E01339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E6C994-1F80-4901-B2F3-221720FAE27E}"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95DA-7365-40CA-AAE1-F9E8E01339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E6C994-1F80-4901-B2F3-221720FAE27E}"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95DA-7365-40CA-AAE1-F9E8E01339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E6C994-1F80-4901-B2F3-221720FAE27E}"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C95DA-7365-40CA-AAE1-F9E8E01339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E6C994-1F80-4901-B2F3-221720FAE27E}" type="datetimeFigureOut">
              <a:rPr lang="en-US" smtClean="0"/>
              <a:pPr/>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C95DA-7365-40CA-AAE1-F9E8E01339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E6C994-1F80-4901-B2F3-221720FAE27E}" type="datetimeFigureOut">
              <a:rPr lang="en-US" smtClean="0"/>
              <a:pPr/>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C95DA-7365-40CA-AAE1-F9E8E01339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6C994-1F80-4901-B2F3-221720FAE27E}" type="datetimeFigureOut">
              <a:rPr lang="en-US" smtClean="0"/>
              <a:pPr/>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C95DA-7365-40CA-AAE1-F9E8E01339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E6C994-1F80-4901-B2F3-221720FAE27E}"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C95DA-7365-40CA-AAE1-F9E8E01339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E6C994-1F80-4901-B2F3-221720FAE27E}"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C95DA-7365-40CA-AAE1-F9E8E01339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6C994-1F80-4901-B2F3-221720FAE27E}" type="datetimeFigureOut">
              <a:rPr lang="en-US" smtClean="0"/>
              <a:pPr/>
              <a:t>5/5/2023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C95DA-7365-40CA-AAE1-F9E8E01339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l.acm.org/doi/10.1007/s10462-017-9566-2" TargetMode="External"/><Relationship Id="rId2" Type="http://schemas.openxmlformats.org/officeDocument/2006/relationships/hyperlink" Target="https://doi.org/10.1016/j.jksuci.2019.11.015" TargetMode="Externa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https://www.cai.sk/ojs/index.php/cai/article/view/37" TargetMode="External"/><Relationship Id="rId4" Type="http://schemas.openxmlformats.org/officeDocument/2006/relationships/hyperlink" Target="https://arxiv.org/abs/1802.10137"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
                <a:srgbClr val="000000"/>
              </a:buClr>
              <a:buFont typeface="Arial"/>
              <a:buNone/>
              <a:defRPr/>
            </a:pPr>
            <a:endParaRPr lang="en-US" sz="2800" kern="0" dirty="0">
              <a:solidFill>
                <a:schemeClr val="bg1"/>
              </a:solidFill>
              <a:latin typeface="Times New Roman" pitchFamily="18" charset="0"/>
              <a:cs typeface="Times New Roman" pitchFamily="18" charset="0"/>
              <a:sym typeface="Arial"/>
            </a:endParaRPr>
          </a:p>
        </p:txBody>
      </p:sp>
      <p:sp>
        <p:nvSpPr>
          <p:cNvPr id="9" name="Title 8"/>
          <p:cNvSpPr>
            <a:spLocks noGrp="1"/>
          </p:cNvSpPr>
          <p:nvPr>
            <p:ph type="ctrTitle"/>
          </p:nvPr>
        </p:nvSpPr>
        <p:spPr>
          <a:xfrm>
            <a:off x="142860" y="2504093"/>
            <a:ext cx="8858280" cy="1021610"/>
          </a:xfrm>
          <a:solidFill>
            <a:schemeClr val="accent5">
              <a:lumMod val="20000"/>
              <a:lumOff val="80000"/>
            </a:schemeClr>
          </a:solidFill>
        </p:spPr>
        <p:txBody>
          <a:bodyPr>
            <a:noAutofit/>
          </a:bodyPr>
          <a:lstStyle/>
          <a:p>
            <a:r>
              <a:rPr lang="en-US" sz="2400" b="1" dirty="0">
                <a:latin typeface="Times New Roman" panose="02020603050405020304" pitchFamily="18" charset="0"/>
                <a:cs typeface="Times New Roman" panose="02020603050405020304" pitchFamily="18" charset="0"/>
              </a:rPr>
              <a:t>Title </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Utilizing </a:t>
            </a:r>
            <a:r>
              <a:rPr lang="en-US" sz="2400" dirty="0">
                <a:latin typeface="Times New Roman" panose="02020603050405020304" pitchFamily="18" charset="0"/>
                <a:cs typeface="Times New Roman" panose="02020603050405020304" pitchFamily="18" charset="0"/>
              </a:rPr>
              <a:t>Deep Learning Approaches for Text </a:t>
            </a:r>
            <a:r>
              <a:rPr lang="en-US" sz="2400" dirty="0" smtClean="0">
                <a:latin typeface="Times New Roman" panose="02020603050405020304" pitchFamily="18" charset="0"/>
                <a:cs typeface="Times New Roman" panose="02020603050405020304" pitchFamily="18" charset="0"/>
              </a:rPr>
              <a:t>Summarization</a:t>
            </a:r>
            <a:endParaRPr lang="en-US" sz="2400" dirty="0">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1"/>
          </p:nvPr>
        </p:nvSpPr>
        <p:spPr>
          <a:xfrm>
            <a:off x="2444416" y="3945403"/>
            <a:ext cx="3783768" cy="504056"/>
          </a:xfrm>
          <a:solidFill>
            <a:schemeClr val="accent3">
              <a:lumMod val="20000"/>
              <a:lumOff val="80000"/>
            </a:schemeClr>
          </a:solidFill>
        </p:spPr>
        <p:txBody>
          <a:bodyPr>
            <a:normAutofit/>
          </a:bodyPr>
          <a:lstStyle/>
          <a:p>
            <a:pPr algn="l"/>
            <a:r>
              <a:rPr lang="en-US" sz="2000" dirty="0">
                <a:solidFill>
                  <a:schemeClr val="tx1"/>
                </a:solidFill>
                <a:latin typeface="Times New Roman" panose="02020603050405020304" pitchFamily="18" charset="0"/>
                <a:ea typeface="Cambria Math" pitchFamily="18" charset="0"/>
                <a:cs typeface="Times New Roman" panose="02020603050405020304" pitchFamily="18" charset="0"/>
              </a:rPr>
              <a:t>SUPERVISOR : </a:t>
            </a:r>
            <a:r>
              <a:rPr lang="en-US" sz="2000" dirty="0" smtClean="0">
                <a:solidFill>
                  <a:schemeClr val="tx1"/>
                </a:solidFill>
                <a:latin typeface="Times New Roman" panose="02020603050405020304" pitchFamily="18" charset="0"/>
                <a:ea typeface="Cambria Math" pitchFamily="18" charset="0"/>
                <a:cs typeface="Times New Roman" panose="02020603050405020304" pitchFamily="18" charset="0"/>
              </a:rPr>
              <a:t>Dr. </a:t>
            </a:r>
            <a:r>
              <a:rPr lang="en-US" sz="2000" dirty="0" smtClean="0">
                <a:solidFill>
                  <a:schemeClr val="tx1"/>
                </a:solidFill>
                <a:latin typeface="Times New Roman" panose="02020603050405020304" pitchFamily="18" charset="0"/>
                <a:ea typeface="Cambria Math" pitchFamily="18" charset="0"/>
                <a:cs typeface="Times New Roman" panose="02020603050405020304" pitchFamily="18" charset="0"/>
              </a:rPr>
              <a:t>J</a:t>
            </a:r>
            <a:r>
              <a:rPr lang="en-US" sz="2000" dirty="0">
                <a:solidFill>
                  <a:schemeClr val="tx1"/>
                </a:solidFill>
                <a:latin typeface="Times New Roman" panose="02020603050405020304" pitchFamily="18" charset="0"/>
                <a:ea typeface="Cambria Math" pitchFamily="18" charset="0"/>
                <a:cs typeface="Times New Roman" panose="02020603050405020304" pitchFamily="18" charset="0"/>
              </a:rPr>
              <a:t>. Sirisha Devi </a:t>
            </a:r>
          </a:p>
        </p:txBody>
      </p:sp>
      <p:pic>
        <p:nvPicPr>
          <p:cNvPr id="6" name="Picture 5" descr="Chart, sunburst chart&#10;&#10;Description automatically generated">
            <a:extLst>
              <a:ext uri="{FF2B5EF4-FFF2-40B4-BE49-F238E27FC236}">
                <a16:creationId xmlns:a16="http://schemas.microsoft.com/office/drawing/2014/main" id="{4A634A75-2E32-FBF8-436E-F2FD9C7BC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400" y="-13323"/>
            <a:ext cx="971600" cy="941045"/>
          </a:xfrm>
          <a:prstGeom prst="rect">
            <a:avLst/>
          </a:prstGeom>
        </p:spPr>
      </p:pic>
      <p:sp>
        <p:nvSpPr>
          <p:cNvPr id="2" name="TextBox 1">
            <a:extLst>
              <a:ext uri="{FF2B5EF4-FFF2-40B4-BE49-F238E27FC236}">
                <a16:creationId xmlns:a16="http://schemas.microsoft.com/office/drawing/2014/main" id="{85169587-662E-4BDE-6C6A-67F74C299AB2}"/>
              </a:ext>
            </a:extLst>
          </p:cNvPr>
          <p:cNvSpPr txBox="1"/>
          <p:nvPr/>
        </p:nvSpPr>
        <p:spPr>
          <a:xfrm>
            <a:off x="2588432" y="4885184"/>
            <a:ext cx="3565044" cy="1200329"/>
          </a:xfrm>
          <a:prstGeom prst="rect">
            <a:avLst/>
          </a:prstGeom>
          <a:solidFill>
            <a:schemeClr val="accent4">
              <a:lumMod val="20000"/>
              <a:lumOff val="80000"/>
            </a:schemeClr>
          </a:solidFill>
        </p:spPr>
        <p:txBody>
          <a:bodyPr wrap="square" rtlCol="0">
            <a:spAutoFit/>
          </a:bodyPr>
          <a:lstStyle/>
          <a:p>
            <a:pPr algn="ctr"/>
            <a:r>
              <a:rPr lang="en-IN" u="sng" dirty="0">
                <a:latin typeface="Times New Roman" panose="02020603050405020304" pitchFamily="18" charset="0"/>
                <a:cs typeface="Times New Roman" panose="02020603050405020304" pitchFamily="18" charset="0"/>
              </a:rPr>
              <a:t>TEAM </a:t>
            </a:r>
            <a:r>
              <a:rPr lang="en-IN" u="sng" dirty="0" smtClean="0">
                <a:latin typeface="Times New Roman" panose="02020603050405020304" pitchFamily="18" charset="0"/>
                <a:cs typeface="Times New Roman" panose="02020603050405020304" pitchFamily="18" charset="0"/>
              </a:rPr>
              <a:t>DETAILS </a:t>
            </a:r>
            <a:endParaRPr lang="en-IN" u="sng"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20951A0540 – G. Glory</a:t>
            </a:r>
          </a:p>
          <a:p>
            <a:pPr algn="ctr"/>
            <a:r>
              <a:rPr lang="en-IN" dirty="0">
                <a:latin typeface="Times New Roman" panose="02020603050405020304" pitchFamily="18" charset="0"/>
                <a:cs typeface="Times New Roman" panose="02020603050405020304" pitchFamily="18" charset="0"/>
              </a:rPr>
              <a:t>20951A05K7 – T. Sri Vaishnavi </a:t>
            </a:r>
          </a:p>
          <a:p>
            <a:pPr algn="ctr"/>
            <a:r>
              <a:rPr lang="en-IN" dirty="0">
                <a:latin typeface="Times New Roman" panose="02020603050405020304" pitchFamily="18" charset="0"/>
                <a:cs typeface="Times New Roman" panose="02020603050405020304" pitchFamily="18" charset="0"/>
              </a:rPr>
              <a:t>21955A0522 </a:t>
            </a:r>
            <a:r>
              <a:rPr lang="en-IN" dirty="0" smtClean="0">
                <a:latin typeface="Times New Roman" panose="02020603050405020304" pitchFamily="18" charset="0"/>
                <a:cs typeface="Times New Roman" panose="02020603050405020304" pitchFamily="18" charset="0"/>
              </a:rPr>
              <a:t>– Ch. </a:t>
            </a:r>
            <a:r>
              <a:rPr lang="en-IN" dirty="0">
                <a:latin typeface="Times New Roman" panose="02020603050405020304" pitchFamily="18" charset="0"/>
                <a:cs typeface="Times New Roman" panose="02020603050405020304" pitchFamily="18" charset="0"/>
              </a:rPr>
              <a:t>Tarun</a:t>
            </a:r>
          </a:p>
        </p:txBody>
      </p:sp>
      <p:sp>
        <p:nvSpPr>
          <p:cNvPr id="8" name="TextBox 7">
            <a:extLst>
              <a:ext uri="{FF2B5EF4-FFF2-40B4-BE49-F238E27FC236}">
                <a16:creationId xmlns:a16="http://schemas.microsoft.com/office/drawing/2014/main" id="{53CCF13E-C129-B62F-B4FB-B9A64237B31D}"/>
              </a:ext>
            </a:extLst>
          </p:cNvPr>
          <p:cNvSpPr txBox="1"/>
          <p:nvPr/>
        </p:nvSpPr>
        <p:spPr>
          <a:xfrm>
            <a:off x="827584" y="1478414"/>
            <a:ext cx="7488832" cy="461665"/>
          </a:xfrm>
          <a:prstGeom prst="rect">
            <a:avLst/>
          </a:prstGeom>
          <a:noFill/>
        </p:spPr>
        <p:txBody>
          <a:bodyPr wrap="square" rtlCol="0">
            <a:spAutoFit/>
          </a:bodyPr>
          <a:lstStyle/>
          <a:p>
            <a:pPr algn="ctr"/>
            <a:r>
              <a:rPr lang="en-IN" sz="2400" dirty="0" smtClean="0">
                <a:latin typeface="Times New Roman" panose="02020603050405020304" pitchFamily="18" charset="0"/>
                <a:cs typeface="Times New Roman" panose="02020603050405020304" pitchFamily="18" charset="0"/>
              </a:rPr>
              <a:t>Department Of Computer Science and Engineering</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1151620" y="1078684"/>
            <a:ext cx="6840760" cy="461665"/>
          </a:xfrm>
          <a:prstGeom prst="rect">
            <a:avLst/>
          </a:prstGeom>
        </p:spPr>
        <p:txBody>
          <a:bodyPr wrap="square">
            <a:spAutoFit/>
          </a:bodyPr>
          <a:lstStyle/>
          <a:p>
            <a:pPr algn="ctr" fontAlgn="auto">
              <a:spcBef>
                <a:spcPts val="0"/>
              </a:spcBef>
              <a:spcAft>
                <a:spcPts val="0"/>
              </a:spcAft>
              <a:buClr>
                <a:srgbClr val="000000"/>
              </a:buClr>
              <a:buFont typeface="Arial"/>
              <a:buNone/>
              <a:defRPr/>
            </a:pPr>
            <a:r>
              <a:rPr lang="en-US" sz="2400" kern="0" dirty="0">
                <a:latin typeface="Times New Roman" pitchFamily="18" charset="0"/>
                <a:cs typeface="Times New Roman" pitchFamily="18" charset="0"/>
                <a:sym typeface="Arial"/>
              </a:rPr>
              <a:t>INSTITUTE OF AERONAUTICAL ENGINEERING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sz="3200" b="1" kern="0" dirty="0">
              <a:solidFill>
                <a:schemeClr val="bg1"/>
              </a:solidFill>
              <a:latin typeface="Times New Roman" pitchFamily="18" charset="0"/>
              <a:cs typeface="Times New Roman" pitchFamily="18" charset="0"/>
              <a:sym typeface="Arial"/>
            </a:endParaRPr>
          </a:p>
        </p:txBody>
      </p:sp>
      <p:sp>
        <p:nvSpPr>
          <p:cNvPr id="9" name="Title 8"/>
          <p:cNvSpPr>
            <a:spLocks noGrp="1"/>
          </p:cNvSpPr>
          <p:nvPr>
            <p:ph type="ctrTitle"/>
          </p:nvPr>
        </p:nvSpPr>
        <p:spPr>
          <a:xfrm>
            <a:off x="0" y="220965"/>
            <a:ext cx="8858280" cy="720080"/>
          </a:xfrm>
        </p:spPr>
        <p:txBody>
          <a:bodyPr>
            <a:noAutofit/>
          </a:bodyPr>
          <a:lstStyle/>
          <a:p>
            <a:pPr algn="l"/>
            <a:r>
              <a:rPr lang="en-IN" sz="3600" dirty="0" smtClean="0">
                <a:solidFill>
                  <a:schemeClr val="bg1"/>
                </a:solidFill>
                <a:latin typeface="Times New Roman" panose="02020603050405020304" pitchFamily="18" charset="0"/>
                <a:cs typeface="Times New Roman" panose="02020603050405020304" pitchFamily="18" charset="0"/>
              </a:rPr>
              <a:t>References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1"/>
          </p:nvPr>
        </p:nvSpPr>
        <p:spPr>
          <a:xfrm>
            <a:off x="433344" y="1916832"/>
            <a:ext cx="8424936" cy="4176464"/>
          </a:xfrm>
        </p:spPr>
        <p:txBody>
          <a:bodyPr>
            <a:noAutofit/>
          </a:bodyPr>
          <a:lstStyle/>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ea typeface="Cambria Math" pitchFamily="18" charset="0"/>
                <a:cs typeface="Times New Roman" panose="02020603050405020304" pitchFamily="18" charset="0"/>
                <a:hlinkClick r:id="rId2"/>
              </a:rPr>
              <a:t>https://</a:t>
            </a:r>
            <a:r>
              <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hlinkClick r:id="rId2"/>
              </a:rPr>
              <a:t>doi.org/10.1016/j.jksuci.2019.11.015</a:t>
            </a:r>
            <a:endPar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hlinkClick r:id="rId3"/>
              </a:rPr>
              <a:t>https://</a:t>
            </a:r>
            <a:r>
              <a:rPr lang="en-US" sz="1800" dirty="0" smtClean="0">
                <a:solidFill>
                  <a:schemeClr val="tx1"/>
                </a:solidFill>
                <a:latin typeface="Times New Roman" panose="02020603050405020304" pitchFamily="18" charset="0"/>
                <a:cs typeface="Times New Roman" panose="02020603050405020304" pitchFamily="18" charset="0"/>
                <a:hlinkClick r:id="rId3"/>
              </a:rPr>
              <a:t>dl.acm.org/doi/10.1007/s10462-017-9566-2</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ea typeface="Cambria Math" pitchFamily="18" charset="0"/>
                <a:cs typeface="Times New Roman" panose="02020603050405020304" pitchFamily="18" charset="0"/>
                <a:hlinkClick r:id="rId4"/>
              </a:rPr>
              <a:t>https://</a:t>
            </a:r>
            <a:r>
              <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hlinkClick r:id="rId4"/>
              </a:rPr>
              <a:t>arxiv.org/abs/1802.10137</a:t>
            </a:r>
            <a:endPar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ea typeface="Cambria Math" pitchFamily="18" charset="0"/>
                <a:cs typeface="Times New Roman" panose="02020603050405020304" pitchFamily="18" charset="0"/>
                <a:hlinkClick r:id="rId5"/>
              </a:rPr>
              <a:t>https://</a:t>
            </a:r>
            <a:r>
              <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hlinkClick r:id="rId5"/>
              </a:rPr>
              <a:t>www.cai.sk/ojs/index.php/cai/article/view/37</a:t>
            </a:r>
            <a:endPar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US" sz="1800" dirty="0">
              <a:solidFill>
                <a:schemeClr val="tx1"/>
              </a:solidFill>
              <a:latin typeface="Times New Roman" panose="02020603050405020304" pitchFamily="18" charset="0"/>
              <a:ea typeface="Cambria Math" pitchFamily="18" charset="0"/>
              <a:cs typeface="Times New Roman" panose="02020603050405020304" pitchFamily="18" charset="0"/>
            </a:endParaRPr>
          </a:p>
        </p:txBody>
      </p:sp>
      <p:pic>
        <p:nvPicPr>
          <p:cNvPr id="6" name="Picture 5" descr="Chart, sunburst chart&#10;&#10;Description automatically generated">
            <a:extLst>
              <a:ext uri="{FF2B5EF4-FFF2-40B4-BE49-F238E27FC236}">
                <a16:creationId xmlns:a16="http://schemas.microsoft.com/office/drawing/2014/main" id="{4A634A75-2E32-FBF8-436E-F2FD9C7B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2400" y="-13323"/>
            <a:ext cx="971600" cy="941045"/>
          </a:xfrm>
          <a:prstGeom prst="rect">
            <a:avLst/>
          </a:prstGeom>
        </p:spPr>
      </p:pic>
    </p:spTree>
    <p:extLst>
      <p:ext uri="{BB962C8B-B14F-4D97-AF65-F5344CB8AC3E}">
        <p14:creationId xmlns:p14="http://schemas.microsoft.com/office/powerpoint/2010/main" val="4019082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229565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7373"/>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sz="3200" b="1" kern="0" dirty="0">
              <a:solidFill>
                <a:schemeClr val="bg1"/>
              </a:solidFill>
              <a:latin typeface="Times New Roman" pitchFamily="18" charset="0"/>
              <a:cs typeface="Times New Roman" pitchFamily="18" charset="0"/>
              <a:sym typeface="Arial"/>
            </a:endParaRPr>
          </a:p>
        </p:txBody>
      </p:sp>
      <p:sp>
        <p:nvSpPr>
          <p:cNvPr id="9" name="Title 8"/>
          <p:cNvSpPr>
            <a:spLocks noGrp="1"/>
          </p:cNvSpPr>
          <p:nvPr>
            <p:ph type="ctrTitle"/>
          </p:nvPr>
        </p:nvSpPr>
        <p:spPr>
          <a:xfrm>
            <a:off x="107504" y="260648"/>
            <a:ext cx="7772400" cy="526504"/>
          </a:xfrm>
        </p:spPr>
        <p:txBody>
          <a:bodyPr>
            <a:noAutofit/>
          </a:bodyPr>
          <a:lstStyle/>
          <a:p>
            <a:pPr algn="l"/>
            <a:r>
              <a:rPr lang="en-US" sz="3600" dirty="0">
                <a:solidFill>
                  <a:schemeClr val="bg1"/>
                </a:solidFill>
                <a:latin typeface="Times New Roman" panose="02020603050405020304" pitchFamily="18" charset="0"/>
                <a:cs typeface="Times New Roman" panose="02020603050405020304" pitchFamily="18" charset="0"/>
              </a:rPr>
              <a:t>Abstract </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6BC7BF45-1C9D-B86D-1DD4-474C784E3576}"/>
              </a:ext>
            </a:extLst>
          </p:cNvPr>
          <p:cNvSpPr>
            <a:spLocks noGrp="1"/>
          </p:cNvSpPr>
          <p:nvPr>
            <p:ph type="subTitle" idx="1"/>
          </p:nvPr>
        </p:nvSpPr>
        <p:spPr>
          <a:xfrm>
            <a:off x="323528" y="1175048"/>
            <a:ext cx="8280920" cy="5422304"/>
          </a:xfrm>
        </p:spPr>
        <p:txBody>
          <a:bodyPr>
            <a:normAutofit lnSpcReduction="10000"/>
          </a:bodyPr>
          <a:lstStyle/>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Text summarization is an essential task in </a:t>
            </a:r>
            <a:r>
              <a:rPr lang="en-US" sz="1800" dirty="0" smtClean="0">
                <a:solidFill>
                  <a:schemeClr val="tx1"/>
                </a:solidFill>
                <a:latin typeface="Times New Roman" panose="02020603050405020304" pitchFamily="18" charset="0"/>
                <a:cs typeface="Times New Roman" panose="02020603050405020304" pitchFamily="18" charset="0"/>
              </a:rPr>
              <a:t>Natural Language Processing, </a:t>
            </a:r>
            <a:r>
              <a:rPr lang="en-US" sz="1800" dirty="0">
                <a:solidFill>
                  <a:schemeClr val="tx1"/>
                </a:solidFill>
                <a:latin typeface="Times New Roman" panose="02020603050405020304" pitchFamily="18" charset="0"/>
                <a:cs typeface="Times New Roman" panose="02020603050405020304" pitchFamily="18" charset="0"/>
              </a:rPr>
              <a:t>which aims to automatically generate a condensed version of a given text while retaining its most important information. </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In recent years, deep learning-based methods, such as sequence-to-sequence (seq2seq) and transformer-based models, have shown significant improvements in text summarization. </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Seq2seq models use recurrent neural networks (RNNs) to encode the input text and generate the summary, while transformer-based models rely on self-attention mechanisms to learn the context of each word and generate summaries. </a:t>
            </a:r>
          </a:p>
          <a:p>
            <a:pPr marL="285750" indent="-285750" algn="just">
              <a:lnSpc>
                <a:spcPct val="150000"/>
              </a:lnSpc>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We propose </a:t>
            </a:r>
            <a:r>
              <a:rPr lang="en-US" sz="1800" dirty="0">
                <a:solidFill>
                  <a:schemeClr val="tx1"/>
                </a:solidFill>
                <a:latin typeface="Times New Roman" panose="02020603050405020304" pitchFamily="18" charset="0"/>
                <a:cs typeface="Times New Roman" panose="02020603050405020304" pitchFamily="18" charset="0"/>
              </a:rPr>
              <a:t>a comparative study of seq2seq and transformer-based methods for text summarization. </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Furthermore, </a:t>
            </a:r>
            <a:r>
              <a:rPr lang="en-US" sz="1800" dirty="0" smtClean="0">
                <a:solidFill>
                  <a:schemeClr val="tx1"/>
                </a:solidFill>
                <a:latin typeface="Times New Roman" panose="02020603050405020304" pitchFamily="18" charset="0"/>
                <a:cs typeface="Times New Roman" panose="02020603050405020304" pitchFamily="18" charset="0"/>
              </a:rPr>
              <a:t>we will analyze </a:t>
            </a:r>
            <a:r>
              <a:rPr lang="en-US" sz="1800" dirty="0">
                <a:solidFill>
                  <a:schemeClr val="tx1"/>
                </a:solidFill>
                <a:latin typeface="Times New Roman" panose="02020603050405020304" pitchFamily="18" charset="0"/>
                <a:cs typeface="Times New Roman" panose="02020603050405020304" pitchFamily="18" charset="0"/>
              </a:rPr>
              <a:t>the limitations and challenges of each method and </a:t>
            </a:r>
            <a:r>
              <a:rPr lang="en-US" sz="1800" dirty="0" smtClean="0">
                <a:solidFill>
                  <a:schemeClr val="tx1"/>
                </a:solidFill>
                <a:latin typeface="Times New Roman" panose="02020603050405020304" pitchFamily="18" charset="0"/>
                <a:cs typeface="Times New Roman" panose="02020603050405020304" pitchFamily="18" charset="0"/>
              </a:rPr>
              <a:t>present the </a:t>
            </a:r>
            <a:r>
              <a:rPr lang="en-US" sz="1800" dirty="0">
                <a:solidFill>
                  <a:schemeClr val="tx1"/>
                </a:solidFill>
                <a:latin typeface="Times New Roman" panose="02020603050405020304" pitchFamily="18" charset="0"/>
                <a:cs typeface="Times New Roman" panose="02020603050405020304" pitchFamily="18" charset="0"/>
              </a:rPr>
              <a:t>potential directions for future research in text summarization.</a:t>
            </a:r>
            <a:endParaRPr lang="en-IN" sz="18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sz="1800" dirty="0">
              <a:solidFill>
                <a:schemeClr val="tx1"/>
              </a:solidFill>
            </a:endParaRPr>
          </a:p>
        </p:txBody>
      </p:sp>
      <p:pic>
        <p:nvPicPr>
          <p:cNvPr id="6" name="Picture 5" descr="Chart, sunburst chart&#10;&#10;Description automatically generated">
            <a:extLst>
              <a:ext uri="{FF2B5EF4-FFF2-40B4-BE49-F238E27FC236}">
                <a16:creationId xmlns:a16="http://schemas.microsoft.com/office/drawing/2014/main" id="{4A634A75-2E32-FBF8-436E-F2FD9C7BC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400" y="-13323"/>
            <a:ext cx="971600" cy="941045"/>
          </a:xfrm>
          <a:prstGeom prst="rect">
            <a:avLst/>
          </a:prstGeom>
        </p:spPr>
      </p:pic>
    </p:spTree>
    <p:extLst>
      <p:ext uri="{BB962C8B-B14F-4D97-AF65-F5344CB8AC3E}">
        <p14:creationId xmlns:p14="http://schemas.microsoft.com/office/powerpoint/2010/main" val="1022875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634"/>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sz="3200" b="1" kern="0" dirty="0">
              <a:solidFill>
                <a:schemeClr val="bg1"/>
              </a:solidFill>
              <a:latin typeface="Times New Roman" pitchFamily="18" charset="0"/>
              <a:cs typeface="Times New Roman" pitchFamily="18" charset="0"/>
              <a:sym typeface="Arial"/>
            </a:endParaRPr>
          </a:p>
        </p:txBody>
      </p:sp>
      <p:sp>
        <p:nvSpPr>
          <p:cNvPr id="9" name="Title 8"/>
          <p:cNvSpPr>
            <a:spLocks noGrp="1"/>
          </p:cNvSpPr>
          <p:nvPr>
            <p:ph type="ctrTitle"/>
          </p:nvPr>
        </p:nvSpPr>
        <p:spPr>
          <a:xfrm>
            <a:off x="0" y="192381"/>
            <a:ext cx="7772400" cy="677937"/>
          </a:xfrm>
        </p:spPr>
        <p:txBody>
          <a:bodyPr>
            <a:noAutofit/>
          </a:bodyPr>
          <a:lstStyle/>
          <a:p>
            <a:pPr algn="l"/>
            <a:r>
              <a:rPr lang="en-US" sz="3600" dirty="0">
                <a:solidFill>
                  <a:schemeClr val="bg1"/>
                </a:solidFill>
                <a:latin typeface="Times New Roman" panose="02020603050405020304" pitchFamily="18" charset="0"/>
                <a:cs typeface="Times New Roman" panose="02020603050405020304" pitchFamily="18" charset="0"/>
              </a:rPr>
              <a:t>Introduction </a:t>
            </a:r>
          </a:p>
        </p:txBody>
      </p:sp>
      <p:sp>
        <p:nvSpPr>
          <p:cNvPr id="2" name="Subtitle 1">
            <a:extLst>
              <a:ext uri="{FF2B5EF4-FFF2-40B4-BE49-F238E27FC236}">
                <a16:creationId xmlns:a16="http://schemas.microsoft.com/office/drawing/2014/main" id="{51BB453B-90B9-7872-2BDD-441B19A79E44}"/>
              </a:ext>
            </a:extLst>
          </p:cNvPr>
          <p:cNvSpPr>
            <a:spLocks noGrp="1"/>
          </p:cNvSpPr>
          <p:nvPr>
            <p:ph type="subTitle" idx="1"/>
          </p:nvPr>
        </p:nvSpPr>
        <p:spPr>
          <a:xfrm>
            <a:off x="251520" y="1328395"/>
            <a:ext cx="8352928" cy="5112568"/>
          </a:xfrm>
        </p:spPr>
        <p:txBody>
          <a:bodyPr>
            <a:normAutofit/>
          </a:bodyPr>
          <a:lstStyle/>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Text summarization is the process of automatically generating a concise and coherent summary of a document. With the increasing amount of information available online, the need for effective text summarization techniques has become more crucial. </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Deep learning techniques have shown promising results in this field due to their ability to learn complex representations from raw text data. </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One effective deep learning technique for text summarization is the use of sequence-to-sequence models such as the encoder-decoder architecture. </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These models are trained to learn the mapping between the input document and its summary by encoding the document into a fixed-length vector and decoding it into a summary.</a:t>
            </a:r>
          </a:p>
          <a:p>
            <a:pPr marL="285750" indent="-285750" algn="just">
              <a:lnSpc>
                <a:spcPct val="150000"/>
              </a:lnSpc>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6" name="Picture 5" descr="Chart, sunburst chart&#10;&#10;Description automatically generated">
            <a:extLst>
              <a:ext uri="{FF2B5EF4-FFF2-40B4-BE49-F238E27FC236}">
                <a16:creationId xmlns:a16="http://schemas.microsoft.com/office/drawing/2014/main" id="{4A634A75-2E32-FBF8-436E-F2FD9C7BC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400" y="-72958"/>
            <a:ext cx="971600" cy="941045"/>
          </a:xfrm>
          <a:prstGeom prst="rect">
            <a:avLst/>
          </a:prstGeom>
        </p:spPr>
      </p:pic>
    </p:spTree>
    <p:extLst>
      <p:ext uri="{BB962C8B-B14F-4D97-AF65-F5344CB8AC3E}">
        <p14:creationId xmlns:p14="http://schemas.microsoft.com/office/powerpoint/2010/main" val="2660063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C1B27-5C53-ADBC-5B9C-DDC3E891AD98}"/>
              </a:ext>
            </a:extLst>
          </p:cNvPr>
          <p:cNvSpPr>
            <a:spLocks noGrp="1"/>
          </p:cNvSpPr>
          <p:nvPr>
            <p:ph idx="1"/>
          </p:nvPr>
        </p:nvSpPr>
        <p:spPr>
          <a:xfrm>
            <a:off x="323528" y="1072615"/>
            <a:ext cx="8208912" cy="5256583"/>
          </a:xfrm>
        </p:spPr>
        <p:txBody>
          <a:bodyPr>
            <a:normAutofit fontScale="92500" lnSpcReduction="20000"/>
          </a:bodyPr>
          <a:lstStyle/>
          <a:p>
            <a:pPr marL="285750" indent="-285750" algn="just">
              <a:lnSpc>
                <a:spcPct val="150000"/>
              </a:lnSpc>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Another effective deep learning technique for text summarization is the use of transformer </a:t>
            </a:r>
            <a:r>
              <a:rPr lang="en-US" sz="1800" dirty="0">
                <a:solidFill>
                  <a:schemeClr val="tx1"/>
                </a:solidFill>
                <a:latin typeface="Times New Roman" panose="02020603050405020304" pitchFamily="18" charset="0"/>
                <a:cs typeface="Times New Roman" panose="02020603050405020304" pitchFamily="18" charset="0"/>
              </a:rPr>
              <a:t>models, such as BERT and GPT-2, have achieved state-of-the-art results in many NLP tasks. These models use self-attention mechanisms to capture the relationship between different words in a text. For summarization, these models can be fine-tuned on a large corpus of legal texts to generate concise summaries.</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There are two main types of text summarization: extractive and abstractive.</a:t>
            </a:r>
          </a:p>
          <a:p>
            <a:pPr marL="285750" indent="-285750" algn="just">
              <a:lnSpc>
                <a:spcPct val="150000"/>
              </a:lnSpc>
              <a:buFont typeface="Arial" panose="020B0604020202020204" pitchFamily="34" charset="0"/>
              <a:buChar char="•"/>
            </a:pPr>
            <a:r>
              <a:rPr lang="en-US" sz="1800" b="1" u="sng" dirty="0">
                <a:solidFill>
                  <a:schemeClr val="tx1"/>
                </a:solidFill>
                <a:latin typeface="Times New Roman" panose="02020603050405020304" pitchFamily="18" charset="0"/>
                <a:cs typeface="Times New Roman" panose="02020603050405020304" pitchFamily="18" charset="0"/>
              </a:rPr>
              <a:t>Extractive summarization </a:t>
            </a:r>
            <a:r>
              <a:rPr lang="en-US" sz="1800" dirty="0">
                <a:solidFill>
                  <a:schemeClr val="tx1"/>
                </a:solidFill>
                <a:latin typeface="Times New Roman" panose="02020603050405020304" pitchFamily="18" charset="0"/>
                <a:cs typeface="Times New Roman" panose="02020603050405020304" pitchFamily="18" charset="0"/>
              </a:rPr>
              <a:t>involves selecting important sentences or phrases from the original text and combining them to create a summary. This method retains the original wording and structure of the text and is useful when the text is already well-structured and contains clear and distinct ideas.</a:t>
            </a:r>
          </a:p>
          <a:p>
            <a:pPr marL="285750" indent="-285750" algn="just">
              <a:lnSpc>
                <a:spcPct val="150000"/>
              </a:lnSpc>
              <a:buFont typeface="Arial" panose="020B0604020202020204" pitchFamily="34" charset="0"/>
              <a:buChar char="•"/>
            </a:pPr>
            <a:r>
              <a:rPr lang="en-US" sz="1800" b="1" u="sng" dirty="0">
                <a:solidFill>
                  <a:schemeClr val="tx1"/>
                </a:solidFill>
                <a:latin typeface="Times New Roman" panose="02020603050405020304" pitchFamily="18" charset="0"/>
                <a:cs typeface="Times New Roman" panose="02020603050405020304" pitchFamily="18" charset="0"/>
              </a:rPr>
              <a:t>Abstractive summarization</a:t>
            </a:r>
            <a:r>
              <a:rPr lang="en-US" sz="1800" dirty="0">
                <a:solidFill>
                  <a:schemeClr val="tx1"/>
                </a:solidFill>
                <a:latin typeface="Times New Roman" panose="02020603050405020304" pitchFamily="18" charset="0"/>
                <a:cs typeface="Times New Roman" panose="02020603050405020304" pitchFamily="18" charset="0"/>
              </a:rPr>
              <a:t>, on the other hand, involves generating a summary that may not include the exact wording of the original text but still captures the essential meaning and context of the text. This method requires a deeper understanding of the text and is often achieved using natural language processing (NLP) techniques</a:t>
            </a:r>
            <a:r>
              <a:rPr lang="en-US" sz="1800" dirty="0" smtClean="0">
                <a:solidFill>
                  <a:schemeClr val="tx1"/>
                </a:solidFill>
                <a:latin typeface="Times New Roman" panose="02020603050405020304" pitchFamily="18" charset="0"/>
                <a:cs typeface="Times New Roman" panose="02020603050405020304" pitchFamily="18" charset="0"/>
              </a:rPr>
              <a:t>.</a:t>
            </a:r>
            <a:endParaRPr lang="en-IN" sz="1800" dirty="0"/>
          </a:p>
        </p:txBody>
      </p:sp>
      <p:sp>
        <p:nvSpPr>
          <p:cNvPr id="4" name="Rectangle 3"/>
          <p:cNvSpPr/>
          <p:nvPr/>
        </p:nvSpPr>
        <p:spPr>
          <a:xfrm>
            <a:off x="0" y="-11927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Clr>
                <a:srgbClr val="000000"/>
              </a:buClr>
              <a:defRPr/>
            </a:pPr>
            <a:r>
              <a:rPr lang="en-US" sz="3600" dirty="0" smtClean="0">
                <a:solidFill>
                  <a:schemeClr val="bg1"/>
                </a:solidFill>
                <a:latin typeface="Times New Roman" panose="02020603050405020304" pitchFamily="18" charset="0"/>
                <a:cs typeface="Times New Roman" panose="02020603050405020304" pitchFamily="18" charset="0"/>
              </a:rPr>
              <a:t>Introduction</a:t>
            </a:r>
            <a:endParaRPr lang="en-US" sz="3600" b="1" kern="0" dirty="0">
              <a:solidFill>
                <a:schemeClr val="bg1"/>
              </a:solidFill>
              <a:latin typeface="Times New Roman" pitchFamily="18" charset="0"/>
              <a:cs typeface="Times New Roman" pitchFamily="18" charset="0"/>
              <a:sym typeface="Arial"/>
            </a:endParaRPr>
          </a:p>
        </p:txBody>
      </p:sp>
      <p:pic>
        <p:nvPicPr>
          <p:cNvPr id="5" name="Picture 4" descr="Chart, sunburst chart&#10;&#10;Description automatically generated">
            <a:extLst>
              <a:ext uri="{FF2B5EF4-FFF2-40B4-BE49-F238E27FC236}">
                <a16:creationId xmlns:a16="http://schemas.microsoft.com/office/drawing/2014/main" id="{4A634A75-2E32-FBF8-436E-F2FD9C7BC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400" y="-72958"/>
            <a:ext cx="971600" cy="941045"/>
          </a:xfrm>
          <a:prstGeom prst="rect">
            <a:avLst/>
          </a:prstGeom>
        </p:spPr>
      </p:pic>
    </p:spTree>
    <p:extLst>
      <p:ext uri="{BB962C8B-B14F-4D97-AF65-F5344CB8AC3E}">
        <p14:creationId xmlns:p14="http://schemas.microsoft.com/office/powerpoint/2010/main" val="2699875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475656" y="1496219"/>
            <a:ext cx="5976664" cy="4410075"/>
          </a:xfrm>
          <a:prstGeom prst="rect">
            <a:avLst/>
          </a:prstGeom>
        </p:spPr>
      </p:pic>
      <p:sp>
        <p:nvSpPr>
          <p:cNvPr id="4" name="Rectangle 3"/>
          <p:cNvSpPr/>
          <p:nvPr/>
        </p:nvSpPr>
        <p:spPr>
          <a:xfrm>
            <a:off x="0" y="-11927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Clr>
                <a:srgbClr val="000000"/>
              </a:buClr>
              <a:defRPr/>
            </a:pPr>
            <a:r>
              <a:rPr lang="en-US" sz="3600" b="1" kern="0" dirty="0" smtClean="0">
                <a:solidFill>
                  <a:schemeClr val="bg1"/>
                </a:solidFill>
                <a:latin typeface="Times New Roman" pitchFamily="18" charset="0"/>
                <a:cs typeface="Times New Roman" pitchFamily="18" charset="0"/>
                <a:sym typeface="Arial"/>
              </a:rPr>
              <a:t>Text Summarization</a:t>
            </a:r>
            <a:endParaRPr lang="en-US" sz="3600" b="1" kern="0" dirty="0">
              <a:solidFill>
                <a:schemeClr val="bg1"/>
              </a:solidFill>
              <a:latin typeface="Times New Roman" pitchFamily="18" charset="0"/>
              <a:cs typeface="Times New Roman" pitchFamily="18" charset="0"/>
              <a:sym typeface="Arial"/>
            </a:endParaRPr>
          </a:p>
        </p:txBody>
      </p:sp>
      <p:pic>
        <p:nvPicPr>
          <p:cNvPr id="5" name="Picture 4" descr="Chart, sunburst chart&#10;&#10;Description automatically generated">
            <a:extLst>
              <a:ext uri="{FF2B5EF4-FFF2-40B4-BE49-F238E27FC236}">
                <a16:creationId xmlns:a16="http://schemas.microsoft.com/office/drawing/2014/main" id="{4A634A75-2E32-FBF8-436E-F2FD9C7BC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2400" y="-72958"/>
            <a:ext cx="971600" cy="941045"/>
          </a:xfrm>
          <a:prstGeom prst="rect">
            <a:avLst/>
          </a:prstGeom>
        </p:spPr>
      </p:pic>
    </p:spTree>
    <p:extLst>
      <p:ext uri="{BB962C8B-B14F-4D97-AF65-F5344CB8AC3E}">
        <p14:creationId xmlns:p14="http://schemas.microsoft.com/office/powerpoint/2010/main" val="1705062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sz="3200" b="1" kern="0" dirty="0">
              <a:solidFill>
                <a:schemeClr val="bg1"/>
              </a:solidFill>
              <a:latin typeface="Times New Roman" pitchFamily="18" charset="0"/>
              <a:cs typeface="Times New Roman" pitchFamily="18" charset="0"/>
              <a:sym typeface="Arial"/>
            </a:endParaRPr>
          </a:p>
        </p:txBody>
      </p:sp>
      <p:sp>
        <p:nvSpPr>
          <p:cNvPr id="9" name="Title 8"/>
          <p:cNvSpPr>
            <a:spLocks noGrp="1"/>
          </p:cNvSpPr>
          <p:nvPr>
            <p:ph type="ctrTitle"/>
          </p:nvPr>
        </p:nvSpPr>
        <p:spPr>
          <a:xfrm>
            <a:off x="107504" y="142874"/>
            <a:ext cx="7772400" cy="628650"/>
          </a:xfrm>
        </p:spPr>
        <p:txBody>
          <a:bodyPr>
            <a:noAutofit/>
          </a:bodyPr>
          <a:lstStyle/>
          <a:p>
            <a:pPr algn="l"/>
            <a:r>
              <a:rPr lang="en-US" sz="3600" dirty="0" smtClean="0">
                <a:solidFill>
                  <a:schemeClr val="bg1"/>
                </a:solidFill>
                <a:latin typeface="Times New Roman" panose="02020603050405020304" pitchFamily="18" charset="0"/>
                <a:cs typeface="Times New Roman" panose="02020603050405020304" pitchFamily="18" charset="0"/>
              </a:rPr>
              <a:t>Objectives</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B15AD048-BF44-6153-B326-528445EC353E}"/>
              </a:ext>
            </a:extLst>
          </p:cNvPr>
          <p:cNvSpPr>
            <a:spLocks noGrp="1"/>
          </p:cNvSpPr>
          <p:nvPr>
            <p:ph type="subTitle" idx="1"/>
          </p:nvPr>
        </p:nvSpPr>
        <p:spPr>
          <a:xfrm>
            <a:off x="323528" y="1177446"/>
            <a:ext cx="8280920" cy="5518374"/>
          </a:xfrm>
        </p:spPr>
        <p:txBody>
          <a:bodyPr>
            <a:normAutofit lnSpcReduction="10000"/>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The objectives for text summarization using seq2seq and transformer-based methods are as follows:</a:t>
            </a:r>
          </a:p>
          <a:p>
            <a:pPr marL="342900" indent="-342900" algn="just">
              <a:lnSpc>
                <a:spcPct val="150000"/>
              </a:lnSpc>
              <a:buFont typeface="+mj-lt"/>
              <a:buAutoNum type="arabicPeriod"/>
            </a:pPr>
            <a:r>
              <a:rPr lang="en-US" sz="1800" dirty="0" smtClean="0">
                <a:solidFill>
                  <a:schemeClr val="tx1"/>
                </a:solidFill>
                <a:latin typeface="Times New Roman" panose="02020603050405020304" pitchFamily="18" charset="0"/>
                <a:cs typeface="Times New Roman" panose="02020603050405020304" pitchFamily="18" charset="0"/>
              </a:rPr>
              <a:t>To </a:t>
            </a:r>
            <a:r>
              <a:rPr lang="en-US" sz="1800" dirty="0">
                <a:solidFill>
                  <a:schemeClr val="tx1"/>
                </a:solidFill>
                <a:latin typeface="Times New Roman" panose="02020603050405020304" pitchFamily="18" charset="0"/>
                <a:cs typeface="Times New Roman" panose="02020603050405020304" pitchFamily="18" charset="0"/>
              </a:rPr>
              <a:t>develop and implement seq2seq and transformer-based models for text summarization.</a:t>
            </a:r>
          </a:p>
          <a:p>
            <a:pPr marL="342900" indent="-342900" algn="just">
              <a:lnSpc>
                <a:spcPct val="150000"/>
              </a:lnSpc>
              <a:buFont typeface="+mj-lt"/>
              <a:buAutoNum type="arabicPeriod"/>
            </a:pPr>
            <a:r>
              <a:rPr lang="en-US" sz="1800" dirty="0" smtClean="0">
                <a:solidFill>
                  <a:schemeClr val="tx1"/>
                </a:solidFill>
                <a:latin typeface="Times New Roman" panose="02020603050405020304" pitchFamily="18" charset="0"/>
                <a:cs typeface="Times New Roman" panose="02020603050405020304" pitchFamily="18" charset="0"/>
              </a:rPr>
              <a:t>To </a:t>
            </a:r>
            <a:r>
              <a:rPr lang="en-US" sz="1800" dirty="0">
                <a:solidFill>
                  <a:schemeClr val="tx1"/>
                </a:solidFill>
                <a:latin typeface="Times New Roman" panose="02020603050405020304" pitchFamily="18" charset="0"/>
                <a:cs typeface="Times New Roman" panose="02020603050405020304" pitchFamily="18" charset="0"/>
              </a:rPr>
              <a:t>compare the results of the seq2seq and transformer-based models with existing state-of-the-art methods for text summarization.</a:t>
            </a:r>
          </a:p>
          <a:p>
            <a:pPr marL="342900" indent="-342900" algn="just">
              <a:lnSpc>
                <a:spcPct val="150000"/>
              </a:lnSpc>
              <a:buFont typeface="+mj-lt"/>
              <a:buAutoNum type="arabicPeriod"/>
            </a:pPr>
            <a:r>
              <a:rPr lang="en-US" sz="1800" dirty="0" smtClean="0">
                <a:solidFill>
                  <a:schemeClr val="tx1"/>
                </a:solidFill>
                <a:latin typeface="Times New Roman" panose="02020603050405020304" pitchFamily="18" charset="0"/>
                <a:cs typeface="Times New Roman" panose="02020603050405020304" pitchFamily="18" charset="0"/>
              </a:rPr>
              <a:t>To </a:t>
            </a:r>
            <a:r>
              <a:rPr lang="en-US" sz="1800" dirty="0">
                <a:solidFill>
                  <a:schemeClr val="tx1"/>
                </a:solidFill>
                <a:latin typeface="Times New Roman" panose="02020603050405020304" pitchFamily="18" charset="0"/>
                <a:cs typeface="Times New Roman" panose="02020603050405020304" pitchFamily="18" charset="0"/>
              </a:rPr>
              <a:t>examine the quality of the summaries generated by the models in terms of coherence, relevance, and informativeness.</a:t>
            </a:r>
          </a:p>
          <a:p>
            <a:pPr marL="342900" indent="-342900" algn="just">
              <a:lnSpc>
                <a:spcPct val="150000"/>
              </a:lnSpc>
              <a:buFont typeface="+mj-lt"/>
              <a:buAutoNum type="arabicPeriod"/>
            </a:pPr>
            <a:r>
              <a:rPr lang="en-US" sz="1800" dirty="0" smtClean="0">
                <a:solidFill>
                  <a:schemeClr val="tx1"/>
                </a:solidFill>
                <a:latin typeface="Times New Roman" panose="02020603050405020304" pitchFamily="18" charset="0"/>
                <a:cs typeface="Times New Roman" panose="02020603050405020304" pitchFamily="18" charset="0"/>
              </a:rPr>
              <a:t>To </a:t>
            </a:r>
            <a:r>
              <a:rPr lang="en-US" sz="1800" dirty="0">
                <a:solidFill>
                  <a:schemeClr val="tx1"/>
                </a:solidFill>
                <a:latin typeface="Times New Roman" panose="02020603050405020304" pitchFamily="18" charset="0"/>
                <a:cs typeface="Times New Roman" panose="02020603050405020304" pitchFamily="18" charset="0"/>
              </a:rPr>
              <a:t>analyze the limitations and challenges of each method and identify potential areas for </a:t>
            </a:r>
            <a:r>
              <a:rPr lang="en-US" sz="1800" dirty="0" smtClean="0">
                <a:solidFill>
                  <a:schemeClr val="tx1"/>
                </a:solidFill>
                <a:latin typeface="Times New Roman" panose="02020603050405020304" pitchFamily="18" charset="0"/>
                <a:cs typeface="Times New Roman" panose="02020603050405020304" pitchFamily="18" charset="0"/>
              </a:rPr>
              <a:t>improvement.</a:t>
            </a:r>
          </a:p>
          <a:p>
            <a:pPr marL="342900" indent="-342900" algn="just">
              <a:lnSpc>
                <a:spcPct val="150000"/>
              </a:lnSpc>
              <a:buFont typeface="+mj-lt"/>
              <a:buAutoNum type="arabicPeriod"/>
            </a:pPr>
            <a:r>
              <a:rPr lang="en-US" sz="1800" dirty="0" smtClean="0">
                <a:solidFill>
                  <a:schemeClr val="tx1"/>
                </a:solidFill>
                <a:latin typeface="Times New Roman" panose="02020603050405020304" pitchFamily="18" charset="0"/>
                <a:cs typeface="Times New Roman" panose="02020603050405020304" pitchFamily="18" charset="0"/>
              </a:rPr>
              <a:t>To </a:t>
            </a:r>
            <a:r>
              <a:rPr lang="en-US" sz="1800" dirty="0">
                <a:solidFill>
                  <a:schemeClr val="tx1"/>
                </a:solidFill>
                <a:latin typeface="Times New Roman" panose="02020603050405020304" pitchFamily="18" charset="0"/>
                <a:cs typeface="Times New Roman" panose="02020603050405020304" pitchFamily="18" charset="0"/>
              </a:rPr>
              <a:t>analyze the limitations and challenges of each method, such as handling long and complex documents, addressing domain-specific language, and overcoming the problem of generating redundant or incomplete summaries.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6" name="Picture 5" descr="Chart, sunburst chart&#10;&#10;Description automatically generated">
            <a:extLst>
              <a:ext uri="{FF2B5EF4-FFF2-40B4-BE49-F238E27FC236}">
                <a16:creationId xmlns:a16="http://schemas.microsoft.com/office/drawing/2014/main" id="{4A634A75-2E32-FBF8-436E-F2FD9C7BC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400" y="-13323"/>
            <a:ext cx="971600" cy="941045"/>
          </a:xfrm>
          <a:prstGeom prst="rect">
            <a:avLst/>
          </a:prstGeom>
        </p:spPr>
      </p:pic>
    </p:spTree>
    <p:extLst>
      <p:ext uri="{BB962C8B-B14F-4D97-AF65-F5344CB8AC3E}">
        <p14:creationId xmlns:p14="http://schemas.microsoft.com/office/powerpoint/2010/main" val="3703174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sz="3200" b="1" kern="0" dirty="0">
              <a:solidFill>
                <a:schemeClr val="bg1"/>
              </a:solidFill>
              <a:latin typeface="Times New Roman" pitchFamily="18" charset="0"/>
              <a:cs typeface="Times New Roman" pitchFamily="18" charset="0"/>
              <a:sym typeface="Arial"/>
            </a:endParaRPr>
          </a:p>
        </p:txBody>
      </p:sp>
      <p:sp>
        <p:nvSpPr>
          <p:cNvPr id="9" name="Title 8"/>
          <p:cNvSpPr>
            <a:spLocks noGrp="1"/>
          </p:cNvSpPr>
          <p:nvPr>
            <p:ph type="ctrTitle"/>
          </p:nvPr>
        </p:nvSpPr>
        <p:spPr>
          <a:xfrm>
            <a:off x="107504" y="88286"/>
            <a:ext cx="7772400" cy="737826"/>
          </a:xfrm>
        </p:spPr>
        <p:txBody>
          <a:bodyPr>
            <a:noAutofit/>
          </a:bodyPr>
          <a:lstStyle/>
          <a:p>
            <a:pPr algn="l"/>
            <a:r>
              <a:rPr lang="en-US" sz="3200" dirty="0">
                <a:solidFill>
                  <a:schemeClr val="bg1"/>
                </a:solidFill>
                <a:latin typeface="Times New Roman" panose="02020603050405020304" pitchFamily="18" charset="0"/>
                <a:cs typeface="Times New Roman" panose="02020603050405020304" pitchFamily="18" charset="0"/>
              </a:rPr>
              <a:t>Existing </a:t>
            </a:r>
            <a:r>
              <a:rPr lang="en-US" sz="3200" dirty="0" smtClean="0">
                <a:solidFill>
                  <a:schemeClr val="bg1"/>
                </a:solidFill>
                <a:latin typeface="Times New Roman" panose="02020603050405020304" pitchFamily="18" charset="0"/>
                <a:cs typeface="Times New Roman" panose="02020603050405020304" pitchFamily="18" charset="0"/>
              </a:rPr>
              <a:t>System </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436CF438-576F-61BC-2F0B-261B0B0F10D8}"/>
              </a:ext>
            </a:extLst>
          </p:cNvPr>
          <p:cNvSpPr>
            <a:spLocks noGrp="1"/>
          </p:cNvSpPr>
          <p:nvPr>
            <p:ph type="subTitle" idx="1"/>
          </p:nvPr>
        </p:nvSpPr>
        <p:spPr>
          <a:xfrm>
            <a:off x="323528" y="1340768"/>
            <a:ext cx="8208911" cy="5184576"/>
          </a:xfrm>
        </p:spPr>
        <p:txBody>
          <a:bodyPr>
            <a:normAutofit/>
          </a:bodyPr>
          <a:lstStyle/>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In previous research papers they contributed a data driven semi-supervised approach to extractive legal document summarization using various neural network architectures.</a:t>
            </a:r>
          </a:p>
          <a:p>
            <a:pPr marL="285750" indent="-285750" algn="just">
              <a:lnSpc>
                <a:spcPct val="150000"/>
              </a:lnSpc>
              <a:buFont typeface="Arial" panose="020B0604020202020204" pitchFamily="34" charset="0"/>
              <a:buChar char="•"/>
            </a:pPr>
            <a:r>
              <a:rPr lang="en-US" sz="1800" u="sng" dirty="0">
                <a:solidFill>
                  <a:schemeClr val="tx1"/>
                </a:solidFill>
                <a:latin typeface="Times New Roman" panose="02020603050405020304" pitchFamily="18" charset="0"/>
                <a:cs typeface="Times New Roman" panose="02020603050405020304" pitchFamily="18" charset="0"/>
              </a:rPr>
              <a:t>Their contribution is twofold</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marL="400050" indent="-400050" algn="just">
              <a:lnSpc>
                <a:spcPct val="150000"/>
              </a:lnSpc>
              <a:buFont typeface="+mj-lt"/>
              <a:buAutoNum type="romanLcPeriod"/>
            </a:pP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 novel technique of dataset generation using reference summary which </a:t>
            </a:r>
            <a:r>
              <a:rPr lang="en-US" sz="1800" dirty="0" smtClean="0">
                <a:solidFill>
                  <a:schemeClr val="tx1"/>
                </a:solidFill>
                <a:latin typeface="Times New Roman" panose="02020603050405020304" pitchFamily="18" charset="0"/>
                <a:cs typeface="Times New Roman" panose="02020603050405020304" pitchFamily="18" charset="0"/>
              </a:rPr>
              <a:t>eliminate </a:t>
            </a:r>
            <a:r>
              <a:rPr lang="en-US" sz="1800" dirty="0">
                <a:solidFill>
                  <a:schemeClr val="tx1"/>
                </a:solidFill>
                <a:latin typeface="Times New Roman" panose="02020603050405020304" pitchFamily="18" charset="0"/>
                <a:cs typeface="Times New Roman" panose="02020603050405020304" pitchFamily="18" charset="0"/>
              </a:rPr>
              <a:t>the need for experts in such a complex domain.  </a:t>
            </a:r>
          </a:p>
          <a:p>
            <a:pPr marL="400050" indent="-400050" algn="just">
              <a:lnSpc>
                <a:spcPct val="150000"/>
              </a:lnSpc>
              <a:buFont typeface="+mj-lt"/>
              <a:buAutoNum type="romanLcPeriod"/>
            </a:pPr>
            <a:r>
              <a:rPr lang="en-US" sz="1800" dirty="0" smtClean="0">
                <a:solidFill>
                  <a:schemeClr val="tx1"/>
                </a:solidFill>
                <a:latin typeface="Times New Roman" panose="02020603050405020304" pitchFamily="18" charset="0"/>
                <a:cs typeface="Times New Roman" panose="02020603050405020304" pitchFamily="18" charset="0"/>
              </a:rPr>
              <a:t>A </a:t>
            </a:r>
            <a:r>
              <a:rPr lang="en-US" sz="1800" dirty="0">
                <a:solidFill>
                  <a:schemeClr val="tx1"/>
                </a:solidFill>
                <a:latin typeface="Times New Roman" panose="02020603050405020304" pitchFamily="18" charset="0"/>
                <a:cs typeface="Times New Roman" panose="02020603050405020304" pitchFamily="18" charset="0"/>
              </a:rPr>
              <a:t>simple approach for generating legal document summarization without the </a:t>
            </a:r>
            <a:r>
              <a:rPr lang="en-US" sz="1800" dirty="0" smtClean="0">
                <a:solidFill>
                  <a:schemeClr val="tx1"/>
                </a:solidFill>
                <a:latin typeface="Times New Roman" panose="02020603050405020304" pitchFamily="18" charset="0"/>
                <a:cs typeface="Times New Roman" panose="02020603050405020304" pitchFamily="18" charset="0"/>
              </a:rPr>
              <a:t>need for </a:t>
            </a:r>
            <a:r>
              <a:rPr lang="en-US" sz="1800" dirty="0">
                <a:solidFill>
                  <a:schemeClr val="tx1"/>
                </a:solidFill>
                <a:latin typeface="Times New Roman" panose="02020603050405020304" pitchFamily="18" charset="0"/>
                <a:cs typeface="Times New Roman" panose="02020603050405020304" pitchFamily="18" charset="0"/>
              </a:rPr>
              <a:t>feature crafting or domain knowledge. </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The  proposed techniques perform well as measured by Rouge scores as well as result in coherent summaries.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6" name="Picture 5" descr="Chart, sunburst chart&#10;&#10;Description automatically generated">
            <a:extLst>
              <a:ext uri="{FF2B5EF4-FFF2-40B4-BE49-F238E27FC236}">
                <a16:creationId xmlns:a16="http://schemas.microsoft.com/office/drawing/2014/main" id="{4A634A75-2E32-FBF8-436E-F2FD9C7BC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400" y="-13323"/>
            <a:ext cx="971600" cy="941045"/>
          </a:xfrm>
          <a:prstGeom prst="rect">
            <a:avLst/>
          </a:prstGeom>
        </p:spPr>
      </p:pic>
    </p:spTree>
    <p:extLst>
      <p:ext uri="{BB962C8B-B14F-4D97-AF65-F5344CB8AC3E}">
        <p14:creationId xmlns:p14="http://schemas.microsoft.com/office/powerpoint/2010/main" val="329254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sz="3200" b="1" kern="0" dirty="0">
              <a:solidFill>
                <a:schemeClr val="bg1"/>
              </a:solidFill>
              <a:latin typeface="Times New Roman" pitchFamily="18" charset="0"/>
              <a:cs typeface="Times New Roman" pitchFamily="18" charset="0"/>
              <a:sym typeface="Arial"/>
            </a:endParaRPr>
          </a:p>
        </p:txBody>
      </p:sp>
      <p:sp>
        <p:nvSpPr>
          <p:cNvPr id="9" name="Title 8"/>
          <p:cNvSpPr>
            <a:spLocks noGrp="1"/>
          </p:cNvSpPr>
          <p:nvPr>
            <p:ph type="ctrTitle"/>
          </p:nvPr>
        </p:nvSpPr>
        <p:spPr>
          <a:xfrm>
            <a:off x="12982" y="116632"/>
            <a:ext cx="8858280" cy="936104"/>
          </a:xfrm>
        </p:spPr>
        <p:txBody>
          <a:bodyPr>
            <a:noAutofit/>
          </a:bodyPr>
          <a:lstStyle/>
          <a:p>
            <a:pPr algn="l"/>
            <a:r>
              <a:rPr lang="en-US" sz="3600" dirty="0" smtClean="0">
                <a:solidFill>
                  <a:schemeClr val="bg1"/>
                </a:solidFill>
                <a:latin typeface="Times New Roman" panose="02020603050405020304" pitchFamily="18" charset="0"/>
                <a:cs typeface="Times New Roman" panose="02020603050405020304" pitchFamily="18" charset="0"/>
              </a:rPr>
              <a:t>Comparative study</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1"/>
          </p:nvPr>
        </p:nvSpPr>
        <p:spPr>
          <a:xfrm>
            <a:off x="395536" y="1169368"/>
            <a:ext cx="8280920" cy="4923928"/>
          </a:xfrm>
        </p:spPr>
        <p:txBody>
          <a:bodyPr>
            <a:noAutofit/>
          </a:bodyPr>
          <a:lstStyle/>
          <a:p>
            <a:pPr algn="l">
              <a:lnSpc>
                <a:spcPct val="170000"/>
              </a:lnSpc>
            </a:pPr>
            <a:r>
              <a:rPr lang="en-US" sz="1800" dirty="0">
                <a:solidFill>
                  <a:schemeClr val="tx1"/>
                </a:solidFill>
                <a:latin typeface="Times New Roman" panose="02020603050405020304" pitchFamily="18" charset="0"/>
                <a:ea typeface="Cambria Math" pitchFamily="18" charset="0"/>
                <a:cs typeface="Times New Roman" panose="02020603050405020304" pitchFamily="18" charset="0"/>
              </a:rPr>
              <a:t>Here is a proposed comparative study of seq2seq and Transformer-based methods for text summarization</a:t>
            </a:r>
            <a:r>
              <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rPr>
              <a:t>:</a:t>
            </a:r>
          </a:p>
          <a:p>
            <a:pPr marL="514350" indent="-514350" algn="l">
              <a:lnSpc>
                <a:spcPct val="170000"/>
              </a:lnSpc>
              <a:buAutoNum type="arabicPeriod"/>
            </a:pPr>
            <a:r>
              <a:rPr lang="en-US" sz="1800" u="sng" dirty="0" smtClean="0">
                <a:solidFill>
                  <a:schemeClr val="tx1"/>
                </a:solidFill>
                <a:latin typeface="Times New Roman" panose="02020603050405020304" pitchFamily="18" charset="0"/>
                <a:ea typeface="Cambria Math" pitchFamily="18" charset="0"/>
                <a:cs typeface="Times New Roman" panose="02020603050405020304" pitchFamily="18" charset="0"/>
              </a:rPr>
              <a:t>Dataset</a:t>
            </a:r>
            <a:r>
              <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rPr>
              <a:t>:</a:t>
            </a:r>
            <a:r>
              <a:rPr lang="en-US" sz="1800" u="sng" dirty="0" smtClean="0">
                <a:solidFill>
                  <a:schemeClr val="tx1"/>
                </a:solidFill>
                <a:latin typeface="Times New Roman" panose="02020603050405020304" pitchFamily="18" charset="0"/>
                <a:ea typeface="Cambria Math" pitchFamily="18" charset="0"/>
                <a:cs typeface="Times New Roman" panose="02020603050405020304" pitchFamily="18" charset="0"/>
              </a:rPr>
              <a:t> </a:t>
            </a:r>
            <a:r>
              <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rPr>
              <a:t>Select </a:t>
            </a:r>
            <a:r>
              <a:rPr lang="en-US" sz="1800" dirty="0">
                <a:solidFill>
                  <a:schemeClr val="tx1"/>
                </a:solidFill>
                <a:latin typeface="Times New Roman" panose="02020603050405020304" pitchFamily="18" charset="0"/>
                <a:ea typeface="Cambria Math" pitchFamily="18" charset="0"/>
                <a:cs typeface="Times New Roman" panose="02020603050405020304" pitchFamily="18" charset="0"/>
              </a:rPr>
              <a:t>a suitable dataset for text summarization, such as the CNN/Daily Mail or XSum dataset</a:t>
            </a:r>
            <a:r>
              <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rPr>
              <a:t>.</a:t>
            </a:r>
          </a:p>
          <a:p>
            <a:pPr marL="514350" indent="-514350" algn="l">
              <a:lnSpc>
                <a:spcPct val="170000"/>
              </a:lnSpc>
              <a:buAutoNum type="arabicPeriod"/>
            </a:pPr>
            <a:r>
              <a:rPr lang="en-US" sz="1800" u="sng" dirty="0" smtClean="0">
                <a:solidFill>
                  <a:schemeClr val="tx1"/>
                </a:solidFill>
                <a:latin typeface="Times New Roman" panose="02020603050405020304" pitchFamily="18" charset="0"/>
                <a:ea typeface="Cambria Math" pitchFamily="18" charset="0"/>
                <a:cs typeface="Times New Roman" panose="02020603050405020304" pitchFamily="18" charset="0"/>
              </a:rPr>
              <a:t>Data </a:t>
            </a:r>
            <a:r>
              <a:rPr lang="en-US" sz="1800" u="sng" dirty="0">
                <a:solidFill>
                  <a:schemeClr val="tx1"/>
                </a:solidFill>
                <a:latin typeface="Times New Roman" panose="02020603050405020304" pitchFamily="18" charset="0"/>
                <a:ea typeface="Cambria Math" pitchFamily="18" charset="0"/>
                <a:cs typeface="Times New Roman" panose="02020603050405020304" pitchFamily="18" charset="0"/>
              </a:rPr>
              <a:t>Preprocessing</a:t>
            </a:r>
            <a:r>
              <a:rPr lang="en-US" sz="1800" dirty="0">
                <a:solidFill>
                  <a:schemeClr val="tx1"/>
                </a:solidFill>
                <a:latin typeface="Times New Roman" panose="02020603050405020304" pitchFamily="18" charset="0"/>
                <a:ea typeface="Cambria Math" pitchFamily="18" charset="0"/>
                <a:cs typeface="Times New Roman" panose="02020603050405020304" pitchFamily="18" charset="0"/>
              </a:rPr>
              <a:t>: Preprocess the dataset by tokenizing the documents and summaries, and splitting them into training, validation, and test sets</a:t>
            </a:r>
            <a:r>
              <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rPr>
              <a:t>.</a:t>
            </a:r>
          </a:p>
          <a:p>
            <a:pPr marL="514350" indent="-514350" algn="l">
              <a:lnSpc>
                <a:spcPct val="170000"/>
              </a:lnSpc>
              <a:buAutoNum type="arabicPeriod"/>
            </a:pPr>
            <a:r>
              <a:rPr lang="en-US" sz="1800" u="sng" dirty="0" smtClean="0">
                <a:solidFill>
                  <a:schemeClr val="tx1"/>
                </a:solidFill>
                <a:latin typeface="Times New Roman" panose="02020603050405020304" pitchFamily="18" charset="0"/>
                <a:ea typeface="Cambria Math" pitchFamily="18" charset="0"/>
                <a:cs typeface="Times New Roman" panose="02020603050405020304" pitchFamily="18" charset="0"/>
              </a:rPr>
              <a:t>Model </a:t>
            </a:r>
            <a:r>
              <a:rPr lang="en-US" sz="1800" u="sng" dirty="0">
                <a:solidFill>
                  <a:schemeClr val="tx1"/>
                </a:solidFill>
                <a:latin typeface="Times New Roman" panose="02020603050405020304" pitchFamily="18" charset="0"/>
                <a:ea typeface="Cambria Math" pitchFamily="18" charset="0"/>
                <a:cs typeface="Times New Roman" panose="02020603050405020304" pitchFamily="18" charset="0"/>
              </a:rPr>
              <a:t>Architecture</a:t>
            </a:r>
            <a:r>
              <a:rPr lang="en-US" sz="1800" dirty="0">
                <a:solidFill>
                  <a:schemeClr val="tx1"/>
                </a:solidFill>
                <a:latin typeface="Times New Roman" panose="02020603050405020304" pitchFamily="18" charset="0"/>
                <a:ea typeface="Cambria Math" pitchFamily="18" charset="0"/>
                <a:cs typeface="Times New Roman" panose="02020603050405020304" pitchFamily="18" charset="0"/>
              </a:rPr>
              <a:t>: Implement a seq2seq model with attention and a Transformer-based model, such as BART or T5, for text summarization. Both models should be trained using the same </a:t>
            </a:r>
            <a:r>
              <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rPr>
              <a:t>hyper parameters, </a:t>
            </a:r>
            <a:r>
              <a:rPr lang="en-US" sz="1800" dirty="0">
                <a:solidFill>
                  <a:schemeClr val="tx1"/>
                </a:solidFill>
                <a:latin typeface="Times New Roman" panose="02020603050405020304" pitchFamily="18" charset="0"/>
                <a:ea typeface="Cambria Math" pitchFamily="18" charset="0"/>
                <a:cs typeface="Times New Roman" panose="02020603050405020304" pitchFamily="18" charset="0"/>
              </a:rPr>
              <a:t>such as the number of layers, hidden size, batch size, and learning rate</a:t>
            </a:r>
            <a:r>
              <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rPr>
              <a:t>.</a:t>
            </a:r>
          </a:p>
        </p:txBody>
      </p:sp>
      <p:pic>
        <p:nvPicPr>
          <p:cNvPr id="6" name="Picture 5" descr="Chart, sunburst chart&#10;&#10;Description automatically generated">
            <a:extLst>
              <a:ext uri="{FF2B5EF4-FFF2-40B4-BE49-F238E27FC236}">
                <a16:creationId xmlns:a16="http://schemas.microsoft.com/office/drawing/2014/main" id="{4A634A75-2E32-FBF8-436E-F2FD9C7BC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400" y="-13323"/>
            <a:ext cx="971600" cy="941045"/>
          </a:xfrm>
          <a:prstGeom prst="rect">
            <a:avLst/>
          </a:prstGeom>
        </p:spPr>
      </p:pic>
    </p:spTree>
    <p:extLst>
      <p:ext uri="{BB962C8B-B14F-4D97-AF65-F5344CB8AC3E}">
        <p14:creationId xmlns:p14="http://schemas.microsoft.com/office/powerpoint/2010/main" val="1874705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635"/>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sz="3200" b="1" kern="0" dirty="0">
              <a:solidFill>
                <a:schemeClr val="bg1"/>
              </a:solidFill>
              <a:latin typeface="Times New Roman" pitchFamily="18" charset="0"/>
              <a:cs typeface="Times New Roman" pitchFamily="18" charset="0"/>
              <a:sym typeface="Arial"/>
            </a:endParaRPr>
          </a:p>
        </p:txBody>
      </p:sp>
      <p:sp>
        <p:nvSpPr>
          <p:cNvPr id="9" name="Title 8"/>
          <p:cNvSpPr>
            <a:spLocks noGrp="1"/>
          </p:cNvSpPr>
          <p:nvPr>
            <p:ph type="ctrTitle"/>
          </p:nvPr>
        </p:nvSpPr>
        <p:spPr>
          <a:xfrm>
            <a:off x="0" y="119269"/>
            <a:ext cx="8858280" cy="854765"/>
          </a:xfrm>
        </p:spPr>
        <p:txBody>
          <a:bodyPr>
            <a:noAutofit/>
          </a:bodyPr>
          <a:lstStyle/>
          <a:p>
            <a:pPr algn="l"/>
            <a:r>
              <a:rPr lang="en-US" sz="3200" dirty="0">
                <a:solidFill>
                  <a:schemeClr val="bg1"/>
                </a:solidFill>
                <a:latin typeface="Times New Roman" panose="02020603050405020304" pitchFamily="18" charset="0"/>
                <a:cs typeface="Times New Roman" panose="02020603050405020304" pitchFamily="18" charset="0"/>
              </a:rPr>
              <a:t>Comparative </a:t>
            </a:r>
            <a:r>
              <a:rPr lang="en-US" sz="3200" dirty="0" smtClean="0">
                <a:solidFill>
                  <a:schemeClr val="bg1"/>
                </a:solidFill>
                <a:latin typeface="Times New Roman" panose="02020603050405020304" pitchFamily="18" charset="0"/>
                <a:cs typeface="Times New Roman" panose="02020603050405020304" pitchFamily="18" charset="0"/>
              </a:rPr>
              <a:t>study</a:t>
            </a:r>
            <a:endParaRPr lang="en-US" sz="3200" dirty="0">
              <a:latin typeface="Algerian" pitchFamily="82" charset="0"/>
            </a:endParaRPr>
          </a:p>
        </p:txBody>
      </p:sp>
      <p:sp>
        <p:nvSpPr>
          <p:cNvPr id="10" name="Subtitle 9"/>
          <p:cNvSpPr>
            <a:spLocks noGrp="1"/>
          </p:cNvSpPr>
          <p:nvPr>
            <p:ph type="subTitle" idx="1"/>
          </p:nvPr>
        </p:nvSpPr>
        <p:spPr>
          <a:xfrm>
            <a:off x="251520" y="1124744"/>
            <a:ext cx="8352928" cy="5400600"/>
          </a:xfrm>
        </p:spPr>
        <p:txBody>
          <a:bodyPr>
            <a:noAutofit/>
          </a:bodyPr>
          <a:lstStyle/>
          <a:p>
            <a:pPr marL="514350" indent="-514350" algn="l">
              <a:lnSpc>
                <a:spcPct val="170000"/>
              </a:lnSpc>
              <a:buFont typeface="+mj-lt"/>
              <a:buAutoNum type="arabicPeriod" startAt="4"/>
            </a:pPr>
            <a:r>
              <a:rPr lang="en-US" sz="1800" u="sng" dirty="0">
                <a:solidFill>
                  <a:schemeClr val="tx1"/>
                </a:solidFill>
                <a:latin typeface="Times New Roman" panose="02020603050405020304" pitchFamily="18" charset="0"/>
                <a:ea typeface="Cambria Math" pitchFamily="18" charset="0"/>
                <a:cs typeface="Times New Roman" panose="02020603050405020304" pitchFamily="18" charset="0"/>
              </a:rPr>
              <a:t>Evaluation Metrics</a:t>
            </a:r>
            <a:r>
              <a:rPr lang="en-US" sz="1800" dirty="0">
                <a:solidFill>
                  <a:schemeClr val="tx1"/>
                </a:solidFill>
                <a:latin typeface="Times New Roman" panose="02020603050405020304" pitchFamily="18" charset="0"/>
                <a:ea typeface="Cambria Math" pitchFamily="18" charset="0"/>
                <a:cs typeface="Times New Roman" panose="02020603050405020304" pitchFamily="18" charset="0"/>
              </a:rPr>
              <a:t>: Use standard evaluation metrics for text summarization, such as ROUGE (Recall-Oriented Understudy for Gisting Evaluation) and BLEU (Bilingual Evaluation Understudy).</a:t>
            </a:r>
          </a:p>
          <a:p>
            <a:pPr marL="514350" indent="-514350" algn="l">
              <a:lnSpc>
                <a:spcPct val="170000"/>
              </a:lnSpc>
              <a:buAutoNum type="arabicPeriod" startAt="4"/>
            </a:pPr>
            <a:r>
              <a:rPr lang="en-US" sz="1800" u="sng" dirty="0">
                <a:solidFill>
                  <a:schemeClr val="tx1"/>
                </a:solidFill>
                <a:latin typeface="Times New Roman" panose="02020603050405020304" pitchFamily="18" charset="0"/>
                <a:ea typeface="Cambria Math" pitchFamily="18" charset="0"/>
                <a:cs typeface="Times New Roman" panose="02020603050405020304" pitchFamily="18" charset="0"/>
              </a:rPr>
              <a:t>Training and </a:t>
            </a:r>
            <a:r>
              <a:rPr lang="en-US" sz="1800" u="sng" dirty="0" smtClean="0">
                <a:solidFill>
                  <a:schemeClr val="tx1"/>
                </a:solidFill>
                <a:latin typeface="Times New Roman" panose="02020603050405020304" pitchFamily="18" charset="0"/>
                <a:ea typeface="Cambria Math" pitchFamily="18" charset="0"/>
                <a:cs typeface="Times New Roman" panose="02020603050405020304" pitchFamily="18" charset="0"/>
              </a:rPr>
              <a:t>Testing</a:t>
            </a:r>
            <a:r>
              <a:rPr lang="en-US" sz="1800" dirty="0" smtClean="0">
                <a:solidFill>
                  <a:schemeClr val="tx1"/>
                </a:solidFill>
                <a:latin typeface="Times New Roman" panose="02020603050405020304" pitchFamily="18" charset="0"/>
                <a:ea typeface="Cambria Math" pitchFamily="18" charset="0"/>
                <a:cs typeface="Times New Roman" panose="02020603050405020304" pitchFamily="18" charset="0"/>
              </a:rPr>
              <a:t>:</a:t>
            </a:r>
            <a:r>
              <a:rPr lang="en-US" sz="1800" u="sng" dirty="0" smtClean="0">
                <a:solidFill>
                  <a:schemeClr val="tx1"/>
                </a:solidFill>
                <a:latin typeface="Times New Roman" panose="02020603050405020304" pitchFamily="18" charset="0"/>
                <a:ea typeface="Cambria Math" pitchFamily="18" charset="0"/>
                <a:cs typeface="Times New Roman" panose="02020603050405020304" pitchFamily="18" charset="0"/>
              </a:rPr>
              <a:t> </a:t>
            </a:r>
            <a:r>
              <a:rPr lang="en-US" sz="1800" dirty="0">
                <a:solidFill>
                  <a:schemeClr val="tx1"/>
                </a:solidFill>
                <a:latin typeface="Times New Roman" panose="02020603050405020304" pitchFamily="18" charset="0"/>
                <a:ea typeface="Cambria Math" pitchFamily="18" charset="0"/>
                <a:cs typeface="Times New Roman" panose="02020603050405020304" pitchFamily="18" charset="0"/>
              </a:rPr>
              <a:t>Train both models on the training set and validate them on the validation set. Select the best performing model based on the validation set results and test it on the test set.</a:t>
            </a:r>
          </a:p>
          <a:p>
            <a:pPr marL="514350" indent="-514350" algn="l">
              <a:lnSpc>
                <a:spcPct val="170000"/>
              </a:lnSpc>
              <a:buAutoNum type="arabicPeriod" startAt="4"/>
            </a:pPr>
            <a:r>
              <a:rPr lang="en-US" sz="1800" u="sng" dirty="0">
                <a:solidFill>
                  <a:schemeClr val="tx1"/>
                </a:solidFill>
                <a:latin typeface="Times New Roman" panose="02020603050405020304" pitchFamily="18" charset="0"/>
                <a:ea typeface="Cambria Math" pitchFamily="18" charset="0"/>
                <a:cs typeface="Times New Roman" panose="02020603050405020304" pitchFamily="18" charset="0"/>
              </a:rPr>
              <a:t>Comparative Analysis</a:t>
            </a:r>
            <a:r>
              <a:rPr lang="en-US" sz="1800" dirty="0">
                <a:solidFill>
                  <a:schemeClr val="tx1"/>
                </a:solidFill>
                <a:latin typeface="Times New Roman" panose="02020603050405020304" pitchFamily="18" charset="0"/>
                <a:ea typeface="Cambria Math" pitchFamily="18" charset="0"/>
                <a:cs typeface="Times New Roman" panose="02020603050405020304" pitchFamily="18" charset="0"/>
              </a:rPr>
              <a:t>: Compare the performance of the seq2seq model with attention and the Transformer-based model on the test set using ROUGE and BLEU scores. Additionally, analyze the quality of the generated summaries by conducting a manual evaluation, such as assessing the readability, coherence, and informativeness of the summaries.</a:t>
            </a:r>
          </a:p>
        </p:txBody>
      </p:sp>
      <p:pic>
        <p:nvPicPr>
          <p:cNvPr id="6" name="Picture 5" descr="Chart, sunburst chart&#10;&#10;Description automatically generated">
            <a:extLst>
              <a:ext uri="{FF2B5EF4-FFF2-40B4-BE49-F238E27FC236}">
                <a16:creationId xmlns:a16="http://schemas.microsoft.com/office/drawing/2014/main" id="{4A634A75-2E32-FBF8-436E-F2FD9C7BC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400" y="-13323"/>
            <a:ext cx="971600" cy="941045"/>
          </a:xfrm>
          <a:prstGeom prst="rect">
            <a:avLst/>
          </a:prstGeom>
        </p:spPr>
      </p:pic>
    </p:spTree>
    <p:extLst>
      <p:ext uri="{BB962C8B-B14F-4D97-AF65-F5344CB8AC3E}">
        <p14:creationId xmlns:p14="http://schemas.microsoft.com/office/powerpoint/2010/main" val="2704103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932</Words>
  <Application>Microsoft Office PowerPoint</Application>
  <PresentationFormat>On-screen Show (4:3)</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Cambria Math</vt:lpstr>
      <vt:lpstr>Times New Roman</vt:lpstr>
      <vt:lpstr>Office Theme</vt:lpstr>
      <vt:lpstr>Title :  Utilizing Deep Learning Approaches for Text Summarization</vt:lpstr>
      <vt:lpstr>Abstract  </vt:lpstr>
      <vt:lpstr>Introduction </vt:lpstr>
      <vt:lpstr>PowerPoint Presentation</vt:lpstr>
      <vt:lpstr>PowerPoint Presentation</vt:lpstr>
      <vt:lpstr>Objectives</vt:lpstr>
      <vt:lpstr>Existing System </vt:lpstr>
      <vt:lpstr>Comparative study</vt:lpstr>
      <vt:lpstr>Comparative study</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Glory </cp:lastModifiedBy>
  <cp:revision>23</cp:revision>
  <dcterms:created xsi:type="dcterms:W3CDTF">2021-12-15T17:43:59Z</dcterms:created>
  <dcterms:modified xsi:type="dcterms:W3CDTF">2023-05-05T06:42:02Z</dcterms:modified>
</cp:coreProperties>
</file>