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2" r:id="rId1"/>
  </p:sldMasterIdLst>
  <p:sldIdLst>
    <p:sldId id="256" r:id="rId2"/>
    <p:sldId id="268" r:id="rId3"/>
    <p:sldId id="258" r:id="rId4"/>
    <p:sldId id="260" r:id="rId5"/>
    <p:sldId id="270" r:id="rId6"/>
    <p:sldId id="263" r:id="rId7"/>
    <p:sldId id="266" r:id="rId8"/>
    <p:sldId id="271" r:id="rId9"/>
    <p:sldId id="267" r:id="rId10"/>
    <p:sldId id="269" r:id="rId11"/>
    <p:sldId id="273" r:id="rId12"/>
    <p:sldId id="274" r:id="rId13"/>
    <p:sldId id="275" r:id="rId14"/>
    <p:sldId id="276" r:id="rId15"/>
    <p:sldId id="277" r:id="rId16"/>
    <p:sldId id="279" r:id="rId17"/>
    <p:sldId id="280" r:id="rId18"/>
    <p:sldId id="281" r:id="rId19"/>
    <p:sldId id="282" r:id="rId20"/>
    <p:sldId id="283" r:id="rId21"/>
    <p:sldId id="278"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D8126-E9BA-4766-B9CE-2FC70D0A0292}" v="2429" dt="2024-01-02T22:52:40.153"/>
    <p1510:client id="{8C947D30-7C9E-44B2-AC77-0D06D4F0574D}" v="3" dt="2024-01-02T22:15:36.957"/>
    <p1510:client id="{A2EF8F37-012D-454F-88DF-604AFF061787}" v="1778" dt="2024-01-01T19:10:19.165"/>
    <p1510:client id="{B5F957D2-3A91-49F8-A079-51661C15A181}" v="143" dt="2023-12-09T21:21:26.828"/>
    <p1510:client id="{BA980026-93A4-419E-86DB-2114005D5596}" v="607" dt="2023-12-09T12:09:10.987"/>
    <p1510:client id="{CC7B8FAC-8AA2-4C9A-91D7-852642B60981}" v="9" dt="2023-12-09T21:14:57.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1/4/2024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84560878"/>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59CD-DA3A-463F-AFEF-A68838A6859B}" type="datetimeFigureOut">
              <a:rPr lang="en-US" dirty="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0542883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2A925-E007-46C2-84AB-35EE10DCAD39}" type="datetimeFigureOut">
              <a:rPr lang="en-US" dirty="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9528299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C2DCB-466C-4061-8D51-D3254DD77FA1}" type="datetimeFigureOut">
              <a:rPr lang="en-US" dirty="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3591851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1/4/2024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64188054"/>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5DB09B-D413-414E-B13F-B1984CD8FF65}" type="datetimeFigureOut">
              <a:rPr lang="en-US" dirty="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9240955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38F992-55E7-4B2D-A6F1-8C9243CBFE1B}" type="datetimeFigureOut">
              <a:rPr lang="en-US" dirty="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9595063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298110-BAA6-4256-A2E5-BB66A47D2616}" type="datetimeFigureOut">
              <a:rPr lang="en-US" dirty="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0078907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4402601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7920981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1/4/2024</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2037442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1/4/2024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410138834"/>
      </p:ext>
    </p:extLst>
  </p:cSld>
  <p:clrMap bg1="dk1" tx1="lt1" bg2="dk2" tx2="lt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Lst>
  <p:transition spd="slow">
    <p:push dir="u"/>
  </p:transition>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01BF971-9E14-43CF-A805-E745DD230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3BE99D3F-C83E-422A-B9DF-76A54293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useBgFill="1">
        <p:nvSpPr>
          <p:cNvPr id="20" name="Rectangle 19">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0E1DF34F-6753-A5EA-7C97-C8F2E866080B}"/>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p:cNvSpPr>
            <a:spLocks noGrp="1"/>
          </p:cNvSpPr>
          <p:nvPr>
            <p:ph type="ctrTitle"/>
          </p:nvPr>
        </p:nvSpPr>
        <p:spPr>
          <a:xfrm>
            <a:off x="851140" y="455689"/>
            <a:ext cx="10575984" cy="3154390"/>
          </a:xfrm>
        </p:spPr>
        <p:txBody>
          <a:bodyPr vert="horz" lIns="91440" tIns="45720" rIns="91440" bIns="45720" rtlCol="0" anchor="ctr">
            <a:noAutofit/>
          </a:bodyPr>
          <a:lstStyle/>
          <a:p>
            <a:pPr algn="l">
              <a:lnSpc>
                <a:spcPct val="90000"/>
              </a:lnSpc>
            </a:pPr>
            <a:r>
              <a:rPr lang="en-US" sz="4000" b="1" cap="none" spc="0">
                <a:solidFill>
                  <a:schemeClr val="tx1">
                    <a:lumMod val="85000"/>
                    <a:lumOff val="15000"/>
                  </a:schemeClr>
                </a:solidFill>
              </a:rPr>
              <a:t>Information &amp; communication technologies: A comprehensive overview</a:t>
            </a:r>
            <a:endParaRPr lang="en-US"/>
          </a:p>
        </p:txBody>
      </p:sp>
      <p:sp>
        <p:nvSpPr>
          <p:cNvPr id="3" name="Subtitle 2"/>
          <p:cNvSpPr>
            <a:spLocks noGrp="1"/>
          </p:cNvSpPr>
          <p:nvPr>
            <p:ph type="subTitle" idx="1"/>
          </p:nvPr>
        </p:nvSpPr>
        <p:spPr>
          <a:xfrm>
            <a:off x="1066800" y="2635082"/>
            <a:ext cx="10058400" cy="3399958"/>
          </a:xfrm>
        </p:spPr>
        <p:txBody>
          <a:bodyPr vert="horz" lIns="91440" tIns="45720" rIns="91440" bIns="45720" rtlCol="0" anchor="t">
            <a:noAutofit/>
          </a:bodyPr>
          <a:lstStyle/>
          <a:p>
            <a:pPr algn="l">
              <a:spcAft>
                <a:spcPts val="600"/>
              </a:spcAft>
            </a:pPr>
            <a:endParaRPr lang="en-US" b="1">
              <a:solidFill>
                <a:schemeClr val="tx1"/>
              </a:solidFill>
            </a:endParaRPr>
          </a:p>
          <a:p>
            <a:pPr algn="l">
              <a:spcAft>
                <a:spcPts val="600"/>
              </a:spcAft>
            </a:pPr>
            <a:endParaRPr lang="en-US" b="1">
              <a:solidFill>
                <a:schemeClr val="tx1"/>
              </a:solidFill>
            </a:endParaRPr>
          </a:p>
          <a:p>
            <a:pPr algn="l">
              <a:spcAft>
                <a:spcPts val="600"/>
              </a:spcAft>
            </a:pPr>
            <a:endParaRPr lang="en-US" b="1">
              <a:solidFill>
                <a:schemeClr val="tx1"/>
              </a:solidFill>
            </a:endParaRPr>
          </a:p>
          <a:p>
            <a:pPr algn="l">
              <a:spcAft>
                <a:spcPts val="600"/>
              </a:spcAft>
            </a:pPr>
            <a:endParaRPr lang="en-US" b="1">
              <a:solidFill>
                <a:schemeClr val="tx1"/>
              </a:solidFill>
            </a:endParaRPr>
          </a:p>
          <a:p>
            <a:pPr algn="l">
              <a:spcAft>
                <a:spcPts val="600"/>
              </a:spcAft>
            </a:pPr>
            <a:endParaRPr lang="en-US" b="1">
              <a:solidFill>
                <a:schemeClr val="tx1"/>
              </a:solidFill>
            </a:endParaRPr>
          </a:p>
          <a:p>
            <a:pPr algn="l">
              <a:spcAft>
                <a:spcPts val="600"/>
              </a:spcAft>
            </a:pPr>
            <a:r>
              <a:rPr lang="en-US" sz="2100" b="1">
                <a:solidFill>
                  <a:schemeClr val="tx1"/>
                </a:solidFill>
              </a:rPr>
              <a:t>Course: Office and Web</a:t>
            </a:r>
            <a:endParaRPr lang="en-US" sz="2100" b="1" i="1">
              <a:solidFill>
                <a:schemeClr val="tx1"/>
              </a:solidFill>
            </a:endParaRPr>
          </a:p>
          <a:p>
            <a:pPr algn="l"/>
            <a:r>
              <a:rPr lang="en-US" sz="2100" b="1">
                <a:solidFill>
                  <a:schemeClr val="tx1"/>
                </a:solidFill>
              </a:rPr>
              <a:t>University: USTHB – computer science engineering</a:t>
            </a:r>
          </a:p>
          <a:p>
            <a:pPr algn="l"/>
            <a:endParaRPr lang="en-US" sz="2100" b="1">
              <a:solidFill>
                <a:schemeClr val="tx1"/>
              </a:solidFill>
            </a:endParaRPr>
          </a:p>
          <a:p>
            <a:pPr algn="l">
              <a:spcAft>
                <a:spcPts val="600"/>
              </a:spcAft>
            </a:pPr>
            <a:r>
              <a:rPr lang="en-US" sz="2100" b="1">
                <a:solidFill>
                  <a:schemeClr val="tx1"/>
                </a:solidFill>
              </a:rPr>
              <a:t>Made by the following students of the C section</a:t>
            </a:r>
            <a:r>
              <a:rPr lang="en-US" sz="2100" b="1" i="1">
                <a:solidFill>
                  <a:schemeClr val="tx1"/>
                </a:solidFill>
              </a:rPr>
              <a:t>: </a:t>
            </a:r>
            <a:r>
              <a:rPr lang="en-US" sz="2100" b="1" i="1" err="1">
                <a:solidFill>
                  <a:schemeClr val="tx1"/>
                </a:solidFill>
              </a:rPr>
              <a:t>Rihane</a:t>
            </a:r>
            <a:r>
              <a:rPr lang="en-US" sz="2100" b="1" i="1">
                <a:solidFill>
                  <a:schemeClr val="tx1"/>
                </a:solidFill>
              </a:rPr>
              <a:t> GHAZI, </a:t>
            </a:r>
            <a:r>
              <a:rPr lang="en-US" sz="2100" b="1" i="1" err="1">
                <a:solidFill>
                  <a:schemeClr val="tx1"/>
                </a:solidFill>
              </a:rPr>
              <a:t>Djad</a:t>
            </a:r>
            <a:r>
              <a:rPr lang="en-US" sz="2100" b="1" i="1">
                <a:solidFill>
                  <a:schemeClr val="tx1"/>
                </a:solidFill>
              </a:rPr>
              <a:t> Abdelhafid CHIBANI, Bouchra ZAIDI, Yasmine BELHEDID, Neil ISSOLAH</a:t>
            </a:r>
          </a:p>
        </p:txBody>
      </p:sp>
      <p:sp>
        <p:nvSpPr>
          <p:cNvPr id="22" name="Rectangle 21">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02C216-89F3-D938-CF96-F4B48D973239}"/>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70653B0B-A1A2-9EC1-F712-A0A6161614D5}"/>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8A924959-A4F7-43F9-B136-BD9F2B25B8D0}"/>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a:t>
            </a:r>
            <a:r>
              <a:rPr lang="en-GB" sz="3400" b="1"/>
              <a:t>3.6. Cybersecurity:</a:t>
            </a:r>
          </a:p>
        </p:txBody>
      </p:sp>
      <p:sp>
        <p:nvSpPr>
          <p:cNvPr id="4" name="Text Placeholder 3">
            <a:extLst>
              <a:ext uri="{FF2B5EF4-FFF2-40B4-BE49-F238E27FC236}">
                <a16:creationId xmlns:a16="http://schemas.microsoft.com/office/drawing/2014/main" id="{0F3A2AC2-47FA-2A9B-8B57-704E880DFF3E}"/>
              </a:ext>
            </a:extLst>
          </p:cNvPr>
          <p:cNvSpPr>
            <a:spLocks noGrp="1"/>
          </p:cNvSpPr>
          <p:nvPr>
            <p:ph type="body" idx="1"/>
          </p:nvPr>
        </p:nvSpPr>
        <p:spPr>
          <a:xfrm>
            <a:off x="595395" y="1930560"/>
            <a:ext cx="4754880" cy="640080"/>
          </a:xfrm>
        </p:spPr>
        <p:txBody>
          <a:bodyPr>
            <a:noAutofit/>
          </a:bodyPr>
          <a:lstStyle/>
          <a:p>
            <a:r>
              <a:rPr lang="en-GB" sz="2300" b="1">
                <a:solidFill>
                  <a:schemeClr val="tx1">
                    <a:lumMod val="85000"/>
                    <a:lumOff val="15000"/>
                  </a:schemeClr>
                </a:solidFill>
                <a:latin typeface="+mj-lt"/>
              </a:rPr>
              <a:t>Cybersecurity frameworks</a:t>
            </a:r>
          </a:p>
        </p:txBody>
      </p:sp>
      <p:sp>
        <p:nvSpPr>
          <p:cNvPr id="6" name="Text Placeholder 5">
            <a:extLst>
              <a:ext uri="{FF2B5EF4-FFF2-40B4-BE49-F238E27FC236}">
                <a16:creationId xmlns:a16="http://schemas.microsoft.com/office/drawing/2014/main" id="{6FB920F8-A3AF-8C12-D5CB-F4A5C8F51856}"/>
              </a:ext>
            </a:extLst>
          </p:cNvPr>
          <p:cNvSpPr>
            <a:spLocks noGrp="1"/>
          </p:cNvSpPr>
          <p:nvPr>
            <p:ph type="body" sz="quarter" idx="3"/>
          </p:nvPr>
        </p:nvSpPr>
        <p:spPr>
          <a:xfrm>
            <a:off x="5136915" y="1930560"/>
            <a:ext cx="4754880" cy="640080"/>
          </a:xfrm>
        </p:spPr>
        <p:txBody>
          <a:bodyPr>
            <a:normAutofit/>
          </a:bodyPr>
          <a:lstStyle/>
          <a:p>
            <a:r>
              <a:rPr lang="en-GB" sz="2400" b="1">
                <a:solidFill>
                  <a:schemeClr val="tx1">
                    <a:lumMod val="85000"/>
                    <a:lumOff val="15000"/>
                  </a:schemeClr>
                </a:solidFill>
                <a:latin typeface="+mj-lt"/>
              </a:rPr>
              <a:t>Security tools</a:t>
            </a:r>
          </a:p>
        </p:txBody>
      </p:sp>
      <p:sp>
        <p:nvSpPr>
          <p:cNvPr id="7" name="Content Placeholder 6">
            <a:extLst>
              <a:ext uri="{FF2B5EF4-FFF2-40B4-BE49-F238E27FC236}">
                <a16:creationId xmlns:a16="http://schemas.microsoft.com/office/drawing/2014/main" id="{F87A2D91-2776-C4F4-A56E-61C68126139B}"/>
              </a:ext>
            </a:extLst>
          </p:cNvPr>
          <p:cNvSpPr>
            <a:spLocks noGrp="1"/>
          </p:cNvSpPr>
          <p:nvPr>
            <p:ph sz="quarter" idx="4"/>
          </p:nvPr>
        </p:nvSpPr>
        <p:spPr>
          <a:xfrm>
            <a:off x="6459633" y="2655939"/>
            <a:ext cx="4754880" cy="3200400"/>
          </a:xfrm>
        </p:spPr>
        <p:txBody>
          <a:bodyPr vert="horz" lIns="91440" tIns="45720" rIns="91440" bIns="45720" rtlCol="0" anchor="t">
            <a:noAutofit/>
          </a:bodyPr>
          <a:lstStyle/>
          <a:p>
            <a:pPr marL="0" indent="0">
              <a:buNone/>
            </a:pPr>
            <a:r>
              <a:rPr lang="en-GB" sz="2100">
                <a:ea typeface="+mn-lt"/>
                <a:cs typeface="+mn-lt"/>
              </a:rPr>
              <a:t>Cybersecurity tools like Nessus and Qualys assess vulnerabilities, Metasploit and Burp Suite simulate attacks, and Snort and Splunk monitor for suspicious activities, collectively forming an essential arsenal for organizations to proactively defend against cyber threats.</a:t>
            </a:r>
            <a:endParaRPr lang="en-US" sz="2100">
              <a:ea typeface="+mn-lt"/>
              <a:cs typeface="+mn-lt"/>
            </a:endParaRPr>
          </a:p>
        </p:txBody>
      </p:sp>
      <p:sp>
        <p:nvSpPr>
          <p:cNvPr id="10" name="Content Placeholder 9">
            <a:extLst>
              <a:ext uri="{FF2B5EF4-FFF2-40B4-BE49-F238E27FC236}">
                <a16:creationId xmlns:a16="http://schemas.microsoft.com/office/drawing/2014/main" id="{003E716D-F8D2-F814-BB47-8BCC075D4473}"/>
              </a:ext>
            </a:extLst>
          </p:cNvPr>
          <p:cNvSpPr>
            <a:spLocks noGrp="1"/>
          </p:cNvSpPr>
          <p:nvPr>
            <p:ph sz="half" idx="2"/>
          </p:nvPr>
        </p:nvSpPr>
        <p:spPr>
          <a:xfrm>
            <a:off x="839810" y="2396464"/>
            <a:ext cx="5071181" cy="3559834"/>
          </a:xfrm>
        </p:spPr>
        <p:txBody>
          <a:bodyPr vert="horz" lIns="91440" tIns="45720" rIns="91440" bIns="45720" rtlCol="0" anchor="t">
            <a:noAutofit/>
          </a:bodyPr>
          <a:lstStyle/>
          <a:p>
            <a:pPr>
              <a:buNone/>
            </a:pPr>
            <a:br>
              <a:rPr lang="en-US"/>
            </a:br>
            <a:r>
              <a:rPr lang="en-US" sz="2100">
                <a:ea typeface="+mn-lt"/>
                <a:cs typeface="+mn-lt"/>
              </a:rPr>
              <a:t>NIST and ISO/IEC 27001 cybersecurity frameworks serve as benchmarks for organizations, offering guidelines for effective practices. NIST emphasizes functions, while ISO/IEC 27001 focuses on Information Security Management Systems and continual improvement, collectively enhancing cybersecurity measures.</a:t>
            </a:r>
          </a:p>
          <a:p>
            <a:pPr>
              <a:buNone/>
            </a:pPr>
            <a:br>
              <a:rPr lang="en-US"/>
            </a:br>
            <a:endParaRPr lang="en-US" sz="2000"/>
          </a:p>
          <a:p>
            <a:pPr marL="0" indent="0">
              <a:buNone/>
            </a:pPr>
            <a:r>
              <a:rPr lang="en-GB" sz="2000">
                <a:ea typeface="+mn-lt"/>
                <a:cs typeface="+mn-lt"/>
              </a:rPr>
              <a:t>s.</a:t>
            </a:r>
            <a:endParaRPr lang="en-GB" sz="2000"/>
          </a:p>
        </p:txBody>
      </p:sp>
      <p:pic>
        <p:nvPicPr>
          <p:cNvPr id="3" name="Picture 2" descr="Cyber security ">
            <a:extLst>
              <a:ext uri="{FF2B5EF4-FFF2-40B4-BE49-F238E27FC236}">
                <a16:creationId xmlns:a16="http://schemas.microsoft.com/office/drawing/2014/main" id="{C7D01D88-C2E5-254F-1CFA-63CB8227A02A}"/>
              </a:ext>
            </a:extLst>
          </p:cNvPr>
          <p:cNvPicPr>
            <a:picLocks noChangeAspect="1"/>
          </p:cNvPicPr>
          <p:nvPr/>
        </p:nvPicPr>
        <p:blipFill>
          <a:blip r:embed="rId3"/>
          <a:stretch>
            <a:fillRect/>
          </a:stretch>
        </p:blipFill>
        <p:spPr>
          <a:xfrm>
            <a:off x="8750060" y="792193"/>
            <a:ext cx="1161692" cy="1132938"/>
          </a:xfrm>
          <a:prstGeom prst="rect">
            <a:avLst/>
          </a:prstGeom>
        </p:spPr>
      </p:pic>
    </p:spTree>
    <p:extLst>
      <p:ext uri="{BB962C8B-B14F-4D97-AF65-F5344CB8AC3E}">
        <p14:creationId xmlns:p14="http://schemas.microsoft.com/office/powerpoint/2010/main" val="20813602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C7068F-49B9-AF27-FFE0-A0B69BADBF7F}"/>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85D0ECA6-F39C-4837-2AEC-397742D7DE31}"/>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7FEC69C8-11B2-5767-0D1D-38222413F157}"/>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a:t>
            </a:r>
            <a:r>
              <a:rPr lang="en-GB" sz="3300" b="1"/>
              <a:t>3.7. </a:t>
            </a:r>
            <a:r>
              <a:rPr lang="en-GB" sz="3300" b="1">
                <a:solidFill>
                  <a:schemeClr val="tx1"/>
                </a:solidFill>
                <a:latin typeface="Century Gothic"/>
                <a:cs typeface="Arial"/>
              </a:rPr>
              <a:t>Artificial Intelligence &amp; Machine Learning</a:t>
            </a:r>
            <a:r>
              <a:rPr lang="en-GB" sz="3300" b="1"/>
              <a:t>:</a:t>
            </a:r>
          </a:p>
        </p:txBody>
      </p:sp>
      <p:sp>
        <p:nvSpPr>
          <p:cNvPr id="4" name="Text Placeholder 3">
            <a:extLst>
              <a:ext uri="{FF2B5EF4-FFF2-40B4-BE49-F238E27FC236}">
                <a16:creationId xmlns:a16="http://schemas.microsoft.com/office/drawing/2014/main" id="{49FA2F0E-70B8-9934-FAF4-7CF12EFED6A2}"/>
              </a:ext>
            </a:extLst>
          </p:cNvPr>
          <p:cNvSpPr>
            <a:spLocks noGrp="1"/>
          </p:cNvSpPr>
          <p:nvPr>
            <p:ph type="body" idx="1"/>
          </p:nvPr>
        </p:nvSpPr>
        <p:spPr>
          <a:xfrm>
            <a:off x="1069848" y="2074334"/>
            <a:ext cx="4754880" cy="640080"/>
          </a:xfrm>
        </p:spPr>
        <p:txBody>
          <a:bodyPr>
            <a:noAutofit/>
          </a:bodyPr>
          <a:lstStyle/>
          <a:p>
            <a:pPr algn="l"/>
            <a:r>
              <a:rPr lang="en-GB" sz="2300" b="1">
                <a:solidFill>
                  <a:schemeClr val="tx1">
                    <a:lumMod val="85000"/>
                    <a:lumOff val="15000"/>
                  </a:schemeClr>
                </a:solidFill>
                <a:latin typeface="+mj-lt"/>
              </a:rPr>
              <a:t>IA &amp; ML concepts</a:t>
            </a:r>
            <a:endParaRPr lang="en-US">
              <a:solidFill>
                <a:schemeClr val="tx1">
                  <a:lumMod val="85000"/>
                  <a:lumOff val="15000"/>
                </a:schemeClr>
              </a:solidFill>
            </a:endParaRPr>
          </a:p>
        </p:txBody>
      </p:sp>
      <p:sp>
        <p:nvSpPr>
          <p:cNvPr id="6" name="Text Placeholder 5">
            <a:extLst>
              <a:ext uri="{FF2B5EF4-FFF2-40B4-BE49-F238E27FC236}">
                <a16:creationId xmlns:a16="http://schemas.microsoft.com/office/drawing/2014/main" id="{9509D405-3302-49FF-3BD7-D74926C55114}"/>
              </a:ext>
            </a:extLst>
          </p:cNvPr>
          <p:cNvSpPr>
            <a:spLocks noGrp="1"/>
          </p:cNvSpPr>
          <p:nvPr>
            <p:ph type="body" sz="quarter" idx="3"/>
          </p:nvPr>
        </p:nvSpPr>
        <p:spPr>
          <a:xfrm>
            <a:off x="6718424" y="2074334"/>
            <a:ext cx="4409824" cy="640080"/>
          </a:xfrm>
        </p:spPr>
        <p:txBody>
          <a:bodyPr>
            <a:normAutofit/>
          </a:bodyPr>
          <a:lstStyle/>
          <a:p>
            <a:pPr algn="l"/>
            <a:r>
              <a:rPr lang="en-GB" sz="2400" b="1">
                <a:solidFill>
                  <a:schemeClr val="tx1">
                    <a:lumMod val="85000"/>
                    <a:lumOff val="15000"/>
                  </a:schemeClr>
                </a:solidFill>
                <a:latin typeface="+mj-lt"/>
              </a:rPr>
              <a:t>Applications</a:t>
            </a:r>
            <a:endParaRPr lang="en-US">
              <a:solidFill>
                <a:schemeClr val="tx1">
                  <a:lumMod val="85000"/>
                  <a:lumOff val="15000"/>
                </a:schemeClr>
              </a:solidFill>
            </a:endParaRPr>
          </a:p>
        </p:txBody>
      </p:sp>
      <p:sp>
        <p:nvSpPr>
          <p:cNvPr id="7" name="Content Placeholder 6">
            <a:extLst>
              <a:ext uri="{FF2B5EF4-FFF2-40B4-BE49-F238E27FC236}">
                <a16:creationId xmlns:a16="http://schemas.microsoft.com/office/drawing/2014/main" id="{4E509AD0-DEA6-11BC-11F9-1A15D88983AF}"/>
              </a:ext>
            </a:extLst>
          </p:cNvPr>
          <p:cNvSpPr>
            <a:spLocks noGrp="1"/>
          </p:cNvSpPr>
          <p:nvPr>
            <p:ph sz="quarter" idx="4"/>
          </p:nvPr>
        </p:nvSpPr>
        <p:spPr>
          <a:xfrm>
            <a:off x="6560274" y="2727826"/>
            <a:ext cx="4726125" cy="3229155"/>
          </a:xfrm>
        </p:spPr>
        <p:txBody>
          <a:bodyPr vert="horz" lIns="91440" tIns="45720" rIns="91440" bIns="45720" rtlCol="0" anchor="t">
            <a:noAutofit/>
          </a:bodyPr>
          <a:lstStyle/>
          <a:p>
            <a:pPr>
              <a:buNone/>
            </a:pPr>
            <a:r>
              <a:rPr lang="en-GB" sz="2000">
                <a:ea typeface="+mn-lt"/>
                <a:cs typeface="+mn-lt"/>
              </a:rPr>
              <a:t>  AI and ML revolutionize industries through applications like NLP-driven chatbots, language translators, and image recognition. In healthcare, ML enables early disease detection, while in security systems, it enhances identity verification, showcasing their transformative impact on automating tasks and decision-making across diverse sectors.</a:t>
            </a:r>
            <a:endParaRPr lang="en-US">
              <a:ea typeface="+mn-lt"/>
              <a:cs typeface="+mn-lt"/>
            </a:endParaRPr>
          </a:p>
          <a:p>
            <a:pPr>
              <a:buNone/>
            </a:pPr>
            <a:br>
              <a:rPr lang="en-US"/>
            </a:br>
            <a:endParaRPr lang="en-US"/>
          </a:p>
          <a:p>
            <a:pPr>
              <a:buNone/>
            </a:pPr>
            <a:endParaRPr lang="en-GB" sz="2000">
              <a:ea typeface="+mn-lt"/>
              <a:cs typeface="+mn-lt"/>
            </a:endParaRPr>
          </a:p>
          <a:p>
            <a:pPr>
              <a:buNone/>
            </a:pPr>
            <a:br>
              <a:rPr lang="en-US"/>
            </a:br>
            <a:endParaRPr lang="en-US"/>
          </a:p>
          <a:p>
            <a:pPr marL="0" indent="0">
              <a:buNone/>
            </a:pPr>
            <a:endParaRPr lang="en-GB" sz="2100">
              <a:ea typeface="+mn-lt"/>
              <a:cs typeface="+mn-lt"/>
            </a:endParaRPr>
          </a:p>
        </p:txBody>
      </p:sp>
      <p:sp>
        <p:nvSpPr>
          <p:cNvPr id="10" name="Content Placeholder 9">
            <a:extLst>
              <a:ext uri="{FF2B5EF4-FFF2-40B4-BE49-F238E27FC236}">
                <a16:creationId xmlns:a16="http://schemas.microsoft.com/office/drawing/2014/main" id="{8A93BFDD-48C7-48E3-BA95-8C0770417672}"/>
              </a:ext>
            </a:extLst>
          </p:cNvPr>
          <p:cNvSpPr>
            <a:spLocks noGrp="1"/>
          </p:cNvSpPr>
          <p:nvPr>
            <p:ph sz="half" idx="2"/>
          </p:nvPr>
        </p:nvSpPr>
        <p:spPr>
          <a:xfrm>
            <a:off x="811056" y="2396463"/>
            <a:ext cx="4841144" cy="4178061"/>
          </a:xfrm>
        </p:spPr>
        <p:txBody>
          <a:bodyPr vert="horz" lIns="91440" tIns="45720" rIns="91440" bIns="45720" rtlCol="0" anchor="t">
            <a:noAutofit/>
          </a:bodyPr>
          <a:lstStyle/>
          <a:p>
            <a:pPr>
              <a:buNone/>
            </a:pPr>
            <a:br>
              <a:rPr lang="en-US"/>
            </a:br>
            <a:r>
              <a:rPr lang="en-US" sz="2000">
                <a:ea typeface="+mn-lt"/>
                <a:cs typeface="+mn-lt"/>
              </a:rPr>
              <a:t>AI encompasses ML, a subset focused on developing algorithms for computers to learn and improve performance without explicit programming. ML, analyzing data and making predictions, contributes to innovations like recommendation systems, image recognition, and autonomous vehicles, collectively advancing human-like cognitive functions across industries.</a:t>
            </a:r>
            <a:endParaRPr lang="en-US"/>
          </a:p>
        </p:txBody>
      </p:sp>
      <p:pic>
        <p:nvPicPr>
          <p:cNvPr id="5" name="Picture 4" descr="AI ">
            <a:extLst>
              <a:ext uri="{FF2B5EF4-FFF2-40B4-BE49-F238E27FC236}">
                <a16:creationId xmlns:a16="http://schemas.microsoft.com/office/drawing/2014/main" id="{033742CB-D6BB-8B41-ABA0-6D18F7892B31}"/>
              </a:ext>
            </a:extLst>
          </p:cNvPr>
          <p:cNvPicPr>
            <a:picLocks noChangeAspect="1"/>
          </p:cNvPicPr>
          <p:nvPr/>
        </p:nvPicPr>
        <p:blipFill>
          <a:blip r:embed="rId3"/>
          <a:stretch>
            <a:fillRect/>
          </a:stretch>
        </p:blipFill>
        <p:spPr>
          <a:xfrm>
            <a:off x="5400136" y="2014268"/>
            <a:ext cx="960409" cy="946031"/>
          </a:xfrm>
          <a:prstGeom prst="rect">
            <a:avLst/>
          </a:prstGeom>
        </p:spPr>
      </p:pic>
    </p:spTree>
    <p:extLst>
      <p:ext uri="{BB962C8B-B14F-4D97-AF65-F5344CB8AC3E}">
        <p14:creationId xmlns:p14="http://schemas.microsoft.com/office/powerpoint/2010/main" val="163367246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5CDDF-2BAE-A893-CBCB-E2D42A5122C9}"/>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632C17F3-CEB8-78E4-5828-9706F28BF9DF}"/>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484B73B-DF17-A880-349E-1DDB410B4027}"/>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3.8. </a:t>
            </a:r>
            <a:r>
              <a:rPr lang="en-GB" sz="3500" b="1">
                <a:solidFill>
                  <a:schemeClr val="tx1"/>
                </a:solidFill>
                <a:latin typeface="Century Gothic"/>
                <a:cs typeface="Arial"/>
              </a:rPr>
              <a:t>Data analytics</a:t>
            </a:r>
            <a:r>
              <a:rPr lang="en-GB" sz="3500" b="1">
                <a:solidFill>
                  <a:schemeClr val="tx1"/>
                </a:solidFill>
                <a:cs typeface="Arial"/>
              </a:rPr>
              <a:t> &amp; Big data</a:t>
            </a:r>
            <a:r>
              <a:rPr lang="en-GB" sz="3500" b="1"/>
              <a:t>:</a:t>
            </a:r>
          </a:p>
        </p:txBody>
      </p:sp>
      <p:sp>
        <p:nvSpPr>
          <p:cNvPr id="4" name="Text Placeholder 3">
            <a:extLst>
              <a:ext uri="{FF2B5EF4-FFF2-40B4-BE49-F238E27FC236}">
                <a16:creationId xmlns:a16="http://schemas.microsoft.com/office/drawing/2014/main" id="{BFAB5196-AA65-BB53-443E-A00DD937C9F6}"/>
              </a:ext>
            </a:extLst>
          </p:cNvPr>
          <p:cNvSpPr>
            <a:spLocks noGrp="1"/>
          </p:cNvSpPr>
          <p:nvPr>
            <p:ph type="body" idx="1"/>
          </p:nvPr>
        </p:nvSpPr>
        <p:spPr>
          <a:xfrm>
            <a:off x="897320" y="2074334"/>
            <a:ext cx="4754880" cy="640080"/>
          </a:xfrm>
        </p:spPr>
        <p:txBody>
          <a:bodyPr>
            <a:noAutofit/>
          </a:bodyPr>
          <a:lstStyle/>
          <a:p>
            <a:pPr algn="l"/>
            <a:r>
              <a:rPr lang="en-GB" sz="2300" b="1">
                <a:solidFill>
                  <a:schemeClr val="tx1">
                    <a:lumMod val="85000"/>
                    <a:lumOff val="15000"/>
                  </a:schemeClr>
                </a:solidFill>
                <a:latin typeface="+mj-lt"/>
              </a:rPr>
              <a:t>Big data concepts</a:t>
            </a:r>
            <a:endParaRPr lang="en-US">
              <a:solidFill>
                <a:schemeClr val="tx1">
                  <a:lumMod val="85000"/>
                  <a:lumOff val="15000"/>
                </a:schemeClr>
              </a:solidFill>
            </a:endParaRPr>
          </a:p>
        </p:txBody>
      </p:sp>
      <p:sp>
        <p:nvSpPr>
          <p:cNvPr id="6" name="Text Placeholder 5">
            <a:extLst>
              <a:ext uri="{FF2B5EF4-FFF2-40B4-BE49-F238E27FC236}">
                <a16:creationId xmlns:a16="http://schemas.microsoft.com/office/drawing/2014/main" id="{D3056811-9D2B-5DD7-49DC-B8F76DB7DE00}"/>
              </a:ext>
            </a:extLst>
          </p:cNvPr>
          <p:cNvSpPr>
            <a:spLocks noGrp="1"/>
          </p:cNvSpPr>
          <p:nvPr>
            <p:ph type="body" sz="quarter" idx="3"/>
          </p:nvPr>
        </p:nvSpPr>
        <p:spPr>
          <a:xfrm>
            <a:off x="6718424" y="2074334"/>
            <a:ext cx="4409824" cy="640080"/>
          </a:xfrm>
        </p:spPr>
        <p:txBody>
          <a:bodyPr>
            <a:normAutofit/>
          </a:bodyPr>
          <a:lstStyle/>
          <a:p>
            <a:pPr algn="l"/>
            <a:r>
              <a:rPr lang="en-GB" sz="2400" b="1">
                <a:solidFill>
                  <a:schemeClr val="tx1">
                    <a:lumMod val="85000"/>
                    <a:lumOff val="15000"/>
                  </a:schemeClr>
                </a:solidFill>
                <a:latin typeface="+mj-lt"/>
              </a:rPr>
              <a:t>Analytics tools</a:t>
            </a:r>
            <a:endParaRPr lang="en-US">
              <a:solidFill>
                <a:schemeClr val="tx1">
                  <a:lumMod val="85000"/>
                  <a:lumOff val="15000"/>
                </a:schemeClr>
              </a:solidFill>
            </a:endParaRPr>
          </a:p>
        </p:txBody>
      </p:sp>
      <p:sp>
        <p:nvSpPr>
          <p:cNvPr id="7" name="Content Placeholder 6">
            <a:extLst>
              <a:ext uri="{FF2B5EF4-FFF2-40B4-BE49-F238E27FC236}">
                <a16:creationId xmlns:a16="http://schemas.microsoft.com/office/drawing/2014/main" id="{E7BF3B71-7442-5614-3E62-B4D041999695}"/>
              </a:ext>
            </a:extLst>
          </p:cNvPr>
          <p:cNvSpPr>
            <a:spLocks noGrp="1"/>
          </p:cNvSpPr>
          <p:nvPr>
            <p:ph sz="quarter" idx="4"/>
          </p:nvPr>
        </p:nvSpPr>
        <p:spPr>
          <a:xfrm>
            <a:off x="6574651" y="2727826"/>
            <a:ext cx="4553597" cy="3229155"/>
          </a:xfrm>
        </p:spPr>
        <p:txBody>
          <a:bodyPr vert="horz" lIns="91440" tIns="45720" rIns="91440" bIns="45720" rtlCol="0" anchor="t">
            <a:noAutofit/>
          </a:bodyPr>
          <a:lstStyle/>
          <a:p>
            <a:pPr>
              <a:buNone/>
            </a:pPr>
            <a:r>
              <a:rPr lang="en-GB" sz="1900">
                <a:ea typeface="+mn-lt"/>
                <a:cs typeface="+mn-lt"/>
              </a:rPr>
              <a:t>  Apache Hadoop and Apache Spark are pivotal tools in data analytics and big data processing. Hadoop excels in distributed storage and processing of large datasets, while Spark, building upon Hadoop, offers faster data processing and machine learning functionalities. Together, they form a robust foundation for efficient and scalable data processing in diverse analytical scenarios.</a:t>
            </a:r>
            <a:endParaRPr lang="en-US" sz="1900">
              <a:ea typeface="+mn-lt"/>
              <a:cs typeface="+mn-lt"/>
            </a:endParaRPr>
          </a:p>
          <a:p>
            <a:pPr>
              <a:buNone/>
            </a:pPr>
            <a:br>
              <a:rPr lang="en-US"/>
            </a:br>
            <a:endParaRPr lang="en-US" sz="1900"/>
          </a:p>
          <a:p>
            <a:pPr marL="0" indent="0">
              <a:buNone/>
            </a:pPr>
            <a:endParaRPr lang="en-GB" sz="2100">
              <a:ea typeface="+mn-lt"/>
              <a:cs typeface="+mn-lt"/>
            </a:endParaRPr>
          </a:p>
        </p:txBody>
      </p:sp>
      <p:sp>
        <p:nvSpPr>
          <p:cNvPr id="10" name="Content Placeholder 9">
            <a:extLst>
              <a:ext uri="{FF2B5EF4-FFF2-40B4-BE49-F238E27FC236}">
                <a16:creationId xmlns:a16="http://schemas.microsoft.com/office/drawing/2014/main" id="{72380D28-5A66-7325-15AA-A5B57ADB7F52}"/>
              </a:ext>
            </a:extLst>
          </p:cNvPr>
          <p:cNvSpPr>
            <a:spLocks noGrp="1"/>
          </p:cNvSpPr>
          <p:nvPr>
            <p:ph sz="half" idx="2"/>
          </p:nvPr>
        </p:nvSpPr>
        <p:spPr>
          <a:xfrm>
            <a:off x="897320" y="2511481"/>
            <a:ext cx="4927408" cy="4063043"/>
          </a:xfrm>
        </p:spPr>
        <p:txBody>
          <a:bodyPr vert="horz" lIns="91440" tIns="45720" rIns="91440" bIns="45720" rtlCol="0" anchor="t">
            <a:noAutofit/>
          </a:bodyPr>
          <a:lstStyle/>
          <a:p>
            <a:pPr marL="0" indent="0">
              <a:buNone/>
            </a:pPr>
            <a:br>
              <a:rPr lang="en-US"/>
            </a:br>
            <a:r>
              <a:rPr lang="en-US" sz="2000">
                <a:ea typeface="+mn-lt"/>
                <a:cs typeface="+mn-lt"/>
              </a:rPr>
              <a:t>Handling large volumes of data poses challenges in security and scalability, leading to potential inaccuracies in data quality. Despite these hurdles, big data analytics offers significant opportunities for organizations to extract valuable insights, make informed decisions, and leverage technologies like machine learning for enhanced efficiency and innovation across diverse sectors.</a:t>
            </a:r>
          </a:p>
          <a:p>
            <a:pPr>
              <a:buNone/>
            </a:pPr>
            <a:br>
              <a:rPr lang="en-US"/>
            </a:br>
            <a:endParaRPr lang="en-US"/>
          </a:p>
          <a:p>
            <a:pPr>
              <a:buNone/>
            </a:pPr>
            <a:endParaRPr lang="en-US"/>
          </a:p>
        </p:txBody>
      </p:sp>
      <p:pic>
        <p:nvPicPr>
          <p:cNvPr id="3" name="Picture 2" descr="Data analytics ">
            <a:extLst>
              <a:ext uri="{FF2B5EF4-FFF2-40B4-BE49-F238E27FC236}">
                <a16:creationId xmlns:a16="http://schemas.microsoft.com/office/drawing/2014/main" id="{78EBAF16-E641-E1D3-C6B5-E4442DC68BCC}"/>
              </a:ext>
            </a:extLst>
          </p:cNvPr>
          <p:cNvPicPr>
            <a:picLocks noChangeAspect="1"/>
          </p:cNvPicPr>
          <p:nvPr/>
        </p:nvPicPr>
        <p:blipFill>
          <a:blip r:embed="rId3"/>
          <a:stretch>
            <a:fillRect/>
          </a:stretch>
        </p:blipFill>
        <p:spPr>
          <a:xfrm>
            <a:off x="8706929" y="648419"/>
            <a:ext cx="1362975" cy="1362975"/>
          </a:xfrm>
          <a:prstGeom prst="rect">
            <a:avLst/>
          </a:prstGeom>
        </p:spPr>
      </p:pic>
    </p:spTree>
    <p:extLst>
      <p:ext uri="{BB962C8B-B14F-4D97-AF65-F5344CB8AC3E}">
        <p14:creationId xmlns:p14="http://schemas.microsoft.com/office/powerpoint/2010/main" val="19386789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99F494-B169-D0C3-97D8-51B27ECF94D0}"/>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8CCF5076-1057-577A-70B8-201E448F467C}"/>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AA2EF170-C562-C28D-9D28-F1A42B80F51C}"/>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3.9. </a:t>
            </a:r>
            <a:r>
              <a:rPr lang="en-GB" sz="3500" b="1">
                <a:solidFill>
                  <a:schemeClr val="tx1"/>
                </a:solidFill>
                <a:latin typeface="Century Gothic"/>
                <a:cs typeface="Arial"/>
              </a:rPr>
              <a:t>Networking</a:t>
            </a:r>
            <a:r>
              <a:rPr lang="en-GB" sz="3500" b="1">
                <a:solidFill>
                  <a:schemeClr val="tx1"/>
                </a:solidFill>
                <a:cs typeface="Arial"/>
              </a:rPr>
              <a:t> technologies</a:t>
            </a:r>
            <a:r>
              <a:rPr lang="en-GB" sz="3500" b="1"/>
              <a:t>:</a:t>
            </a:r>
          </a:p>
        </p:txBody>
      </p:sp>
      <p:sp>
        <p:nvSpPr>
          <p:cNvPr id="4" name="Text Placeholder 3">
            <a:extLst>
              <a:ext uri="{FF2B5EF4-FFF2-40B4-BE49-F238E27FC236}">
                <a16:creationId xmlns:a16="http://schemas.microsoft.com/office/drawing/2014/main" id="{76954D0F-ACAD-84A4-2DBE-8ACB50F52893}"/>
              </a:ext>
            </a:extLst>
          </p:cNvPr>
          <p:cNvSpPr>
            <a:spLocks noGrp="1"/>
          </p:cNvSpPr>
          <p:nvPr>
            <p:ph type="body" idx="1"/>
          </p:nvPr>
        </p:nvSpPr>
        <p:spPr>
          <a:xfrm>
            <a:off x="1069848" y="2074334"/>
            <a:ext cx="4956163" cy="640080"/>
          </a:xfrm>
        </p:spPr>
        <p:txBody>
          <a:bodyPr>
            <a:noAutofit/>
          </a:bodyPr>
          <a:lstStyle/>
          <a:p>
            <a:pPr algn="l"/>
            <a:r>
              <a:rPr lang="en-GB" sz="2500" b="1">
                <a:solidFill>
                  <a:schemeClr val="tx1">
                    <a:lumMod val="85000"/>
                    <a:lumOff val="15000"/>
                  </a:schemeClr>
                </a:solidFill>
                <a:latin typeface="+mj-lt"/>
              </a:rPr>
              <a:t>Software-Defined Networking</a:t>
            </a:r>
            <a:endParaRPr lang="en-US" sz="2500">
              <a:solidFill>
                <a:schemeClr val="tx1">
                  <a:lumMod val="85000"/>
                  <a:lumOff val="15000"/>
                </a:schemeClr>
              </a:solidFill>
            </a:endParaRPr>
          </a:p>
        </p:txBody>
      </p:sp>
      <p:sp>
        <p:nvSpPr>
          <p:cNvPr id="6" name="Text Placeholder 5">
            <a:extLst>
              <a:ext uri="{FF2B5EF4-FFF2-40B4-BE49-F238E27FC236}">
                <a16:creationId xmlns:a16="http://schemas.microsoft.com/office/drawing/2014/main" id="{C68C3297-B94F-D89C-7A9C-96BB06CBCAEC}"/>
              </a:ext>
            </a:extLst>
          </p:cNvPr>
          <p:cNvSpPr>
            <a:spLocks noGrp="1"/>
          </p:cNvSpPr>
          <p:nvPr>
            <p:ph type="body" sz="quarter" idx="3"/>
          </p:nvPr>
        </p:nvSpPr>
        <p:spPr>
          <a:xfrm>
            <a:off x="6718424" y="2074334"/>
            <a:ext cx="4409824" cy="640080"/>
          </a:xfrm>
        </p:spPr>
        <p:txBody>
          <a:bodyPr>
            <a:normAutofit/>
          </a:bodyPr>
          <a:lstStyle/>
          <a:p>
            <a:pPr algn="l"/>
            <a:r>
              <a:rPr lang="en-GB" sz="2500" b="1">
                <a:solidFill>
                  <a:schemeClr val="tx1">
                    <a:lumMod val="85000"/>
                    <a:lumOff val="15000"/>
                  </a:schemeClr>
                </a:solidFill>
                <a:latin typeface="+mj-lt"/>
              </a:rPr>
              <a:t>5G technology</a:t>
            </a:r>
            <a:endParaRPr lang="en-US" sz="2500">
              <a:solidFill>
                <a:schemeClr val="tx1">
                  <a:lumMod val="85000"/>
                  <a:lumOff val="15000"/>
                </a:schemeClr>
              </a:solidFill>
            </a:endParaRPr>
          </a:p>
        </p:txBody>
      </p:sp>
      <p:sp>
        <p:nvSpPr>
          <p:cNvPr id="7" name="Content Placeholder 6">
            <a:extLst>
              <a:ext uri="{FF2B5EF4-FFF2-40B4-BE49-F238E27FC236}">
                <a16:creationId xmlns:a16="http://schemas.microsoft.com/office/drawing/2014/main" id="{765C0CBE-A8C9-BC6F-75A4-D89413157FD2}"/>
              </a:ext>
            </a:extLst>
          </p:cNvPr>
          <p:cNvSpPr>
            <a:spLocks noGrp="1"/>
          </p:cNvSpPr>
          <p:nvPr>
            <p:ph sz="quarter" idx="4"/>
          </p:nvPr>
        </p:nvSpPr>
        <p:spPr>
          <a:xfrm>
            <a:off x="6545896" y="1908316"/>
            <a:ext cx="4754880" cy="3890513"/>
          </a:xfrm>
        </p:spPr>
        <p:txBody>
          <a:bodyPr vert="horz" lIns="91440" tIns="45720" rIns="91440" bIns="45720" rtlCol="0" anchor="t">
            <a:noAutofit/>
          </a:bodyPr>
          <a:lstStyle/>
          <a:p>
            <a:pPr>
              <a:buNone/>
            </a:pPr>
            <a:br>
              <a:rPr lang="en-US"/>
            </a:br>
            <a:br>
              <a:rPr lang="en-US" sz="2000"/>
            </a:br>
            <a:br>
              <a:rPr lang="en-US" sz="2000"/>
            </a:br>
            <a:r>
              <a:rPr lang="en-US" sz="2000">
                <a:ea typeface="+mn-lt"/>
                <a:cs typeface="+mn-lt"/>
              </a:rPr>
              <a:t>The advent of 5G networks revolutionizes telecommunications with unprecedented speed and low latency, transforming industries. Beyond enhancing consumer experiences, 5G fosters innovation in augmented reality, autonomous vehicles, and the Internet of Things, reshaping the digital landscape.</a:t>
            </a:r>
          </a:p>
          <a:p>
            <a:pPr>
              <a:buNone/>
            </a:pPr>
            <a:br>
              <a:rPr lang="en-US"/>
            </a:br>
            <a:endParaRPr lang="en-US" sz="1900"/>
          </a:p>
          <a:p>
            <a:pPr marL="0" indent="0">
              <a:buNone/>
            </a:pPr>
            <a:endParaRPr lang="en-GB" sz="2100">
              <a:ea typeface="+mn-lt"/>
              <a:cs typeface="+mn-lt"/>
            </a:endParaRPr>
          </a:p>
        </p:txBody>
      </p:sp>
      <p:sp>
        <p:nvSpPr>
          <p:cNvPr id="10" name="Content Placeholder 9">
            <a:extLst>
              <a:ext uri="{FF2B5EF4-FFF2-40B4-BE49-F238E27FC236}">
                <a16:creationId xmlns:a16="http://schemas.microsoft.com/office/drawing/2014/main" id="{5D0900DB-1246-30D5-EC58-60FE7EF9F9D6}"/>
              </a:ext>
            </a:extLst>
          </p:cNvPr>
          <p:cNvSpPr>
            <a:spLocks noGrp="1"/>
          </p:cNvSpPr>
          <p:nvPr>
            <p:ph sz="half" idx="2"/>
          </p:nvPr>
        </p:nvSpPr>
        <p:spPr>
          <a:xfrm>
            <a:off x="1069848" y="2511483"/>
            <a:ext cx="4927408" cy="4106174"/>
          </a:xfrm>
        </p:spPr>
        <p:txBody>
          <a:bodyPr vert="horz" lIns="91440" tIns="45720" rIns="91440" bIns="45720" rtlCol="0" anchor="t">
            <a:noAutofit/>
          </a:bodyPr>
          <a:lstStyle/>
          <a:p>
            <a:pPr marL="0" indent="0">
              <a:buNone/>
            </a:pPr>
            <a:br>
              <a:rPr lang="en-US"/>
            </a:br>
            <a:r>
              <a:rPr lang="en-US" sz="1900">
                <a:ea typeface="+mn-lt"/>
                <a:cs typeface="+mn-lt"/>
              </a:rPr>
              <a:t>SDN introduces a fundamental shift by separating the control and data planes, enabling centralized control through a software-based controller. This decoupling enhances network agility and programmability, as administrators can dynamically optimize the control plane without modifying individual network devices, marking a significant advancement in network architecture for increased flexibility and scalability.</a:t>
            </a:r>
          </a:p>
          <a:p>
            <a:pPr>
              <a:buNone/>
            </a:pPr>
            <a:br>
              <a:rPr lang="en-US"/>
            </a:br>
            <a:endParaRPr lang="en-US"/>
          </a:p>
          <a:p>
            <a:pPr>
              <a:buNone/>
            </a:pPr>
            <a:endParaRPr lang="en-US"/>
          </a:p>
        </p:txBody>
      </p:sp>
      <p:pic>
        <p:nvPicPr>
          <p:cNvPr id="5" name="Picture 4" descr="Computer ">
            <a:extLst>
              <a:ext uri="{FF2B5EF4-FFF2-40B4-BE49-F238E27FC236}">
                <a16:creationId xmlns:a16="http://schemas.microsoft.com/office/drawing/2014/main" id="{22A205F6-ADF7-0B9E-23D9-66FBC9CACAD8}"/>
              </a:ext>
            </a:extLst>
          </p:cNvPr>
          <p:cNvPicPr>
            <a:picLocks noChangeAspect="1"/>
          </p:cNvPicPr>
          <p:nvPr/>
        </p:nvPicPr>
        <p:blipFill>
          <a:blip r:embed="rId3"/>
          <a:stretch>
            <a:fillRect/>
          </a:stretch>
        </p:blipFill>
        <p:spPr>
          <a:xfrm>
            <a:off x="8850702" y="835325"/>
            <a:ext cx="1104183" cy="1061051"/>
          </a:xfrm>
          <a:prstGeom prst="rect">
            <a:avLst/>
          </a:prstGeom>
        </p:spPr>
      </p:pic>
    </p:spTree>
    <p:extLst>
      <p:ext uri="{BB962C8B-B14F-4D97-AF65-F5344CB8AC3E}">
        <p14:creationId xmlns:p14="http://schemas.microsoft.com/office/powerpoint/2010/main" val="4010728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24A70C-DF91-B1B9-AE23-3D1CF5880834}"/>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A0A29AD1-6D59-E614-2709-10E6F66CDA6C}"/>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193CFF4A-9C91-8623-80AF-7C9DD3A2606E}"/>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3.10. </a:t>
            </a:r>
            <a:r>
              <a:rPr lang="en-GB" sz="3500" b="1">
                <a:solidFill>
                  <a:schemeClr val="tx1"/>
                </a:solidFill>
                <a:latin typeface="Century Gothic"/>
                <a:cs typeface="Arial"/>
              </a:rPr>
              <a:t>Virtualization</a:t>
            </a:r>
            <a:r>
              <a:rPr lang="en-GB" sz="3500" b="1"/>
              <a:t>:</a:t>
            </a:r>
          </a:p>
        </p:txBody>
      </p:sp>
      <p:sp>
        <p:nvSpPr>
          <p:cNvPr id="4" name="Text Placeholder 3">
            <a:extLst>
              <a:ext uri="{FF2B5EF4-FFF2-40B4-BE49-F238E27FC236}">
                <a16:creationId xmlns:a16="http://schemas.microsoft.com/office/drawing/2014/main" id="{15FB2B8E-6B06-4E9D-209D-236BDE7352EA}"/>
              </a:ext>
            </a:extLst>
          </p:cNvPr>
          <p:cNvSpPr>
            <a:spLocks noGrp="1"/>
          </p:cNvSpPr>
          <p:nvPr>
            <p:ph type="body" idx="1"/>
          </p:nvPr>
        </p:nvSpPr>
        <p:spPr>
          <a:xfrm>
            <a:off x="1069848" y="2074334"/>
            <a:ext cx="4956163" cy="640080"/>
          </a:xfrm>
        </p:spPr>
        <p:txBody>
          <a:bodyPr>
            <a:noAutofit/>
          </a:bodyPr>
          <a:lstStyle/>
          <a:p>
            <a:pPr algn="l"/>
            <a:r>
              <a:rPr lang="en-GB" sz="2500" b="1">
                <a:solidFill>
                  <a:schemeClr val="tx1">
                    <a:lumMod val="85000"/>
                    <a:lumOff val="15000"/>
                  </a:schemeClr>
                </a:solidFill>
                <a:latin typeface="+mj-lt"/>
              </a:rPr>
              <a:t>Server virtualization</a:t>
            </a:r>
            <a:endParaRPr lang="en-US" sz="2500">
              <a:solidFill>
                <a:schemeClr val="tx1">
                  <a:lumMod val="85000"/>
                  <a:lumOff val="15000"/>
                </a:schemeClr>
              </a:solidFill>
            </a:endParaRPr>
          </a:p>
        </p:txBody>
      </p:sp>
      <p:sp>
        <p:nvSpPr>
          <p:cNvPr id="6" name="Text Placeholder 5">
            <a:extLst>
              <a:ext uri="{FF2B5EF4-FFF2-40B4-BE49-F238E27FC236}">
                <a16:creationId xmlns:a16="http://schemas.microsoft.com/office/drawing/2014/main" id="{27B9CB37-043F-33B0-8941-4D4D3E72A8D4}"/>
              </a:ext>
            </a:extLst>
          </p:cNvPr>
          <p:cNvSpPr>
            <a:spLocks noGrp="1"/>
          </p:cNvSpPr>
          <p:nvPr>
            <p:ph type="body" sz="quarter" idx="3"/>
          </p:nvPr>
        </p:nvSpPr>
        <p:spPr>
          <a:xfrm>
            <a:off x="6718424" y="2074334"/>
            <a:ext cx="4409824" cy="640080"/>
          </a:xfrm>
        </p:spPr>
        <p:txBody>
          <a:bodyPr>
            <a:normAutofit/>
          </a:bodyPr>
          <a:lstStyle/>
          <a:p>
            <a:pPr algn="l"/>
            <a:r>
              <a:rPr lang="en-GB" sz="2500" b="1">
                <a:solidFill>
                  <a:schemeClr val="tx1">
                    <a:lumMod val="85000"/>
                    <a:lumOff val="15000"/>
                  </a:schemeClr>
                </a:solidFill>
              </a:rPr>
              <a:t>Desktop Virtualization</a:t>
            </a:r>
          </a:p>
        </p:txBody>
      </p:sp>
      <p:sp>
        <p:nvSpPr>
          <p:cNvPr id="7" name="Content Placeholder 6">
            <a:extLst>
              <a:ext uri="{FF2B5EF4-FFF2-40B4-BE49-F238E27FC236}">
                <a16:creationId xmlns:a16="http://schemas.microsoft.com/office/drawing/2014/main" id="{DA7A7A50-5004-288A-2044-5E62A373835C}"/>
              </a:ext>
            </a:extLst>
          </p:cNvPr>
          <p:cNvSpPr>
            <a:spLocks noGrp="1"/>
          </p:cNvSpPr>
          <p:nvPr>
            <p:ph sz="quarter" idx="4"/>
          </p:nvPr>
        </p:nvSpPr>
        <p:spPr>
          <a:xfrm>
            <a:off x="6545896" y="1491373"/>
            <a:ext cx="4754880" cy="4350588"/>
          </a:xfrm>
        </p:spPr>
        <p:txBody>
          <a:bodyPr vert="horz" lIns="91440" tIns="45720" rIns="91440" bIns="45720" rtlCol="0" anchor="t">
            <a:noAutofit/>
          </a:bodyPr>
          <a:lstStyle/>
          <a:p>
            <a:pPr>
              <a:buNone/>
            </a:pPr>
            <a:br>
              <a:rPr lang="en-US"/>
            </a:br>
            <a:br>
              <a:rPr lang="en-US" sz="2000"/>
            </a:br>
            <a:br>
              <a:rPr lang="en-US" sz="2000"/>
            </a:br>
            <a:br>
              <a:rPr lang="en-US"/>
            </a:br>
            <a:r>
              <a:rPr lang="en-US" sz="1900">
                <a:ea typeface="+mn-lt"/>
                <a:cs typeface="+mn-lt"/>
              </a:rPr>
              <a:t>Citrix Virtual Apps and Desktops revolutionize traditional computing by delivering virtualized applications and desktop environments. Enhancing flexibility, security, and centralized management, these solutions streamline desktop delivery, reduce hardware dependencies, and foster a mobile and agile work environment, representing the evolution of modernized resource deployment in desktop virtualization.</a:t>
            </a:r>
          </a:p>
          <a:p>
            <a:pPr>
              <a:buNone/>
            </a:pPr>
            <a:br>
              <a:rPr lang="en-US"/>
            </a:br>
            <a:endParaRPr lang="en-US" sz="1900"/>
          </a:p>
          <a:p>
            <a:pPr marL="0" indent="0">
              <a:buNone/>
            </a:pPr>
            <a:endParaRPr lang="en-GB" sz="2100">
              <a:ea typeface="+mn-lt"/>
              <a:cs typeface="+mn-lt"/>
            </a:endParaRPr>
          </a:p>
        </p:txBody>
      </p:sp>
      <p:sp>
        <p:nvSpPr>
          <p:cNvPr id="10" name="Content Placeholder 9">
            <a:extLst>
              <a:ext uri="{FF2B5EF4-FFF2-40B4-BE49-F238E27FC236}">
                <a16:creationId xmlns:a16="http://schemas.microsoft.com/office/drawing/2014/main" id="{C8FEE960-0BB4-A873-8C6B-049C6076B1C2}"/>
              </a:ext>
            </a:extLst>
          </p:cNvPr>
          <p:cNvSpPr>
            <a:spLocks noGrp="1"/>
          </p:cNvSpPr>
          <p:nvPr>
            <p:ph sz="half" idx="2"/>
          </p:nvPr>
        </p:nvSpPr>
        <p:spPr>
          <a:xfrm>
            <a:off x="1069848" y="2396465"/>
            <a:ext cx="4754879" cy="4221192"/>
          </a:xfrm>
        </p:spPr>
        <p:txBody>
          <a:bodyPr vert="horz" lIns="91440" tIns="45720" rIns="91440" bIns="45720" rtlCol="0" anchor="t">
            <a:noAutofit/>
          </a:bodyPr>
          <a:lstStyle/>
          <a:p>
            <a:pPr marL="0" indent="0">
              <a:buNone/>
            </a:pPr>
            <a:br>
              <a:rPr lang="en-US"/>
            </a:br>
            <a:r>
              <a:rPr lang="en-US" sz="1900">
                <a:ea typeface="+mn-lt"/>
                <a:cs typeface="+mn-lt"/>
              </a:rPr>
              <a:t>VMware and Hyper-V optimize server virtualization, with VMware's vSphere featuring </a:t>
            </a:r>
            <a:r>
              <a:rPr lang="en-US" sz="1900" err="1">
                <a:ea typeface="+mn-lt"/>
                <a:cs typeface="+mn-lt"/>
              </a:rPr>
              <a:t>vMotion</a:t>
            </a:r>
            <a:r>
              <a:rPr lang="en-US" sz="1900">
                <a:ea typeface="+mn-lt"/>
                <a:cs typeface="+mn-lt"/>
              </a:rPr>
              <a:t> and vSphere HA, and Microsoft's Hyper-V in Windows Server offering capabilities like Hyper-V Replica and cloud integration. Both technologies contribute to cost savings and streamlined IT management by consolidating multiple virtual machines on a single server in the dynamic computing landscape.</a:t>
            </a:r>
          </a:p>
          <a:p>
            <a:pPr>
              <a:buNone/>
            </a:pPr>
            <a:br>
              <a:rPr lang="en-US"/>
            </a:br>
            <a:endParaRPr lang="en-US"/>
          </a:p>
          <a:p>
            <a:pPr marL="0" indent="0">
              <a:buNone/>
            </a:pPr>
            <a:endParaRPr lang="en-US"/>
          </a:p>
          <a:p>
            <a:pPr>
              <a:buNone/>
            </a:pPr>
            <a:br>
              <a:rPr lang="en-US"/>
            </a:br>
            <a:endParaRPr lang="en-US"/>
          </a:p>
          <a:p>
            <a:pPr>
              <a:buNone/>
            </a:pPr>
            <a:endParaRPr lang="en-US"/>
          </a:p>
        </p:txBody>
      </p:sp>
      <p:pic>
        <p:nvPicPr>
          <p:cNvPr id="3" name="Picture 2" descr="Vr ">
            <a:extLst>
              <a:ext uri="{FF2B5EF4-FFF2-40B4-BE49-F238E27FC236}">
                <a16:creationId xmlns:a16="http://schemas.microsoft.com/office/drawing/2014/main" id="{2132AB8B-A48B-6014-C25D-9B3D385BD366}"/>
              </a:ext>
            </a:extLst>
          </p:cNvPr>
          <p:cNvPicPr>
            <a:picLocks noChangeAspect="1"/>
          </p:cNvPicPr>
          <p:nvPr/>
        </p:nvPicPr>
        <p:blipFill>
          <a:blip r:embed="rId3"/>
          <a:stretch>
            <a:fillRect/>
          </a:stretch>
        </p:blipFill>
        <p:spPr>
          <a:xfrm>
            <a:off x="8764438" y="648418"/>
            <a:ext cx="1276710" cy="1276711"/>
          </a:xfrm>
          <a:prstGeom prst="rect">
            <a:avLst/>
          </a:prstGeom>
        </p:spPr>
      </p:pic>
    </p:spTree>
    <p:extLst>
      <p:ext uri="{BB962C8B-B14F-4D97-AF65-F5344CB8AC3E}">
        <p14:creationId xmlns:p14="http://schemas.microsoft.com/office/powerpoint/2010/main" val="13239211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9384D2-3965-CFC9-EF9F-37B2879133C4}"/>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61E54A76-BEAE-F437-A83B-DA5BCB74E6FB}"/>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BEBDB592-354A-9C99-2D62-9EBA9E4FD8D8}"/>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3.11. </a:t>
            </a:r>
            <a:r>
              <a:rPr lang="en-GB" sz="3500" b="1">
                <a:solidFill>
                  <a:schemeClr val="tx1"/>
                </a:solidFill>
                <a:latin typeface="Century Gothic"/>
                <a:cs typeface="Arial"/>
              </a:rPr>
              <a:t>Mobile technologies</a:t>
            </a:r>
            <a:r>
              <a:rPr lang="en-GB" sz="3500" b="1"/>
              <a:t>:</a:t>
            </a:r>
          </a:p>
        </p:txBody>
      </p:sp>
      <p:sp>
        <p:nvSpPr>
          <p:cNvPr id="4" name="Text Placeholder 3">
            <a:extLst>
              <a:ext uri="{FF2B5EF4-FFF2-40B4-BE49-F238E27FC236}">
                <a16:creationId xmlns:a16="http://schemas.microsoft.com/office/drawing/2014/main" id="{47FBF0B6-987C-A51F-AA28-E81E090CF2D1}"/>
              </a:ext>
            </a:extLst>
          </p:cNvPr>
          <p:cNvSpPr>
            <a:spLocks noGrp="1"/>
          </p:cNvSpPr>
          <p:nvPr>
            <p:ph type="body" idx="1"/>
          </p:nvPr>
        </p:nvSpPr>
        <p:spPr>
          <a:xfrm>
            <a:off x="940452" y="2074334"/>
            <a:ext cx="4956163" cy="640080"/>
          </a:xfrm>
        </p:spPr>
        <p:txBody>
          <a:bodyPr>
            <a:noAutofit/>
          </a:bodyPr>
          <a:lstStyle/>
          <a:p>
            <a:pPr algn="l"/>
            <a:r>
              <a:rPr lang="en-GB" sz="2500" b="1">
                <a:solidFill>
                  <a:schemeClr val="tx1">
                    <a:lumMod val="85000"/>
                    <a:lumOff val="15000"/>
                  </a:schemeClr>
                </a:solidFill>
              </a:rPr>
              <a:t>Mobile app development</a:t>
            </a:r>
          </a:p>
        </p:txBody>
      </p:sp>
      <p:sp>
        <p:nvSpPr>
          <p:cNvPr id="6" name="Text Placeholder 5">
            <a:extLst>
              <a:ext uri="{FF2B5EF4-FFF2-40B4-BE49-F238E27FC236}">
                <a16:creationId xmlns:a16="http://schemas.microsoft.com/office/drawing/2014/main" id="{021213BC-373D-5BD8-4A7B-57E55BD87BB4}"/>
              </a:ext>
            </a:extLst>
          </p:cNvPr>
          <p:cNvSpPr>
            <a:spLocks noGrp="1"/>
          </p:cNvSpPr>
          <p:nvPr>
            <p:ph type="body" sz="quarter" idx="3"/>
          </p:nvPr>
        </p:nvSpPr>
        <p:spPr>
          <a:xfrm>
            <a:off x="6459632" y="2074334"/>
            <a:ext cx="4409824" cy="640080"/>
          </a:xfrm>
        </p:spPr>
        <p:txBody>
          <a:bodyPr>
            <a:normAutofit/>
          </a:bodyPr>
          <a:lstStyle/>
          <a:p>
            <a:pPr algn="l"/>
            <a:r>
              <a:rPr lang="en-GB" sz="2500" b="1">
                <a:solidFill>
                  <a:schemeClr val="tx1">
                    <a:lumMod val="85000"/>
                    <a:lumOff val="15000"/>
                  </a:schemeClr>
                </a:solidFill>
              </a:rPr>
              <a:t>Mobile security</a:t>
            </a:r>
          </a:p>
        </p:txBody>
      </p:sp>
      <p:sp>
        <p:nvSpPr>
          <p:cNvPr id="7" name="Content Placeholder 6">
            <a:extLst>
              <a:ext uri="{FF2B5EF4-FFF2-40B4-BE49-F238E27FC236}">
                <a16:creationId xmlns:a16="http://schemas.microsoft.com/office/drawing/2014/main" id="{E64ECC16-D36F-3D7A-5373-E8B40CEB6836}"/>
              </a:ext>
            </a:extLst>
          </p:cNvPr>
          <p:cNvSpPr>
            <a:spLocks noGrp="1"/>
          </p:cNvSpPr>
          <p:nvPr>
            <p:ph sz="quarter" idx="4"/>
          </p:nvPr>
        </p:nvSpPr>
        <p:spPr>
          <a:xfrm>
            <a:off x="6287104" y="1520127"/>
            <a:ext cx="5258087" cy="2869721"/>
          </a:xfrm>
        </p:spPr>
        <p:txBody>
          <a:bodyPr vert="horz" lIns="91440" tIns="45720" rIns="91440" bIns="45720" rtlCol="0" anchor="t">
            <a:noAutofit/>
          </a:bodyPr>
          <a:lstStyle/>
          <a:p>
            <a:pPr>
              <a:buNone/>
            </a:pPr>
            <a:br>
              <a:rPr lang="en-US"/>
            </a:br>
            <a:br>
              <a:rPr lang="en-US" sz="2000"/>
            </a:br>
            <a:br>
              <a:rPr lang="en-US" sz="2000"/>
            </a:br>
            <a:br>
              <a:rPr lang="en-US"/>
            </a:br>
            <a:r>
              <a:rPr lang="en-US" sz="2000">
                <a:ea typeface="+mn-lt"/>
                <a:cs typeface="+mn-lt"/>
              </a:rPr>
              <a:t>Securing mobile applications is crucial due to widespread smartphone use and handling sensitive data. Developers must prioritize robust security measures, including encryption, to mitigate risks like data theft. As apps evolve with technologies, a comprehensive approach is essential for maintaining user trust and digital ecosystem integrity.</a:t>
            </a:r>
          </a:p>
          <a:p>
            <a:pPr>
              <a:buNone/>
            </a:pPr>
            <a:br>
              <a:rPr lang="en-US"/>
            </a:br>
            <a:endParaRPr lang="en-US" sz="1900"/>
          </a:p>
          <a:p>
            <a:pPr marL="0" indent="0">
              <a:buNone/>
            </a:pPr>
            <a:endParaRPr lang="en-GB" sz="2100">
              <a:ea typeface="+mn-lt"/>
              <a:cs typeface="+mn-lt"/>
            </a:endParaRPr>
          </a:p>
        </p:txBody>
      </p:sp>
      <p:sp>
        <p:nvSpPr>
          <p:cNvPr id="10" name="Content Placeholder 9">
            <a:extLst>
              <a:ext uri="{FF2B5EF4-FFF2-40B4-BE49-F238E27FC236}">
                <a16:creationId xmlns:a16="http://schemas.microsoft.com/office/drawing/2014/main" id="{F8516DAC-DDAA-6CDC-B32C-13E79D3B420F}"/>
              </a:ext>
            </a:extLst>
          </p:cNvPr>
          <p:cNvSpPr>
            <a:spLocks noGrp="1"/>
          </p:cNvSpPr>
          <p:nvPr>
            <p:ph sz="half" idx="2"/>
          </p:nvPr>
        </p:nvSpPr>
        <p:spPr>
          <a:xfrm>
            <a:off x="940451" y="2137673"/>
            <a:ext cx="4754879" cy="4221192"/>
          </a:xfrm>
        </p:spPr>
        <p:txBody>
          <a:bodyPr vert="horz" lIns="91440" tIns="45720" rIns="91440" bIns="45720" rtlCol="0" anchor="t">
            <a:noAutofit/>
          </a:bodyPr>
          <a:lstStyle/>
          <a:p>
            <a:pPr marL="0" indent="0">
              <a:buNone/>
            </a:pPr>
            <a:br>
              <a:rPr lang="en-US"/>
            </a:br>
            <a:br>
              <a:rPr lang="en-US"/>
            </a:br>
            <a:r>
              <a:rPr lang="en-US" sz="2000">
                <a:ea typeface="+mn-lt"/>
                <a:cs typeface="+mn-lt"/>
              </a:rPr>
              <a:t>In mobile app development, Android's open-source flexibility attracts a broad audience, while iOS prioritizes a seamless user experience and higher revenue potential. Android's wider market share contrasts with iOS's controlled environment, requiring developers to navigate platform differences for successful app adoption.</a:t>
            </a:r>
          </a:p>
          <a:p>
            <a:pPr>
              <a:buNone/>
            </a:pPr>
            <a:br>
              <a:rPr lang="en-US"/>
            </a:br>
            <a:endParaRPr lang="en-US"/>
          </a:p>
          <a:p>
            <a:pPr marL="0" indent="0">
              <a:buNone/>
            </a:pPr>
            <a:endParaRPr lang="en-US"/>
          </a:p>
          <a:p>
            <a:pPr marL="0" indent="0">
              <a:buNone/>
            </a:pPr>
            <a:endParaRPr lang="en-US"/>
          </a:p>
          <a:p>
            <a:pPr>
              <a:buNone/>
            </a:pPr>
            <a:br>
              <a:rPr lang="en-US"/>
            </a:br>
            <a:endParaRPr lang="en-US"/>
          </a:p>
          <a:p>
            <a:pPr>
              <a:buNone/>
            </a:pPr>
            <a:endParaRPr lang="en-US"/>
          </a:p>
        </p:txBody>
      </p:sp>
      <p:pic>
        <p:nvPicPr>
          <p:cNvPr id="5" name="Picture 4" descr="App development ">
            <a:extLst>
              <a:ext uri="{FF2B5EF4-FFF2-40B4-BE49-F238E27FC236}">
                <a16:creationId xmlns:a16="http://schemas.microsoft.com/office/drawing/2014/main" id="{A35BFA4F-1B62-A72D-C5C2-75BEC562D07F}"/>
              </a:ext>
            </a:extLst>
          </p:cNvPr>
          <p:cNvPicPr>
            <a:picLocks noChangeAspect="1"/>
          </p:cNvPicPr>
          <p:nvPr/>
        </p:nvPicPr>
        <p:blipFill>
          <a:blip r:embed="rId3"/>
          <a:stretch>
            <a:fillRect/>
          </a:stretch>
        </p:blipFill>
        <p:spPr>
          <a:xfrm>
            <a:off x="8922589" y="763438"/>
            <a:ext cx="1132937" cy="1118560"/>
          </a:xfrm>
          <a:prstGeom prst="rect">
            <a:avLst/>
          </a:prstGeom>
        </p:spPr>
      </p:pic>
    </p:spTree>
    <p:extLst>
      <p:ext uri="{BB962C8B-B14F-4D97-AF65-F5344CB8AC3E}">
        <p14:creationId xmlns:p14="http://schemas.microsoft.com/office/powerpoint/2010/main" val="18459209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32875-0104-A2E0-B36A-D932B31DD731}"/>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2B32C214-901E-C395-F184-B787DA2D9EBD}"/>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B9B669AE-14C4-9E5E-0878-474B8C9808C4}"/>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3.12. </a:t>
            </a:r>
            <a:r>
              <a:rPr lang="en-GB" sz="3500" b="1">
                <a:solidFill>
                  <a:schemeClr val="tx1"/>
                </a:solidFill>
                <a:latin typeface="Century Gothic"/>
                <a:cs typeface="Arial"/>
              </a:rPr>
              <a:t>Blockchain technology</a:t>
            </a:r>
            <a:r>
              <a:rPr lang="en-GB" sz="3500" b="1"/>
              <a:t>:</a:t>
            </a:r>
          </a:p>
        </p:txBody>
      </p:sp>
      <p:sp>
        <p:nvSpPr>
          <p:cNvPr id="4" name="Text Placeholder 3">
            <a:extLst>
              <a:ext uri="{FF2B5EF4-FFF2-40B4-BE49-F238E27FC236}">
                <a16:creationId xmlns:a16="http://schemas.microsoft.com/office/drawing/2014/main" id="{3A463AB5-67BB-1517-8E1D-C1BB228951A0}"/>
              </a:ext>
            </a:extLst>
          </p:cNvPr>
          <p:cNvSpPr>
            <a:spLocks noGrp="1"/>
          </p:cNvSpPr>
          <p:nvPr>
            <p:ph type="body" idx="1"/>
          </p:nvPr>
        </p:nvSpPr>
        <p:spPr>
          <a:xfrm>
            <a:off x="940452" y="2074334"/>
            <a:ext cx="4956163" cy="640080"/>
          </a:xfrm>
        </p:spPr>
        <p:txBody>
          <a:bodyPr>
            <a:noAutofit/>
          </a:bodyPr>
          <a:lstStyle/>
          <a:p>
            <a:pPr algn="l"/>
            <a:r>
              <a:rPr lang="en-GB" sz="2500" b="1">
                <a:solidFill>
                  <a:schemeClr val="tx1">
                    <a:lumMod val="85000"/>
                    <a:lumOff val="15000"/>
                  </a:schemeClr>
                </a:solidFill>
              </a:rPr>
              <a:t>Blockchain concepts</a:t>
            </a:r>
          </a:p>
        </p:txBody>
      </p:sp>
      <p:sp>
        <p:nvSpPr>
          <p:cNvPr id="6" name="Text Placeholder 5">
            <a:extLst>
              <a:ext uri="{FF2B5EF4-FFF2-40B4-BE49-F238E27FC236}">
                <a16:creationId xmlns:a16="http://schemas.microsoft.com/office/drawing/2014/main" id="{F33B1C2D-5073-7991-B11A-137CAD1367C9}"/>
              </a:ext>
            </a:extLst>
          </p:cNvPr>
          <p:cNvSpPr>
            <a:spLocks noGrp="1"/>
          </p:cNvSpPr>
          <p:nvPr>
            <p:ph type="body" sz="quarter" idx="3"/>
          </p:nvPr>
        </p:nvSpPr>
        <p:spPr>
          <a:xfrm>
            <a:off x="6459632" y="2074334"/>
            <a:ext cx="4409824" cy="640080"/>
          </a:xfrm>
        </p:spPr>
        <p:txBody>
          <a:bodyPr>
            <a:normAutofit/>
          </a:bodyPr>
          <a:lstStyle/>
          <a:p>
            <a:pPr algn="l"/>
            <a:r>
              <a:rPr lang="en-GB" sz="2500" b="1">
                <a:solidFill>
                  <a:schemeClr val="tx1">
                    <a:lumMod val="85000"/>
                    <a:lumOff val="15000"/>
                  </a:schemeClr>
                </a:solidFill>
              </a:rPr>
              <a:t>Applications</a:t>
            </a:r>
          </a:p>
        </p:txBody>
      </p:sp>
      <p:sp>
        <p:nvSpPr>
          <p:cNvPr id="7" name="Content Placeholder 6">
            <a:extLst>
              <a:ext uri="{FF2B5EF4-FFF2-40B4-BE49-F238E27FC236}">
                <a16:creationId xmlns:a16="http://schemas.microsoft.com/office/drawing/2014/main" id="{BCC7A116-7C8F-1708-ADCD-13FEECBD4411}"/>
              </a:ext>
            </a:extLst>
          </p:cNvPr>
          <p:cNvSpPr>
            <a:spLocks noGrp="1"/>
          </p:cNvSpPr>
          <p:nvPr>
            <p:ph sz="quarter" idx="4"/>
          </p:nvPr>
        </p:nvSpPr>
        <p:spPr>
          <a:xfrm>
            <a:off x="6100199" y="1534505"/>
            <a:ext cx="5258087" cy="4796286"/>
          </a:xfrm>
        </p:spPr>
        <p:txBody>
          <a:bodyPr vert="horz" lIns="91440" tIns="45720" rIns="91440" bIns="45720" rtlCol="0" anchor="t">
            <a:noAutofit/>
          </a:bodyPr>
          <a:lstStyle/>
          <a:p>
            <a:pPr>
              <a:buNone/>
            </a:pPr>
            <a:br>
              <a:rPr lang="en-US"/>
            </a:br>
            <a:br>
              <a:rPr lang="en-US" sz="2000"/>
            </a:br>
            <a:br>
              <a:rPr lang="en-US" sz="2000"/>
            </a:br>
            <a:br>
              <a:rPr lang="en-US"/>
            </a:br>
            <a:r>
              <a:rPr lang="en-US" sz="2000">
                <a:ea typeface="+mn-lt"/>
                <a:cs typeface="+mn-lt"/>
              </a:rPr>
              <a:t>Blockchain, beyond cryptocurrencies, excels in supply chain transparency and healthcare data security. It creates an immutable ledger in supply chains, reducing fraud and streamlining processes. In healthcare, it ensures patient data integrity and interoperability. These applications showcase blockchain's versatility in providing secure, transparent, and efficient solutions across industries.</a:t>
            </a:r>
          </a:p>
          <a:p>
            <a:pPr>
              <a:buNone/>
            </a:pPr>
            <a:br>
              <a:rPr lang="en-US"/>
            </a:br>
            <a:endParaRPr lang="en-US" sz="1900"/>
          </a:p>
          <a:p>
            <a:pPr marL="0" indent="0">
              <a:buNone/>
            </a:pPr>
            <a:endParaRPr lang="en-GB" sz="1900">
              <a:ea typeface="+mn-lt"/>
              <a:cs typeface="+mn-lt"/>
            </a:endParaRPr>
          </a:p>
        </p:txBody>
      </p:sp>
      <p:sp>
        <p:nvSpPr>
          <p:cNvPr id="10" name="Content Placeholder 9">
            <a:extLst>
              <a:ext uri="{FF2B5EF4-FFF2-40B4-BE49-F238E27FC236}">
                <a16:creationId xmlns:a16="http://schemas.microsoft.com/office/drawing/2014/main" id="{514134DA-0541-87FC-96E8-1D2E0E2AEE1F}"/>
              </a:ext>
            </a:extLst>
          </p:cNvPr>
          <p:cNvSpPr>
            <a:spLocks noGrp="1"/>
          </p:cNvSpPr>
          <p:nvPr>
            <p:ph sz="half" idx="2"/>
          </p:nvPr>
        </p:nvSpPr>
        <p:spPr>
          <a:xfrm>
            <a:off x="940451" y="1850125"/>
            <a:ext cx="5071180" cy="4221192"/>
          </a:xfrm>
        </p:spPr>
        <p:txBody>
          <a:bodyPr vert="horz" lIns="91440" tIns="45720" rIns="91440" bIns="45720" rtlCol="0" anchor="t">
            <a:noAutofit/>
          </a:bodyPr>
          <a:lstStyle/>
          <a:p>
            <a:pPr marL="0" indent="0">
              <a:buNone/>
            </a:pPr>
            <a:br>
              <a:rPr lang="en-US"/>
            </a:br>
            <a:br>
              <a:rPr lang="en-US"/>
            </a:br>
            <a:br>
              <a:rPr lang="en-US"/>
            </a:br>
            <a:r>
              <a:rPr lang="en-US" sz="2000">
                <a:ea typeface="+mn-lt"/>
                <a:cs typeface="+mn-lt"/>
              </a:rPr>
              <a:t>Blockchain ensures secure, transparent transactions in decentralized blocks, forming an immutable record with cryptographic links. Its design eliminates central vulnerability, and consensus mechanisms reinforce transaction integrity. Beyond cryptocurrencies, blockchain offers an efficient, tamper-resistant method for secure transactions, meeting industries' trust and transparency needs.</a:t>
            </a:r>
          </a:p>
          <a:p>
            <a:pPr>
              <a:buNone/>
            </a:pPr>
            <a:br>
              <a:rPr lang="en-US"/>
            </a:br>
            <a:endParaRPr lang="en-US"/>
          </a:p>
          <a:p>
            <a:pPr marL="0" indent="0">
              <a:buNone/>
            </a:pPr>
            <a:endParaRPr lang="en-US"/>
          </a:p>
          <a:p>
            <a:pPr marL="0" indent="0">
              <a:buNone/>
            </a:pPr>
            <a:endParaRPr lang="en-US"/>
          </a:p>
          <a:p>
            <a:pPr>
              <a:buNone/>
            </a:pPr>
            <a:br>
              <a:rPr lang="en-US"/>
            </a:br>
            <a:endParaRPr lang="en-US"/>
          </a:p>
          <a:p>
            <a:pPr>
              <a:buNone/>
            </a:pPr>
            <a:endParaRPr lang="en-US"/>
          </a:p>
        </p:txBody>
      </p:sp>
      <p:pic>
        <p:nvPicPr>
          <p:cNvPr id="3" name="Picture 2" descr="Blockchain ">
            <a:extLst>
              <a:ext uri="{FF2B5EF4-FFF2-40B4-BE49-F238E27FC236}">
                <a16:creationId xmlns:a16="http://schemas.microsoft.com/office/drawing/2014/main" id="{59FF405D-7230-9537-FD63-11A4542B6052}"/>
              </a:ext>
            </a:extLst>
          </p:cNvPr>
          <p:cNvPicPr>
            <a:picLocks noChangeAspect="1"/>
          </p:cNvPicPr>
          <p:nvPr/>
        </p:nvPicPr>
        <p:blipFill>
          <a:blip r:embed="rId3"/>
          <a:stretch>
            <a:fillRect/>
          </a:stretch>
        </p:blipFill>
        <p:spPr>
          <a:xfrm>
            <a:off x="8865079" y="806569"/>
            <a:ext cx="1204823" cy="1204824"/>
          </a:xfrm>
          <a:prstGeom prst="rect">
            <a:avLst/>
          </a:prstGeom>
        </p:spPr>
      </p:pic>
    </p:spTree>
    <p:extLst>
      <p:ext uri="{BB962C8B-B14F-4D97-AF65-F5344CB8AC3E}">
        <p14:creationId xmlns:p14="http://schemas.microsoft.com/office/powerpoint/2010/main" val="37544857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747AE-5B80-B2E0-342B-9472A232B19A}"/>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A58ADDF3-08E5-B9A9-4EE1-30029146A530}"/>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E3A007C-5C5A-8C48-57DC-B4EAC5F16ADD}"/>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3.13. </a:t>
            </a:r>
            <a:r>
              <a:rPr lang="en-GB" sz="3500" b="1">
                <a:solidFill>
                  <a:schemeClr val="tx1"/>
                </a:solidFill>
                <a:latin typeface="Century Gothic"/>
                <a:cs typeface="Arial"/>
              </a:rPr>
              <a:t>Quantum computing</a:t>
            </a:r>
            <a:r>
              <a:rPr lang="en-GB" sz="3500" b="1"/>
              <a:t>:</a:t>
            </a:r>
          </a:p>
        </p:txBody>
      </p:sp>
      <p:sp>
        <p:nvSpPr>
          <p:cNvPr id="4" name="Text Placeholder 3">
            <a:extLst>
              <a:ext uri="{FF2B5EF4-FFF2-40B4-BE49-F238E27FC236}">
                <a16:creationId xmlns:a16="http://schemas.microsoft.com/office/drawing/2014/main" id="{EEFF9BBC-3E6A-9EB1-F9BE-BD51D3B36C1E}"/>
              </a:ext>
            </a:extLst>
          </p:cNvPr>
          <p:cNvSpPr>
            <a:spLocks noGrp="1"/>
          </p:cNvSpPr>
          <p:nvPr>
            <p:ph type="body" idx="1"/>
          </p:nvPr>
        </p:nvSpPr>
        <p:spPr>
          <a:xfrm>
            <a:off x="940452" y="2074334"/>
            <a:ext cx="4956163" cy="640080"/>
          </a:xfrm>
        </p:spPr>
        <p:txBody>
          <a:bodyPr>
            <a:noAutofit/>
          </a:bodyPr>
          <a:lstStyle/>
          <a:p>
            <a:pPr algn="l"/>
            <a:r>
              <a:rPr lang="en-GB" sz="2500" b="1">
                <a:solidFill>
                  <a:schemeClr val="tx1">
                    <a:lumMod val="85000"/>
                    <a:lumOff val="15000"/>
                  </a:schemeClr>
                </a:solidFill>
              </a:rPr>
              <a:t>Quantum computing basics</a:t>
            </a:r>
          </a:p>
        </p:txBody>
      </p:sp>
      <p:sp>
        <p:nvSpPr>
          <p:cNvPr id="6" name="Text Placeholder 5">
            <a:extLst>
              <a:ext uri="{FF2B5EF4-FFF2-40B4-BE49-F238E27FC236}">
                <a16:creationId xmlns:a16="http://schemas.microsoft.com/office/drawing/2014/main" id="{A78FE208-4359-5113-A4CB-95D2674F0121}"/>
              </a:ext>
            </a:extLst>
          </p:cNvPr>
          <p:cNvSpPr>
            <a:spLocks noGrp="1"/>
          </p:cNvSpPr>
          <p:nvPr>
            <p:ph type="body" sz="quarter" idx="3"/>
          </p:nvPr>
        </p:nvSpPr>
        <p:spPr>
          <a:xfrm>
            <a:off x="6459632" y="2074334"/>
            <a:ext cx="4409824" cy="640080"/>
          </a:xfrm>
        </p:spPr>
        <p:txBody>
          <a:bodyPr>
            <a:normAutofit/>
          </a:bodyPr>
          <a:lstStyle/>
          <a:p>
            <a:pPr algn="l"/>
            <a:r>
              <a:rPr lang="en-GB" sz="2500" b="1">
                <a:solidFill>
                  <a:schemeClr val="tx1">
                    <a:lumMod val="85000"/>
                    <a:lumOff val="15000"/>
                  </a:schemeClr>
                </a:solidFill>
              </a:rPr>
              <a:t>Potential impact</a:t>
            </a:r>
          </a:p>
        </p:txBody>
      </p:sp>
      <p:sp>
        <p:nvSpPr>
          <p:cNvPr id="7" name="Content Placeholder 6">
            <a:extLst>
              <a:ext uri="{FF2B5EF4-FFF2-40B4-BE49-F238E27FC236}">
                <a16:creationId xmlns:a16="http://schemas.microsoft.com/office/drawing/2014/main" id="{ECF9642E-A1B3-DBCA-679E-B2FC3C36B7F3}"/>
              </a:ext>
            </a:extLst>
          </p:cNvPr>
          <p:cNvSpPr>
            <a:spLocks noGrp="1"/>
          </p:cNvSpPr>
          <p:nvPr>
            <p:ph sz="quarter" idx="4"/>
          </p:nvPr>
        </p:nvSpPr>
        <p:spPr>
          <a:xfrm>
            <a:off x="6100199" y="1275712"/>
            <a:ext cx="5258087" cy="2898475"/>
          </a:xfrm>
        </p:spPr>
        <p:txBody>
          <a:bodyPr vert="horz" lIns="91440" tIns="45720" rIns="91440" bIns="45720" rtlCol="0" anchor="t">
            <a:noAutofit/>
          </a:bodyPr>
          <a:lstStyle/>
          <a:p>
            <a:pPr>
              <a:buNone/>
            </a:pPr>
            <a:br>
              <a:rPr lang="en-US"/>
            </a:br>
            <a:br>
              <a:rPr lang="en-US" sz="2000"/>
            </a:br>
            <a:br>
              <a:rPr lang="en-US" sz="2000"/>
            </a:br>
            <a:br>
              <a:rPr lang="en-US"/>
            </a:br>
            <a:br>
              <a:rPr lang="en-US"/>
            </a:br>
            <a:r>
              <a:rPr lang="en-US" sz="2000">
                <a:ea typeface="+mn-lt"/>
                <a:cs typeface="+mn-lt"/>
              </a:rPr>
              <a:t>Quantum computing holds transformative potential in cryptography, optimization, and materials science, posing challenges in qubit stability and scalability. Its promise to reshape complex problem-solving across industries and scientific disciplines is contingent on overcoming these hurdles as research progresses.</a:t>
            </a:r>
          </a:p>
          <a:p>
            <a:pPr>
              <a:buNone/>
            </a:pPr>
            <a:br>
              <a:rPr lang="en-US"/>
            </a:br>
            <a:endParaRPr lang="en-US" sz="1900"/>
          </a:p>
          <a:p>
            <a:pPr marL="0" indent="0">
              <a:buNone/>
            </a:pPr>
            <a:endParaRPr lang="en-GB" sz="1900">
              <a:ea typeface="+mn-lt"/>
              <a:cs typeface="+mn-lt"/>
            </a:endParaRPr>
          </a:p>
        </p:txBody>
      </p:sp>
      <p:sp>
        <p:nvSpPr>
          <p:cNvPr id="10" name="Content Placeholder 9">
            <a:extLst>
              <a:ext uri="{FF2B5EF4-FFF2-40B4-BE49-F238E27FC236}">
                <a16:creationId xmlns:a16="http://schemas.microsoft.com/office/drawing/2014/main" id="{B076C70C-DE4B-6084-D8F9-2A6F650AE12C}"/>
              </a:ext>
            </a:extLst>
          </p:cNvPr>
          <p:cNvSpPr>
            <a:spLocks noGrp="1"/>
          </p:cNvSpPr>
          <p:nvPr>
            <p:ph sz="half" idx="2"/>
          </p:nvPr>
        </p:nvSpPr>
        <p:spPr>
          <a:xfrm>
            <a:off x="940451" y="1864502"/>
            <a:ext cx="5071180" cy="4221192"/>
          </a:xfrm>
        </p:spPr>
        <p:txBody>
          <a:bodyPr vert="horz" lIns="91440" tIns="45720" rIns="91440" bIns="45720" rtlCol="0" anchor="t">
            <a:noAutofit/>
          </a:bodyPr>
          <a:lstStyle/>
          <a:p>
            <a:pPr marL="0" indent="0">
              <a:buNone/>
            </a:pPr>
            <a:br>
              <a:rPr lang="en-US"/>
            </a:br>
            <a:br>
              <a:rPr lang="en-US"/>
            </a:br>
            <a:br>
              <a:rPr lang="en-US"/>
            </a:br>
            <a:r>
              <a:rPr lang="en-US" sz="2000">
                <a:ea typeface="+mn-lt"/>
                <a:cs typeface="+mn-lt"/>
              </a:rPr>
              <a:t>Quantum computing, leveraging qubits' superposition and entanglement, promises revolutionary speed in solving specific problems like cryptography and materials science. This paradigm shift, still in its early stages, holds immense potential for transforming computation and problem-solving, presenting a new era in the computational landscape.</a:t>
            </a:r>
          </a:p>
          <a:p>
            <a:pPr>
              <a:buNone/>
            </a:pPr>
            <a:br>
              <a:rPr lang="en-US"/>
            </a:br>
            <a:endParaRPr lang="en-US"/>
          </a:p>
          <a:p>
            <a:pPr marL="0" indent="0">
              <a:buNone/>
            </a:pPr>
            <a:endParaRPr lang="en-US"/>
          </a:p>
          <a:p>
            <a:pPr marL="0" indent="0">
              <a:buNone/>
            </a:pPr>
            <a:endParaRPr lang="en-US"/>
          </a:p>
          <a:p>
            <a:pPr>
              <a:buNone/>
            </a:pPr>
            <a:br>
              <a:rPr lang="en-US"/>
            </a:br>
            <a:endParaRPr lang="en-US"/>
          </a:p>
          <a:p>
            <a:pPr>
              <a:buNone/>
            </a:pPr>
            <a:endParaRPr lang="en-US"/>
          </a:p>
        </p:txBody>
      </p:sp>
      <p:pic>
        <p:nvPicPr>
          <p:cNvPr id="3" name="Picture 2" descr="Quantum computing ">
            <a:extLst>
              <a:ext uri="{FF2B5EF4-FFF2-40B4-BE49-F238E27FC236}">
                <a16:creationId xmlns:a16="http://schemas.microsoft.com/office/drawing/2014/main" id="{71C9C7B3-B326-8DB6-B38D-043EAE6037DC}"/>
              </a:ext>
            </a:extLst>
          </p:cNvPr>
          <p:cNvPicPr>
            <a:picLocks noChangeAspect="1"/>
          </p:cNvPicPr>
          <p:nvPr/>
        </p:nvPicPr>
        <p:blipFill>
          <a:blip r:embed="rId3"/>
          <a:stretch>
            <a:fillRect/>
          </a:stretch>
        </p:blipFill>
        <p:spPr>
          <a:xfrm>
            <a:off x="8735683" y="720306"/>
            <a:ext cx="1219201" cy="1204824"/>
          </a:xfrm>
          <a:prstGeom prst="rect">
            <a:avLst/>
          </a:prstGeom>
        </p:spPr>
      </p:pic>
    </p:spTree>
    <p:extLst>
      <p:ext uri="{BB962C8B-B14F-4D97-AF65-F5344CB8AC3E}">
        <p14:creationId xmlns:p14="http://schemas.microsoft.com/office/powerpoint/2010/main" val="24520334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9F837B-CD8E-5585-5E36-148422FD801A}"/>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7C159F41-4846-F107-6ED5-EE23178C54D3}"/>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A1CA3970-F156-D83B-9EF4-DDC3F929937D}"/>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a:t>
            </a:r>
            <a:r>
              <a:rPr lang="en-GB" sz="3300" b="1"/>
              <a:t>3.14. </a:t>
            </a:r>
            <a:r>
              <a:rPr lang="en-GB" sz="3300" b="1">
                <a:solidFill>
                  <a:schemeClr val="tx1"/>
                </a:solidFill>
                <a:latin typeface="Century Gothic"/>
                <a:cs typeface="Arial"/>
              </a:rPr>
              <a:t>Voice &amp; speech</a:t>
            </a:r>
            <a:r>
              <a:rPr lang="en-GB" sz="3300" b="1">
                <a:solidFill>
                  <a:schemeClr val="tx1"/>
                </a:solidFill>
                <a:cs typeface="Arial"/>
              </a:rPr>
              <a:t> technologies</a:t>
            </a:r>
            <a:r>
              <a:rPr lang="en-GB" sz="3300" b="1"/>
              <a:t>:</a:t>
            </a:r>
          </a:p>
        </p:txBody>
      </p:sp>
      <p:sp>
        <p:nvSpPr>
          <p:cNvPr id="4" name="Text Placeholder 3">
            <a:extLst>
              <a:ext uri="{FF2B5EF4-FFF2-40B4-BE49-F238E27FC236}">
                <a16:creationId xmlns:a16="http://schemas.microsoft.com/office/drawing/2014/main" id="{6BD6D686-2EA4-ACE9-8C8D-A95BD1EB7055}"/>
              </a:ext>
            </a:extLst>
          </p:cNvPr>
          <p:cNvSpPr>
            <a:spLocks noGrp="1"/>
          </p:cNvSpPr>
          <p:nvPr>
            <p:ph type="body" idx="1"/>
          </p:nvPr>
        </p:nvSpPr>
        <p:spPr>
          <a:xfrm>
            <a:off x="940452" y="2074334"/>
            <a:ext cx="4956163" cy="640080"/>
          </a:xfrm>
        </p:spPr>
        <p:txBody>
          <a:bodyPr>
            <a:noAutofit/>
          </a:bodyPr>
          <a:lstStyle/>
          <a:p>
            <a:pPr algn="l"/>
            <a:r>
              <a:rPr lang="en-GB" sz="2500" b="1">
                <a:solidFill>
                  <a:schemeClr val="tx1">
                    <a:lumMod val="85000"/>
                    <a:lumOff val="15000"/>
                  </a:schemeClr>
                </a:solidFill>
              </a:rPr>
              <a:t>Speech recognition</a:t>
            </a:r>
          </a:p>
        </p:txBody>
      </p:sp>
      <p:sp>
        <p:nvSpPr>
          <p:cNvPr id="6" name="Text Placeholder 5">
            <a:extLst>
              <a:ext uri="{FF2B5EF4-FFF2-40B4-BE49-F238E27FC236}">
                <a16:creationId xmlns:a16="http://schemas.microsoft.com/office/drawing/2014/main" id="{1E2EED2D-4E40-12B4-576E-1159E15DBCD6}"/>
              </a:ext>
            </a:extLst>
          </p:cNvPr>
          <p:cNvSpPr>
            <a:spLocks noGrp="1"/>
          </p:cNvSpPr>
          <p:nvPr>
            <p:ph type="body" sz="quarter" idx="3"/>
          </p:nvPr>
        </p:nvSpPr>
        <p:spPr>
          <a:xfrm>
            <a:off x="6459632" y="2074334"/>
            <a:ext cx="4409824" cy="640080"/>
          </a:xfrm>
        </p:spPr>
        <p:txBody>
          <a:bodyPr>
            <a:normAutofit/>
          </a:bodyPr>
          <a:lstStyle/>
          <a:p>
            <a:pPr algn="l"/>
            <a:r>
              <a:rPr lang="en-GB" sz="2500" b="1">
                <a:solidFill>
                  <a:schemeClr val="tx1">
                    <a:lumMod val="85000"/>
                    <a:lumOff val="15000"/>
                  </a:schemeClr>
                </a:solidFill>
              </a:rPr>
              <a:t>Voice assistants</a:t>
            </a:r>
          </a:p>
        </p:txBody>
      </p:sp>
      <p:sp>
        <p:nvSpPr>
          <p:cNvPr id="7" name="Content Placeholder 6">
            <a:extLst>
              <a:ext uri="{FF2B5EF4-FFF2-40B4-BE49-F238E27FC236}">
                <a16:creationId xmlns:a16="http://schemas.microsoft.com/office/drawing/2014/main" id="{5AE289E1-1496-801E-7CA0-85D376061845}"/>
              </a:ext>
            </a:extLst>
          </p:cNvPr>
          <p:cNvSpPr>
            <a:spLocks noGrp="1"/>
          </p:cNvSpPr>
          <p:nvPr>
            <p:ph sz="quarter" idx="4"/>
          </p:nvPr>
        </p:nvSpPr>
        <p:spPr>
          <a:xfrm>
            <a:off x="6272727" y="959409"/>
            <a:ext cx="5042427" cy="2898475"/>
          </a:xfrm>
        </p:spPr>
        <p:txBody>
          <a:bodyPr vert="horz" lIns="91440" tIns="45720" rIns="91440" bIns="45720" rtlCol="0" anchor="t">
            <a:noAutofit/>
          </a:bodyPr>
          <a:lstStyle/>
          <a:p>
            <a:pPr marL="0" indent="0">
              <a:buNone/>
            </a:pPr>
            <a:br>
              <a:rPr lang="en-US"/>
            </a:br>
            <a:br>
              <a:rPr lang="en-US" sz="2000"/>
            </a:br>
            <a:br>
              <a:rPr lang="en-US" sz="2000"/>
            </a:br>
            <a:br>
              <a:rPr lang="en-US"/>
            </a:br>
            <a:br>
              <a:rPr lang="en-US"/>
            </a:br>
            <a:br>
              <a:rPr lang="en-US"/>
            </a:br>
            <a:r>
              <a:rPr lang="en-US" sz="2000">
                <a:ea typeface="+mn-lt"/>
                <a:cs typeface="+mn-lt"/>
              </a:rPr>
              <a:t>Siri and Alexa, advanced voice assistants, transform technology interactions with seamless user experiences and AI-driven capabilities. Siri excels in Apple devices, while Alexa, in Amazon Echo, extends to smart home control. Redefining interfaces, they shape future human-computer interaction for convenience and efficiency in digital environments.</a:t>
            </a:r>
          </a:p>
          <a:p>
            <a:pPr>
              <a:buNone/>
            </a:pPr>
            <a:br>
              <a:rPr lang="en-US"/>
            </a:br>
            <a:endParaRPr lang="en-US"/>
          </a:p>
          <a:p>
            <a:pPr>
              <a:buNone/>
            </a:pPr>
            <a:endParaRPr lang="en-US"/>
          </a:p>
          <a:p>
            <a:pPr>
              <a:buNone/>
            </a:pPr>
            <a:br>
              <a:rPr lang="en-US"/>
            </a:br>
            <a:endParaRPr lang="en-US" sz="1900"/>
          </a:p>
          <a:p>
            <a:pPr marL="0" indent="0">
              <a:buNone/>
            </a:pPr>
            <a:endParaRPr lang="en-GB" sz="1900">
              <a:ea typeface="+mn-lt"/>
              <a:cs typeface="+mn-lt"/>
            </a:endParaRPr>
          </a:p>
        </p:txBody>
      </p:sp>
      <p:sp>
        <p:nvSpPr>
          <p:cNvPr id="10" name="Content Placeholder 9">
            <a:extLst>
              <a:ext uri="{FF2B5EF4-FFF2-40B4-BE49-F238E27FC236}">
                <a16:creationId xmlns:a16="http://schemas.microsoft.com/office/drawing/2014/main" id="{27D22C88-24D3-C372-F645-A635DF8817C3}"/>
              </a:ext>
            </a:extLst>
          </p:cNvPr>
          <p:cNvSpPr>
            <a:spLocks noGrp="1"/>
          </p:cNvSpPr>
          <p:nvPr>
            <p:ph sz="half" idx="2"/>
          </p:nvPr>
        </p:nvSpPr>
        <p:spPr>
          <a:xfrm>
            <a:off x="940451" y="1878879"/>
            <a:ext cx="5157444" cy="4221192"/>
          </a:xfrm>
        </p:spPr>
        <p:txBody>
          <a:bodyPr vert="horz" lIns="91440" tIns="45720" rIns="91440" bIns="45720" rtlCol="0" anchor="t">
            <a:noAutofit/>
          </a:bodyPr>
          <a:lstStyle/>
          <a:p>
            <a:pPr marL="0" indent="0">
              <a:buNone/>
            </a:pPr>
            <a:br>
              <a:rPr lang="en-US"/>
            </a:br>
            <a:br>
              <a:rPr lang="en-US"/>
            </a:br>
            <a:br>
              <a:rPr lang="en-US"/>
            </a:br>
            <a:r>
              <a:rPr lang="en-US" sz="2000">
                <a:ea typeface="+mn-lt"/>
                <a:cs typeface="+mn-lt"/>
              </a:rPr>
              <a:t>Google Speech-to-Text and Amazon Polly transform spoken language into text and synthesized speech, using advanced machine learning and deep learning, respectively. They showcase the evolution of speech recognition and synthesis, providing versatile solutions for developers and businesses seeking robust speech capabilities in applications and services.</a:t>
            </a:r>
          </a:p>
          <a:p>
            <a:pPr>
              <a:buNone/>
            </a:pPr>
            <a:br>
              <a:rPr lang="en-US"/>
            </a:br>
            <a:endParaRPr lang="en-US"/>
          </a:p>
          <a:p>
            <a:pPr marL="0" indent="0">
              <a:buNone/>
            </a:pPr>
            <a:endParaRPr lang="en-US"/>
          </a:p>
          <a:p>
            <a:pPr marL="0" indent="0">
              <a:buNone/>
            </a:pPr>
            <a:endParaRPr lang="en-US"/>
          </a:p>
          <a:p>
            <a:pPr>
              <a:buNone/>
            </a:pPr>
            <a:br>
              <a:rPr lang="en-US"/>
            </a:br>
            <a:endParaRPr lang="en-US"/>
          </a:p>
          <a:p>
            <a:pPr>
              <a:buNone/>
            </a:pPr>
            <a:endParaRPr lang="en-US"/>
          </a:p>
        </p:txBody>
      </p:sp>
      <p:pic>
        <p:nvPicPr>
          <p:cNvPr id="5" name="Picture 4" descr="Technology ">
            <a:extLst>
              <a:ext uri="{FF2B5EF4-FFF2-40B4-BE49-F238E27FC236}">
                <a16:creationId xmlns:a16="http://schemas.microsoft.com/office/drawing/2014/main" id="{29837F45-50F3-7B28-9AB1-86CE0B258B7E}"/>
              </a:ext>
            </a:extLst>
          </p:cNvPr>
          <p:cNvPicPr>
            <a:picLocks noChangeAspect="1"/>
          </p:cNvPicPr>
          <p:nvPr/>
        </p:nvPicPr>
        <p:blipFill>
          <a:blip r:embed="rId3"/>
          <a:stretch>
            <a:fillRect/>
          </a:stretch>
        </p:blipFill>
        <p:spPr>
          <a:xfrm>
            <a:off x="8908211" y="648419"/>
            <a:ext cx="1348597" cy="1348598"/>
          </a:xfrm>
          <a:prstGeom prst="rect">
            <a:avLst/>
          </a:prstGeom>
        </p:spPr>
      </p:pic>
    </p:spTree>
    <p:extLst>
      <p:ext uri="{BB962C8B-B14F-4D97-AF65-F5344CB8AC3E}">
        <p14:creationId xmlns:p14="http://schemas.microsoft.com/office/powerpoint/2010/main" val="174443389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64CFBD-29D4-9DF0-EC19-E2A0BF0A15FC}"/>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4BF04D47-32F3-9904-9CA9-04225222DC71}"/>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4ABD1F9D-B8F4-BBE7-D31B-DB7F7E58E9C0}"/>
              </a:ext>
            </a:extLst>
          </p:cNvPr>
          <p:cNvSpPr>
            <a:spLocks noGrp="1"/>
          </p:cNvSpPr>
          <p:nvPr>
            <p:ph type="title"/>
          </p:nvPr>
        </p:nvSpPr>
        <p:spPr>
          <a:xfrm>
            <a:off x="937404" y="642594"/>
            <a:ext cx="10058400" cy="1371600"/>
          </a:xfrm>
        </p:spPr>
        <p:txBody>
          <a:bodyPr vert="horz" lIns="91440" tIns="45720" rIns="91440" bIns="45720" rtlCol="0" anchor="ctr">
            <a:noAutofit/>
          </a:bodyPr>
          <a:lstStyle/>
          <a:p>
            <a:r>
              <a:rPr lang="en-GB" sz="3500" b="1"/>
              <a:t>3. Technologies related to ICT</a:t>
            </a:r>
            <a:br>
              <a:rPr lang="en-GB" sz="3500" b="1"/>
            </a:br>
            <a:r>
              <a:rPr lang="en-GB" sz="3500" b="1"/>
              <a:t>   3.15. </a:t>
            </a:r>
            <a:r>
              <a:rPr lang="en-GB" sz="3500" b="1">
                <a:solidFill>
                  <a:schemeClr val="tx1"/>
                </a:solidFill>
                <a:latin typeface="Century Gothic"/>
                <a:cs typeface="Arial"/>
              </a:rPr>
              <a:t>Robotics</a:t>
            </a:r>
            <a:r>
              <a:rPr lang="en-GB" sz="3500" b="1">
                <a:solidFill>
                  <a:schemeClr val="tx1"/>
                </a:solidFill>
                <a:cs typeface="Arial"/>
              </a:rPr>
              <a:t> &amp; Automation</a:t>
            </a:r>
            <a:r>
              <a:rPr lang="en-GB" sz="3500" b="1"/>
              <a:t>:</a:t>
            </a:r>
          </a:p>
        </p:txBody>
      </p:sp>
      <p:sp>
        <p:nvSpPr>
          <p:cNvPr id="4" name="Text Placeholder 3">
            <a:extLst>
              <a:ext uri="{FF2B5EF4-FFF2-40B4-BE49-F238E27FC236}">
                <a16:creationId xmlns:a16="http://schemas.microsoft.com/office/drawing/2014/main" id="{A5B6CD66-DA52-0A80-10DD-A33ABA880084}"/>
              </a:ext>
            </a:extLst>
          </p:cNvPr>
          <p:cNvSpPr>
            <a:spLocks noGrp="1"/>
          </p:cNvSpPr>
          <p:nvPr>
            <p:ph type="body" idx="1"/>
          </p:nvPr>
        </p:nvSpPr>
        <p:spPr>
          <a:xfrm>
            <a:off x="940452" y="2074334"/>
            <a:ext cx="4956163" cy="640080"/>
          </a:xfrm>
        </p:spPr>
        <p:txBody>
          <a:bodyPr>
            <a:noAutofit/>
          </a:bodyPr>
          <a:lstStyle/>
          <a:p>
            <a:pPr algn="l"/>
            <a:r>
              <a:rPr lang="en-GB" sz="2500" b="1">
                <a:solidFill>
                  <a:schemeClr val="tx1">
                    <a:lumMod val="85000"/>
                    <a:lumOff val="15000"/>
                  </a:schemeClr>
                </a:solidFill>
              </a:rPr>
              <a:t>Robotic process automation</a:t>
            </a:r>
          </a:p>
        </p:txBody>
      </p:sp>
      <p:sp>
        <p:nvSpPr>
          <p:cNvPr id="6" name="Text Placeholder 5">
            <a:extLst>
              <a:ext uri="{FF2B5EF4-FFF2-40B4-BE49-F238E27FC236}">
                <a16:creationId xmlns:a16="http://schemas.microsoft.com/office/drawing/2014/main" id="{1F29A2DB-25E0-0CE8-8409-B4CC9AE6397E}"/>
              </a:ext>
            </a:extLst>
          </p:cNvPr>
          <p:cNvSpPr>
            <a:spLocks noGrp="1"/>
          </p:cNvSpPr>
          <p:nvPr>
            <p:ph type="body" sz="quarter" idx="3"/>
          </p:nvPr>
        </p:nvSpPr>
        <p:spPr>
          <a:xfrm>
            <a:off x="6243972" y="2074334"/>
            <a:ext cx="4409824" cy="640080"/>
          </a:xfrm>
        </p:spPr>
        <p:txBody>
          <a:bodyPr>
            <a:normAutofit/>
          </a:bodyPr>
          <a:lstStyle/>
          <a:p>
            <a:pPr algn="l"/>
            <a:r>
              <a:rPr lang="en-GB" sz="2500" b="1">
                <a:solidFill>
                  <a:schemeClr val="tx1">
                    <a:lumMod val="85000"/>
                    <a:lumOff val="15000"/>
                  </a:schemeClr>
                </a:solidFill>
              </a:rPr>
              <a:t>Industrial robotics</a:t>
            </a:r>
          </a:p>
        </p:txBody>
      </p:sp>
      <p:sp>
        <p:nvSpPr>
          <p:cNvPr id="7" name="Content Placeholder 6">
            <a:extLst>
              <a:ext uri="{FF2B5EF4-FFF2-40B4-BE49-F238E27FC236}">
                <a16:creationId xmlns:a16="http://schemas.microsoft.com/office/drawing/2014/main" id="{61F9F55B-90A1-D207-4A06-0DEB485344CF}"/>
              </a:ext>
            </a:extLst>
          </p:cNvPr>
          <p:cNvSpPr>
            <a:spLocks noGrp="1"/>
          </p:cNvSpPr>
          <p:nvPr>
            <p:ph sz="quarter" idx="4"/>
          </p:nvPr>
        </p:nvSpPr>
        <p:spPr>
          <a:xfrm>
            <a:off x="6243973" y="959409"/>
            <a:ext cx="5603143" cy="2898475"/>
          </a:xfrm>
        </p:spPr>
        <p:txBody>
          <a:bodyPr vert="horz" lIns="91440" tIns="45720" rIns="91440" bIns="45720" rtlCol="0" anchor="t">
            <a:noAutofit/>
          </a:bodyPr>
          <a:lstStyle/>
          <a:p>
            <a:pPr marL="0" indent="0">
              <a:buNone/>
            </a:pPr>
            <a:br>
              <a:rPr lang="en-US"/>
            </a:br>
            <a:br>
              <a:rPr lang="en-US" sz="2000"/>
            </a:br>
            <a:br>
              <a:rPr lang="en-US" sz="2000"/>
            </a:br>
            <a:br>
              <a:rPr lang="en-US"/>
            </a:br>
            <a:br>
              <a:rPr lang="en-US"/>
            </a:br>
            <a:br>
              <a:rPr lang="en-US"/>
            </a:br>
            <a:r>
              <a:rPr lang="en-US" sz="2000">
                <a:ea typeface="+mn-lt"/>
                <a:cs typeface="+mn-lt"/>
              </a:rPr>
              <a:t>Industrial robots bring transformative efficiency to manufacturing by automating tasks like assembly and welding, reducing costs, and enhancing product consistency. With advanced sensors and precision controls, these robots contribute to workplace safety by handling hazardous operations. This integration aligns with Industry 4.0, marking a shift toward smart technologies that redefine industrial production and elevate productivity.</a:t>
            </a:r>
          </a:p>
          <a:p>
            <a:pPr>
              <a:buNone/>
            </a:pPr>
            <a:br>
              <a:rPr lang="en-US"/>
            </a:br>
            <a:endParaRPr lang="en-US"/>
          </a:p>
          <a:p>
            <a:pPr>
              <a:buNone/>
            </a:pPr>
            <a:endParaRPr lang="en-US"/>
          </a:p>
          <a:p>
            <a:pPr>
              <a:buNone/>
            </a:pPr>
            <a:br>
              <a:rPr lang="en-US"/>
            </a:br>
            <a:endParaRPr lang="en-US" sz="1900"/>
          </a:p>
          <a:p>
            <a:pPr marL="0" indent="0">
              <a:buNone/>
            </a:pPr>
            <a:endParaRPr lang="en-GB" sz="1900">
              <a:ea typeface="+mn-lt"/>
              <a:cs typeface="+mn-lt"/>
            </a:endParaRPr>
          </a:p>
        </p:txBody>
      </p:sp>
      <p:sp>
        <p:nvSpPr>
          <p:cNvPr id="10" name="Content Placeholder 9">
            <a:extLst>
              <a:ext uri="{FF2B5EF4-FFF2-40B4-BE49-F238E27FC236}">
                <a16:creationId xmlns:a16="http://schemas.microsoft.com/office/drawing/2014/main" id="{671D92A4-F559-3DFB-E8D7-BB8D8512B65F}"/>
              </a:ext>
            </a:extLst>
          </p:cNvPr>
          <p:cNvSpPr>
            <a:spLocks noGrp="1"/>
          </p:cNvSpPr>
          <p:nvPr>
            <p:ph sz="half" idx="2"/>
          </p:nvPr>
        </p:nvSpPr>
        <p:spPr>
          <a:xfrm>
            <a:off x="940451" y="1864502"/>
            <a:ext cx="5071180" cy="4221192"/>
          </a:xfrm>
        </p:spPr>
        <p:txBody>
          <a:bodyPr vert="horz" lIns="91440" tIns="45720" rIns="91440" bIns="45720" rtlCol="0" anchor="t">
            <a:noAutofit/>
          </a:bodyPr>
          <a:lstStyle/>
          <a:p>
            <a:pPr marL="0" indent="0">
              <a:buNone/>
            </a:pPr>
            <a:br>
              <a:rPr lang="en-US"/>
            </a:br>
            <a:br>
              <a:rPr lang="en-US"/>
            </a:br>
            <a:br>
              <a:rPr lang="en-US"/>
            </a:br>
            <a:r>
              <a:rPr lang="en-US" sz="2000">
                <a:ea typeface="+mn-lt"/>
                <a:cs typeface="+mn-lt"/>
              </a:rPr>
              <a:t>RPA utilizes software bots to automate repetitive tasks, reducing the workload on human employees and ensuring accuracy. Tools like UiPath and Automation Anywhere streamline data-related tasks and decision-making processes, enhancing efficiency. RPA's versatility across applications makes it a potent tool for organizations seeking productivity improvements without complex integrations.</a:t>
            </a:r>
          </a:p>
          <a:p>
            <a:pPr>
              <a:buNone/>
            </a:pPr>
            <a:br>
              <a:rPr lang="en-US"/>
            </a:br>
            <a:endParaRPr lang="en-US"/>
          </a:p>
          <a:p>
            <a:pPr marL="0" indent="0">
              <a:buNone/>
            </a:pPr>
            <a:endParaRPr lang="en-US"/>
          </a:p>
          <a:p>
            <a:pPr>
              <a:buNone/>
            </a:pPr>
            <a:br>
              <a:rPr lang="en-US"/>
            </a:br>
            <a:endParaRPr lang="en-US"/>
          </a:p>
          <a:p>
            <a:pPr marL="0" indent="0">
              <a:buNone/>
            </a:pPr>
            <a:endParaRPr lang="en-US"/>
          </a:p>
          <a:p>
            <a:pPr marL="0" indent="0">
              <a:buNone/>
            </a:pPr>
            <a:endParaRPr lang="en-US"/>
          </a:p>
          <a:p>
            <a:pPr>
              <a:buNone/>
            </a:pPr>
            <a:br>
              <a:rPr lang="en-US"/>
            </a:br>
            <a:endParaRPr lang="en-US"/>
          </a:p>
          <a:p>
            <a:pPr>
              <a:buNone/>
            </a:pPr>
            <a:endParaRPr lang="en-US"/>
          </a:p>
        </p:txBody>
      </p:sp>
      <p:pic>
        <p:nvPicPr>
          <p:cNvPr id="3" name="Picture 2" descr="Robotic process automation ">
            <a:extLst>
              <a:ext uri="{FF2B5EF4-FFF2-40B4-BE49-F238E27FC236}">
                <a16:creationId xmlns:a16="http://schemas.microsoft.com/office/drawing/2014/main" id="{6CEDC543-5ECD-2362-74D1-93AB65CFEC0C}"/>
              </a:ext>
            </a:extLst>
          </p:cNvPr>
          <p:cNvPicPr>
            <a:picLocks noChangeAspect="1"/>
          </p:cNvPicPr>
          <p:nvPr/>
        </p:nvPicPr>
        <p:blipFill>
          <a:blip r:embed="rId3"/>
          <a:stretch>
            <a:fillRect/>
          </a:stretch>
        </p:blipFill>
        <p:spPr>
          <a:xfrm>
            <a:off x="8764437" y="720306"/>
            <a:ext cx="1305465" cy="1291088"/>
          </a:xfrm>
          <a:prstGeom prst="rect">
            <a:avLst/>
          </a:prstGeom>
        </p:spPr>
      </p:pic>
    </p:spTree>
    <p:extLst>
      <p:ext uri="{BB962C8B-B14F-4D97-AF65-F5344CB8AC3E}">
        <p14:creationId xmlns:p14="http://schemas.microsoft.com/office/powerpoint/2010/main" val="42626519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FE54FB-4D3B-353B-DD0C-3C422A5B2799}"/>
            </a:ext>
          </a:extLst>
        </p:cNvPr>
        <p:cNvGrpSpPr/>
        <p:nvPr/>
      </p:nvGrpSpPr>
      <p:grpSpPr>
        <a:xfrm>
          <a:off x="0" y="0"/>
          <a:ext cx="0" cy="0"/>
          <a:chOff x="0" y="0"/>
          <a:chExt cx="0" cy="0"/>
        </a:xfrm>
      </p:grpSpPr>
      <p:pic>
        <p:nvPicPr>
          <p:cNvPr id="5" name="Picture 4" descr="Mobile device with apps">
            <a:extLst>
              <a:ext uri="{FF2B5EF4-FFF2-40B4-BE49-F238E27FC236}">
                <a16:creationId xmlns:a16="http://schemas.microsoft.com/office/drawing/2014/main" id="{FF8EDD42-23AF-88CC-77BF-3AD936D887A3}"/>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3F15600-00A6-8FC6-7E51-4F2387D5BD9B}"/>
              </a:ext>
            </a:extLst>
          </p:cNvPr>
          <p:cNvSpPr>
            <a:spLocks noGrp="1"/>
          </p:cNvSpPr>
          <p:nvPr>
            <p:ph type="title"/>
          </p:nvPr>
        </p:nvSpPr>
        <p:spPr/>
        <p:txBody>
          <a:bodyPr vert="horz" lIns="91440" tIns="45720" rIns="91440" bIns="45720" rtlCol="0" anchor="ctr">
            <a:noAutofit/>
          </a:bodyPr>
          <a:lstStyle/>
          <a:p>
            <a:r>
              <a:rPr lang="en-GB" sz="4000" b="1" i="1"/>
              <a:t>The content table:</a:t>
            </a:r>
            <a:endParaRPr lang="en-US"/>
          </a:p>
        </p:txBody>
      </p:sp>
      <p:sp>
        <p:nvSpPr>
          <p:cNvPr id="4" name="Content Placeholder 3">
            <a:extLst>
              <a:ext uri="{FF2B5EF4-FFF2-40B4-BE49-F238E27FC236}">
                <a16:creationId xmlns:a16="http://schemas.microsoft.com/office/drawing/2014/main" id="{1FC9E6B3-DBA1-DEF1-610D-30EA55D0D66A}"/>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GB" sz="1600" b="1">
                <a:solidFill>
                  <a:schemeClr val="tx2"/>
                </a:solidFill>
                <a:latin typeface="Calibri"/>
                <a:cs typeface="Calibri"/>
              </a:rPr>
              <a:t>  </a:t>
            </a:r>
            <a:r>
              <a:rPr lang="en-GB" sz="1900" b="1">
                <a:solidFill>
                  <a:schemeClr val="tx2"/>
                </a:solidFill>
                <a:latin typeface="Calibri"/>
                <a:cs typeface="Calibri"/>
              </a:rPr>
              <a:t> </a:t>
            </a:r>
            <a:r>
              <a:rPr lang="en-GB" b="1">
                <a:solidFill>
                  <a:schemeClr val="tx2"/>
                </a:solidFill>
                <a:latin typeface="Calibri"/>
                <a:cs typeface="Calibri"/>
              </a:rPr>
              <a:t>3.8.  </a:t>
            </a:r>
            <a:r>
              <a:rPr lang="en-GB" b="1">
                <a:latin typeface="Calibri"/>
                <a:cs typeface="Calibri"/>
              </a:rPr>
              <a:t>Data analytics and Big Data</a:t>
            </a:r>
            <a:endParaRPr lang="en-US">
              <a:latin typeface="Calibri"/>
              <a:cs typeface="Calibri"/>
            </a:endParaRPr>
          </a:p>
          <a:p>
            <a:pPr marL="0" indent="0">
              <a:buNone/>
            </a:pPr>
            <a:r>
              <a:rPr lang="en-GB" b="1">
                <a:solidFill>
                  <a:schemeClr val="tx2"/>
                </a:solidFill>
                <a:latin typeface="Calibri"/>
                <a:cs typeface="Calibri"/>
              </a:rPr>
              <a:t>   3.9.  </a:t>
            </a:r>
            <a:r>
              <a:rPr lang="en-GB" b="1">
                <a:latin typeface="Calibri"/>
                <a:cs typeface="Calibri"/>
              </a:rPr>
              <a:t>Networking technologies</a:t>
            </a:r>
            <a:endParaRPr lang="en-US">
              <a:latin typeface="Calibri"/>
              <a:cs typeface="Calibri"/>
            </a:endParaRPr>
          </a:p>
          <a:p>
            <a:pPr marL="0" indent="0">
              <a:buNone/>
            </a:pPr>
            <a:r>
              <a:rPr lang="en-GB" b="1">
                <a:solidFill>
                  <a:schemeClr val="tx2"/>
                </a:solidFill>
                <a:latin typeface="Calibri"/>
                <a:cs typeface="Calibri"/>
              </a:rPr>
              <a:t>   3.10.  </a:t>
            </a:r>
            <a:r>
              <a:rPr lang="en-GB" b="1">
                <a:latin typeface="Calibri"/>
                <a:cs typeface="Calibri"/>
              </a:rPr>
              <a:t>Virtualization</a:t>
            </a:r>
            <a:endParaRPr lang="en-US">
              <a:latin typeface="Calibri"/>
              <a:cs typeface="Calibri"/>
            </a:endParaRPr>
          </a:p>
          <a:p>
            <a:pPr marL="0" indent="0">
              <a:buNone/>
            </a:pPr>
            <a:r>
              <a:rPr lang="en-GB" b="1">
                <a:solidFill>
                  <a:schemeClr val="tx2"/>
                </a:solidFill>
                <a:latin typeface="Calibri"/>
                <a:cs typeface="Calibri"/>
              </a:rPr>
              <a:t>   3.11.  </a:t>
            </a:r>
            <a:r>
              <a:rPr lang="en-GB" b="1">
                <a:latin typeface="Calibri"/>
                <a:cs typeface="Calibri"/>
              </a:rPr>
              <a:t>Mobile technologies</a:t>
            </a:r>
            <a:endParaRPr lang="en-US">
              <a:latin typeface="Calibri"/>
              <a:cs typeface="Calibri"/>
            </a:endParaRPr>
          </a:p>
          <a:p>
            <a:pPr marL="0" indent="0">
              <a:buNone/>
            </a:pPr>
            <a:r>
              <a:rPr lang="en-GB" b="1">
                <a:solidFill>
                  <a:schemeClr val="tx2"/>
                </a:solidFill>
                <a:latin typeface="Calibri"/>
                <a:cs typeface="Calibri"/>
              </a:rPr>
              <a:t>   3.12.  </a:t>
            </a:r>
            <a:r>
              <a:rPr lang="en-GB" b="1">
                <a:latin typeface="Calibri"/>
                <a:cs typeface="Calibri"/>
              </a:rPr>
              <a:t>Blockchain technology</a:t>
            </a:r>
            <a:endParaRPr lang="en-US">
              <a:latin typeface="Calibri"/>
              <a:cs typeface="Calibri"/>
            </a:endParaRPr>
          </a:p>
          <a:p>
            <a:pPr marL="0" indent="0">
              <a:buNone/>
            </a:pPr>
            <a:r>
              <a:rPr lang="en-GB" b="1">
                <a:solidFill>
                  <a:schemeClr val="tx2"/>
                </a:solidFill>
                <a:latin typeface="Calibri"/>
                <a:cs typeface="Calibri"/>
              </a:rPr>
              <a:t>   3.13. </a:t>
            </a:r>
            <a:r>
              <a:rPr lang="en-GB" b="1">
                <a:latin typeface="Calibri"/>
                <a:cs typeface="Calibri"/>
              </a:rPr>
              <a:t> Quantum computing</a:t>
            </a:r>
            <a:endParaRPr lang="en-US">
              <a:latin typeface="Calibri"/>
              <a:cs typeface="Calibri"/>
            </a:endParaRPr>
          </a:p>
          <a:p>
            <a:pPr marL="0" indent="0">
              <a:buNone/>
            </a:pPr>
            <a:r>
              <a:rPr lang="en-GB" b="1">
                <a:solidFill>
                  <a:schemeClr val="tx2"/>
                </a:solidFill>
                <a:latin typeface="Calibri"/>
                <a:cs typeface="Calibri"/>
              </a:rPr>
              <a:t>   3.14.  </a:t>
            </a:r>
            <a:r>
              <a:rPr lang="en-GB" b="1">
                <a:latin typeface="Calibri"/>
                <a:cs typeface="Calibri"/>
              </a:rPr>
              <a:t>Voice and speech technologies</a:t>
            </a:r>
            <a:endParaRPr lang="en-US">
              <a:latin typeface="Calibri"/>
              <a:cs typeface="Calibri"/>
            </a:endParaRPr>
          </a:p>
          <a:p>
            <a:pPr marL="0" indent="0">
              <a:buNone/>
            </a:pPr>
            <a:r>
              <a:rPr lang="en-GB" b="1">
                <a:solidFill>
                  <a:schemeClr val="tx2"/>
                </a:solidFill>
                <a:latin typeface="Calibri"/>
                <a:cs typeface="Calibri"/>
              </a:rPr>
              <a:t>   3.15.  </a:t>
            </a:r>
            <a:r>
              <a:rPr lang="en-GB" b="1">
                <a:latin typeface="Calibri"/>
                <a:cs typeface="Calibri"/>
              </a:rPr>
              <a:t>Robotics and automation</a:t>
            </a:r>
            <a:endParaRPr lang="en-US">
              <a:latin typeface="Calibri"/>
              <a:cs typeface="Calibri"/>
            </a:endParaRPr>
          </a:p>
          <a:p>
            <a:pPr marL="0" indent="0">
              <a:buNone/>
            </a:pPr>
            <a:r>
              <a:rPr lang="en-GB" b="1">
                <a:solidFill>
                  <a:schemeClr val="tx2"/>
                </a:solidFill>
                <a:latin typeface="Calibri"/>
                <a:cs typeface="Calibri"/>
              </a:rPr>
              <a:t>   3.16.  </a:t>
            </a:r>
            <a:r>
              <a:rPr lang="en-GB" b="1">
                <a:latin typeface="Calibri"/>
                <a:cs typeface="Calibri"/>
              </a:rPr>
              <a:t>Augmented reality and Virtual reality</a:t>
            </a:r>
            <a:endParaRPr lang="en-US">
              <a:latin typeface="Calibri"/>
              <a:cs typeface="Calibri"/>
            </a:endParaRPr>
          </a:p>
          <a:p>
            <a:pPr marL="0" indent="0">
              <a:buNone/>
            </a:pPr>
            <a:r>
              <a:rPr lang="en-GB" b="1">
                <a:solidFill>
                  <a:schemeClr val="tx2"/>
                </a:solidFill>
                <a:latin typeface="Calibri"/>
                <a:cs typeface="Calibri"/>
              </a:rPr>
              <a:t>4</a:t>
            </a:r>
            <a:r>
              <a:rPr lang="en-GB" b="1">
                <a:latin typeface="Calibri"/>
                <a:cs typeface="Calibri"/>
              </a:rPr>
              <a:t>.  Conclusion</a:t>
            </a:r>
            <a:endParaRPr lang="en-GB"/>
          </a:p>
        </p:txBody>
      </p:sp>
      <p:sp>
        <p:nvSpPr>
          <p:cNvPr id="8" name="Content Placeholder 7">
            <a:extLst>
              <a:ext uri="{FF2B5EF4-FFF2-40B4-BE49-F238E27FC236}">
                <a16:creationId xmlns:a16="http://schemas.microsoft.com/office/drawing/2014/main" id="{92F400AD-B6D3-3E01-1E15-D369E4AC29B3}"/>
              </a:ext>
            </a:extLst>
          </p:cNvPr>
          <p:cNvSpPr>
            <a:spLocks noGrp="1"/>
          </p:cNvSpPr>
          <p:nvPr>
            <p:ph sz="half" idx="1"/>
          </p:nvPr>
        </p:nvSpPr>
        <p:spPr/>
        <p:txBody>
          <a:bodyPr vert="horz" lIns="91440" tIns="45720" rIns="91440" bIns="45720" rtlCol="0" anchor="t">
            <a:normAutofit fontScale="92500" lnSpcReduction="10000"/>
          </a:bodyPr>
          <a:lstStyle/>
          <a:p>
            <a:pPr marL="342900" indent="-342900">
              <a:buAutoNum type="arabicPeriod"/>
            </a:pPr>
            <a:r>
              <a:rPr lang="en-GB" b="1">
                <a:latin typeface="Calibri"/>
                <a:cs typeface="Calibri"/>
              </a:rPr>
              <a:t>Introduction</a:t>
            </a:r>
            <a:endParaRPr lang="en-US">
              <a:latin typeface="Calibri"/>
              <a:cs typeface="Calibri"/>
            </a:endParaRPr>
          </a:p>
          <a:p>
            <a:pPr marL="0" indent="0">
              <a:buNone/>
            </a:pPr>
            <a:r>
              <a:rPr lang="en-GB" b="1">
                <a:solidFill>
                  <a:schemeClr val="tx2"/>
                </a:solidFill>
                <a:latin typeface="Calibri"/>
                <a:cs typeface="Calibri"/>
              </a:rPr>
              <a:t>2.</a:t>
            </a:r>
            <a:r>
              <a:rPr lang="en-GB" b="1">
                <a:latin typeface="Calibri"/>
                <a:cs typeface="Calibri"/>
              </a:rPr>
              <a:t>   Information and Communication Technologies (ICT)</a:t>
            </a:r>
            <a:endParaRPr lang="en-US">
              <a:latin typeface="Calibri"/>
              <a:cs typeface="Calibri"/>
            </a:endParaRPr>
          </a:p>
          <a:p>
            <a:pPr marL="0" indent="0">
              <a:buNone/>
            </a:pPr>
            <a:r>
              <a:rPr lang="en-GB" b="1">
                <a:solidFill>
                  <a:schemeClr val="tx2"/>
                </a:solidFill>
                <a:latin typeface="Calibri"/>
                <a:cs typeface="Calibri"/>
              </a:rPr>
              <a:t>3. </a:t>
            </a:r>
            <a:r>
              <a:rPr lang="en-GB" b="1">
                <a:latin typeface="Calibri"/>
                <a:cs typeface="Calibri"/>
              </a:rPr>
              <a:t>  Technologies Related to ICT</a:t>
            </a:r>
            <a:endParaRPr lang="en-US">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3.1.</a:t>
            </a:r>
            <a:r>
              <a:rPr lang="en-GB" b="1">
                <a:latin typeface="Calibri"/>
                <a:cs typeface="Calibri"/>
              </a:rPr>
              <a:t>  Google Services</a:t>
            </a:r>
            <a:endParaRPr lang="en-US">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3.2.</a:t>
            </a:r>
            <a:r>
              <a:rPr lang="en-GB" b="1">
                <a:latin typeface="Calibri"/>
                <a:cs typeface="Calibri"/>
              </a:rPr>
              <a:t>  Microsoft tools</a:t>
            </a:r>
            <a:endParaRPr lang="en-US">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3.3.</a:t>
            </a:r>
            <a:r>
              <a:rPr lang="en-GB" b="1">
                <a:latin typeface="Calibri"/>
                <a:cs typeface="Calibri"/>
              </a:rPr>
              <a:t>  Git and GitHub</a:t>
            </a:r>
            <a:endParaRPr lang="en-US">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3.4. </a:t>
            </a:r>
            <a:r>
              <a:rPr lang="en-GB" b="1">
                <a:latin typeface="Calibri"/>
                <a:cs typeface="Calibri"/>
              </a:rPr>
              <a:t> Cloud computing</a:t>
            </a:r>
            <a:endParaRPr lang="en-US">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3.5.</a:t>
            </a:r>
            <a:r>
              <a:rPr lang="en-GB" b="1">
                <a:latin typeface="Calibri"/>
                <a:cs typeface="Calibri"/>
              </a:rPr>
              <a:t>  Internet of things</a:t>
            </a:r>
            <a:endParaRPr lang="en-US">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3.6.</a:t>
            </a:r>
            <a:r>
              <a:rPr lang="en-GB" b="1">
                <a:latin typeface="Calibri"/>
                <a:cs typeface="Calibri"/>
              </a:rPr>
              <a:t>  Cybersecurity technologies</a:t>
            </a:r>
            <a:endParaRPr lang="en-GB">
              <a:latin typeface="Calibri"/>
              <a:cs typeface="Calibri"/>
            </a:endParaRPr>
          </a:p>
          <a:p>
            <a:pPr marL="0" indent="0">
              <a:buNone/>
            </a:pPr>
            <a:r>
              <a:rPr lang="en-GB" b="1">
                <a:latin typeface="Calibri"/>
                <a:cs typeface="Calibri"/>
              </a:rPr>
              <a:t>    </a:t>
            </a:r>
            <a:r>
              <a:rPr lang="en-GB" b="1">
                <a:solidFill>
                  <a:schemeClr val="tx2"/>
                </a:solidFill>
                <a:latin typeface="Calibri"/>
                <a:cs typeface="Calibri"/>
              </a:rPr>
              <a:t>3.7.</a:t>
            </a:r>
            <a:r>
              <a:rPr lang="en-GB" b="1">
                <a:latin typeface="Calibri"/>
                <a:cs typeface="Calibri"/>
              </a:rPr>
              <a:t>  Artificial intelligence &amp; Machine learning</a:t>
            </a:r>
            <a:endParaRPr lang="en-GB"/>
          </a:p>
        </p:txBody>
      </p:sp>
    </p:spTree>
    <p:extLst>
      <p:ext uri="{BB962C8B-B14F-4D97-AF65-F5344CB8AC3E}">
        <p14:creationId xmlns:p14="http://schemas.microsoft.com/office/powerpoint/2010/main" val="1859542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018D59-EB79-D48E-FC93-7652D8C95508}"/>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C4F1C942-476B-5469-FEF6-03B769CA6F1C}"/>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CEF7E323-DB5C-0849-CFC5-30142E4D7CA1}"/>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3.16. </a:t>
            </a:r>
            <a:r>
              <a:rPr lang="en-GB" sz="3200" b="1">
                <a:solidFill>
                  <a:schemeClr val="tx1"/>
                </a:solidFill>
                <a:latin typeface="Century Gothic"/>
                <a:cs typeface="Arial"/>
              </a:rPr>
              <a:t>Augmented Reality &amp; Virtual Reality</a:t>
            </a:r>
            <a:r>
              <a:rPr lang="en-GB" sz="3200" b="1">
                <a:solidFill>
                  <a:schemeClr val="tx1"/>
                </a:solidFill>
              </a:rPr>
              <a:t>:</a:t>
            </a:r>
          </a:p>
        </p:txBody>
      </p:sp>
      <p:sp>
        <p:nvSpPr>
          <p:cNvPr id="4" name="Text Placeholder 3">
            <a:extLst>
              <a:ext uri="{FF2B5EF4-FFF2-40B4-BE49-F238E27FC236}">
                <a16:creationId xmlns:a16="http://schemas.microsoft.com/office/drawing/2014/main" id="{478D6231-D12E-D568-D437-5E51F1F21494}"/>
              </a:ext>
            </a:extLst>
          </p:cNvPr>
          <p:cNvSpPr>
            <a:spLocks noGrp="1"/>
          </p:cNvSpPr>
          <p:nvPr>
            <p:ph type="body" idx="1"/>
          </p:nvPr>
        </p:nvSpPr>
        <p:spPr>
          <a:xfrm>
            <a:off x="940452" y="2074334"/>
            <a:ext cx="4956163" cy="640080"/>
          </a:xfrm>
        </p:spPr>
        <p:txBody>
          <a:bodyPr>
            <a:noAutofit/>
          </a:bodyPr>
          <a:lstStyle/>
          <a:p>
            <a:pPr algn="l"/>
            <a:r>
              <a:rPr lang="en-GB" sz="2500" b="1">
                <a:solidFill>
                  <a:schemeClr val="tx1">
                    <a:lumMod val="85000"/>
                    <a:lumOff val="15000"/>
                  </a:schemeClr>
                </a:solidFill>
              </a:rPr>
              <a:t>AR and VR concepts</a:t>
            </a:r>
          </a:p>
        </p:txBody>
      </p:sp>
      <p:sp>
        <p:nvSpPr>
          <p:cNvPr id="6" name="Text Placeholder 5">
            <a:extLst>
              <a:ext uri="{FF2B5EF4-FFF2-40B4-BE49-F238E27FC236}">
                <a16:creationId xmlns:a16="http://schemas.microsoft.com/office/drawing/2014/main" id="{045F68B0-2581-579B-D29B-489C25CC9DF9}"/>
              </a:ext>
            </a:extLst>
          </p:cNvPr>
          <p:cNvSpPr>
            <a:spLocks noGrp="1"/>
          </p:cNvSpPr>
          <p:nvPr>
            <p:ph type="body" sz="quarter" idx="3"/>
          </p:nvPr>
        </p:nvSpPr>
        <p:spPr>
          <a:xfrm>
            <a:off x="6229594" y="2074334"/>
            <a:ext cx="4409824" cy="640080"/>
          </a:xfrm>
        </p:spPr>
        <p:txBody>
          <a:bodyPr>
            <a:normAutofit/>
          </a:bodyPr>
          <a:lstStyle/>
          <a:p>
            <a:pPr algn="l"/>
            <a:r>
              <a:rPr lang="en-GB" sz="2500" b="1">
                <a:solidFill>
                  <a:schemeClr val="tx1">
                    <a:lumMod val="85000"/>
                    <a:lumOff val="15000"/>
                  </a:schemeClr>
                </a:solidFill>
              </a:rPr>
              <a:t>Applications</a:t>
            </a:r>
          </a:p>
        </p:txBody>
      </p:sp>
      <p:sp>
        <p:nvSpPr>
          <p:cNvPr id="7" name="Content Placeholder 6">
            <a:extLst>
              <a:ext uri="{FF2B5EF4-FFF2-40B4-BE49-F238E27FC236}">
                <a16:creationId xmlns:a16="http://schemas.microsoft.com/office/drawing/2014/main" id="{A66730B5-6211-60E3-721D-34A8428D498A}"/>
              </a:ext>
            </a:extLst>
          </p:cNvPr>
          <p:cNvSpPr>
            <a:spLocks noGrp="1"/>
          </p:cNvSpPr>
          <p:nvPr>
            <p:ph sz="quarter" idx="4"/>
          </p:nvPr>
        </p:nvSpPr>
        <p:spPr>
          <a:xfrm>
            <a:off x="6229596" y="643108"/>
            <a:ext cx="5286842" cy="2898475"/>
          </a:xfrm>
        </p:spPr>
        <p:txBody>
          <a:bodyPr vert="horz" lIns="91440" tIns="45720" rIns="91440" bIns="45720" rtlCol="0" anchor="t">
            <a:noAutofit/>
          </a:bodyPr>
          <a:lstStyle/>
          <a:p>
            <a:pPr marL="0" indent="0">
              <a:buNone/>
            </a:pPr>
            <a:br>
              <a:rPr lang="en-US"/>
            </a:br>
            <a:br>
              <a:rPr lang="en-US" sz="2000"/>
            </a:br>
            <a:br>
              <a:rPr lang="en-US" sz="2000"/>
            </a:br>
            <a:br>
              <a:rPr lang="en-US"/>
            </a:br>
            <a:br>
              <a:rPr lang="en-US"/>
            </a:br>
            <a:br>
              <a:rPr lang="en-US"/>
            </a:br>
            <a:br>
              <a:rPr lang="en-US" sz="2000"/>
            </a:br>
            <a:r>
              <a:rPr lang="en-US" sz="2000">
                <a:ea typeface="+mn-lt"/>
                <a:cs typeface="+mn-lt"/>
              </a:rPr>
              <a:t>AR and VR transform gaming by providing immersive experiences, while education leverages them for interactive learning environments. In healthcare, these technologies aid training simulations, surgical planning, and therapeutic interventions, showcasing their versatility beyond entertainment, enhancing education, and improving healthcare practices through immersive experiences.</a:t>
            </a:r>
          </a:p>
          <a:p>
            <a:pPr>
              <a:buNone/>
            </a:pPr>
            <a:br>
              <a:rPr lang="en-US"/>
            </a:br>
            <a:endParaRPr lang="en-US"/>
          </a:p>
          <a:p>
            <a:pPr>
              <a:buNone/>
            </a:pPr>
            <a:endParaRPr lang="en-US"/>
          </a:p>
          <a:p>
            <a:pPr>
              <a:buNone/>
            </a:pPr>
            <a:br>
              <a:rPr lang="en-US"/>
            </a:br>
            <a:endParaRPr lang="en-US" sz="1900"/>
          </a:p>
          <a:p>
            <a:pPr marL="0" indent="0">
              <a:buNone/>
            </a:pPr>
            <a:endParaRPr lang="en-GB" sz="1900">
              <a:ea typeface="+mn-lt"/>
              <a:cs typeface="+mn-lt"/>
            </a:endParaRPr>
          </a:p>
        </p:txBody>
      </p:sp>
      <p:sp>
        <p:nvSpPr>
          <p:cNvPr id="10" name="Content Placeholder 9">
            <a:extLst>
              <a:ext uri="{FF2B5EF4-FFF2-40B4-BE49-F238E27FC236}">
                <a16:creationId xmlns:a16="http://schemas.microsoft.com/office/drawing/2014/main" id="{4E3CF069-FDDD-7B81-82B0-B322F537DFB3}"/>
              </a:ext>
            </a:extLst>
          </p:cNvPr>
          <p:cNvSpPr>
            <a:spLocks noGrp="1"/>
          </p:cNvSpPr>
          <p:nvPr>
            <p:ph sz="half" idx="2"/>
          </p:nvPr>
        </p:nvSpPr>
        <p:spPr>
          <a:xfrm>
            <a:off x="940451" y="1850124"/>
            <a:ext cx="4711747" cy="4221192"/>
          </a:xfrm>
        </p:spPr>
        <p:txBody>
          <a:bodyPr vert="horz" lIns="91440" tIns="45720" rIns="91440" bIns="45720" rtlCol="0" anchor="t">
            <a:noAutofit/>
          </a:bodyPr>
          <a:lstStyle/>
          <a:p>
            <a:pPr marL="0" indent="0">
              <a:buNone/>
            </a:pPr>
            <a:br>
              <a:rPr lang="en-US"/>
            </a:br>
            <a:br>
              <a:rPr lang="en-US"/>
            </a:br>
            <a:br>
              <a:rPr lang="en-US"/>
            </a:br>
            <a:r>
              <a:rPr lang="en-US" sz="2000">
                <a:ea typeface="+mn-lt"/>
                <a:cs typeface="+mn-lt"/>
              </a:rPr>
              <a:t>Augmented Reality (AR) enriches the real world by overlaying digital information, while Virtual Reality (VR) immerses users in synthetic environments via headsets. From gaming to healthcare, these technologies redefine digital interaction, creating immersive experiences that bridge the gap between the physical and virtual realms.</a:t>
            </a:r>
          </a:p>
          <a:p>
            <a:pPr>
              <a:buNone/>
            </a:pPr>
            <a:br>
              <a:rPr lang="en-US"/>
            </a:br>
            <a:endParaRPr lang="en-US"/>
          </a:p>
          <a:p>
            <a:pPr marL="0" indent="0">
              <a:buNone/>
            </a:pPr>
            <a:endParaRPr lang="en-US"/>
          </a:p>
          <a:p>
            <a:pPr>
              <a:buNone/>
            </a:pPr>
            <a:br>
              <a:rPr lang="en-US"/>
            </a:br>
            <a:endParaRPr lang="en-US"/>
          </a:p>
          <a:p>
            <a:pPr marL="0" indent="0">
              <a:buNone/>
            </a:pPr>
            <a:endParaRPr lang="en-US"/>
          </a:p>
          <a:p>
            <a:pPr>
              <a:buNone/>
            </a:pPr>
            <a:br>
              <a:rPr lang="en-US"/>
            </a:br>
            <a:endParaRPr lang="en-US"/>
          </a:p>
          <a:p>
            <a:pPr marL="0" indent="0">
              <a:buNone/>
            </a:pPr>
            <a:endParaRPr lang="en-US"/>
          </a:p>
          <a:p>
            <a:pPr marL="0" indent="0">
              <a:buNone/>
            </a:pPr>
            <a:endParaRPr lang="en-US"/>
          </a:p>
          <a:p>
            <a:pPr>
              <a:buNone/>
            </a:pPr>
            <a:br>
              <a:rPr lang="en-US"/>
            </a:br>
            <a:endParaRPr lang="en-US"/>
          </a:p>
          <a:p>
            <a:pPr>
              <a:buNone/>
            </a:pPr>
            <a:endParaRPr lang="en-US"/>
          </a:p>
        </p:txBody>
      </p:sp>
      <p:pic>
        <p:nvPicPr>
          <p:cNvPr id="3" name="Picture 2" descr="Data analytics ">
            <a:extLst>
              <a:ext uri="{FF2B5EF4-FFF2-40B4-BE49-F238E27FC236}">
                <a16:creationId xmlns:a16="http://schemas.microsoft.com/office/drawing/2014/main" id="{70ACC1C2-C3E3-E1D8-753C-6BE7D8AC9FFC}"/>
              </a:ext>
            </a:extLst>
          </p:cNvPr>
          <p:cNvPicPr>
            <a:picLocks noChangeAspect="1"/>
          </p:cNvPicPr>
          <p:nvPr/>
        </p:nvPicPr>
        <p:blipFill>
          <a:blip r:embed="rId3"/>
          <a:stretch>
            <a:fillRect/>
          </a:stretch>
        </p:blipFill>
        <p:spPr>
          <a:xfrm>
            <a:off x="10072778" y="792193"/>
            <a:ext cx="1075428" cy="1061051"/>
          </a:xfrm>
          <a:prstGeom prst="rect">
            <a:avLst/>
          </a:prstGeom>
        </p:spPr>
      </p:pic>
    </p:spTree>
    <p:extLst>
      <p:ext uri="{BB962C8B-B14F-4D97-AF65-F5344CB8AC3E}">
        <p14:creationId xmlns:p14="http://schemas.microsoft.com/office/powerpoint/2010/main" val="111739087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E3E1954-D2BA-09DD-3005-3817EDC94E5C}"/>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A317959-859C-C3FD-4C1F-67BFCB54A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Mobile device with apps">
            <a:extLst>
              <a:ext uri="{FF2B5EF4-FFF2-40B4-BE49-F238E27FC236}">
                <a16:creationId xmlns:a16="http://schemas.microsoft.com/office/drawing/2014/main" id="{57E95FC7-2C94-FF0A-2E1F-1427F1ACCCBD}"/>
              </a:ext>
            </a:extLst>
          </p:cNvPr>
          <p:cNvPicPr>
            <a:picLocks noChangeAspect="1"/>
          </p:cNvPicPr>
          <p:nvPr/>
        </p:nvPicPr>
        <p:blipFill rotWithShape="1">
          <a:blip r:embed="rId2"/>
          <a:srcRect l="53113" r="13425"/>
          <a:stretch/>
        </p:blipFill>
        <p:spPr>
          <a:xfrm>
            <a:off x="2" y="10"/>
            <a:ext cx="4079708" cy="6857990"/>
          </a:xfrm>
          <a:prstGeom prst="rect">
            <a:avLst/>
          </a:prstGeom>
        </p:spPr>
      </p:pic>
      <p:sp>
        <p:nvSpPr>
          <p:cNvPr id="33" name="Rectangle 32">
            <a:extLst>
              <a:ext uri="{FF2B5EF4-FFF2-40B4-BE49-F238E27FC236}">
                <a16:creationId xmlns:a16="http://schemas.microsoft.com/office/drawing/2014/main" id="{97633023-2330-D6CD-EAF9-06100BE11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6625" y="374904"/>
            <a:ext cx="7340156" cy="6108192"/>
          </a:xfrm>
          <a:prstGeom prst="rect">
            <a:avLst/>
          </a:prstGeom>
          <a:noFill/>
          <a:ln w="63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7B0F05-40F6-E3E0-972E-F214595ECAD3}"/>
              </a:ext>
            </a:extLst>
          </p:cNvPr>
          <p:cNvSpPr>
            <a:spLocks noGrp="1"/>
          </p:cNvSpPr>
          <p:nvPr>
            <p:ph type="title"/>
          </p:nvPr>
        </p:nvSpPr>
        <p:spPr>
          <a:xfrm>
            <a:off x="4950815" y="225649"/>
            <a:ext cx="6280826" cy="1746504"/>
          </a:xfrm>
        </p:spPr>
        <p:txBody>
          <a:bodyPr>
            <a:normAutofit/>
          </a:bodyPr>
          <a:lstStyle/>
          <a:p>
            <a:r>
              <a:rPr lang="en-GB" sz="4500" b="1"/>
              <a:t>4. Conclusion:</a:t>
            </a:r>
            <a:endParaRPr lang="en-US" sz="4500"/>
          </a:p>
        </p:txBody>
      </p:sp>
      <p:sp>
        <p:nvSpPr>
          <p:cNvPr id="5" name="Content Placeholder 4">
            <a:extLst>
              <a:ext uri="{FF2B5EF4-FFF2-40B4-BE49-F238E27FC236}">
                <a16:creationId xmlns:a16="http://schemas.microsoft.com/office/drawing/2014/main" id="{4E6328C3-1688-3623-CA71-DCB0EDFEEDA6}"/>
              </a:ext>
            </a:extLst>
          </p:cNvPr>
          <p:cNvSpPr>
            <a:spLocks noGrp="1"/>
          </p:cNvSpPr>
          <p:nvPr>
            <p:ph idx="1"/>
          </p:nvPr>
        </p:nvSpPr>
        <p:spPr>
          <a:xfrm>
            <a:off x="4850173" y="1480812"/>
            <a:ext cx="6338335" cy="4094154"/>
          </a:xfrm>
        </p:spPr>
        <p:txBody>
          <a:bodyPr vert="horz" lIns="91440" tIns="45720" rIns="91440" bIns="45720" rtlCol="0" anchor="t">
            <a:noAutofit/>
          </a:bodyPr>
          <a:lstStyle/>
          <a:p>
            <a:pPr marL="0" indent="0">
              <a:lnSpc>
                <a:spcPct val="90000"/>
              </a:lnSpc>
              <a:buNone/>
            </a:pPr>
            <a:br>
              <a:rPr lang="en-US"/>
            </a:br>
            <a:r>
              <a:rPr lang="en-US" sz="2000">
                <a:ea typeface="+mn-lt"/>
                <a:cs typeface="+mn-lt"/>
              </a:rPr>
              <a:t>To sum up, Our exploration of Information and Communication Technologies (ICT) reveals a dynamic landscape shaping modern computing. Recognizing ICT's pivotal role in global information flow, we delved into diverse technologies, emphasizing their interconnected nature. This defines the present computing landscape and anticipates transformative changes. ICT acts as a catalyst for current progress and foreshadows future advancements, urging readers to explore emerging technologies, cybersecurity, and artificial intelligence. Embracing these topics allows individuals to actively contribute to the ongoing transformative journey of Information and Communication Technologies.</a:t>
            </a:r>
          </a:p>
        </p:txBody>
      </p:sp>
    </p:spTree>
    <p:extLst>
      <p:ext uri="{BB962C8B-B14F-4D97-AF65-F5344CB8AC3E}">
        <p14:creationId xmlns:p14="http://schemas.microsoft.com/office/powerpoint/2010/main" val="12204461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A0B76B-7793-4346-AAF3-0BEC24E54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Mobile device with apps">
            <a:extLst>
              <a:ext uri="{FF2B5EF4-FFF2-40B4-BE49-F238E27FC236}">
                <a16:creationId xmlns:a16="http://schemas.microsoft.com/office/drawing/2014/main" id="{667C5B0B-B960-B4EF-4412-F4807CD2E775}"/>
              </a:ext>
            </a:extLst>
          </p:cNvPr>
          <p:cNvPicPr>
            <a:picLocks noChangeAspect="1"/>
          </p:cNvPicPr>
          <p:nvPr/>
        </p:nvPicPr>
        <p:blipFill rotWithShape="1">
          <a:blip r:embed="rId2"/>
          <a:srcRect l="53113" r="13425"/>
          <a:stretch/>
        </p:blipFill>
        <p:spPr>
          <a:xfrm>
            <a:off x="2" y="10"/>
            <a:ext cx="4079708" cy="6857990"/>
          </a:xfrm>
          <a:prstGeom prst="rect">
            <a:avLst/>
          </a:prstGeom>
        </p:spPr>
      </p:pic>
      <p:sp>
        <p:nvSpPr>
          <p:cNvPr id="33" name="Rectangle 32">
            <a:extLst>
              <a:ext uri="{FF2B5EF4-FFF2-40B4-BE49-F238E27FC236}">
                <a16:creationId xmlns:a16="http://schemas.microsoft.com/office/drawing/2014/main" id="{FDCC942F-4DE8-44CA-B824-B58DB1751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6625" y="374904"/>
            <a:ext cx="7340156" cy="6108192"/>
          </a:xfrm>
          <a:prstGeom prst="rect">
            <a:avLst/>
          </a:prstGeom>
          <a:noFill/>
          <a:ln w="63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24506E-C2B1-E33D-90C7-198487FC712D}"/>
              </a:ext>
            </a:extLst>
          </p:cNvPr>
          <p:cNvSpPr>
            <a:spLocks noGrp="1"/>
          </p:cNvSpPr>
          <p:nvPr>
            <p:ph type="title"/>
          </p:nvPr>
        </p:nvSpPr>
        <p:spPr>
          <a:xfrm>
            <a:off x="4950815" y="311914"/>
            <a:ext cx="6280826" cy="1746504"/>
          </a:xfrm>
        </p:spPr>
        <p:txBody>
          <a:bodyPr>
            <a:normAutofit/>
          </a:bodyPr>
          <a:lstStyle/>
          <a:p>
            <a:pPr marL="914400" indent="-914400">
              <a:buAutoNum type="arabicPeriod"/>
            </a:pPr>
            <a:r>
              <a:rPr lang="en-GB" sz="4700" b="1"/>
              <a:t>Introduction:</a:t>
            </a:r>
          </a:p>
        </p:txBody>
      </p:sp>
      <p:sp>
        <p:nvSpPr>
          <p:cNvPr id="5" name="Content Placeholder 4">
            <a:extLst>
              <a:ext uri="{FF2B5EF4-FFF2-40B4-BE49-F238E27FC236}">
                <a16:creationId xmlns:a16="http://schemas.microsoft.com/office/drawing/2014/main" id="{013D7BAC-FF1E-4748-3B23-C167159D533C}"/>
              </a:ext>
            </a:extLst>
          </p:cNvPr>
          <p:cNvSpPr>
            <a:spLocks noGrp="1"/>
          </p:cNvSpPr>
          <p:nvPr>
            <p:ph idx="1"/>
          </p:nvPr>
        </p:nvSpPr>
        <p:spPr>
          <a:xfrm>
            <a:off x="4950815" y="1710848"/>
            <a:ext cx="6280826" cy="4094154"/>
          </a:xfrm>
        </p:spPr>
        <p:txBody>
          <a:bodyPr vert="horz" lIns="91440" tIns="45720" rIns="91440" bIns="45720" rtlCol="0" anchor="t">
            <a:noAutofit/>
          </a:bodyPr>
          <a:lstStyle/>
          <a:p>
            <a:pPr marL="0" indent="0">
              <a:lnSpc>
                <a:spcPct val="90000"/>
              </a:lnSpc>
              <a:buNone/>
            </a:pPr>
            <a:r>
              <a:rPr lang="en-GB" sz="2000">
                <a:ea typeface="+mn-lt"/>
                <a:cs typeface="+mn-lt"/>
              </a:rPr>
              <a:t>The historical evolution of Information and Communication Technologies (ICT) spans several decades, from the first electronic computers in the 1940s to today's rapid advancements in 5G, artificial intelligence, and IoT. Understanding ICT is crucial for computer science students, enhancing problem-solving skills, adaptability, and efficient communication. Proficiency in ICT principles prepares students for real-world applications and industry-standard practices, making them competitive and versatile in the evolving job market. The objectives of the report are to provide a comprehensive overview of ICT, explore major technologies, and emphasize their relevance to computer science education and professional development.</a:t>
            </a:r>
            <a:endParaRPr lang="en-US" sz="2000"/>
          </a:p>
        </p:txBody>
      </p:sp>
    </p:spTree>
    <p:extLst>
      <p:ext uri="{BB962C8B-B14F-4D97-AF65-F5344CB8AC3E}">
        <p14:creationId xmlns:p14="http://schemas.microsoft.com/office/powerpoint/2010/main" val="31982920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a:extLst>
            <a:ext uri="{FF2B5EF4-FFF2-40B4-BE49-F238E27FC236}">
              <a16:creationId xmlns:a16="http://schemas.microsoft.com/office/drawing/2014/main" id="{97F748AD-644E-28B8-D0FE-B1B731952B07}"/>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9150FC2-22A9-4AB7-0AB0-E64FBE14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D275D-F684-73E3-8163-6EFE31D0A2AA}"/>
              </a:ext>
            </a:extLst>
          </p:cNvPr>
          <p:cNvSpPr>
            <a:spLocks noGrp="1"/>
          </p:cNvSpPr>
          <p:nvPr>
            <p:ph type="title"/>
          </p:nvPr>
        </p:nvSpPr>
        <p:spPr>
          <a:xfrm>
            <a:off x="1066800" y="642594"/>
            <a:ext cx="10058400" cy="638355"/>
          </a:xfrm>
        </p:spPr>
        <p:txBody>
          <a:bodyPr vert="horz" lIns="91440" tIns="45720" rIns="91440" bIns="45720" rtlCol="0" anchor="ctr">
            <a:noAutofit/>
          </a:bodyPr>
          <a:lstStyle/>
          <a:p>
            <a:r>
              <a:rPr lang="en-GB" sz="3500" b="1"/>
              <a:t>2. Information &amp; communication technologies</a:t>
            </a:r>
          </a:p>
        </p:txBody>
      </p:sp>
      <p:sp>
        <p:nvSpPr>
          <p:cNvPr id="5" name="Content Placeholder 4">
            <a:extLst>
              <a:ext uri="{FF2B5EF4-FFF2-40B4-BE49-F238E27FC236}">
                <a16:creationId xmlns:a16="http://schemas.microsoft.com/office/drawing/2014/main" id="{AA299EF5-AC84-6993-E41A-5C15B9C563DC}"/>
              </a:ext>
            </a:extLst>
          </p:cNvPr>
          <p:cNvSpPr>
            <a:spLocks noGrp="1"/>
          </p:cNvSpPr>
          <p:nvPr>
            <p:ph idx="1"/>
          </p:nvPr>
        </p:nvSpPr>
        <p:spPr>
          <a:xfrm>
            <a:off x="721744" y="2591950"/>
            <a:ext cx="5371381" cy="3399958"/>
          </a:xfrm>
        </p:spPr>
        <p:txBody>
          <a:bodyPr vert="horz" lIns="91440" tIns="45720" rIns="91440" bIns="45720" rtlCol="0" anchor="t">
            <a:noAutofit/>
          </a:bodyPr>
          <a:lstStyle/>
          <a:p>
            <a:pPr>
              <a:buNone/>
            </a:pPr>
            <a:r>
              <a:rPr lang="en-GB" sz="2100">
                <a:ea typeface="+mn-lt"/>
                <a:cs typeface="+mn-lt"/>
              </a:rPr>
              <a:t>  Information and communication technologies (ICT) integrate telecommunications and computing, enabling efficient communication, data flow, and innovation across diverse platforms. This convergence plays a central role in modernizing information systems, influencing domains from software development to communication network establishment.</a:t>
            </a:r>
            <a:endParaRPr lang="en-US" sz="2100">
              <a:ea typeface="+mn-lt"/>
              <a:cs typeface="+mn-lt"/>
            </a:endParaRPr>
          </a:p>
          <a:p>
            <a:pPr>
              <a:buNone/>
            </a:pPr>
            <a:br>
              <a:rPr lang="en-US"/>
            </a:br>
            <a:endParaRPr lang="en-US"/>
          </a:p>
          <a:p>
            <a:pPr marL="0" indent="0">
              <a:buNone/>
            </a:pPr>
            <a:endParaRPr lang="en-GB" sz="2200"/>
          </a:p>
        </p:txBody>
      </p:sp>
      <p:sp>
        <p:nvSpPr>
          <p:cNvPr id="26" name="Rectangle 25">
            <a:extLst>
              <a:ext uri="{FF2B5EF4-FFF2-40B4-BE49-F238E27FC236}">
                <a16:creationId xmlns:a16="http://schemas.microsoft.com/office/drawing/2014/main" id="{CA25D553-51CF-29C2-24A7-AE60FC0DF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3" name="TextBox 2">
            <a:extLst>
              <a:ext uri="{FF2B5EF4-FFF2-40B4-BE49-F238E27FC236}">
                <a16:creationId xmlns:a16="http://schemas.microsoft.com/office/drawing/2014/main" id="{C7863019-8C41-F7EE-B0A5-EA839B2B463D}"/>
              </a:ext>
            </a:extLst>
          </p:cNvPr>
          <p:cNvSpPr txBox="1"/>
          <p:nvPr/>
        </p:nvSpPr>
        <p:spPr>
          <a:xfrm>
            <a:off x="6593457" y="1590136"/>
            <a:ext cx="5431764"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b="1"/>
              <a:t>2.2. Role in data communication &amp; networking:</a:t>
            </a:r>
            <a:endParaRPr lang="en-GB" sz="2600"/>
          </a:p>
        </p:txBody>
      </p:sp>
      <p:sp>
        <p:nvSpPr>
          <p:cNvPr id="6" name="TextBox 5">
            <a:extLst>
              <a:ext uri="{FF2B5EF4-FFF2-40B4-BE49-F238E27FC236}">
                <a16:creationId xmlns:a16="http://schemas.microsoft.com/office/drawing/2014/main" id="{8CE000C2-7944-6198-E644-2BF6907BE2E6}"/>
              </a:ext>
            </a:extLst>
          </p:cNvPr>
          <p:cNvSpPr txBox="1"/>
          <p:nvPr/>
        </p:nvSpPr>
        <p:spPr>
          <a:xfrm>
            <a:off x="885646" y="1877682"/>
            <a:ext cx="3519576"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b="1"/>
              <a:t>2.1. Definition of ICT:</a:t>
            </a:r>
            <a:endParaRPr lang="en-GB" sz="2700"/>
          </a:p>
        </p:txBody>
      </p:sp>
      <p:sp>
        <p:nvSpPr>
          <p:cNvPr id="7" name="TextBox 6">
            <a:extLst>
              <a:ext uri="{FF2B5EF4-FFF2-40B4-BE49-F238E27FC236}">
                <a16:creationId xmlns:a16="http://schemas.microsoft.com/office/drawing/2014/main" id="{3432B262-FA02-AF1C-3DFE-2030481D0460}"/>
              </a:ext>
            </a:extLst>
          </p:cNvPr>
          <p:cNvSpPr txBox="1"/>
          <p:nvPr/>
        </p:nvSpPr>
        <p:spPr>
          <a:xfrm>
            <a:off x="6593457" y="2596551"/>
            <a:ext cx="4885425"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latin typeface="Century Gothic"/>
              </a:rPr>
              <a:t>I</a:t>
            </a:r>
            <a:r>
              <a:rPr lang="en-US" sz="2100">
                <a:ea typeface="+mn-lt"/>
                <a:cs typeface="+mn-lt"/>
              </a:rPr>
              <a:t>nformation and communication technologies rely on standardized protocols, efficient data transmission, and robust network architectures to ensure seamless and secure data communication. These components form the foundation of interconnected ecosystems, promoting smooth information flow across platforms and applications.</a:t>
            </a:r>
          </a:p>
        </p:txBody>
      </p:sp>
      <p:pic>
        <p:nvPicPr>
          <p:cNvPr id="8" name="Picture 7" descr="Communication">
            <a:extLst>
              <a:ext uri="{FF2B5EF4-FFF2-40B4-BE49-F238E27FC236}">
                <a16:creationId xmlns:a16="http://schemas.microsoft.com/office/drawing/2014/main" id="{5EC93581-5156-5324-09F8-73D6E419FEC8}"/>
              </a:ext>
            </a:extLst>
          </p:cNvPr>
          <p:cNvPicPr>
            <a:picLocks noChangeAspect="1"/>
          </p:cNvPicPr>
          <p:nvPr/>
        </p:nvPicPr>
        <p:blipFill>
          <a:blip r:embed="rId3"/>
          <a:stretch>
            <a:fillRect/>
          </a:stretch>
        </p:blipFill>
        <p:spPr>
          <a:xfrm>
            <a:off x="5069457" y="1396041"/>
            <a:ext cx="974787" cy="960409"/>
          </a:xfrm>
          <a:prstGeom prst="rect">
            <a:avLst/>
          </a:prstGeom>
        </p:spPr>
      </p:pic>
    </p:spTree>
    <p:extLst>
      <p:ext uri="{BB962C8B-B14F-4D97-AF65-F5344CB8AC3E}">
        <p14:creationId xmlns:p14="http://schemas.microsoft.com/office/powerpoint/2010/main" val="25299749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a:extLst>
            <a:ext uri="{FF2B5EF4-FFF2-40B4-BE49-F238E27FC236}">
              <a16:creationId xmlns:a16="http://schemas.microsoft.com/office/drawing/2014/main" id="{94E4927B-EBCD-C366-FE8A-BD14284D2649}"/>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80EBF1-451E-09AD-CFDD-D27C5FF8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C4EE9-5C1B-962E-18D2-EEEC866F8B34}"/>
              </a:ext>
            </a:extLst>
          </p:cNvPr>
          <p:cNvSpPr>
            <a:spLocks noGrp="1"/>
          </p:cNvSpPr>
          <p:nvPr>
            <p:ph type="title"/>
          </p:nvPr>
        </p:nvSpPr>
        <p:spPr>
          <a:xfrm>
            <a:off x="1066800" y="412556"/>
            <a:ext cx="10058400" cy="1371600"/>
          </a:xfrm>
        </p:spPr>
        <p:txBody>
          <a:bodyPr vert="horz" lIns="91440" tIns="45720" rIns="91440" bIns="45720" rtlCol="0" anchor="ctr">
            <a:noAutofit/>
          </a:bodyPr>
          <a:lstStyle/>
          <a:p>
            <a:r>
              <a:rPr lang="en-GB" sz="3500" b="1"/>
              <a:t>2. Information &amp; communication technologies</a:t>
            </a:r>
            <a:br>
              <a:rPr lang="en-GB" sz="3500" b="1"/>
            </a:br>
            <a:r>
              <a:rPr lang="en-GB" sz="3500" b="1"/>
              <a:t>   </a:t>
            </a:r>
            <a:r>
              <a:rPr lang="en-GB" sz="3000" b="1"/>
              <a:t>2.3. Impact on</a:t>
            </a:r>
            <a:r>
              <a:rPr lang="en-GB" sz="3000" b="1">
                <a:solidFill>
                  <a:schemeClr val="tx1"/>
                </a:solidFill>
              </a:rPr>
              <a:t> industries:</a:t>
            </a:r>
          </a:p>
        </p:txBody>
      </p:sp>
      <p:sp>
        <p:nvSpPr>
          <p:cNvPr id="5" name="Content Placeholder 4">
            <a:extLst>
              <a:ext uri="{FF2B5EF4-FFF2-40B4-BE49-F238E27FC236}">
                <a16:creationId xmlns:a16="http://schemas.microsoft.com/office/drawing/2014/main" id="{AAF74160-005A-C3A6-BAE0-748015CC01E8}"/>
              </a:ext>
            </a:extLst>
          </p:cNvPr>
          <p:cNvSpPr>
            <a:spLocks noGrp="1"/>
          </p:cNvSpPr>
          <p:nvPr>
            <p:ph idx="1"/>
          </p:nvPr>
        </p:nvSpPr>
        <p:spPr>
          <a:xfrm>
            <a:off x="563593" y="1628668"/>
            <a:ext cx="2970365" cy="4262598"/>
          </a:xfrm>
        </p:spPr>
        <p:txBody>
          <a:bodyPr vert="horz" lIns="91440" tIns="45720" rIns="91440" bIns="45720" rtlCol="0" anchor="t">
            <a:noAutofit/>
          </a:bodyPr>
          <a:lstStyle/>
          <a:p>
            <a:pPr>
              <a:buNone/>
            </a:pPr>
            <a:br>
              <a:rPr lang="en-US" sz="1700"/>
            </a:br>
            <a:r>
              <a:rPr lang="en-GB" sz="1900">
                <a:ea typeface="+mn-lt"/>
                <a:cs typeface="+mn-lt"/>
              </a:rPr>
              <a:t>ICT revolutionizes healthcare, finance, and education through electronic health records, online banking, and e-learning, driving efficiency and innovation across sectors. These innovations serve as cornerstones, fostering advancements in diverse industries.</a:t>
            </a:r>
            <a:endParaRPr lang="en-US" sz="1900">
              <a:ea typeface="+mn-lt"/>
              <a:cs typeface="+mn-lt"/>
            </a:endParaRPr>
          </a:p>
          <a:p>
            <a:pPr marL="0" indent="0">
              <a:buNone/>
            </a:pPr>
            <a:endParaRPr lang="en-GB" sz="2200"/>
          </a:p>
        </p:txBody>
      </p:sp>
      <p:sp>
        <p:nvSpPr>
          <p:cNvPr id="26" name="Rectangle 25">
            <a:extLst>
              <a:ext uri="{FF2B5EF4-FFF2-40B4-BE49-F238E27FC236}">
                <a16:creationId xmlns:a16="http://schemas.microsoft.com/office/drawing/2014/main" id="{CA4AFB21-B590-9F69-F1AA-7D7C99703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3" name="Picture 2" descr="ICT specialists in employment - Statistics Explained">
            <a:extLst>
              <a:ext uri="{FF2B5EF4-FFF2-40B4-BE49-F238E27FC236}">
                <a16:creationId xmlns:a16="http://schemas.microsoft.com/office/drawing/2014/main" id="{748CFD05-4970-8636-5A94-380BE484DF69}"/>
              </a:ext>
            </a:extLst>
          </p:cNvPr>
          <p:cNvPicPr>
            <a:picLocks noChangeAspect="1"/>
          </p:cNvPicPr>
          <p:nvPr/>
        </p:nvPicPr>
        <p:blipFill>
          <a:blip r:embed="rId3"/>
          <a:stretch>
            <a:fillRect/>
          </a:stretch>
        </p:blipFill>
        <p:spPr>
          <a:xfrm>
            <a:off x="3545455" y="1779314"/>
            <a:ext cx="8048443" cy="4507068"/>
          </a:xfrm>
          <a:prstGeom prst="rect">
            <a:avLst/>
          </a:prstGeom>
        </p:spPr>
      </p:pic>
    </p:spTree>
    <p:extLst>
      <p:ext uri="{BB962C8B-B14F-4D97-AF65-F5344CB8AC3E}">
        <p14:creationId xmlns:p14="http://schemas.microsoft.com/office/powerpoint/2010/main" val="3586550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31A102-4077-B8AA-CD63-4D3C5EB3E34E}"/>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522057C-2864-0A35-15D5-F77B6287B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CPU with binary numbers and blueprint">
            <a:extLst>
              <a:ext uri="{FF2B5EF4-FFF2-40B4-BE49-F238E27FC236}">
                <a16:creationId xmlns:a16="http://schemas.microsoft.com/office/drawing/2014/main" id="{44191FEA-A847-B977-FCF0-FA230DDAC756}"/>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D6A84FA-6D81-E0F9-8D8E-0F5E4F58D88A}"/>
              </a:ext>
            </a:extLst>
          </p:cNvPr>
          <p:cNvSpPr>
            <a:spLocks noGrp="1"/>
          </p:cNvSpPr>
          <p:nvPr>
            <p:ph type="title"/>
          </p:nvPr>
        </p:nvSpPr>
        <p:spPr>
          <a:xfrm>
            <a:off x="1066800" y="570707"/>
            <a:ext cx="10058400" cy="1371600"/>
          </a:xfrm>
        </p:spPr>
        <p:txBody>
          <a:bodyPr vert="horz" lIns="91440" tIns="45720" rIns="91440" bIns="45720" rtlCol="0" anchor="ctr">
            <a:noAutofit/>
          </a:bodyPr>
          <a:lstStyle/>
          <a:p>
            <a:r>
              <a:rPr lang="en-GB" sz="3500" b="1"/>
              <a:t>3. Technologies related to ICT</a:t>
            </a:r>
            <a:br>
              <a:rPr lang="en-GB" sz="3500" b="1"/>
            </a:br>
            <a:r>
              <a:rPr lang="en-GB" sz="3500" b="1"/>
              <a:t>   </a:t>
            </a:r>
            <a:r>
              <a:rPr lang="en-GB" sz="3200" b="1"/>
              <a:t>3.1. Google services:</a:t>
            </a:r>
          </a:p>
        </p:txBody>
      </p:sp>
      <p:sp>
        <p:nvSpPr>
          <p:cNvPr id="5" name="Content Placeholder 4">
            <a:extLst>
              <a:ext uri="{FF2B5EF4-FFF2-40B4-BE49-F238E27FC236}">
                <a16:creationId xmlns:a16="http://schemas.microsoft.com/office/drawing/2014/main" id="{1FCEDB21-F5BC-B55A-A25E-8A39CDC5CBF3}"/>
              </a:ext>
            </a:extLst>
          </p:cNvPr>
          <p:cNvSpPr>
            <a:spLocks noGrp="1"/>
          </p:cNvSpPr>
          <p:nvPr>
            <p:ph idx="1"/>
          </p:nvPr>
        </p:nvSpPr>
        <p:spPr>
          <a:xfrm>
            <a:off x="621101" y="3037648"/>
            <a:ext cx="3315420" cy="3040524"/>
          </a:xfrm>
        </p:spPr>
        <p:txBody>
          <a:bodyPr vert="horz" lIns="91440" tIns="45720" rIns="91440" bIns="45720" rtlCol="0" anchor="t">
            <a:noAutofit/>
          </a:bodyPr>
          <a:lstStyle/>
          <a:p>
            <a:pPr>
              <a:buNone/>
            </a:pPr>
            <a:r>
              <a:rPr lang="en-GB" sz="2000">
                <a:ea typeface="+mn-lt"/>
                <a:cs typeface="+mn-lt"/>
              </a:rPr>
              <a:t>  Google Drive, a cloud storage service, ensures accessibility from any device and streamlines collaboration with real-time editing, version history tracking, enhancing efficiency for computer science projects.</a:t>
            </a:r>
            <a:endParaRPr lang="en-US" sz="2000">
              <a:ea typeface="+mn-lt"/>
              <a:cs typeface="+mn-lt"/>
            </a:endParaRPr>
          </a:p>
          <a:p>
            <a:pPr>
              <a:buNone/>
            </a:pPr>
            <a:br>
              <a:rPr lang="en-US"/>
            </a:br>
            <a:endParaRPr lang="en-US"/>
          </a:p>
          <a:p>
            <a:pPr marL="0" indent="0">
              <a:buNone/>
            </a:pPr>
            <a:endParaRPr lang="en-GB" sz="2200"/>
          </a:p>
        </p:txBody>
      </p:sp>
      <p:sp>
        <p:nvSpPr>
          <p:cNvPr id="26" name="Rectangle 25">
            <a:extLst>
              <a:ext uri="{FF2B5EF4-FFF2-40B4-BE49-F238E27FC236}">
                <a16:creationId xmlns:a16="http://schemas.microsoft.com/office/drawing/2014/main" id="{2EA6DE9C-0A5B-5E7D-36BE-9D8C74AEC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3" name="Picture 2" descr="Google drive ">
            <a:extLst>
              <a:ext uri="{FF2B5EF4-FFF2-40B4-BE49-F238E27FC236}">
                <a16:creationId xmlns:a16="http://schemas.microsoft.com/office/drawing/2014/main" id="{30540466-9640-6023-AED4-A1372C6988B9}"/>
              </a:ext>
            </a:extLst>
          </p:cNvPr>
          <p:cNvPicPr>
            <a:picLocks noChangeAspect="1"/>
          </p:cNvPicPr>
          <p:nvPr/>
        </p:nvPicPr>
        <p:blipFill>
          <a:blip r:embed="rId3"/>
          <a:stretch>
            <a:fillRect/>
          </a:stretch>
        </p:blipFill>
        <p:spPr>
          <a:xfrm>
            <a:off x="3186023" y="2273061"/>
            <a:ext cx="543466" cy="529088"/>
          </a:xfrm>
          <a:prstGeom prst="rect">
            <a:avLst/>
          </a:prstGeom>
        </p:spPr>
      </p:pic>
      <p:sp>
        <p:nvSpPr>
          <p:cNvPr id="4" name="TextBox 3">
            <a:extLst>
              <a:ext uri="{FF2B5EF4-FFF2-40B4-BE49-F238E27FC236}">
                <a16:creationId xmlns:a16="http://schemas.microsoft.com/office/drawing/2014/main" id="{6FD8AAF4-E270-CBD5-AA95-2E955E2359F6}"/>
              </a:ext>
            </a:extLst>
          </p:cNvPr>
          <p:cNvSpPr txBox="1"/>
          <p:nvPr/>
        </p:nvSpPr>
        <p:spPr>
          <a:xfrm>
            <a:off x="741871" y="2265872"/>
            <a:ext cx="258504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b="1">
                <a:solidFill>
                  <a:schemeClr val="tx1">
                    <a:lumMod val="85000"/>
                    <a:lumOff val="15000"/>
                  </a:schemeClr>
                </a:solidFill>
                <a:latin typeface="+mj-lt"/>
              </a:rPr>
              <a:t>Google Drive</a:t>
            </a:r>
            <a:r>
              <a:rPr lang="en-US" sz="3000" b="1">
                <a:solidFill>
                  <a:schemeClr val="tx1">
                    <a:lumMod val="85000"/>
                    <a:lumOff val="15000"/>
                  </a:schemeClr>
                </a:solidFill>
                <a:latin typeface="+mj-lt"/>
              </a:rPr>
              <a:t> </a:t>
            </a:r>
          </a:p>
        </p:txBody>
      </p:sp>
      <p:sp>
        <p:nvSpPr>
          <p:cNvPr id="6" name="TextBox 5">
            <a:extLst>
              <a:ext uri="{FF2B5EF4-FFF2-40B4-BE49-F238E27FC236}">
                <a16:creationId xmlns:a16="http://schemas.microsoft.com/office/drawing/2014/main" id="{0C66376A-4AD2-AB7F-699F-8DD671ADD6FB}"/>
              </a:ext>
            </a:extLst>
          </p:cNvPr>
          <p:cNvSpPr txBox="1"/>
          <p:nvPr/>
        </p:nvSpPr>
        <p:spPr>
          <a:xfrm>
            <a:off x="4436852" y="226587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t>Gmail</a:t>
            </a:r>
            <a:endParaRPr lang="en-GB" sz="2800"/>
          </a:p>
        </p:txBody>
      </p:sp>
      <p:pic>
        <p:nvPicPr>
          <p:cNvPr id="8" name="Picture 7" descr="Gmail ">
            <a:extLst>
              <a:ext uri="{FF2B5EF4-FFF2-40B4-BE49-F238E27FC236}">
                <a16:creationId xmlns:a16="http://schemas.microsoft.com/office/drawing/2014/main" id="{093B437D-7857-02EC-3EC4-901C0CFEC6F1}"/>
              </a:ext>
            </a:extLst>
          </p:cNvPr>
          <p:cNvPicPr>
            <a:picLocks noChangeAspect="1"/>
          </p:cNvPicPr>
          <p:nvPr/>
        </p:nvPicPr>
        <p:blipFill>
          <a:blip r:embed="rId4"/>
          <a:stretch>
            <a:fillRect/>
          </a:stretch>
        </p:blipFill>
        <p:spPr>
          <a:xfrm>
            <a:off x="5845835" y="2258682"/>
            <a:ext cx="514711" cy="500334"/>
          </a:xfrm>
          <a:prstGeom prst="rect">
            <a:avLst/>
          </a:prstGeom>
        </p:spPr>
      </p:pic>
      <p:sp>
        <p:nvSpPr>
          <p:cNvPr id="9" name="TextBox 8">
            <a:extLst>
              <a:ext uri="{FF2B5EF4-FFF2-40B4-BE49-F238E27FC236}">
                <a16:creationId xmlns:a16="http://schemas.microsoft.com/office/drawing/2014/main" id="{E5066287-5EC3-6C4A-EED7-999021C37245}"/>
              </a:ext>
            </a:extLst>
          </p:cNvPr>
          <p:cNvSpPr txBox="1"/>
          <p:nvPr/>
        </p:nvSpPr>
        <p:spPr>
          <a:xfrm>
            <a:off x="4321834" y="2955985"/>
            <a:ext cx="354833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entury Gothic"/>
              </a:rPr>
              <a:t>Gmail streamlines email management with features like labels and automated filters, fostering an organized communication environment. Integrations with other Google services enhance productivity, crucial for effective coordination in computer science projects</a:t>
            </a:r>
            <a:r>
              <a:rPr lang="en-US" sz="2000">
                <a:latin typeface="Söhne"/>
              </a:rPr>
              <a:t>.</a:t>
            </a:r>
            <a:endParaRPr lang="en-US" sz="2000"/>
          </a:p>
        </p:txBody>
      </p:sp>
      <p:sp>
        <p:nvSpPr>
          <p:cNvPr id="10" name="TextBox 9">
            <a:extLst>
              <a:ext uri="{FF2B5EF4-FFF2-40B4-BE49-F238E27FC236}">
                <a16:creationId xmlns:a16="http://schemas.microsoft.com/office/drawing/2014/main" id="{145DE5ED-2C96-FDAF-A942-2306E8FA4ADE}"/>
              </a:ext>
            </a:extLst>
          </p:cNvPr>
          <p:cNvSpPr txBox="1"/>
          <p:nvPr/>
        </p:nvSpPr>
        <p:spPr>
          <a:xfrm>
            <a:off x="8203721" y="2366513"/>
            <a:ext cx="2743200"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b="1"/>
              <a:t>Google Docs</a:t>
            </a:r>
            <a:endParaRPr lang="en-GB" sz="2700"/>
          </a:p>
        </p:txBody>
      </p:sp>
      <p:pic>
        <p:nvPicPr>
          <p:cNvPr id="12" name="Picture 11" descr="Google docs ">
            <a:extLst>
              <a:ext uri="{FF2B5EF4-FFF2-40B4-BE49-F238E27FC236}">
                <a16:creationId xmlns:a16="http://schemas.microsoft.com/office/drawing/2014/main" id="{52D91CF8-28A2-DB54-C4F3-86D772F021C4}"/>
              </a:ext>
            </a:extLst>
          </p:cNvPr>
          <p:cNvPicPr>
            <a:picLocks noChangeAspect="1"/>
          </p:cNvPicPr>
          <p:nvPr/>
        </p:nvPicPr>
        <p:blipFill>
          <a:blip r:embed="rId5"/>
          <a:stretch>
            <a:fillRect/>
          </a:stretch>
        </p:blipFill>
        <p:spPr>
          <a:xfrm>
            <a:off x="10691004" y="2258684"/>
            <a:ext cx="615352" cy="600975"/>
          </a:xfrm>
          <a:prstGeom prst="rect">
            <a:avLst/>
          </a:prstGeom>
        </p:spPr>
      </p:pic>
      <p:sp>
        <p:nvSpPr>
          <p:cNvPr id="13" name="TextBox 12">
            <a:extLst>
              <a:ext uri="{FF2B5EF4-FFF2-40B4-BE49-F238E27FC236}">
                <a16:creationId xmlns:a16="http://schemas.microsoft.com/office/drawing/2014/main" id="{3B8EFCA1-7D28-3587-9AF4-4731C5C24E0E}"/>
              </a:ext>
            </a:extLst>
          </p:cNvPr>
          <p:cNvSpPr txBox="1"/>
          <p:nvPr/>
        </p:nvSpPr>
        <p:spPr>
          <a:xfrm>
            <a:off x="8203721" y="2682815"/>
            <a:ext cx="3361426"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en-US" sz="2000">
                <a:latin typeface="Century Gothic"/>
              </a:rPr>
              <a:t>Google Docs enhances computer science project teamwork with real-time editing and commenting, fostering seamless collaboration. Version control ensures an organized project document, allowing cohesive work on coding and documentation.</a:t>
            </a:r>
          </a:p>
        </p:txBody>
      </p:sp>
      <p:pic>
        <p:nvPicPr>
          <p:cNvPr id="7" name="Picture 6" descr="Google ">
            <a:extLst>
              <a:ext uri="{FF2B5EF4-FFF2-40B4-BE49-F238E27FC236}">
                <a16:creationId xmlns:a16="http://schemas.microsoft.com/office/drawing/2014/main" id="{964C9994-EEFE-B47C-01D9-5203C7C2DA04}"/>
              </a:ext>
            </a:extLst>
          </p:cNvPr>
          <p:cNvPicPr>
            <a:picLocks noChangeAspect="1"/>
          </p:cNvPicPr>
          <p:nvPr/>
        </p:nvPicPr>
        <p:blipFill>
          <a:blip r:embed="rId6"/>
          <a:stretch>
            <a:fillRect/>
          </a:stretch>
        </p:blipFill>
        <p:spPr>
          <a:xfrm>
            <a:off x="9123871" y="806570"/>
            <a:ext cx="917276" cy="888521"/>
          </a:xfrm>
          <a:prstGeom prst="rect">
            <a:avLst/>
          </a:prstGeom>
        </p:spPr>
      </p:pic>
    </p:spTree>
    <p:extLst>
      <p:ext uri="{BB962C8B-B14F-4D97-AF65-F5344CB8AC3E}">
        <p14:creationId xmlns:p14="http://schemas.microsoft.com/office/powerpoint/2010/main" val="10164801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5FFEFA-43C2-A3E0-8FB7-0FDFCB19BFC6}"/>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F2A72D6C-62A6-2A89-E7BA-E0AA5CCCC444}"/>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0135D46C-141F-7086-344A-2D53CB655A25}"/>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3.2. Microsoft tools:</a:t>
            </a:r>
          </a:p>
        </p:txBody>
      </p:sp>
      <p:sp>
        <p:nvSpPr>
          <p:cNvPr id="4" name="Text Placeholder 3">
            <a:extLst>
              <a:ext uri="{FF2B5EF4-FFF2-40B4-BE49-F238E27FC236}">
                <a16:creationId xmlns:a16="http://schemas.microsoft.com/office/drawing/2014/main" id="{597ADC8D-8122-D0F6-EFB4-634605868BA5}"/>
              </a:ext>
            </a:extLst>
          </p:cNvPr>
          <p:cNvSpPr>
            <a:spLocks noGrp="1"/>
          </p:cNvSpPr>
          <p:nvPr>
            <p:ph type="body" idx="1"/>
          </p:nvPr>
        </p:nvSpPr>
        <p:spPr>
          <a:xfrm>
            <a:off x="537886" y="2103089"/>
            <a:ext cx="4754880" cy="640080"/>
          </a:xfrm>
        </p:spPr>
        <p:txBody>
          <a:bodyPr>
            <a:noAutofit/>
          </a:bodyPr>
          <a:lstStyle/>
          <a:p>
            <a:r>
              <a:rPr lang="en-GB" sz="2700" b="1">
                <a:solidFill>
                  <a:schemeClr val="tx1">
                    <a:lumMod val="85000"/>
                    <a:lumOff val="15000"/>
                  </a:schemeClr>
                </a:solidFill>
                <a:latin typeface="+mj-lt"/>
              </a:rPr>
              <a:t>Microsoft office suite</a:t>
            </a:r>
          </a:p>
        </p:txBody>
      </p:sp>
      <p:sp>
        <p:nvSpPr>
          <p:cNvPr id="6" name="Text Placeholder 5">
            <a:extLst>
              <a:ext uri="{FF2B5EF4-FFF2-40B4-BE49-F238E27FC236}">
                <a16:creationId xmlns:a16="http://schemas.microsoft.com/office/drawing/2014/main" id="{4CF6F256-E952-9795-4FD1-1B3FB20F7CEB}"/>
              </a:ext>
            </a:extLst>
          </p:cNvPr>
          <p:cNvSpPr>
            <a:spLocks noGrp="1"/>
          </p:cNvSpPr>
          <p:nvPr>
            <p:ph type="body" sz="quarter" idx="3"/>
          </p:nvPr>
        </p:nvSpPr>
        <p:spPr>
          <a:xfrm>
            <a:off x="5410085" y="2074334"/>
            <a:ext cx="4754880" cy="640080"/>
          </a:xfrm>
        </p:spPr>
        <p:txBody>
          <a:bodyPr/>
          <a:lstStyle/>
          <a:p>
            <a:r>
              <a:rPr lang="en-GB" sz="2700" b="1">
                <a:solidFill>
                  <a:schemeClr val="tx1">
                    <a:lumMod val="85000"/>
                    <a:lumOff val="15000"/>
                  </a:schemeClr>
                </a:solidFill>
                <a:latin typeface="+mj-lt"/>
              </a:rPr>
              <a:t>Microsoft teams</a:t>
            </a:r>
          </a:p>
        </p:txBody>
      </p:sp>
      <p:sp>
        <p:nvSpPr>
          <p:cNvPr id="7" name="Content Placeholder 6">
            <a:extLst>
              <a:ext uri="{FF2B5EF4-FFF2-40B4-BE49-F238E27FC236}">
                <a16:creationId xmlns:a16="http://schemas.microsoft.com/office/drawing/2014/main" id="{62D7921F-1618-0933-042E-0F55B638F711}"/>
              </a:ext>
            </a:extLst>
          </p:cNvPr>
          <p:cNvSpPr>
            <a:spLocks noGrp="1"/>
          </p:cNvSpPr>
          <p:nvPr>
            <p:ph sz="quarter" idx="4"/>
          </p:nvPr>
        </p:nvSpPr>
        <p:spPr>
          <a:xfrm>
            <a:off x="6373368" y="2655940"/>
            <a:ext cx="4611107" cy="3301041"/>
          </a:xfrm>
        </p:spPr>
        <p:txBody>
          <a:bodyPr vert="horz" lIns="91440" tIns="45720" rIns="91440" bIns="45720" rtlCol="0" anchor="t">
            <a:noAutofit/>
          </a:bodyPr>
          <a:lstStyle/>
          <a:p>
            <a:pPr marL="0" indent="0">
              <a:buNone/>
            </a:pPr>
            <a:r>
              <a:rPr lang="en-GB" sz="2000">
                <a:ea typeface="+mn-lt"/>
                <a:cs typeface="+mn-lt"/>
              </a:rPr>
              <a:t>Microsoft Teams serves as a robust collaboration hub, providing seamless communication with real-time chat, video meetings, and document sharing. Its integrated features, like collaborative editing and centralized access, foster efficient teamwork and successful project coordination for software development teams.</a:t>
            </a:r>
            <a:endParaRPr lang="en-US" sz="2000">
              <a:ea typeface="+mn-lt"/>
              <a:cs typeface="+mn-lt"/>
            </a:endParaRPr>
          </a:p>
        </p:txBody>
      </p:sp>
      <p:sp>
        <p:nvSpPr>
          <p:cNvPr id="10" name="Content Placeholder 9">
            <a:extLst>
              <a:ext uri="{FF2B5EF4-FFF2-40B4-BE49-F238E27FC236}">
                <a16:creationId xmlns:a16="http://schemas.microsoft.com/office/drawing/2014/main" id="{E1550EA3-AAC1-E2F9-57B1-1E9BC10C8741}"/>
              </a:ext>
            </a:extLst>
          </p:cNvPr>
          <p:cNvSpPr>
            <a:spLocks noGrp="1"/>
          </p:cNvSpPr>
          <p:nvPr>
            <p:ph sz="half" idx="2"/>
          </p:nvPr>
        </p:nvSpPr>
        <p:spPr>
          <a:xfrm>
            <a:off x="882942" y="2755898"/>
            <a:ext cx="4869898" cy="3200400"/>
          </a:xfrm>
        </p:spPr>
        <p:txBody>
          <a:bodyPr vert="horz" lIns="91440" tIns="45720" rIns="91440" bIns="45720" rtlCol="0" anchor="t">
            <a:noAutofit/>
          </a:bodyPr>
          <a:lstStyle/>
          <a:p>
            <a:pPr>
              <a:buNone/>
            </a:pPr>
            <a:r>
              <a:rPr lang="en-GB" sz="1900">
                <a:ea typeface="+mn-lt"/>
                <a:cs typeface="+mn-lt"/>
              </a:rPr>
              <a:t>  </a:t>
            </a:r>
            <a:r>
              <a:rPr lang="en-GB" sz="2000">
                <a:ea typeface="+mn-lt"/>
                <a:cs typeface="+mn-lt"/>
              </a:rPr>
              <a:t>The Microsoft Office Suite integrates Word, Excel, and PowerPoint, enhancing workflow efficiency for documentation, data analysis, and impactful presentations. Word serves as a versatile word processor, Excel excels in spreadsheet functionalities, and PowerPoint is tailored for impactful presentations with multimedia elements.</a:t>
            </a:r>
            <a:endParaRPr lang="en-US" sz="2000">
              <a:ea typeface="+mn-lt"/>
              <a:cs typeface="+mn-lt"/>
            </a:endParaRPr>
          </a:p>
          <a:p>
            <a:pPr>
              <a:buNone/>
            </a:pPr>
            <a:br>
              <a:rPr lang="en-US"/>
            </a:br>
            <a:endParaRPr lang="en-US"/>
          </a:p>
          <a:p>
            <a:pPr marL="0" indent="0">
              <a:buNone/>
            </a:pPr>
            <a:endParaRPr lang="en-GB"/>
          </a:p>
        </p:txBody>
      </p:sp>
      <p:pic>
        <p:nvPicPr>
          <p:cNvPr id="11" name="Picture 10" descr="Microsoft ">
            <a:extLst>
              <a:ext uri="{FF2B5EF4-FFF2-40B4-BE49-F238E27FC236}">
                <a16:creationId xmlns:a16="http://schemas.microsoft.com/office/drawing/2014/main" id="{D5679574-8B90-52DA-E63A-F7F857C642D9}"/>
              </a:ext>
            </a:extLst>
          </p:cNvPr>
          <p:cNvPicPr>
            <a:picLocks noChangeAspect="1"/>
          </p:cNvPicPr>
          <p:nvPr/>
        </p:nvPicPr>
        <p:blipFill>
          <a:blip r:embed="rId3"/>
          <a:stretch>
            <a:fillRect/>
          </a:stretch>
        </p:blipFill>
        <p:spPr>
          <a:xfrm>
            <a:off x="8936966" y="892833"/>
            <a:ext cx="874145" cy="859767"/>
          </a:xfrm>
          <a:prstGeom prst="rect">
            <a:avLst/>
          </a:prstGeom>
        </p:spPr>
      </p:pic>
    </p:spTree>
    <p:extLst>
      <p:ext uri="{BB962C8B-B14F-4D97-AF65-F5344CB8AC3E}">
        <p14:creationId xmlns:p14="http://schemas.microsoft.com/office/powerpoint/2010/main" val="20011971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95A007-9007-0818-60AE-473451FFEA96}"/>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563CE1DC-3458-263F-FFF9-1B201669F02E}"/>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BF9016A3-C5FC-5280-30C5-D8CC1EB9B578}"/>
              </a:ext>
            </a:extLst>
          </p:cNvPr>
          <p:cNvSpPr>
            <a:spLocks noGrp="1"/>
          </p:cNvSpPr>
          <p:nvPr>
            <p:ph type="title"/>
          </p:nvPr>
        </p:nvSpPr>
        <p:spPr/>
        <p:txBody>
          <a:bodyPr vert="horz" lIns="91440" tIns="45720" rIns="91440" bIns="45720" rtlCol="0" anchor="ctr">
            <a:noAutofit/>
          </a:bodyPr>
          <a:lstStyle/>
          <a:p>
            <a:r>
              <a:rPr lang="en-GB" sz="3500" b="1"/>
              <a:t>3. Technologies related to ICT</a:t>
            </a:r>
            <a:br>
              <a:rPr lang="en-GB" sz="3500" b="1"/>
            </a:br>
            <a:r>
              <a:rPr lang="en-GB" sz="3500" b="1"/>
              <a:t>   3.3. Git and GitHub:</a:t>
            </a:r>
          </a:p>
        </p:txBody>
      </p:sp>
      <p:sp>
        <p:nvSpPr>
          <p:cNvPr id="4" name="Text Placeholder 3">
            <a:extLst>
              <a:ext uri="{FF2B5EF4-FFF2-40B4-BE49-F238E27FC236}">
                <a16:creationId xmlns:a16="http://schemas.microsoft.com/office/drawing/2014/main" id="{94C95009-AD27-F56F-04B5-B91AB39D0CAD}"/>
              </a:ext>
            </a:extLst>
          </p:cNvPr>
          <p:cNvSpPr>
            <a:spLocks noGrp="1"/>
          </p:cNvSpPr>
          <p:nvPr>
            <p:ph type="body" idx="1"/>
          </p:nvPr>
        </p:nvSpPr>
        <p:spPr>
          <a:xfrm>
            <a:off x="1314263" y="1944938"/>
            <a:ext cx="1965673" cy="640080"/>
          </a:xfrm>
        </p:spPr>
        <p:txBody>
          <a:bodyPr>
            <a:noAutofit/>
          </a:bodyPr>
          <a:lstStyle/>
          <a:p>
            <a:pPr algn="l"/>
            <a:r>
              <a:rPr lang="en-GB" sz="3000" b="1">
                <a:solidFill>
                  <a:schemeClr val="tx1">
                    <a:lumMod val="85000"/>
                    <a:lumOff val="15000"/>
                  </a:schemeClr>
                </a:solidFill>
                <a:latin typeface="+mj-lt"/>
              </a:rPr>
              <a:t>Git</a:t>
            </a:r>
            <a:endParaRPr lang="en-US"/>
          </a:p>
        </p:txBody>
      </p:sp>
      <p:sp>
        <p:nvSpPr>
          <p:cNvPr id="6" name="Text Placeholder 5">
            <a:extLst>
              <a:ext uri="{FF2B5EF4-FFF2-40B4-BE49-F238E27FC236}">
                <a16:creationId xmlns:a16="http://schemas.microsoft.com/office/drawing/2014/main" id="{A18E9290-D14D-6990-4E0F-878BBD9924B9}"/>
              </a:ext>
            </a:extLst>
          </p:cNvPr>
          <p:cNvSpPr>
            <a:spLocks noGrp="1"/>
          </p:cNvSpPr>
          <p:nvPr>
            <p:ph type="body" sz="quarter" idx="3"/>
          </p:nvPr>
        </p:nvSpPr>
        <p:spPr>
          <a:xfrm>
            <a:off x="5007519" y="1988070"/>
            <a:ext cx="4754880" cy="640080"/>
          </a:xfrm>
        </p:spPr>
        <p:txBody>
          <a:bodyPr>
            <a:normAutofit/>
          </a:bodyPr>
          <a:lstStyle/>
          <a:p>
            <a:r>
              <a:rPr lang="en-GB" sz="3000" b="1">
                <a:solidFill>
                  <a:schemeClr val="tx1">
                    <a:lumMod val="85000"/>
                    <a:lumOff val="15000"/>
                  </a:schemeClr>
                </a:solidFill>
                <a:latin typeface="+mj-lt"/>
              </a:rPr>
              <a:t>GitHub</a:t>
            </a:r>
            <a:endParaRPr lang="en-US">
              <a:solidFill>
                <a:schemeClr val="tx1">
                  <a:lumMod val="85000"/>
                  <a:lumOff val="15000"/>
                </a:schemeClr>
              </a:solidFill>
            </a:endParaRPr>
          </a:p>
        </p:txBody>
      </p:sp>
      <p:sp>
        <p:nvSpPr>
          <p:cNvPr id="7" name="Content Placeholder 6">
            <a:extLst>
              <a:ext uri="{FF2B5EF4-FFF2-40B4-BE49-F238E27FC236}">
                <a16:creationId xmlns:a16="http://schemas.microsoft.com/office/drawing/2014/main" id="{FE98B3CE-EC64-41A7-735F-9A22CAE57966}"/>
              </a:ext>
            </a:extLst>
          </p:cNvPr>
          <p:cNvSpPr>
            <a:spLocks noGrp="1"/>
          </p:cNvSpPr>
          <p:nvPr>
            <p:ph sz="quarter" idx="4"/>
          </p:nvPr>
        </p:nvSpPr>
        <p:spPr>
          <a:xfrm>
            <a:off x="6373368" y="2397148"/>
            <a:ext cx="4869899" cy="3229154"/>
          </a:xfrm>
        </p:spPr>
        <p:txBody>
          <a:bodyPr vert="horz" lIns="91440" tIns="45720" rIns="91440" bIns="45720" rtlCol="0" anchor="t">
            <a:noAutofit/>
          </a:bodyPr>
          <a:lstStyle/>
          <a:p>
            <a:pPr marL="0" indent="0">
              <a:buNone/>
            </a:pPr>
            <a:br>
              <a:rPr lang="en-US"/>
            </a:br>
            <a:r>
              <a:rPr lang="en-GB" sz="2000">
                <a:ea typeface="+mn-lt"/>
                <a:cs typeface="+mn-lt"/>
              </a:rPr>
              <a:t>GitHub, a web-based platform on Git, plays a crucial role in collaborative software development by offering version control and pull requests. Its versatility extends to Agile, open-source projects, and education, showcasing its significance in the dynamic landscape of information and communication technologies with evolving features and success stories.</a:t>
            </a:r>
            <a:endParaRPr lang="en-US" sz="2000">
              <a:ea typeface="+mn-lt"/>
              <a:cs typeface="+mn-lt"/>
            </a:endParaRPr>
          </a:p>
        </p:txBody>
      </p:sp>
      <p:sp>
        <p:nvSpPr>
          <p:cNvPr id="10" name="Content Placeholder 9">
            <a:extLst>
              <a:ext uri="{FF2B5EF4-FFF2-40B4-BE49-F238E27FC236}">
                <a16:creationId xmlns:a16="http://schemas.microsoft.com/office/drawing/2014/main" id="{B2ED4632-F9C0-7BA5-D511-1108AD4D30BE}"/>
              </a:ext>
            </a:extLst>
          </p:cNvPr>
          <p:cNvSpPr>
            <a:spLocks noGrp="1"/>
          </p:cNvSpPr>
          <p:nvPr>
            <p:ph sz="half" idx="2"/>
          </p:nvPr>
        </p:nvSpPr>
        <p:spPr>
          <a:xfrm>
            <a:off x="1069848" y="2008275"/>
            <a:ext cx="4754880" cy="2869721"/>
          </a:xfrm>
        </p:spPr>
        <p:txBody>
          <a:bodyPr vert="horz" lIns="91440" tIns="45720" rIns="91440" bIns="45720" rtlCol="0" anchor="t">
            <a:noAutofit/>
          </a:bodyPr>
          <a:lstStyle/>
          <a:p>
            <a:pPr marL="0" indent="0">
              <a:buNone/>
            </a:pPr>
            <a:br>
              <a:rPr lang="en-US"/>
            </a:br>
            <a:br>
              <a:rPr lang="en-US"/>
            </a:br>
            <a:r>
              <a:rPr lang="en-US" sz="2000">
                <a:ea typeface="+mn-lt"/>
                <a:cs typeface="+mn-lt"/>
              </a:rPr>
              <a:t>Git, a decentralized version control system, enhances collaboration in Information and Communication Technologies through features like efficient branching and version history tracking. This presentation highlights its role in ensuring code integrity, facilitating parallel development, and improving collaborative software development across various industries.</a:t>
            </a:r>
          </a:p>
          <a:p>
            <a:pPr>
              <a:buNone/>
            </a:pPr>
            <a:br>
              <a:rPr lang="en-US"/>
            </a:br>
            <a:endParaRPr lang="en-US"/>
          </a:p>
          <a:p>
            <a:pPr marL="0" indent="0">
              <a:buNone/>
            </a:pPr>
            <a:endParaRPr lang="en-US"/>
          </a:p>
        </p:txBody>
      </p:sp>
      <p:pic>
        <p:nvPicPr>
          <p:cNvPr id="3" name="Picture 2" descr="Github Logo ">
            <a:extLst>
              <a:ext uri="{FF2B5EF4-FFF2-40B4-BE49-F238E27FC236}">
                <a16:creationId xmlns:a16="http://schemas.microsoft.com/office/drawing/2014/main" id="{E9C54748-B843-C067-C193-C1BF658F32B2}"/>
              </a:ext>
            </a:extLst>
          </p:cNvPr>
          <p:cNvPicPr>
            <a:picLocks noChangeAspect="1"/>
          </p:cNvPicPr>
          <p:nvPr/>
        </p:nvPicPr>
        <p:blipFill>
          <a:blip r:embed="rId3"/>
          <a:stretch>
            <a:fillRect/>
          </a:stretch>
        </p:blipFill>
        <p:spPr>
          <a:xfrm>
            <a:off x="8591910" y="1856117"/>
            <a:ext cx="773504" cy="816635"/>
          </a:xfrm>
          <a:prstGeom prst="rect">
            <a:avLst/>
          </a:prstGeom>
        </p:spPr>
      </p:pic>
      <p:pic>
        <p:nvPicPr>
          <p:cNvPr id="5" name="Picture 4" descr="Git ">
            <a:extLst>
              <a:ext uri="{FF2B5EF4-FFF2-40B4-BE49-F238E27FC236}">
                <a16:creationId xmlns:a16="http://schemas.microsoft.com/office/drawing/2014/main" id="{F044A638-637D-B941-F10A-AC47916C561C}"/>
              </a:ext>
            </a:extLst>
          </p:cNvPr>
          <p:cNvPicPr>
            <a:picLocks noChangeAspect="1"/>
          </p:cNvPicPr>
          <p:nvPr/>
        </p:nvPicPr>
        <p:blipFill>
          <a:blip r:embed="rId4"/>
          <a:stretch>
            <a:fillRect/>
          </a:stretch>
        </p:blipFill>
        <p:spPr>
          <a:xfrm>
            <a:off x="2438400" y="1899249"/>
            <a:ext cx="802258" cy="730371"/>
          </a:xfrm>
          <a:prstGeom prst="rect">
            <a:avLst/>
          </a:prstGeom>
        </p:spPr>
      </p:pic>
    </p:spTree>
    <p:extLst>
      <p:ext uri="{BB962C8B-B14F-4D97-AF65-F5344CB8AC3E}">
        <p14:creationId xmlns:p14="http://schemas.microsoft.com/office/powerpoint/2010/main" val="138695848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02D06B-A609-9A4F-8B3C-F9E2CE9E351F}"/>
            </a:ext>
          </a:extLst>
        </p:cNvPr>
        <p:cNvGrpSpPr/>
        <p:nvPr/>
      </p:nvGrpSpPr>
      <p:grpSpPr>
        <a:xfrm>
          <a:off x="0" y="0"/>
          <a:ext cx="0" cy="0"/>
          <a:chOff x="0" y="0"/>
          <a:chExt cx="0" cy="0"/>
        </a:xfrm>
      </p:grpSpPr>
      <p:pic>
        <p:nvPicPr>
          <p:cNvPr id="20" name="Picture 19" descr="CPU with binary numbers and blueprint">
            <a:extLst>
              <a:ext uri="{FF2B5EF4-FFF2-40B4-BE49-F238E27FC236}">
                <a16:creationId xmlns:a16="http://schemas.microsoft.com/office/drawing/2014/main" id="{3453E1AD-DBAB-323F-94B5-914CB4075600}"/>
              </a:ext>
            </a:extLst>
          </p:cNvPr>
          <p:cNvPicPr>
            <a:picLocks noChangeAspect="1"/>
          </p:cNvPicPr>
          <p:nvPr/>
        </p:nvPicPr>
        <p:blipFill rotWithShape="1">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885CA4C0-DB0B-35B0-DF1A-ACAA024A5B63}"/>
              </a:ext>
            </a:extLst>
          </p:cNvPr>
          <p:cNvSpPr>
            <a:spLocks noGrp="1"/>
          </p:cNvSpPr>
          <p:nvPr>
            <p:ph type="title"/>
          </p:nvPr>
        </p:nvSpPr>
        <p:spPr>
          <a:xfrm>
            <a:off x="1066800" y="498820"/>
            <a:ext cx="10058400" cy="1371600"/>
          </a:xfrm>
        </p:spPr>
        <p:txBody>
          <a:bodyPr vert="horz" lIns="91440" tIns="45720" rIns="91440" bIns="45720" rtlCol="0" anchor="ctr">
            <a:noAutofit/>
          </a:bodyPr>
          <a:lstStyle/>
          <a:p>
            <a:r>
              <a:rPr lang="en-GB" sz="3500" b="1"/>
              <a:t>3. Technologies related to ICT</a:t>
            </a:r>
          </a:p>
        </p:txBody>
      </p:sp>
      <p:sp>
        <p:nvSpPr>
          <p:cNvPr id="8" name="Text Placeholder 7">
            <a:extLst>
              <a:ext uri="{FF2B5EF4-FFF2-40B4-BE49-F238E27FC236}">
                <a16:creationId xmlns:a16="http://schemas.microsoft.com/office/drawing/2014/main" id="{600B7F04-A497-291C-AF33-88576F06624D}"/>
              </a:ext>
            </a:extLst>
          </p:cNvPr>
          <p:cNvSpPr>
            <a:spLocks noGrp="1"/>
          </p:cNvSpPr>
          <p:nvPr>
            <p:ph type="body" idx="1"/>
          </p:nvPr>
        </p:nvSpPr>
        <p:spPr>
          <a:xfrm>
            <a:off x="897320" y="1743655"/>
            <a:ext cx="4754880" cy="640080"/>
          </a:xfrm>
        </p:spPr>
        <p:txBody>
          <a:bodyPr>
            <a:normAutofit/>
          </a:bodyPr>
          <a:lstStyle/>
          <a:p>
            <a:pPr algn="l"/>
            <a:r>
              <a:rPr lang="en-GB" sz="2700" b="1">
                <a:solidFill>
                  <a:schemeClr val="tx1"/>
                </a:solidFill>
              </a:rPr>
              <a:t>3.4. Cloud computing:</a:t>
            </a:r>
            <a:endParaRPr lang="en-US" sz="2700">
              <a:solidFill>
                <a:schemeClr val="tx1"/>
              </a:solidFill>
            </a:endParaRPr>
          </a:p>
        </p:txBody>
      </p:sp>
      <p:sp>
        <p:nvSpPr>
          <p:cNvPr id="5" name="Content Placeholder 4">
            <a:extLst>
              <a:ext uri="{FF2B5EF4-FFF2-40B4-BE49-F238E27FC236}">
                <a16:creationId xmlns:a16="http://schemas.microsoft.com/office/drawing/2014/main" id="{D8EF0114-8E0E-51E0-DC50-F4D0B6F1D4A8}"/>
              </a:ext>
            </a:extLst>
          </p:cNvPr>
          <p:cNvSpPr>
            <a:spLocks noGrp="1"/>
          </p:cNvSpPr>
          <p:nvPr>
            <p:ph sz="half" idx="2"/>
          </p:nvPr>
        </p:nvSpPr>
        <p:spPr/>
        <p:txBody>
          <a:bodyPr vert="horz" lIns="91440" tIns="45720" rIns="91440" bIns="45720" rtlCol="0" anchor="t">
            <a:noAutofit/>
          </a:bodyPr>
          <a:lstStyle/>
          <a:p>
            <a:pPr algn="just">
              <a:buNone/>
            </a:pPr>
            <a:endParaRPr lang="en-GB" sz="2200"/>
          </a:p>
          <a:p>
            <a:pPr>
              <a:buNone/>
            </a:pPr>
            <a:br>
              <a:rPr lang="en-US"/>
            </a:br>
            <a:endParaRPr lang="en-US"/>
          </a:p>
          <a:p>
            <a:pPr marL="0" indent="0">
              <a:buNone/>
            </a:pPr>
            <a:endParaRPr lang="en-GB" sz="2200"/>
          </a:p>
        </p:txBody>
      </p:sp>
      <p:sp>
        <p:nvSpPr>
          <p:cNvPr id="9" name="Text Placeholder 8">
            <a:extLst>
              <a:ext uri="{FF2B5EF4-FFF2-40B4-BE49-F238E27FC236}">
                <a16:creationId xmlns:a16="http://schemas.microsoft.com/office/drawing/2014/main" id="{F568C2CC-CA35-C4BB-94A6-2A5E6C7CB9F1}"/>
              </a:ext>
            </a:extLst>
          </p:cNvPr>
          <p:cNvSpPr>
            <a:spLocks noGrp="1"/>
          </p:cNvSpPr>
          <p:nvPr>
            <p:ph type="body" sz="quarter" idx="3"/>
          </p:nvPr>
        </p:nvSpPr>
        <p:spPr>
          <a:xfrm>
            <a:off x="6459632" y="1743655"/>
            <a:ext cx="4754880" cy="640080"/>
          </a:xfrm>
        </p:spPr>
        <p:txBody>
          <a:bodyPr>
            <a:normAutofit/>
          </a:bodyPr>
          <a:lstStyle/>
          <a:p>
            <a:pPr algn="l"/>
            <a:r>
              <a:rPr lang="en-GB" sz="2800" b="1">
                <a:solidFill>
                  <a:schemeClr val="tx1"/>
                </a:solidFill>
              </a:rPr>
              <a:t>3.5. Internet of things:</a:t>
            </a:r>
            <a:endParaRPr lang="en-US" sz="2800">
              <a:solidFill>
                <a:schemeClr val="tx1"/>
              </a:solidFill>
            </a:endParaRPr>
          </a:p>
        </p:txBody>
      </p:sp>
      <p:sp>
        <p:nvSpPr>
          <p:cNvPr id="10" name="Content Placeholder 9">
            <a:extLst>
              <a:ext uri="{FF2B5EF4-FFF2-40B4-BE49-F238E27FC236}">
                <a16:creationId xmlns:a16="http://schemas.microsoft.com/office/drawing/2014/main" id="{C4F3A108-C5AF-F452-0010-08314AED6FA0}"/>
              </a:ext>
            </a:extLst>
          </p:cNvPr>
          <p:cNvSpPr>
            <a:spLocks noGrp="1"/>
          </p:cNvSpPr>
          <p:nvPr>
            <p:ph sz="quarter" idx="4"/>
          </p:nvPr>
        </p:nvSpPr>
        <p:spPr>
          <a:xfrm>
            <a:off x="6459632" y="2555298"/>
            <a:ext cx="4984918" cy="3200400"/>
          </a:xfrm>
        </p:spPr>
        <p:txBody>
          <a:bodyPr vert="horz" lIns="91440" tIns="45720" rIns="91440" bIns="45720" rtlCol="0" anchor="t">
            <a:noAutofit/>
          </a:bodyPr>
          <a:lstStyle/>
          <a:p>
            <a:pPr marL="0" indent="0">
              <a:buNone/>
            </a:pPr>
            <a:r>
              <a:rPr lang="en-GB" sz="2000">
                <a:ea typeface="+mn-lt"/>
                <a:cs typeface="+mn-lt"/>
              </a:rPr>
              <a:t>IoT interconnects devices with embedded sensors, actuators, and communication interfaces, fostering real-time data exchange and creating an efficient and responsive ecosystem. This connectivity allows devices, from smart home gadgets to industrial sensors, to coordinate actions, share data, and enhance automation, ultimately improving decision-making processes across diverse domains.</a:t>
            </a:r>
            <a:endParaRPr lang="en-GB" sz="2000"/>
          </a:p>
          <a:p>
            <a:endParaRPr lang="en-GB"/>
          </a:p>
        </p:txBody>
      </p:sp>
      <p:pic>
        <p:nvPicPr>
          <p:cNvPr id="6" name="Picture 5" descr="Cloud Computing ">
            <a:extLst>
              <a:ext uri="{FF2B5EF4-FFF2-40B4-BE49-F238E27FC236}">
                <a16:creationId xmlns:a16="http://schemas.microsoft.com/office/drawing/2014/main" id="{90D020BD-4D37-7C17-4060-F51D32B29D03}"/>
              </a:ext>
            </a:extLst>
          </p:cNvPr>
          <p:cNvPicPr>
            <a:picLocks noChangeAspect="1"/>
          </p:cNvPicPr>
          <p:nvPr/>
        </p:nvPicPr>
        <p:blipFill>
          <a:blip r:embed="rId3"/>
          <a:stretch>
            <a:fillRect/>
          </a:stretch>
        </p:blipFill>
        <p:spPr>
          <a:xfrm>
            <a:off x="4896927" y="1496683"/>
            <a:ext cx="1017918" cy="989163"/>
          </a:xfrm>
          <a:prstGeom prst="rect">
            <a:avLst/>
          </a:prstGeom>
        </p:spPr>
      </p:pic>
      <p:sp>
        <p:nvSpPr>
          <p:cNvPr id="12" name="TextBox 11">
            <a:extLst>
              <a:ext uri="{FF2B5EF4-FFF2-40B4-BE49-F238E27FC236}">
                <a16:creationId xmlns:a16="http://schemas.microsoft.com/office/drawing/2014/main" id="{A6DBC7F0-5810-2901-447D-9AAC0FCC8401}"/>
              </a:ext>
            </a:extLst>
          </p:cNvPr>
          <p:cNvSpPr txBox="1"/>
          <p:nvPr/>
        </p:nvSpPr>
        <p:spPr>
          <a:xfrm>
            <a:off x="900022" y="2553419"/>
            <a:ext cx="512984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entury Gothic"/>
              </a:rPr>
              <a:t>Cloud computing revolutionizes resource access by delivering on-demand services, including storage and processing power, over the internet. This scalable, flexible, and cost-effective model transforms IT infrastructure, enabling users to access and manage computing resources as needed, fostering a more agile and efficient approach through centralized services in remote data centers.</a:t>
            </a:r>
          </a:p>
        </p:txBody>
      </p:sp>
      <p:pic>
        <p:nvPicPr>
          <p:cNvPr id="14" name="Picture 13" descr="Internet of things ">
            <a:extLst>
              <a:ext uri="{FF2B5EF4-FFF2-40B4-BE49-F238E27FC236}">
                <a16:creationId xmlns:a16="http://schemas.microsoft.com/office/drawing/2014/main" id="{4C277A90-1F92-4151-0EF2-CCB37FF45AF9}"/>
              </a:ext>
            </a:extLst>
          </p:cNvPr>
          <p:cNvPicPr>
            <a:picLocks noChangeAspect="1"/>
          </p:cNvPicPr>
          <p:nvPr/>
        </p:nvPicPr>
        <p:blipFill>
          <a:blip r:embed="rId4"/>
          <a:stretch>
            <a:fillRect/>
          </a:stretch>
        </p:blipFill>
        <p:spPr>
          <a:xfrm>
            <a:off x="10374701" y="1496683"/>
            <a:ext cx="1017919" cy="989164"/>
          </a:xfrm>
          <a:prstGeom prst="rect">
            <a:avLst/>
          </a:prstGeom>
        </p:spPr>
      </p:pic>
    </p:spTree>
    <p:extLst>
      <p:ext uri="{BB962C8B-B14F-4D97-AF65-F5344CB8AC3E}">
        <p14:creationId xmlns:p14="http://schemas.microsoft.com/office/powerpoint/2010/main" val="231165007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Savon</vt:lpstr>
      <vt:lpstr>Information &amp; communication technologies: A comprehensive overview</vt:lpstr>
      <vt:lpstr>The content table:</vt:lpstr>
      <vt:lpstr>Introduction:</vt:lpstr>
      <vt:lpstr>2. Information &amp; communication technologies</vt:lpstr>
      <vt:lpstr>2. Information &amp; communication technologies    2.3. Impact on industries:</vt:lpstr>
      <vt:lpstr>3. Technologies related to ICT    3.1. Google services:</vt:lpstr>
      <vt:lpstr>3. Technologies related to ICT    3.2. Microsoft tools:</vt:lpstr>
      <vt:lpstr>3. Technologies related to ICT    3.3. Git and GitHub:</vt:lpstr>
      <vt:lpstr>3. Technologies related to ICT</vt:lpstr>
      <vt:lpstr>3. Technologies related to ICT    3.6. Cybersecurity:</vt:lpstr>
      <vt:lpstr>3. Technologies related to ICT    3.7. Artificial Intelligence &amp; Machine Learning:</vt:lpstr>
      <vt:lpstr>3. Technologies related to ICT    3.8. Data analytics &amp; Big data:</vt:lpstr>
      <vt:lpstr>3. Technologies related to ICT    3.9. Networking technologies:</vt:lpstr>
      <vt:lpstr>3. Technologies related to ICT    3.10. Virtualization:</vt:lpstr>
      <vt:lpstr>3. Technologies related to ICT    3.11. Mobile technologies:</vt:lpstr>
      <vt:lpstr>3. Technologies related to ICT    3.12. Blockchain technology:</vt:lpstr>
      <vt:lpstr>3. Technologies related to ICT    3.13. Quantum computing:</vt:lpstr>
      <vt:lpstr>3. Technologies related to ICT    3.14. Voice &amp; speech technologies:</vt:lpstr>
      <vt:lpstr>3. Technologies related to ICT    3.15. Robotics &amp; Automation:</vt:lpstr>
      <vt:lpstr>3. Technologies related to ICT    3.16. Augmented Reality &amp; Virtual Reality:</vt:lpstr>
      <vt:lpstr>4.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2023-12-08T17:39:12Z</dcterms:created>
  <dcterms:modified xsi:type="dcterms:W3CDTF">2024-01-04T18:36:20Z</dcterms:modified>
</cp:coreProperties>
</file>