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4" r:id="rId6"/>
    <p:sldId id="279" r:id="rId7"/>
    <p:sldId id="266" r:id="rId8"/>
    <p:sldId id="267" r:id="rId9"/>
    <p:sldId id="268" r:id="rId10"/>
    <p:sldId id="269" r:id="rId11"/>
    <p:sldId id="270" r:id="rId12"/>
    <p:sldId id="281" r:id="rId13"/>
    <p:sldId id="282" r:id="rId14"/>
    <p:sldId id="283" r:id="rId15"/>
    <p:sldId id="284" r:id="rId16"/>
    <p:sldId id="276" r:id="rId17"/>
    <p:sldId id="260" r:id="rId18"/>
    <p:sldId id="280" r:id="rId19"/>
    <p:sldId id="271" r:id="rId20"/>
    <p:sldId id="273" r:id="rId21"/>
    <p:sldId id="274" r:id="rId22"/>
    <p:sldId id="272" r:id="rId23"/>
    <p:sldId id="275" r:id="rId24"/>
    <p:sldId id="285" r:id="rId25"/>
    <p:sldId id="286" r:id="rId26"/>
    <p:sldId id="265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72531-9970-4395-9933-49B1F20E326F}" type="datetimeFigureOut">
              <a:rPr lang="zh-CN" altLang="en-US" smtClean="0"/>
              <a:t>2013/11/4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6CFB4-43E3-4427-A0B7-F2A01ADBA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7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4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8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8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1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6CFB4-43E3-4427-A0B7-F2A01ADBA6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4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en-US" altLang="zh-CN" dirty="0" smtClean="0"/>
              <a:t> at a glance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dongjie.shi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8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</a:t>
            </a:r>
            <a:r>
              <a:rPr lang="en-US" altLang="zh-CN" b="1" dirty="0" err="1"/>
              <a:t>ChecksumAccumulator</a:t>
            </a:r>
            <a:r>
              <a:rPr lang="en-US" altLang="zh-CN" b="1" dirty="0"/>
              <a:t>(private </a:t>
            </a:r>
            <a:r>
              <a:rPr lang="en-US" altLang="zh-CN" b="1" dirty="0" err="1"/>
              <a:t>val</a:t>
            </a:r>
            <a:r>
              <a:rPr lang="en-US" altLang="zh-CN" b="1" dirty="0"/>
              <a:t> name: String)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private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dirty="0" err="1"/>
              <a:t>extraData</a:t>
            </a:r>
            <a:r>
              <a:rPr lang="en-US" altLang="zh-CN" b="1" dirty="0"/>
              <a:t> = ""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private </a:t>
            </a:r>
            <a:r>
              <a:rPr lang="en-US" altLang="zh-CN" b="1" dirty="0" err="1"/>
              <a:t>var</a:t>
            </a:r>
            <a:r>
              <a:rPr lang="en-US" altLang="zh-CN" b="1" dirty="0"/>
              <a:t> sum = 0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add(b: Byte): Unit = { sum += b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checkSum</a:t>
            </a:r>
            <a:r>
              <a:rPr lang="en-US" altLang="zh-CN" b="1" dirty="0"/>
              <a:t>(): </a:t>
            </a:r>
            <a:r>
              <a:rPr lang="en-US" altLang="zh-CN" b="1" dirty="0" err="1"/>
              <a:t>Int</a:t>
            </a:r>
            <a:r>
              <a:rPr lang="en-US" altLang="zh-CN" b="1" dirty="0"/>
              <a:t> = ~(sum &amp; 0xFF) + 1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object</a:t>
            </a:r>
            <a:r>
              <a:rPr lang="en-US" altLang="zh-CN" b="1" dirty="0"/>
              <a:t> </a:t>
            </a:r>
            <a:r>
              <a:rPr lang="en-US" altLang="zh-CN" b="1" dirty="0" err="1"/>
              <a:t>ChecksumAccumulator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apply</a:t>
            </a:r>
            <a:r>
              <a:rPr lang="en-US" altLang="zh-CN" b="1" dirty="0"/>
              <a:t>(</a:t>
            </a:r>
            <a:r>
              <a:rPr lang="en-US" altLang="zh-CN" b="1" dirty="0" err="1"/>
              <a:t>name:String</a:t>
            </a:r>
            <a:r>
              <a:rPr lang="en-US" altLang="zh-CN" b="1" dirty="0"/>
              <a:t>) = new </a:t>
            </a:r>
            <a:r>
              <a:rPr lang="en-US" altLang="zh-CN" b="1" dirty="0" err="1"/>
              <a:t>ChecksumAccumulator</a:t>
            </a:r>
            <a:r>
              <a:rPr lang="en-US" altLang="zh-CN" b="1" dirty="0"/>
              <a:t>(name)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def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unapply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str</a:t>
            </a:r>
            <a:r>
              <a:rPr lang="en-US" altLang="zh-CN" b="1" dirty="0"/>
              <a:t>: String): Option[(String, String)] = </a:t>
            </a:r>
            <a:r>
              <a:rPr lang="en-US" altLang="zh-CN" b="1" dirty="0" smtClean="0"/>
              <a:t>{…}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/>
              <a:t>private </a:t>
            </a:r>
            <a:r>
              <a:rPr lang="en-US" altLang="zh-CN" b="1" dirty="0" err="1">
                <a:solidFill>
                  <a:srgbClr val="FF0000"/>
                </a:solidFill>
              </a:rPr>
              <a:t>val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cache = </a:t>
            </a:r>
            <a:r>
              <a:rPr lang="en-US" altLang="zh-CN" b="1" dirty="0" err="1"/>
              <a:t>mutable.Map</a:t>
            </a:r>
            <a:r>
              <a:rPr lang="en-US" altLang="zh-CN" b="1" dirty="0"/>
              <a:t>[String, </a:t>
            </a:r>
            <a:r>
              <a:rPr lang="en-US" altLang="zh-CN" b="1" dirty="0" err="1"/>
              <a:t>Int</a:t>
            </a:r>
            <a:r>
              <a:rPr lang="en-US" altLang="zh-CN" b="1" dirty="0"/>
              <a:t>]()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calculate(s: String): </a:t>
            </a:r>
            <a:r>
              <a:rPr lang="en-US" altLang="zh-CN" b="1" dirty="0" err="1"/>
              <a:t>Int</a:t>
            </a:r>
            <a:r>
              <a:rPr lang="en-US" altLang="zh-CN" b="1" dirty="0"/>
              <a:t> =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if (</a:t>
            </a:r>
            <a:r>
              <a:rPr lang="en-US" altLang="zh-CN" b="1" dirty="0" err="1"/>
              <a:t>cache.contains</a:t>
            </a:r>
            <a:r>
              <a:rPr lang="en-US" altLang="zh-CN" b="1" dirty="0"/>
              <a:t>(s)) {</a:t>
            </a:r>
          </a:p>
          <a:p>
            <a:pPr marL="0" indent="0">
              <a:buNone/>
            </a:pPr>
            <a:r>
              <a:rPr lang="en-US" altLang="zh-CN" dirty="0"/>
              <a:t>      cache(s)</a:t>
            </a:r>
          </a:p>
          <a:p>
            <a:pPr marL="0" indent="0">
              <a:buNone/>
            </a:pPr>
            <a:r>
              <a:rPr lang="en-US" altLang="zh-CN" dirty="0"/>
              <a:t>    } </a:t>
            </a:r>
            <a:r>
              <a:rPr lang="en-US" altLang="zh-CN" b="1" dirty="0"/>
              <a:t>else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acc</a:t>
            </a:r>
            <a:r>
              <a:rPr lang="en-US" altLang="zh-CN" b="1" dirty="0"/>
              <a:t> =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ChecksumAccumulator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("hello")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for (c &lt;- </a:t>
            </a:r>
            <a:r>
              <a:rPr lang="en-US" altLang="zh-CN" b="1" u="sng" dirty="0"/>
              <a:t>s) { </a:t>
            </a:r>
            <a:r>
              <a:rPr lang="en-US" altLang="zh-CN" b="1" u="sng" dirty="0" err="1"/>
              <a:t>acc.add</a:t>
            </a:r>
            <a:r>
              <a:rPr lang="en-US" altLang="zh-CN" b="1" u="sng" dirty="0"/>
              <a:t>(</a:t>
            </a:r>
            <a:r>
              <a:rPr lang="en-US" altLang="zh-CN" b="1" u="sng" dirty="0" err="1"/>
              <a:t>c.toByte</a:t>
            </a:r>
            <a:r>
              <a:rPr lang="en-US" altLang="zh-CN" b="1" u="sng" dirty="0"/>
              <a:t>) }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cs</a:t>
            </a:r>
            <a:r>
              <a:rPr lang="en-US" altLang="zh-CN" b="1" dirty="0"/>
              <a:t> = </a:t>
            </a:r>
            <a:r>
              <a:rPr lang="en-US" altLang="zh-CN" b="1" dirty="0" err="1"/>
              <a:t>acc.checkSum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cache += (</a:t>
            </a:r>
            <a:r>
              <a:rPr lang="en-US" altLang="zh-CN" u="sng" dirty="0"/>
              <a:t>s -&gt; </a:t>
            </a:r>
            <a:r>
              <a:rPr lang="en-US" altLang="zh-CN" u="sng" dirty="0" err="1"/>
              <a:t>cs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cs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81000" y="990600"/>
            <a:ext cx="2362199" cy="47688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companion </a:t>
            </a:r>
            <a:r>
              <a:rPr lang="en-US" altLang="zh-CN" sz="1600" dirty="0" smtClean="0"/>
              <a:t>class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2133600" y="2597494"/>
            <a:ext cx="2667000" cy="47688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companion </a:t>
            </a:r>
            <a:r>
              <a:rPr lang="en-US" altLang="zh-CN" sz="1600" dirty="0" smtClean="0"/>
              <a:t>object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57233" y="5029200"/>
            <a:ext cx="4000967" cy="65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300" b="1" dirty="0">
                <a:solidFill>
                  <a:srgbClr val="FF0000"/>
                </a:solidFill>
              </a:rPr>
              <a:t>object</a:t>
            </a:r>
            <a:r>
              <a:rPr lang="en-US" altLang="zh-CN" sz="1300" b="1" dirty="0"/>
              <a:t> </a:t>
            </a:r>
            <a:r>
              <a:rPr lang="en-US" altLang="zh-CN" sz="1300" b="1" dirty="0" err="1"/>
              <a:t>objectDemo</a:t>
            </a:r>
            <a:r>
              <a:rPr lang="en-US" altLang="zh-CN" sz="1300" b="1" dirty="0"/>
              <a:t> extends App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300" dirty="0"/>
              <a:t>  </a:t>
            </a:r>
            <a:r>
              <a:rPr lang="en-US" altLang="zh-CN" sz="1300" dirty="0" err="1"/>
              <a:t>println</a:t>
            </a:r>
            <a:r>
              <a:rPr lang="en-US" altLang="zh-CN" sz="1300" dirty="0"/>
              <a:t>(</a:t>
            </a:r>
            <a:r>
              <a:rPr lang="en-US" altLang="zh-CN" sz="1300" dirty="0" err="1"/>
              <a:t>ChecksumAccumulator.calculate</a:t>
            </a:r>
            <a:r>
              <a:rPr lang="en-US" altLang="zh-CN" sz="1300" dirty="0"/>
              <a:t>("hello world"))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300" dirty="0"/>
              <a:t>}</a:t>
            </a:r>
            <a:endParaRPr lang="zh-CN" altLang="en-US" sz="1300" dirty="0"/>
          </a:p>
        </p:txBody>
      </p:sp>
      <p:sp>
        <p:nvSpPr>
          <p:cNvPr id="8" name="Oval Callout 7"/>
          <p:cNvSpPr/>
          <p:nvPr/>
        </p:nvSpPr>
        <p:spPr>
          <a:xfrm>
            <a:off x="4703698" y="4419600"/>
            <a:ext cx="2667000" cy="47688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standalone object</a:t>
            </a:r>
            <a:endParaRPr lang="zh-CN" alt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3733800" y="3627372"/>
            <a:ext cx="1236204" cy="3473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static field</a:t>
            </a:r>
            <a:endParaRPr lang="zh-CN" altLang="en-US" sz="1100" dirty="0"/>
          </a:p>
        </p:txBody>
      </p:sp>
      <p:sp>
        <p:nvSpPr>
          <p:cNvPr id="10" name="Oval Callout 9"/>
          <p:cNvSpPr/>
          <p:nvPr/>
        </p:nvSpPr>
        <p:spPr>
          <a:xfrm>
            <a:off x="2133600" y="4134486"/>
            <a:ext cx="1376323" cy="3473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static method</a:t>
            </a:r>
            <a:endParaRPr lang="zh-CN" altLang="en-US" sz="1100" dirty="0"/>
          </a:p>
        </p:txBody>
      </p:sp>
      <p:sp>
        <p:nvSpPr>
          <p:cNvPr id="11" name="Oval Callout 10"/>
          <p:cNvSpPr/>
          <p:nvPr/>
        </p:nvSpPr>
        <p:spPr>
          <a:xfrm>
            <a:off x="4609866" y="1981200"/>
            <a:ext cx="3695700" cy="70233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 case .1</a:t>
            </a:r>
          </a:p>
          <a:p>
            <a:pPr algn="ctr"/>
            <a:r>
              <a:rPr lang="en-US" altLang="zh-CN" sz="1600" dirty="0" smtClean="0"/>
              <a:t>apply as factory methods</a:t>
            </a:r>
            <a:endParaRPr lang="zh-CN" altLang="en-US" sz="1600" dirty="0"/>
          </a:p>
        </p:txBody>
      </p:sp>
      <p:sp>
        <p:nvSpPr>
          <p:cNvPr id="13" name="Oval Callout 12"/>
          <p:cNvSpPr/>
          <p:nvPr/>
        </p:nvSpPr>
        <p:spPr>
          <a:xfrm>
            <a:off x="4970004" y="2937397"/>
            <a:ext cx="3695700" cy="70233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 case .2</a:t>
            </a:r>
          </a:p>
          <a:p>
            <a:pPr algn="ctr"/>
            <a:r>
              <a:rPr lang="en-US" altLang="zh-CN" sz="1600" dirty="0" err="1" smtClean="0"/>
              <a:t>unapply</a:t>
            </a:r>
            <a:r>
              <a:rPr lang="en-US" altLang="zh-CN" sz="1600" dirty="0" smtClean="0"/>
              <a:t> as </a:t>
            </a:r>
            <a:r>
              <a:rPr lang="en-US" altLang="zh-CN" sz="1600" dirty="0"/>
              <a:t>extractors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trait</a:t>
            </a:r>
            <a:r>
              <a:rPr lang="en-US" altLang="zh-CN" sz="1400" b="1" dirty="0"/>
              <a:t> Philosophical {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b="1" dirty="0"/>
              <a:t>private </a:t>
            </a:r>
            <a:r>
              <a:rPr lang="en-US" altLang="zh-CN" sz="1400" b="1" dirty="0" err="1"/>
              <a:t>var</a:t>
            </a:r>
            <a:r>
              <a:rPr lang="en-US" altLang="zh-CN" sz="1400" b="1" dirty="0"/>
              <a:t> questions: List[String] = Nil</a:t>
            </a:r>
          </a:p>
          <a:p>
            <a:pPr marL="0" indent="0">
              <a:buNone/>
            </a:pPr>
            <a:r>
              <a:rPr lang="fr-FR" altLang="zh-CN" sz="1400" dirty="0"/>
              <a:t>  </a:t>
            </a:r>
            <a:r>
              <a:rPr lang="fr-FR" altLang="zh-CN" sz="1400" b="1" dirty="0" err="1"/>
              <a:t>def</a:t>
            </a:r>
            <a:r>
              <a:rPr lang="fr-FR" altLang="zh-CN" sz="1400" b="1" dirty="0"/>
              <a:t> </a:t>
            </a:r>
            <a:r>
              <a:rPr lang="fr-FR" altLang="zh-CN" sz="1400" b="1" dirty="0" err="1"/>
              <a:t>addQuestion</a:t>
            </a:r>
            <a:r>
              <a:rPr lang="fr-FR" altLang="zh-CN" sz="1400" b="1" dirty="0"/>
              <a:t>(question: String) { questions = question :: questions }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getQuestions</a:t>
            </a:r>
            <a:r>
              <a:rPr lang="en-US" altLang="zh-CN" sz="1400" b="1" dirty="0"/>
              <a:t> = questions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philosophize() { </a:t>
            </a:r>
            <a:r>
              <a:rPr lang="en-US" altLang="zh-CN" sz="1400" b="1" dirty="0" err="1"/>
              <a:t>println</a:t>
            </a:r>
            <a:r>
              <a:rPr lang="en-US" altLang="zh-CN" sz="1400" b="1" dirty="0"/>
              <a:t>("I consume memory, therefore I am!") }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trait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HasLegs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class Animal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b="1" dirty="0"/>
              <a:t>class Frog </a:t>
            </a:r>
            <a:r>
              <a:rPr lang="en-US" altLang="zh-CN" sz="1400" b="1" dirty="0">
                <a:solidFill>
                  <a:srgbClr val="FF0000"/>
                </a:solidFill>
              </a:rPr>
              <a:t>extends</a:t>
            </a:r>
            <a:r>
              <a:rPr lang="en-US" altLang="zh-CN" sz="1400" b="1" dirty="0"/>
              <a:t> Animal </a:t>
            </a:r>
            <a:r>
              <a:rPr lang="en-US" altLang="zh-CN" sz="1400" b="1" dirty="0">
                <a:solidFill>
                  <a:srgbClr val="FF0000"/>
                </a:solidFill>
              </a:rPr>
              <a:t>with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HasLegs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with</a:t>
            </a:r>
            <a:r>
              <a:rPr lang="en-US" altLang="zh-CN" sz="1400" b="1" dirty="0"/>
              <a:t> Philosophical {</a:t>
            </a: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b="1" dirty="0"/>
              <a:t>override 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toString</a:t>
            </a:r>
            <a:r>
              <a:rPr lang="en-US" altLang="zh-CN" sz="1400" b="1" dirty="0"/>
              <a:t> = "green"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57200" y="1066800"/>
            <a:ext cx="1371599" cy="40068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trait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2667000" y="3124200"/>
            <a:ext cx="3695700" cy="70233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 case .1</a:t>
            </a:r>
          </a:p>
          <a:p>
            <a:pPr algn="ctr"/>
            <a:r>
              <a:rPr lang="en-US" altLang="zh-CN" sz="1600" dirty="0" smtClean="0"/>
              <a:t>static </a:t>
            </a:r>
            <a:r>
              <a:rPr lang="en-US" altLang="zh-CN" sz="1600" dirty="0" err="1" smtClean="0"/>
              <a:t>mixin</a:t>
            </a:r>
            <a:r>
              <a:rPr lang="en-US" altLang="zh-CN" sz="1600" dirty="0" smtClean="0"/>
              <a:t> composition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5008703"/>
            <a:ext cx="531256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400" b="1" dirty="0" err="1"/>
              <a:t>val</a:t>
            </a:r>
            <a:r>
              <a:rPr lang="en-US" altLang="zh-CN" sz="1400" b="1" dirty="0"/>
              <a:t> fox = </a:t>
            </a:r>
            <a:r>
              <a:rPr lang="en-US" altLang="zh-CN" sz="1400" b="1" dirty="0">
                <a:solidFill>
                  <a:srgbClr val="FF0000"/>
                </a:solidFill>
              </a:rPr>
              <a:t>new</a:t>
            </a:r>
            <a:r>
              <a:rPr lang="en-US" altLang="zh-CN" sz="1400" b="1" dirty="0"/>
              <a:t> Animal </a:t>
            </a:r>
            <a:r>
              <a:rPr lang="en-US" altLang="zh-CN" sz="1400" b="1" dirty="0">
                <a:solidFill>
                  <a:srgbClr val="FF0000"/>
                </a:solidFill>
              </a:rPr>
              <a:t>with</a:t>
            </a:r>
            <a:r>
              <a:rPr lang="en-US" altLang="zh-CN" sz="1400" b="1" dirty="0"/>
              <a:t> Philosophical {</a:t>
            </a:r>
          </a:p>
          <a:p>
            <a:pPr>
              <a:spcBef>
                <a:spcPct val="20000"/>
              </a:spcBef>
            </a:pPr>
            <a:r>
              <a:rPr lang="en-US" altLang="zh-CN" sz="1400" b="1" dirty="0"/>
              <a:t>    override 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philosophize() {</a:t>
            </a:r>
            <a:r>
              <a:rPr lang="en-US" altLang="zh-CN" sz="1400" b="1" dirty="0" err="1"/>
              <a:t>getQuestions.foreach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println</a:t>
            </a:r>
            <a:r>
              <a:rPr lang="en-US" altLang="zh-CN" sz="1400" b="1" dirty="0"/>
              <a:t>)}</a:t>
            </a:r>
          </a:p>
          <a:p>
            <a:pPr>
              <a:spcBef>
                <a:spcPct val="20000"/>
              </a:spcBef>
            </a:pPr>
            <a:r>
              <a:rPr lang="zh-CN" altLang="en-US" sz="1400" b="1" dirty="0"/>
              <a:t>  </a:t>
            </a:r>
            <a:r>
              <a:rPr lang="en-US" altLang="zh-CN" sz="1400" b="1" dirty="0"/>
              <a:t>}</a:t>
            </a:r>
            <a:endParaRPr lang="zh-CN" altLang="en-US" sz="1400" b="1" dirty="0"/>
          </a:p>
        </p:txBody>
      </p:sp>
      <p:sp>
        <p:nvSpPr>
          <p:cNvPr id="8" name="Oval Callout 7"/>
          <p:cNvSpPr/>
          <p:nvPr/>
        </p:nvSpPr>
        <p:spPr>
          <a:xfrm>
            <a:off x="4114800" y="4159908"/>
            <a:ext cx="3695700" cy="70233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 case .2</a:t>
            </a:r>
          </a:p>
          <a:p>
            <a:pPr algn="ctr"/>
            <a:r>
              <a:rPr lang="en-US" altLang="zh-CN" sz="1600" dirty="0" smtClean="0"/>
              <a:t>dynamic </a:t>
            </a:r>
            <a:r>
              <a:rPr lang="en-US" altLang="zh-CN" sz="1600" dirty="0" err="1" smtClean="0"/>
              <a:t>mixin</a:t>
            </a:r>
            <a:r>
              <a:rPr lang="en-US" altLang="zh-CN" sz="1600" dirty="0" smtClean="0"/>
              <a:t> composition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trait.1 Rich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1" dirty="0"/>
              <a:t>trait Ordered[A] extends Any </a:t>
            </a:r>
            <a:r>
              <a:rPr lang="en-US" altLang="zh-CN" sz="1600" b="1" dirty="0" smtClean="0"/>
              <a:t>with </a:t>
            </a:r>
            <a:r>
              <a:rPr lang="en-US" altLang="zh-CN" sz="1600" b="1" dirty="0" err="1" smtClean="0"/>
              <a:t>java.lang.Comparable</a:t>
            </a:r>
            <a:r>
              <a:rPr lang="en-US" altLang="zh-CN" sz="1600" b="1" dirty="0" smtClean="0"/>
              <a:t>[A</a:t>
            </a:r>
            <a:r>
              <a:rPr lang="en-US" altLang="zh-CN" sz="1600" b="1" dirty="0"/>
              <a:t>] {</a:t>
            </a:r>
          </a:p>
          <a:p>
            <a:pPr marL="0" indent="0">
              <a:buNone/>
            </a:pPr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compare(that: A): </a:t>
            </a:r>
            <a:r>
              <a:rPr lang="en-US" altLang="zh-CN" sz="1600" b="1" dirty="0" err="1"/>
              <a:t>Int</a:t>
            </a: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&lt;  (that: A): Boolean = (this compare that) &lt;  0</a:t>
            </a:r>
          </a:p>
          <a:p>
            <a:pPr marL="0" indent="0">
              <a:buNone/>
            </a:pPr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&gt;  (that: A): Boolean = (this compare that) &gt;  0</a:t>
            </a:r>
          </a:p>
          <a:p>
            <a:pPr marL="0" indent="0">
              <a:buNone/>
            </a:pPr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&lt;= (that: A): Boolean = (this compare that) &lt;= 0</a:t>
            </a:r>
          </a:p>
          <a:p>
            <a:pPr marL="0" indent="0">
              <a:buNone/>
            </a:pPr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&gt;= (that: A): Boolean = (this compare that) &gt;= </a:t>
            </a:r>
            <a:r>
              <a:rPr lang="en-US" altLang="zh-CN" sz="1600" b="1" dirty="0" smtClean="0"/>
              <a:t>0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b="1" dirty="0" smtClean="0"/>
              <a:t>  </a:t>
            </a:r>
            <a:r>
              <a:rPr lang="en-US" altLang="zh-CN" sz="1600" b="1" dirty="0" err="1" smtClean="0"/>
              <a:t>def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compareTo</a:t>
            </a:r>
            <a:r>
              <a:rPr lang="en-US" altLang="zh-CN" sz="1600" b="1" dirty="0"/>
              <a:t>(that: A):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= compare(that)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57200" y="1066800"/>
            <a:ext cx="1600200" cy="5334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r>
              <a:rPr lang="en-US" altLang="zh-CN" sz="1600" dirty="0" smtClean="0"/>
              <a:t>rait as rich interface 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2818140" y="1943100"/>
            <a:ext cx="23622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thin interface</a:t>
            </a:r>
            <a:endParaRPr lang="zh-CN" altLang="en-US" sz="1100" dirty="0"/>
          </a:p>
        </p:txBody>
      </p:sp>
      <p:sp>
        <p:nvSpPr>
          <p:cNvPr id="7" name="Oval Callout 6"/>
          <p:cNvSpPr/>
          <p:nvPr/>
        </p:nvSpPr>
        <p:spPr>
          <a:xfrm>
            <a:off x="4953000" y="2438400"/>
            <a:ext cx="23622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</a:t>
            </a:r>
            <a:r>
              <a:rPr lang="en-US" altLang="zh-CN" sz="1100" dirty="0" smtClean="0"/>
              <a:t>ich interface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93987"/>
            <a:ext cx="75151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class Rational(n: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, d: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) extends Ordered[Rational] </a:t>
            </a:r>
            <a:r>
              <a:rPr lang="en-US" altLang="zh-CN" sz="1600" b="1" dirty="0"/>
              <a:t>{</a:t>
            </a:r>
            <a:endParaRPr lang="zh-CN" altLang="en-US" sz="1600" b="1" dirty="0"/>
          </a:p>
          <a:p>
            <a:r>
              <a:rPr lang="en-US" altLang="zh-CN" sz="1600" b="1" dirty="0"/>
              <a:t>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number = n / g</a:t>
            </a:r>
          </a:p>
          <a:p>
            <a:r>
              <a:rPr lang="en-US" altLang="zh-CN" sz="1600" b="1" dirty="0"/>
              <a:t>  </a:t>
            </a:r>
            <a:r>
              <a:rPr lang="en-US" altLang="zh-CN" sz="1600" b="1" dirty="0" err="1"/>
              <a:t>val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denom</a:t>
            </a:r>
            <a:r>
              <a:rPr lang="en-US" altLang="zh-CN" sz="1600" b="1" dirty="0"/>
              <a:t> = d / g</a:t>
            </a:r>
          </a:p>
          <a:p>
            <a:r>
              <a:rPr lang="en-US" altLang="zh-CN" sz="1600" b="1" dirty="0"/>
              <a:t>  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</a:t>
            </a:r>
            <a:r>
              <a:rPr lang="en-US" altLang="zh-CN" sz="1600" b="1" dirty="0"/>
              <a:t>compare(that: Rational) = </a:t>
            </a:r>
            <a:r>
              <a:rPr lang="en-US" altLang="zh-CN" sz="1600" b="1" dirty="0" err="1"/>
              <a:t>this.number</a:t>
            </a:r>
            <a:r>
              <a:rPr lang="en-US" altLang="zh-CN" sz="1600" b="1" dirty="0"/>
              <a:t> * </a:t>
            </a:r>
            <a:r>
              <a:rPr lang="en-US" altLang="zh-CN" sz="1600" b="1" dirty="0" err="1"/>
              <a:t>that.denom</a:t>
            </a:r>
            <a:r>
              <a:rPr lang="en-US" altLang="zh-CN" sz="1600" b="1" dirty="0"/>
              <a:t> - </a:t>
            </a:r>
            <a:r>
              <a:rPr lang="en-US" altLang="zh-CN" sz="1600" b="1" dirty="0" err="1"/>
              <a:t>that.number</a:t>
            </a:r>
            <a:r>
              <a:rPr lang="en-US" altLang="zh-CN" sz="1600" b="1" dirty="0"/>
              <a:t> * </a:t>
            </a:r>
            <a:r>
              <a:rPr lang="en-US" altLang="zh-CN" sz="1600" b="1" dirty="0" err="1"/>
              <a:t>that.denom</a:t>
            </a:r>
            <a:endParaRPr lang="en-US" altLang="zh-CN" sz="1600" b="1" dirty="0"/>
          </a:p>
          <a:p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  <p:sp>
        <p:nvSpPr>
          <p:cNvPr id="9" name="Oval Callout 8"/>
          <p:cNvSpPr/>
          <p:nvPr/>
        </p:nvSpPr>
        <p:spPr>
          <a:xfrm>
            <a:off x="5180340" y="4707438"/>
            <a:ext cx="2362200" cy="43649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implementation of </a:t>
            </a:r>
          </a:p>
          <a:p>
            <a:pPr algn="ctr"/>
            <a:r>
              <a:rPr lang="en-US" altLang="zh-CN" sz="1100" dirty="0" smtClean="0"/>
              <a:t>thin interface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037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rait.2 </a:t>
            </a:r>
            <a:r>
              <a:rPr lang="en-US" altLang="zh-CN" dirty="0" smtClean="0"/>
              <a:t>Stackable Modifications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abstract class </a:t>
            </a:r>
            <a:r>
              <a:rPr lang="en-US" altLang="zh-CN" b="1" dirty="0" err="1"/>
              <a:t>IntQueue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get(): </a:t>
            </a:r>
            <a:r>
              <a:rPr lang="en-US" altLang="zh-CN" b="1" dirty="0" err="1"/>
              <a:t>Int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put(x: </a:t>
            </a:r>
            <a:r>
              <a:rPr lang="en-US" altLang="zh-CN" b="1" dirty="0" err="1"/>
              <a:t>Int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class </a:t>
            </a:r>
            <a:r>
              <a:rPr lang="en-US" altLang="zh-CN" b="1" dirty="0" err="1"/>
              <a:t>BasicIntQueue</a:t>
            </a:r>
            <a:r>
              <a:rPr lang="en-US" altLang="zh-CN" b="1" dirty="0"/>
              <a:t> extends </a:t>
            </a:r>
            <a:r>
              <a:rPr lang="en-US" altLang="zh-CN" b="1" dirty="0" err="1"/>
              <a:t>IntQueue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private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buf</a:t>
            </a:r>
            <a:r>
              <a:rPr lang="en-US" altLang="zh-CN" b="1" dirty="0"/>
              <a:t> = new </a:t>
            </a:r>
            <a:r>
              <a:rPr lang="en-US" altLang="zh-CN" b="1" dirty="0" err="1"/>
              <a:t>mutable.ArrayBuffer</a:t>
            </a:r>
            <a:r>
              <a:rPr lang="en-US" altLang="zh-CN" b="1" dirty="0"/>
              <a:t>[</a:t>
            </a:r>
            <a:r>
              <a:rPr lang="en-US" altLang="zh-CN" b="1" dirty="0" err="1"/>
              <a:t>Int</a:t>
            </a:r>
            <a:r>
              <a:rPr lang="en-US" altLang="zh-CN" b="1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get(): </a:t>
            </a:r>
            <a:r>
              <a:rPr lang="en-US" altLang="zh-CN" b="1" dirty="0" err="1"/>
              <a:t>Int</a:t>
            </a:r>
            <a:r>
              <a:rPr lang="en-US" altLang="zh-CN" b="1" dirty="0"/>
              <a:t> = { </a:t>
            </a:r>
            <a:r>
              <a:rPr lang="en-US" altLang="zh-CN" b="1" dirty="0" err="1"/>
              <a:t>buf.remove</a:t>
            </a:r>
            <a:r>
              <a:rPr lang="en-US" altLang="zh-CN" b="1" dirty="0"/>
              <a:t>(0)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put(x: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</a:t>
            </a:r>
            <a:r>
              <a:rPr lang="en-US" altLang="zh-CN" b="1" dirty="0" err="1"/>
              <a:t>buf</a:t>
            </a:r>
            <a:r>
              <a:rPr lang="en-US" altLang="zh-CN" b="1" dirty="0"/>
              <a:t> += x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trait</a:t>
            </a:r>
            <a:r>
              <a:rPr lang="en-US" altLang="zh-CN" b="1" dirty="0"/>
              <a:t> Doubling extends </a:t>
            </a:r>
            <a:r>
              <a:rPr lang="en-US" altLang="zh-CN" b="1" dirty="0" err="1"/>
              <a:t>IntQueue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abstract override </a:t>
            </a:r>
            <a:r>
              <a:rPr lang="en-US" altLang="zh-CN" b="1" dirty="0" err="1"/>
              <a:t>def</a:t>
            </a:r>
            <a:r>
              <a:rPr lang="en-US" altLang="zh-CN" b="1" dirty="0"/>
              <a:t> put(x: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</a:t>
            </a:r>
            <a:r>
              <a:rPr lang="en-US" altLang="zh-CN" b="1" dirty="0" err="1"/>
              <a:t>super.put</a:t>
            </a:r>
            <a:r>
              <a:rPr lang="en-US" altLang="zh-CN" b="1" dirty="0"/>
              <a:t>(2 * x)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trait</a:t>
            </a:r>
            <a:r>
              <a:rPr lang="en-US" altLang="zh-CN" b="1" dirty="0"/>
              <a:t> Incrementing extends </a:t>
            </a:r>
            <a:r>
              <a:rPr lang="en-US" altLang="zh-CN" b="1" dirty="0" err="1"/>
              <a:t>IntQueue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abstract override </a:t>
            </a:r>
            <a:r>
              <a:rPr lang="en-US" altLang="zh-CN" b="1" dirty="0" err="1"/>
              <a:t>def</a:t>
            </a:r>
            <a:r>
              <a:rPr lang="en-US" altLang="zh-CN" b="1" dirty="0"/>
              <a:t> put(x: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</a:t>
            </a:r>
            <a:r>
              <a:rPr lang="en-US" altLang="zh-CN" b="1" dirty="0" err="1"/>
              <a:t>super.put</a:t>
            </a:r>
            <a:r>
              <a:rPr lang="en-US" altLang="zh-CN" b="1" dirty="0"/>
              <a:t>(x + 1)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trait</a:t>
            </a:r>
            <a:r>
              <a:rPr lang="en-US" altLang="zh-CN" b="1" dirty="0"/>
              <a:t> Filtering extends </a:t>
            </a:r>
            <a:r>
              <a:rPr lang="en-US" altLang="zh-CN" b="1" dirty="0" err="1"/>
              <a:t>IntQueue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abstract override </a:t>
            </a:r>
            <a:r>
              <a:rPr lang="en-US" altLang="zh-CN" b="1" dirty="0" err="1"/>
              <a:t>def</a:t>
            </a:r>
            <a:r>
              <a:rPr lang="en-US" altLang="zh-CN" b="1" dirty="0"/>
              <a:t> put(x: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if (x &gt;= 0) </a:t>
            </a:r>
            <a:r>
              <a:rPr lang="en-US" altLang="zh-CN" b="1" dirty="0" err="1"/>
              <a:t>super.put</a:t>
            </a:r>
            <a:r>
              <a:rPr lang="en-US" altLang="zh-CN" b="1" dirty="0"/>
              <a:t>(x)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352800" y="3124200"/>
            <a:ext cx="2971800" cy="685800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r>
              <a:rPr lang="en-US" altLang="zh-CN" sz="1600" dirty="0" smtClean="0"/>
              <a:t>rait as </a:t>
            </a:r>
          </a:p>
          <a:p>
            <a:pPr algn="ctr"/>
            <a:r>
              <a:rPr lang="en-US" altLang="zh-CN" sz="1600" dirty="0" smtClean="0"/>
              <a:t>Stackable Modification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352217"/>
            <a:ext cx="4924746" cy="107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100" b="1" dirty="0" err="1"/>
              <a:t>val</a:t>
            </a:r>
            <a:r>
              <a:rPr lang="en-US" altLang="zh-CN" sz="1100" b="1" dirty="0"/>
              <a:t> </a:t>
            </a:r>
            <a:r>
              <a:rPr lang="en-US" altLang="zh-CN" sz="1100" b="1" dirty="0" smtClean="0"/>
              <a:t>queue </a:t>
            </a:r>
            <a:r>
              <a:rPr lang="en-US" altLang="zh-CN" sz="1100" b="1" dirty="0"/>
              <a:t>= new </a:t>
            </a:r>
            <a:r>
              <a:rPr lang="en-US" altLang="zh-CN" sz="1100" b="1" dirty="0" err="1"/>
              <a:t>BasicIntQueue</a:t>
            </a:r>
            <a:r>
              <a:rPr lang="en-US" altLang="zh-CN" sz="1100" b="1" dirty="0"/>
              <a:t> with Doubling with Incrementing with </a:t>
            </a:r>
            <a:r>
              <a:rPr lang="en-US" altLang="zh-CN" sz="1100" b="1" dirty="0" smtClean="0"/>
              <a:t>Filtering</a:t>
            </a:r>
            <a:endParaRPr lang="zh-CN" altLang="en-US" sz="1100" b="1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100" b="1" dirty="0" smtClean="0"/>
              <a:t>//</a:t>
            </a:r>
            <a:r>
              <a:rPr lang="en-US" altLang="zh-CN" sz="1100" b="1" dirty="0" err="1" smtClean="0"/>
              <a:t>val</a:t>
            </a:r>
            <a:r>
              <a:rPr lang="en-US" altLang="zh-CN" sz="1100" b="1" dirty="0" smtClean="0"/>
              <a:t> queue </a:t>
            </a:r>
            <a:r>
              <a:rPr lang="en-US" altLang="zh-CN" sz="1100" b="1" dirty="0"/>
              <a:t>= new </a:t>
            </a:r>
            <a:r>
              <a:rPr lang="en-US" altLang="zh-CN" sz="1100" b="1" dirty="0" err="1"/>
              <a:t>BasicIntQueue</a:t>
            </a:r>
            <a:r>
              <a:rPr lang="en-US" altLang="zh-CN" sz="1100" b="1" dirty="0"/>
              <a:t> with Doubling with Filtering with Incrementing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100" b="1" dirty="0" err="1" smtClean="0"/>
              <a:t>queue.put</a:t>
            </a:r>
            <a:r>
              <a:rPr lang="en-US" altLang="zh-CN" sz="1100" b="1" dirty="0"/>
              <a:t>(-1)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100" b="1" dirty="0" err="1" smtClean="0"/>
              <a:t>queue.put</a:t>
            </a:r>
            <a:r>
              <a:rPr lang="en-US" altLang="zh-CN" sz="1100" b="1" dirty="0" smtClean="0"/>
              <a:t>(0</a:t>
            </a:r>
            <a:r>
              <a:rPr lang="en-US" altLang="zh-CN" sz="1100" b="1" dirty="0"/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100" b="1" dirty="0" err="1" smtClean="0"/>
              <a:t>queue.put</a:t>
            </a:r>
            <a:r>
              <a:rPr lang="en-US" altLang="zh-CN" sz="1100" b="1" dirty="0" smtClean="0"/>
              <a:t>(1</a:t>
            </a:r>
            <a:r>
              <a:rPr lang="en-US" altLang="zh-CN" sz="1100" b="1" dirty="0"/>
              <a:t>)</a:t>
            </a:r>
          </a:p>
          <a:p>
            <a:r>
              <a:rPr lang="en-US" altLang="zh-CN" sz="1100" b="1" dirty="0" err="1" smtClean="0"/>
              <a:t>println</a:t>
            </a:r>
            <a:r>
              <a:rPr lang="en-US" altLang="zh-CN" sz="1100" b="1" dirty="0" smtClean="0"/>
              <a:t>(</a:t>
            </a:r>
            <a:r>
              <a:rPr lang="en-US" altLang="zh-CN" sz="1100" b="1" dirty="0" err="1" smtClean="0"/>
              <a:t>queue.get</a:t>
            </a:r>
            <a:r>
              <a:rPr lang="en-US" altLang="zh-CN" sz="1100" b="1" dirty="0"/>
              <a:t>(), </a:t>
            </a:r>
            <a:r>
              <a:rPr lang="en-US" altLang="zh-CN" sz="1100" b="1" dirty="0" err="1" smtClean="0"/>
              <a:t>queue.get</a:t>
            </a:r>
            <a:r>
              <a:rPr lang="en-US" altLang="zh-CN" sz="1100" b="1" dirty="0"/>
              <a:t>(), </a:t>
            </a:r>
            <a:r>
              <a:rPr lang="en-US" altLang="zh-CN" sz="1100" b="1" dirty="0" err="1" smtClean="0"/>
              <a:t>queue.get</a:t>
            </a:r>
            <a:r>
              <a:rPr lang="en-US" altLang="zh-CN" sz="1100" b="1" dirty="0"/>
              <a:t>())</a:t>
            </a:r>
            <a:endParaRPr lang="zh-CN" altLang="en-US" sz="1100" b="1" dirty="0"/>
          </a:p>
        </p:txBody>
      </p:sp>
      <p:sp>
        <p:nvSpPr>
          <p:cNvPr id="7" name="Oval Callout 6"/>
          <p:cNvSpPr/>
          <p:nvPr/>
        </p:nvSpPr>
        <p:spPr>
          <a:xfrm>
            <a:off x="6553200" y="3798664"/>
            <a:ext cx="2362200" cy="43649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Stackable Modification</a:t>
            </a:r>
            <a:endParaRPr lang="zh-CN" altLang="en-US" sz="1100" dirty="0"/>
          </a:p>
        </p:txBody>
      </p:sp>
      <p:sp>
        <p:nvSpPr>
          <p:cNvPr id="8" name="Oval Callout 7"/>
          <p:cNvSpPr/>
          <p:nvPr/>
        </p:nvSpPr>
        <p:spPr>
          <a:xfrm>
            <a:off x="4962761" y="1600200"/>
            <a:ext cx="3695700" cy="70233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traits further to the right take effect first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60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trait.3 Multiple 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class Animal</a:t>
            </a:r>
          </a:p>
          <a:p>
            <a:pPr marL="0" indent="0">
              <a:buNone/>
            </a:pPr>
            <a:r>
              <a:rPr lang="en-US" altLang="zh-CN" sz="1600" dirty="0"/>
              <a:t>trait Furry extends Animal</a:t>
            </a:r>
          </a:p>
          <a:p>
            <a:pPr marL="0" indent="0">
              <a:buNone/>
            </a:pPr>
            <a:r>
              <a:rPr lang="en-US" altLang="zh-CN" sz="1600" dirty="0"/>
              <a:t>trait </a:t>
            </a:r>
            <a:r>
              <a:rPr lang="en-US" altLang="zh-CN" sz="1600" dirty="0" err="1"/>
              <a:t>HasLegs</a:t>
            </a:r>
            <a:r>
              <a:rPr lang="en-US" altLang="zh-CN" sz="1600" dirty="0"/>
              <a:t> extends Animal</a:t>
            </a:r>
          </a:p>
          <a:p>
            <a:pPr marL="0" indent="0">
              <a:buNone/>
            </a:pPr>
            <a:r>
              <a:rPr lang="en-US" altLang="zh-CN" sz="1600" dirty="0"/>
              <a:t>trait </a:t>
            </a:r>
            <a:r>
              <a:rPr lang="en-US" altLang="zh-CN" sz="1600" dirty="0" err="1"/>
              <a:t>FourLegged</a:t>
            </a:r>
            <a:r>
              <a:rPr lang="en-US" altLang="zh-CN" sz="1600" dirty="0"/>
              <a:t> extends </a:t>
            </a:r>
            <a:r>
              <a:rPr lang="en-US" altLang="zh-CN" sz="1600" dirty="0" err="1"/>
              <a:t>HasLegs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class Cat extends Animal with Furry with </a:t>
            </a:r>
            <a:r>
              <a:rPr lang="en-US" altLang="zh-CN" sz="1600" dirty="0" err="1"/>
              <a:t>FourLegged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" y="4319932"/>
            <a:ext cx="2403443" cy="18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16798" y="5094563"/>
            <a:ext cx="457200" cy="336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84666"/>
            <a:ext cx="2615303" cy="201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2628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trait.4 DI with self-type </a:t>
            </a:r>
            <a:r>
              <a:rPr lang="en-US" altLang="zh-CN" dirty="0"/>
              <a:t>annotation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trait </a:t>
            </a:r>
            <a:r>
              <a:rPr lang="en-US" altLang="zh-CN" b="1" dirty="0" err="1"/>
              <a:t>UserRepositoryComponent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userRepository</a:t>
            </a:r>
            <a:r>
              <a:rPr lang="en-US" altLang="zh-CN" b="1" dirty="0"/>
              <a:t>: </a:t>
            </a:r>
            <a:r>
              <a:rPr lang="en-US" altLang="zh-CN" b="1" dirty="0" err="1"/>
              <a:t>UserRepository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class </a:t>
            </a:r>
            <a:r>
              <a:rPr lang="en-US" altLang="zh-CN" b="1" dirty="0" err="1"/>
              <a:t>UserRepository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authenticate(user: User): User =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println</a:t>
            </a:r>
            <a:r>
              <a:rPr lang="en-US" altLang="zh-CN" dirty="0"/>
              <a:t>("authenticating user: " + user)</a:t>
            </a:r>
          </a:p>
          <a:p>
            <a:pPr marL="0" indent="0">
              <a:buNone/>
            </a:pPr>
            <a:r>
              <a:rPr lang="en-US" altLang="zh-CN" dirty="0"/>
              <a:t>      user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create(user: User) = </a:t>
            </a:r>
            <a:r>
              <a:rPr lang="en-US" altLang="zh-CN" b="1" dirty="0" err="1"/>
              <a:t>println</a:t>
            </a:r>
            <a:r>
              <a:rPr lang="en-US" altLang="zh-CN" b="1" dirty="0"/>
              <a:t>("creating user: " + user)</a:t>
            </a:r>
          </a:p>
          <a:p>
            <a:pPr marL="0" indent="0">
              <a:buNone/>
            </a:pPr>
            <a:r>
              <a:rPr lang="nb-NO" altLang="zh-CN" dirty="0"/>
              <a:t>    </a:t>
            </a:r>
            <a:r>
              <a:rPr lang="nb-NO" altLang="zh-CN" b="1" dirty="0" err="1"/>
              <a:t>def</a:t>
            </a:r>
            <a:r>
              <a:rPr lang="nb-NO" altLang="zh-CN" b="1" dirty="0"/>
              <a:t> </a:t>
            </a:r>
            <a:r>
              <a:rPr lang="nb-NO" altLang="zh-CN" b="1" dirty="0" err="1"/>
              <a:t>delete</a:t>
            </a:r>
            <a:r>
              <a:rPr lang="nb-NO" altLang="zh-CN" b="1" dirty="0"/>
              <a:t>(</a:t>
            </a:r>
            <a:r>
              <a:rPr lang="nb-NO" altLang="zh-CN" b="1" dirty="0" err="1"/>
              <a:t>user</a:t>
            </a:r>
            <a:r>
              <a:rPr lang="nb-NO" altLang="zh-CN" b="1" dirty="0"/>
              <a:t>: User) = </a:t>
            </a:r>
            <a:r>
              <a:rPr lang="nb-NO" altLang="zh-CN" b="1" dirty="0" err="1"/>
              <a:t>println</a:t>
            </a:r>
            <a:r>
              <a:rPr lang="nb-NO" altLang="zh-CN" b="1" dirty="0"/>
              <a:t>("</a:t>
            </a:r>
            <a:r>
              <a:rPr lang="nb-NO" altLang="zh-CN" b="1" dirty="0" err="1"/>
              <a:t>deleting</a:t>
            </a:r>
            <a:r>
              <a:rPr lang="nb-NO" altLang="zh-CN" b="1" dirty="0"/>
              <a:t> </a:t>
            </a:r>
            <a:r>
              <a:rPr lang="nb-NO" altLang="zh-CN" b="1" dirty="0" err="1"/>
              <a:t>user</a:t>
            </a:r>
            <a:r>
              <a:rPr lang="nb-NO" altLang="zh-CN" b="1" dirty="0"/>
              <a:t>: " + </a:t>
            </a:r>
            <a:r>
              <a:rPr lang="nb-NO" altLang="zh-CN" b="1" dirty="0" err="1"/>
              <a:t>user</a:t>
            </a:r>
            <a:r>
              <a:rPr lang="nb-NO" altLang="zh-CN" b="1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trait </a:t>
            </a:r>
            <a:r>
              <a:rPr lang="en-US" altLang="zh-CN" b="1" dirty="0" err="1"/>
              <a:t>UserServiceComponent</a:t>
            </a:r>
            <a:r>
              <a:rPr lang="en-US" altLang="zh-CN" b="1" dirty="0"/>
              <a:t> { </a:t>
            </a:r>
            <a:r>
              <a:rPr lang="en-US" altLang="zh-CN" b="1" dirty="0">
                <a:solidFill>
                  <a:srgbClr val="FF0000"/>
                </a:solidFill>
              </a:rPr>
              <a:t>this: </a:t>
            </a:r>
            <a:r>
              <a:rPr lang="en-US" altLang="zh-CN" b="1" dirty="0" err="1">
                <a:solidFill>
                  <a:srgbClr val="FF0000"/>
                </a:solidFill>
              </a:rPr>
              <a:t>UserRepositoryComponent</a:t>
            </a:r>
            <a:r>
              <a:rPr lang="en-US" altLang="zh-CN" b="1" dirty="0">
                <a:solidFill>
                  <a:srgbClr val="FF0000"/>
                </a:solidFill>
              </a:rPr>
              <a:t> =&gt;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userService</a:t>
            </a:r>
            <a:r>
              <a:rPr lang="en-US" altLang="zh-CN" b="1" dirty="0"/>
              <a:t>: </a:t>
            </a:r>
            <a:r>
              <a:rPr lang="en-US" altLang="zh-CN" b="1" dirty="0" err="1"/>
              <a:t>UserService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class </a:t>
            </a:r>
            <a:r>
              <a:rPr lang="en-US" altLang="zh-CN" b="1" dirty="0" err="1"/>
              <a:t>UserService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authenticate(username: String, password: String): User =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userRepository.authenticate</a:t>
            </a:r>
            <a:r>
              <a:rPr lang="en-US" altLang="zh-CN" dirty="0"/>
              <a:t>(</a:t>
            </a:r>
            <a:r>
              <a:rPr lang="en-US" altLang="zh-CN" b="1" dirty="0"/>
              <a:t>new User(username, password))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create(username: String, password: String) =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userRepository.create</a:t>
            </a:r>
            <a:r>
              <a:rPr lang="en-US" altLang="zh-CN" dirty="0"/>
              <a:t>(</a:t>
            </a:r>
            <a:r>
              <a:rPr lang="en-US" altLang="zh-CN" b="1" dirty="0"/>
              <a:t>new User(username, password))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def</a:t>
            </a:r>
            <a:r>
              <a:rPr lang="en-US" altLang="zh-CN" b="1" dirty="0"/>
              <a:t> delete(user: User) = </a:t>
            </a:r>
            <a:r>
              <a:rPr lang="en-US" altLang="zh-CN" b="1" dirty="0" err="1"/>
              <a:t>userRepository.delete</a:t>
            </a:r>
            <a:r>
              <a:rPr lang="en-US" altLang="zh-CN" b="1" dirty="0"/>
              <a:t>(user)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object </a:t>
            </a:r>
            <a:r>
              <a:rPr lang="en-US" altLang="zh-CN" b="1" dirty="0" err="1"/>
              <a:t>ComponentRegistry</a:t>
            </a:r>
            <a:r>
              <a:rPr lang="en-US" altLang="zh-CN" b="1" dirty="0"/>
              <a:t> extends </a:t>
            </a:r>
            <a:r>
              <a:rPr lang="en-US" altLang="zh-CN" b="1" dirty="0" err="1"/>
              <a:t>UserServiceComponent</a:t>
            </a:r>
            <a:r>
              <a:rPr lang="en-US" altLang="zh-CN" b="1" dirty="0"/>
              <a:t> with </a:t>
            </a:r>
            <a:r>
              <a:rPr lang="en-US" altLang="zh-CN" b="1" dirty="0" err="1"/>
              <a:t>UserRepositoryComponent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userRepository</a:t>
            </a:r>
            <a:r>
              <a:rPr lang="en-US" altLang="zh-CN" b="1" dirty="0"/>
              <a:t> = new </a:t>
            </a:r>
            <a:r>
              <a:rPr lang="en-US" altLang="zh-CN" b="1" dirty="0" err="1"/>
              <a:t>UserRepository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b="1" dirty="0" err="1"/>
              <a:t>userService</a:t>
            </a:r>
            <a:r>
              <a:rPr lang="en-US" altLang="zh-CN" b="1" dirty="0"/>
              <a:t> = new </a:t>
            </a:r>
            <a:r>
              <a:rPr lang="en-US" altLang="zh-CN" b="1" dirty="0" err="1"/>
              <a:t>UserService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581400" y="2895600"/>
            <a:ext cx="2763352" cy="58283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</a:t>
            </a:r>
            <a:r>
              <a:rPr lang="en-US" altLang="zh-CN" sz="1600" dirty="0" smtClean="0"/>
              <a:t>rait as </a:t>
            </a:r>
          </a:p>
          <a:p>
            <a:pPr algn="ctr"/>
            <a:r>
              <a:rPr lang="en-US" altLang="zh-CN" sz="1600" dirty="0"/>
              <a:t>self-type annotation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5486400" y="4572000"/>
            <a:ext cx="1371600" cy="6095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c</a:t>
            </a:r>
            <a:r>
              <a:rPr lang="en-US" altLang="zh-CN" sz="1100" dirty="0" err="1" smtClean="0"/>
              <a:t>omponenet</a:t>
            </a:r>
            <a:r>
              <a:rPr lang="en-US" altLang="zh-CN" sz="1100" dirty="0" smtClean="0"/>
              <a:t> wired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4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FP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229600" cy="639762"/>
          </a:xfrm>
        </p:spPr>
        <p:txBody>
          <a:bodyPr/>
          <a:lstStyle/>
          <a:p>
            <a:r>
              <a:rPr lang="en-US" altLang="zh-CN" dirty="0" smtClean="0"/>
              <a:t>Story: A </a:t>
            </a:r>
            <a:r>
              <a:rPr lang="en-US" altLang="zh-CN" dirty="0" smtClean="0">
                <a:solidFill>
                  <a:srgbClr val="00B050"/>
                </a:solidFill>
              </a:rPr>
              <a:t>cat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catches</a:t>
            </a:r>
            <a:r>
              <a:rPr lang="en-US" altLang="zh-CN" dirty="0" smtClean="0"/>
              <a:t> a </a:t>
            </a:r>
            <a:r>
              <a:rPr lang="en-US" altLang="zh-CN" dirty="0" smtClean="0">
                <a:solidFill>
                  <a:srgbClr val="00B050"/>
                </a:solidFill>
              </a:rPr>
              <a:t>bird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eats</a:t>
            </a:r>
            <a:r>
              <a:rPr lang="en-US" altLang="zh-CN" dirty="0" smtClean="0"/>
              <a:t> it.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352800" cy="395128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class Bird</a:t>
            </a:r>
          </a:p>
          <a:p>
            <a:pPr marL="0" indent="0">
              <a:buNone/>
            </a:pPr>
            <a:r>
              <a:rPr lang="en-US" altLang="zh-CN" sz="1800" dirty="0" smtClean="0"/>
              <a:t>class Cat {</a:t>
            </a:r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catch(b: Bird): Unit = ...</a:t>
            </a:r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eat(): Unit = ...</a:t>
            </a:r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en-US" altLang="zh-CN" sz="1800" dirty="0" err="1" smtClean="0"/>
              <a:t>val</a:t>
            </a:r>
            <a:r>
              <a:rPr lang="en-US" altLang="zh-CN" sz="1800" dirty="0" smtClean="0"/>
              <a:t> cat = new Cat</a:t>
            </a:r>
          </a:p>
          <a:p>
            <a:pPr marL="0" indent="0">
              <a:buNone/>
            </a:pPr>
            <a:r>
              <a:rPr lang="en-US" altLang="zh-CN" sz="1800" dirty="0" err="1" smtClean="0"/>
              <a:t>val</a:t>
            </a:r>
            <a:r>
              <a:rPr lang="en-US" altLang="zh-CN" sz="1800" dirty="0" smtClean="0"/>
              <a:t> bird = new Bird</a:t>
            </a:r>
          </a:p>
          <a:p>
            <a:pPr marL="0" indent="0">
              <a:buNone/>
            </a:pPr>
            <a:r>
              <a:rPr lang="en-US" altLang="zh-CN" sz="1800" dirty="0" err="1" smtClean="0"/>
              <a:t>cat.catch</a:t>
            </a:r>
            <a:r>
              <a:rPr lang="en-US" altLang="zh-CN" sz="1800" dirty="0" smtClean="0"/>
              <a:t>(bird)</a:t>
            </a:r>
          </a:p>
          <a:p>
            <a:pPr marL="0" indent="0">
              <a:buNone/>
            </a:pPr>
            <a:r>
              <a:rPr lang="en-US" altLang="zh-CN" sz="1800" dirty="0" err="1" smtClean="0"/>
              <a:t>cat.eat</a:t>
            </a:r>
            <a:r>
              <a:rPr lang="en-US" altLang="zh-CN" sz="1800" dirty="0" smtClean="0"/>
              <a:t>()</a:t>
            </a:r>
            <a:endParaRPr lang="zh-CN" alt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962400" y="2174875"/>
            <a:ext cx="5062536" cy="395128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trait Cat</a:t>
            </a:r>
          </a:p>
          <a:p>
            <a:pPr marL="0" indent="0">
              <a:buNone/>
            </a:pPr>
            <a:r>
              <a:rPr lang="en-US" altLang="zh-CN" sz="1800" dirty="0" smtClean="0"/>
              <a:t>trait Bird</a:t>
            </a:r>
          </a:p>
          <a:p>
            <a:pPr marL="0" indent="0">
              <a:buNone/>
            </a:pPr>
            <a:r>
              <a:rPr lang="en-US" altLang="zh-CN" sz="1800" dirty="0" smtClean="0"/>
              <a:t>trait Catch</a:t>
            </a:r>
          </a:p>
          <a:p>
            <a:pPr marL="0" indent="0">
              <a:buNone/>
            </a:pPr>
            <a:r>
              <a:rPr lang="en-US" altLang="zh-CN" sz="1800" dirty="0" smtClean="0"/>
              <a:t>trait </a:t>
            </a:r>
            <a:r>
              <a:rPr lang="en-US" altLang="zh-CN" sz="1800" dirty="0" err="1" smtClean="0"/>
              <a:t>FullTummy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catch(hunter: Cat, prey: Bird): Cat with Catch</a:t>
            </a:r>
          </a:p>
          <a:p>
            <a:pPr marL="0" indent="0"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eat(consumer: Cat with Catch): Cat with </a:t>
            </a:r>
            <a:r>
              <a:rPr lang="en-US" altLang="zh-CN" sz="1800" dirty="0" err="1" smtClean="0"/>
              <a:t>FullTummy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val</a:t>
            </a:r>
            <a:r>
              <a:rPr lang="en-US" altLang="zh-CN" sz="1800" dirty="0" smtClean="0"/>
              <a:t> story = (catch _) </a:t>
            </a:r>
            <a:r>
              <a:rPr lang="en-US" altLang="zh-CN" sz="1800" dirty="0" err="1" smtClean="0"/>
              <a:t>andThen</a:t>
            </a:r>
            <a:r>
              <a:rPr lang="en-US" altLang="zh-CN" sz="1800" dirty="0" smtClean="0"/>
              <a:t> (eat _)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story(new </a:t>
            </a:r>
            <a:r>
              <a:rPr lang="en-US" altLang="zh-CN" sz="1800" dirty="0" smtClean="0"/>
              <a:t>Cat, new Bird)</a:t>
            </a:r>
            <a:endParaRPr lang="zh-CN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8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FP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17607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Composition of objects (nouns)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Composition of functions (verbs)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Encapsulated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stateful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Deferred side effects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 algorithms and continuations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Imperative 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Lazy evaluation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matching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http://www.yinwang.org/images/Alonzo_Chur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1069132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yinwang.org/images/Alan_Tur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1143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105400" y="5879068"/>
            <a:ext cx="1538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Alonzo Church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13430" y="5879068"/>
            <a:ext cx="123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Alan Turing</a:t>
            </a:r>
            <a:endParaRPr lang="zh-CN" altLang="en-US" dirty="0"/>
          </a:p>
        </p:txBody>
      </p:sp>
      <p:sp>
        <p:nvSpPr>
          <p:cNvPr id="23" name="AutoShape 6" descr="data:image/jpeg;base64,/9j/4AAQSkZJRgABAQAAAQABAAD/2wCEAAkGBhIPEA4OEBEQEBUPEhAUFhIRFBAQFBUVFxAVFBgQGBIXHSYeFyUkGRIWHy8gIycpLCwtFh8xNTAqNSYuLCkBCQoKBQUFDQUFDSkYEhgpKSkpKSkpKSkpKSkpKSkpKSkpKSkpKSkpKSkpKSkpKSkpKSkpKSkpKSkpKSkpKSkpKf/AABEIASIArgMBIgACEQEDEQH/xAAcAAEAAgIDAQAAAAAAAAAAAAAABwgFBgEDBAL/xABEEAABAwICBQkEBwYFBQAAAAABAAIDBBEFEgYHITFhCBMUIkFRcYGRIzKCkhVCYnKhorFSVHODo9IXM1OzwUNjssLT/8QAFAEBAAAAAAAAAAAAAAAAAAAAAP/EABQRAQAAAAAAAAAAAAAAAAAAAAD/2gAMAwEAAhEDEQA/AJxREQEREBES6AiIgIiICIiAiIgIiICIiAiIgIiICIiAtS051l0eENtM4yzOF208di8jsc47mDifIFeXWnrEbg9MMlnVM9xCw7Q3vmcO4X3dpsO+1W6+vkqJJJ5nukkkcXOe43Lie0lBIeO6/sSnJ5gxUbOwRsbI+3F8gP4ALBx628Xacwr5j4iNw+UtstQRBMOjHKJqYy1mIRMqGbLyQgRSjvOX3HeHVU36P6SU2IQtqKWVsrDsNtjmn9hzTtaeBVL1ndDtMajCqltTTu7hJGSckrL+44fod4QXGRYnRfSSHEqWKsgN2yDa0+8xw2OjcOwg/wDB3FZZAREQEREBERAREQEREBERAXTW1jIY5JpHBrImOe5x3BrQST6Bdyi7lA6Smmw5lIw2fXPyn+Eyzn+pyDwJQQVptpVJilbPWPuA82jYfqRN9xnptPEk9qwSLYdFNA63FHEUsJc1ps6V/Uiae4vO88Bc8EGvIpxw3k1dUGprrOttbDFcA/febn0C5xLk19Ummrut2Nmis0/Gw3HoUEGos5pVoXV4XIIquIszXyyN60b7fsvGw+GwjtCwaCTNRmmxoa4UcjrQVxazbuZNuY/hf3D4t7lZdUda4ggg2INwR2cVb7V5pN9JYdS1RN3luSXhKzqu8L2zeDgg2RERAREQEREBERAREQEREBVp5QGM89ivMA9WkhjZbszPHOuPo9g+FWWVPNP63n8UxKXvqZgPBrywfg1BmtVWrh2MVBdJdlNTkGVw2FxO0QtPee09g4kK0OH4dFTRMggjbFHGLNYwWaB4f89qwOrnRkYdhtLTZcrywSS9hMrwHOv4bG+DQtmQEREGPx7AYK+CSlqYxJHINoO8Hse0/VI7CqoafaFS4RWPpn3cx3WiltYSRk7DwI3Ed/AhW/Wk629DBieHyBjbz0wdLCe0kDrRfE0Wt3hvcgqkps5N+kNpKzDnHY9onjHFtmPHmCw/CVCa2bVvjnQsUoagmzedax57Mkns3E+AdfyQW9REQEREBERAREQEREBERAVPdGKbpuLUjHC4qKyMuB7WmbO78Lq4LhcEbrqONHNRlHQVUFbHPUvdA7M1rzFlJykbbNB7UEkIiICIiAiIgqhrd0Y+j8VqGNFo57Tx9wa8nM0eDw4eFlpgKsLyi9H+do6euaOtSyZHfw5dlz4Pa35yq8oLk6GYx03D6KqvcywRl3b1wMrx8zXBZpRXyeMY53DZaYm5pJ3WHcyQZx+bnFKiAiIgIiICIiAiIgIiICIiAiIgIiICIiDC6Z4L07D62k7ZYZA374GZh+drVTci2xXiVPdYOEdExTEKe1g2d7mj7D/aM/K8IN05O+Mc1iM1MT1aqA2He+N2cflMnqrHKnegOMdDxOgqSbBk8YcfsPOR/wCVxVxEBERAREQEREBERAREQEREBERAREQEREBVw5RGGc3icU4Gypp2EnvdG5zD+XIrHquXKF0jZUV0NGyx6Cx2Zw385LlcWX4NazzJQRUCrlaH4t0ygoqq9zNBE53b1soDh5OBHkqaKy3J+xXnsJ5knbSzyst9l9pR+L3IJNREQEREBERAREQEREBERAREQEREBERBidKtIGYfR1NbJtELCQ3dmfuYzzcQPNU5rq188ss8hLnyvc9zj2uc4uJ9Spk5RWluZ8GFRu2R2mmsfrEWjYfBpLrfab3KFEBTHybsXy1VdRk7JomSj70b8pt4iX8qhxbhqjxbo2M0DybCSTmT/NaYx+ZzfRBbNERAREQEREBERAREQEREBERAREQF4saxaOjp56qU2ZBG57u+wF8o4k7BxIXtUL8onS3JFBhcZ2zWmmt+w02Yw+LgXfAO9BCWOYvJWVM9XKbvnkc89trnY0cALAcAvCiIC7aWoMUkcrTZ0bmuB4tII/ELqRBdrDa0Twwzt3TRskHg9ocP1XpWkamcW6Tg1ESbugD4Dw5t5DR8hYt3QEREBERAREQEREBERAREQEREHTWVbIY5JpHBjImOe5x3BrWlxd6BU60u0ifiNbU1r7+2eS0H6rB1WM8mgBTnygdLej0bMPjPtK03fbshYQT8zrDwa5V0QEREHdS0b5SWxtLy1kjyB2MjYZHu8mtJ8l0qb9QGhTZIa2vmbcTsfSx3H1SPau87tb5OUL19IYZZYXb4nvYfFri0/ognPk2YteGvoyfckimaOD2ljvQxt+ZTSqx6hMU5nGGRk2FVDLF5gCUf7as4gIiICIiAiIgIiICIiAiIgL5keGguJAABJJ2AAbSSvpRvr00t6FhxpmOtLXZohbeIre1d6EN+PgggjWHpScTxCpqrnJmyRDuiZsbs7L7XHi4rW0RAXpw6gfUTRU8QzPmeyNo73OcGgepXmUt8nvRTn6yXEXjqUYysv2zPBF/hZf5moJ20cwNlDSU1HH7sEbWX3Zjvc/zcSfNVi1w4T0bGa4AWEz2zDjzrQ5x+fOPJWvUA8pLCstRQVYH+bFJETxjeHC/lKfRBF+i2KmkrqKqH/RnheeLQ8Zh5tuPNXNabgEKjwVw9AsW6XhmH1F7l9PGHH7bBkf8AmY5Bn0REBERAREQEREBERAREQFU/Wzpb9JYlPI03ig9jFbcWsJu/4nZj4W7lPOuDS36OwyYsdlmqbwRW3guBzyD7rL7e8tVU0BERBy1tyANpOyw/RW81c6LDDMOpqUiz8vOS8ZX7XDy2N8GhQFqT0V6diccj23iorTvvuLgfZs83bbdzCrRoCjTX/hfPYSZQNtLPFJf7LrxH/cHopLWG0ywnpeH11Na5lp5Q37+Qlh8nBp8kFNVZHk84rzuFyQE7aad4A7mvAkH5i9VvKl3k4YtkraylJ2VEDXji6J/9srvRBYVERAREQEREBERAREQERavrJ0r+jMOqKkECQjm4d22V4IaeOUAu+FBA+u7S3p2JPhYbxUV4W23F9/av+YZfBgUeLlziSSTcnaSdpPFcICItm1daL/SeI01KQTHm5yXhEza4X7L7G+Lggn3Unop0DDI5Hi0tbaZ/eGkezZ8u3xeVIC4a0AAAAAbABsAHdZcoC4K5RBTbTTCuiYhXU1rCKolDfuFxc0/KQVkNV2MdExfD5SbNdKIndgyygxXPhnB8lsXKBwvmcW54DZVQRPv9pt4j+DGqNY5C1zXA2LSCDxBuCgvCixujmLCso6Sqbunhjf4FzQSPI3HkskgIiICIiAiIgIiICrfr+0t6VXNoYzeOhBDrbjM4Au+UZW+OZTrpppI3DaGprXWJiYcjT9aR3VY3zcRfhdU8qal0r3yvJc6RznOcd5c43Lj4koOpERAViOT1orzFHLiEjbPrDlZfeIWOIv8AE+/yNUE6N4G+vq6ajj96eRrL78ov1nngGgnyVycOoGU8MVPEMrIWMY0dzWtDR+AQehERAREQQ1yksJzU1DVgf5UskR8JGBwv4GL8ygFWx1vYR0rBq5oFzEwTD+U4Pd+QOVTkFkuT5jvP4Y+lJu6jlc23/bkvI0/Nzg8lKKrFqJ0j6JijIXGzK1phN92f3oz6gt+NWdQEREBERAReHHMQ6NS1VRs9hDLJt3XZGXC/oq+RcoHFHGwbR7v9J/8A9EFkURY7SHG2UNLUVkvuwRueRuzEDYwcSbDzQQhyh9LednhwuN3Vp7Sy2/1XN6jT91hv/MUOL14riT6qeaplOZ873PceLjc24LyICIu6kpXzSRwxtLnyvaxrRvLnODQ3zJCCaOTpopd1Rikg928EN+8gGR48srb/AGnKdViNE9H24fRU1Ey3sIwCR9Z56z3+bi4+ay6AiIgIiIOqrp2yxyROF2yNcwjg4EH8CqWYrQOp556d/vQSyRnxY8tP6K7CrBr2wPo2LyygWbWMZMO7NbI8fMy/xII/p53RvZIwlrmOa5rhvDgbgjzCuFoTpOzE6GnrGWvI2z2/syt2PZ67RwIVOVImp3WL9FVJgncei1RGc7+afuE1u7sdwsfq2QWfRfMcgcGuaQ4OAIIIIIIuCCN6+kBERBo2unGRS4PVi9nVGSBvHO7rf02vVc9D8L6TO9ndE53o9g/9luuvrTRtZVsoYXB0VFmzEbnTnY4ccoGXxLk5PmF89XVbjuZSkebpoyP/AAKCyCg/lFaW2FPhUbt9p5rHs2iOM+d3W4NKmfEsQZTQy1EpyshY57j3Na0k/oqcaS46+vq6msk96eQute+Vu5rL8GgDyQYxERAUp6gNFOk1z654vHQtu2+4zPBDfRuZ3jlUWK22q7RX6Nwyngc20kg52bv5x4Byn7rcrfhQbaiIgIiICIiAoq5QujnP4fFWtF3UUm3+FKQ13o4Rn1Uqry4phzKmGamlGZk0b43D7LmkH9UFJkWS0iwSShqqijlFnQSObf8AaG9rxwc0gjxWNQSHq81x1OFBtPKDU0w3Rk2fH/Deez7J2d1tqmrCdcmE1LQ7pTYCd7KgOicOF/dPkSqpIgtzV60sJiBc6vpzbsjcZT8rASov0/1+mZj6bDGvjDrtdUv6r7dvNs+r947e4A7VCyIOSVYHk4YMWUlZVnZz8zY2/dibckeLpSPhUAQwue5rGguc8hrWjaSSbAAeJVxNCdHhh1BSUey8UYzkbjI7rPPzOPlZBHnKG0t5mmiwyN1nVREktt4ia7qt+J4/pnvVe1K+nGrnGsSr6msNIcsj7Rgy0/Vib1WNtn2dUXPElYH/AATxj9z/AKtP/eg0ZFvP+CeMfuf9Wn/vT/BPGP3P+rT/AN6DjU9or9IYpDnbeKl9vJfccpGRh8X22dwcrVrQNTmgr8Kon9IaG1FS8ukF2uytbdrI8wuDsu74+C39AREQEREBERAREQRRrv1buroxiNKwunp22kjaLmWIbbgdrm7dnaCR2AKuhCvEo31galabEi+opyKSoNyXAXikPe9g3H7TfMFBWRFtGkWrXEcPLufpZCxt/axAzRkd+Zvu/FZawQg4Re3DMGnqniOnhlncfqxMc8+JsNniVL+r/UE8uZU4rZrQQRStcCXfxHt2AfZabnvG5B0aidXDpJG4vUstHET0drh7793P2PY3s73bfq7Z+XxFE1jWsaA1rQGhrQAAALBoA3ABfaAiIgIiICIiAiIgIiICIiAiIgIiIC8s2FwvOZ8MTz3uYxx9SF6kQfEULWDK0BoHY0AD0C+0RAREQEREBERAREQEREBERAREQE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8" descr="data:image/jpeg;base64,/9j/4AAQSkZJRgABAQAAAQABAAD/2wCEAAkGBhIPEA4OEBEQEBUPEhAUFhIRFBAQFBUVFxAVFBgQGBIXHSYeFyUkGRIWHy8gIycpLCwtFh8xNTAqNSYuLCkBCQoKBQUFDQUFDSkYEhgpKSkpKSkpKSkpKSkpKSkpKSkpKSkpKSkpKSkpKSkpKSkpKSkpKSkpKSkpKSkpKSkpKf/AABEIASIArgMBIgACEQEDEQH/xAAcAAEAAgIDAQAAAAAAAAAAAAAABwgFBgEDBAL/xABEEAABAwICBQkEBwYFBQAAAAABAAIDBBEFEgYHITFhCBMUIkFRcYGRIzKCkhVCYnKhorFSVHODo9IXM1OzwUNjssLT/8QAFAEBAAAAAAAAAAAAAAAAAAAAAP/EABQRAQAAAAAAAAAAAAAAAAAAAAD/2gAMAwEAAhEDEQA/AJxREQEREBES6AiIgIiICIiAiIgIiICIiAiIgIiICIiAtS051l0eENtM4yzOF208di8jsc47mDifIFeXWnrEbg9MMlnVM9xCw7Q3vmcO4X3dpsO+1W6+vkqJJJ5nukkkcXOe43Lie0lBIeO6/sSnJ5gxUbOwRsbI+3F8gP4ALBx628Xacwr5j4iNw+UtstQRBMOjHKJqYy1mIRMqGbLyQgRSjvOX3HeHVU36P6SU2IQtqKWVsrDsNtjmn9hzTtaeBVL1ndDtMajCqltTTu7hJGSckrL+44fod4QXGRYnRfSSHEqWKsgN2yDa0+8xw2OjcOwg/wDB3FZZAREQEREBERAREQEREBERAXTW1jIY5JpHBrImOe5x3BrQST6Bdyi7lA6Smmw5lIw2fXPyn+Eyzn+pyDwJQQVptpVJilbPWPuA82jYfqRN9xnptPEk9qwSLYdFNA63FHEUsJc1ps6V/Uiae4vO88Bc8EGvIpxw3k1dUGprrOttbDFcA/febn0C5xLk19Ummrut2Nmis0/Gw3HoUEGos5pVoXV4XIIquIszXyyN60b7fsvGw+GwjtCwaCTNRmmxoa4UcjrQVxazbuZNuY/hf3D4t7lZdUda4ggg2INwR2cVb7V5pN9JYdS1RN3luSXhKzqu8L2zeDgg2RERAREQEREBERAREQEREBVp5QGM89ivMA9WkhjZbszPHOuPo9g+FWWVPNP63n8UxKXvqZgPBrywfg1BmtVWrh2MVBdJdlNTkGVw2FxO0QtPee09g4kK0OH4dFTRMggjbFHGLNYwWaB4f89qwOrnRkYdhtLTZcrywSS9hMrwHOv4bG+DQtmQEREGPx7AYK+CSlqYxJHINoO8Hse0/VI7CqoafaFS4RWPpn3cx3WiltYSRk7DwI3Ed/AhW/Wk629DBieHyBjbz0wdLCe0kDrRfE0Wt3hvcgqkps5N+kNpKzDnHY9onjHFtmPHmCw/CVCa2bVvjnQsUoagmzedax57Mkns3E+AdfyQW9REQEREBERAREQEREBERAVPdGKbpuLUjHC4qKyMuB7WmbO78Lq4LhcEbrqONHNRlHQVUFbHPUvdA7M1rzFlJykbbNB7UEkIiICIiAiIgqhrd0Y+j8VqGNFo57Tx9wa8nM0eDw4eFlpgKsLyi9H+do6euaOtSyZHfw5dlz4Pa35yq8oLk6GYx03D6KqvcywRl3b1wMrx8zXBZpRXyeMY53DZaYm5pJ3WHcyQZx+bnFKiAiIgIiICIiAiIgIiICIiAiIgIiICIiDC6Z4L07D62k7ZYZA374GZh+drVTci2xXiVPdYOEdExTEKe1g2d7mj7D/aM/K8IN05O+Mc1iM1MT1aqA2He+N2cflMnqrHKnegOMdDxOgqSbBk8YcfsPOR/wCVxVxEBERAREQEREBERAREQEREBERAREQEREBVw5RGGc3icU4Gypp2EnvdG5zD+XIrHquXKF0jZUV0NGyx6Cx2Zw385LlcWX4NazzJQRUCrlaH4t0ygoqq9zNBE53b1soDh5OBHkqaKy3J+xXnsJ5knbSzyst9l9pR+L3IJNREQEREBERAREQEREBERAREQEREBERBidKtIGYfR1NbJtELCQ3dmfuYzzcQPNU5rq188ss8hLnyvc9zj2uc4uJ9Spk5RWluZ8GFRu2R2mmsfrEWjYfBpLrfab3KFEBTHybsXy1VdRk7JomSj70b8pt4iX8qhxbhqjxbo2M0DybCSTmT/NaYx+ZzfRBbNERAREQEREBERAREQEREBERAREQF4saxaOjp56qU2ZBG57u+wF8o4k7BxIXtUL8onS3JFBhcZ2zWmmt+w02Yw+LgXfAO9BCWOYvJWVM9XKbvnkc89trnY0cALAcAvCiIC7aWoMUkcrTZ0bmuB4tII/ELqRBdrDa0Twwzt3TRskHg9ocP1XpWkamcW6Tg1ESbugD4Dw5t5DR8hYt3QEREBERAREQEREBERAREQEREHTWVbIY5JpHBjImOe5x3BrWlxd6BU60u0ifiNbU1r7+2eS0H6rB1WM8mgBTnygdLej0bMPjPtK03fbshYQT8zrDwa5V0QEREHdS0b5SWxtLy1kjyB2MjYZHu8mtJ8l0qb9QGhTZIa2vmbcTsfSx3H1SPau87tb5OUL19IYZZYXb4nvYfFri0/ognPk2YteGvoyfckimaOD2ljvQxt+ZTSqx6hMU5nGGRk2FVDLF5gCUf7as4gIiICIiAiIgIiICIiAiIgL5keGguJAABJJ2AAbSSvpRvr00t6FhxpmOtLXZohbeIre1d6EN+PgggjWHpScTxCpqrnJmyRDuiZsbs7L7XHi4rW0RAXpw6gfUTRU8QzPmeyNo73OcGgepXmUt8nvRTn6yXEXjqUYysv2zPBF/hZf5moJ20cwNlDSU1HH7sEbWX3Zjvc/zcSfNVi1w4T0bGa4AWEz2zDjzrQ5x+fOPJWvUA8pLCstRQVYH+bFJETxjeHC/lKfRBF+i2KmkrqKqH/RnheeLQ8Zh5tuPNXNabgEKjwVw9AsW6XhmH1F7l9PGHH7bBkf8AmY5Bn0REBERAREQEREBERAREQFU/Wzpb9JYlPI03ig9jFbcWsJu/4nZj4W7lPOuDS36OwyYsdlmqbwRW3guBzyD7rL7e8tVU0BERBy1tyANpOyw/RW81c6LDDMOpqUiz8vOS8ZX7XDy2N8GhQFqT0V6diccj23iorTvvuLgfZs83bbdzCrRoCjTX/hfPYSZQNtLPFJf7LrxH/cHopLWG0ywnpeH11Na5lp5Q37+Qlh8nBp8kFNVZHk84rzuFyQE7aad4A7mvAkH5i9VvKl3k4YtkraylJ2VEDXji6J/9srvRBYVERAREQEREBERAREQERavrJ0r+jMOqKkECQjm4d22V4IaeOUAu+FBA+u7S3p2JPhYbxUV4W23F9/av+YZfBgUeLlziSSTcnaSdpPFcICItm1daL/SeI01KQTHm5yXhEza4X7L7G+Lggn3Unop0DDI5Hi0tbaZ/eGkezZ8u3xeVIC4a0AAAAAbABsAHdZcoC4K5RBTbTTCuiYhXU1rCKolDfuFxc0/KQVkNV2MdExfD5SbNdKIndgyygxXPhnB8lsXKBwvmcW54DZVQRPv9pt4j+DGqNY5C1zXA2LSCDxBuCgvCixujmLCso6Sqbunhjf4FzQSPI3HkskgIiICIiAiIgIiICrfr+0t6VXNoYzeOhBDrbjM4Au+UZW+OZTrpppI3DaGprXWJiYcjT9aR3VY3zcRfhdU8qal0r3yvJc6RznOcd5c43Lj4koOpERAViOT1orzFHLiEjbPrDlZfeIWOIv8AE+/yNUE6N4G+vq6ajj96eRrL78ov1nngGgnyVycOoGU8MVPEMrIWMY0dzWtDR+AQehERAREQQ1yksJzU1DVgf5UskR8JGBwv4GL8ygFWx1vYR0rBq5oFzEwTD+U4Pd+QOVTkFkuT5jvP4Y+lJu6jlc23/bkvI0/Nzg8lKKrFqJ0j6JijIXGzK1phN92f3oz6gt+NWdQEREBERAReHHMQ6NS1VRs9hDLJt3XZGXC/oq+RcoHFHGwbR7v9J/8A9EFkURY7SHG2UNLUVkvuwRueRuzEDYwcSbDzQQhyh9LednhwuN3Vp7Sy2/1XN6jT91hv/MUOL14riT6qeaplOZ873PceLjc24LyICIu6kpXzSRwxtLnyvaxrRvLnODQ3zJCCaOTpopd1Rikg928EN+8gGR48srb/AGnKdViNE9H24fRU1Ey3sIwCR9Z56z3+bi4+ay6AiIgIiIOqrp2yxyROF2yNcwjg4EH8CqWYrQOp556d/vQSyRnxY8tP6K7CrBr2wPo2LyygWbWMZMO7NbI8fMy/xII/p53RvZIwlrmOa5rhvDgbgjzCuFoTpOzE6GnrGWvI2z2/syt2PZ67RwIVOVImp3WL9FVJgncei1RGc7+afuE1u7sdwsfq2QWfRfMcgcGuaQ4OAIIIIIIuCCN6+kBERBo2unGRS4PVi9nVGSBvHO7rf02vVc9D8L6TO9ndE53o9g/9luuvrTRtZVsoYXB0VFmzEbnTnY4ccoGXxLk5PmF89XVbjuZSkebpoyP/AAKCyCg/lFaW2FPhUbt9p5rHs2iOM+d3W4NKmfEsQZTQy1EpyshY57j3Na0k/oqcaS46+vq6msk96eQute+Vu5rL8GgDyQYxERAUp6gNFOk1z654vHQtu2+4zPBDfRuZ3jlUWK22q7RX6Nwyngc20kg52bv5x4Byn7rcrfhQbaiIgIiICIiAoq5QujnP4fFWtF3UUm3+FKQ13o4Rn1Uqry4phzKmGamlGZk0b43D7LmkH9UFJkWS0iwSShqqijlFnQSObf8AaG9rxwc0gjxWNQSHq81x1OFBtPKDU0w3Rk2fH/Deez7J2d1tqmrCdcmE1LQ7pTYCd7KgOicOF/dPkSqpIgtzV60sJiBc6vpzbsjcZT8rASov0/1+mZj6bDGvjDrtdUv6r7dvNs+r947e4A7VCyIOSVYHk4YMWUlZVnZz8zY2/dibckeLpSPhUAQwue5rGguc8hrWjaSSbAAeJVxNCdHhh1BSUey8UYzkbjI7rPPzOPlZBHnKG0t5mmiwyN1nVREktt4ia7qt+J4/pnvVe1K+nGrnGsSr6msNIcsj7Rgy0/Vib1WNtn2dUXPElYH/AATxj9z/AKtP/eg0ZFvP+CeMfuf9Wn/vT/BPGP3P+rT/AN6DjU9or9IYpDnbeKl9vJfccpGRh8X22dwcrVrQNTmgr8Kon9IaG1FS8ukF2uytbdrI8wuDsu74+C39AREQEREBERAREQRRrv1buroxiNKwunp22kjaLmWIbbgdrm7dnaCR2AKuhCvEo31galabEi+opyKSoNyXAXikPe9g3H7TfMFBWRFtGkWrXEcPLufpZCxt/axAzRkd+Zvu/FZawQg4Re3DMGnqniOnhlncfqxMc8+JsNniVL+r/UE8uZU4rZrQQRStcCXfxHt2AfZabnvG5B0aidXDpJG4vUstHET0drh7793P2PY3s73bfq7Z+XxFE1jWsaA1rQGhrQAAALBoA3ABfaAiIgIiICIiAiIgIiICIiAiIgIiIC8s2FwvOZ8MTz3uYxx9SF6kQfEULWDK0BoHY0AD0C+0RAREQEREBERAREQEREBERAREQEREBERAREQEREBER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0" descr="data:image/jpeg;base64,/9j/4AAQSkZJRgABAQAAAQABAAD/2wCEAAkGBhIPEA4OEBEQEBUPEhAUFhIRFBAQFBUVFxAVFBgQGBIXHSYeFyUkGRIWHy8gIycpLCwtFh8xNTAqNSYuLCkBCQoKBQUFDQUFDSkYEhgpKSkpKSkpKSkpKSkpKSkpKSkpKSkpKSkpKSkpKSkpKSkpKSkpKSkpKSkpKSkpKSkpKf/AABEIASIArgMBIgACEQEDEQH/xAAcAAEAAgIDAQAAAAAAAAAAAAAABwgFBgEDBAL/xABEEAABAwICBQkEBwYFBQAAAAABAAIDBBEFEgYHITFhCBMUIkFRcYGRIzKCkhVCYnKhorFSVHODo9IXM1OzwUNjssLT/8QAFAEBAAAAAAAAAAAAAAAAAAAAAP/EABQRAQAAAAAAAAAAAAAAAAAAAAD/2gAMAwEAAhEDEQA/AJxREQEREBES6AiIgIiICIiAiIgIiICIiAiIgIiICIiAtS051l0eENtM4yzOF208di8jsc47mDifIFeXWnrEbg9MMlnVM9xCw7Q3vmcO4X3dpsO+1W6+vkqJJJ5nukkkcXOe43Lie0lBIeO6/sSnJ5gxUbOwRsbI+3F8gP4ALBx628Xacwr5j4iNw+UtstQRBMOjHKJqYy1mIRMqGbLyQgRSjvOX3HeHVU36P6SU2IQtqKWVsrDsNtjmn9hzTtaeBVL1ndDtMajCqltTTu7hJGSckrL+44fod4QXGRYnRfSSHEqWKsgN2yDa0+8xw2OjcOwg/wDB3FZZAREQEREBERAREQEREBERAXTW1jIY5JpHBrImOe5x3BrQST6Bdyi7lA6Smmw5lIw2fXPyn+Eyzn+pyDwJQQVptpVJilbPWPuA82jYfqRN9xnptPEk9qwSLYdFNA63FHEUsJc1ps6V/Uiae4vO88Bc8EGvIpxw3k1dUGprrOttbDFcA/febn0C5xLk19Ummrut2Nmis0/Gw3HoUEGos5pVoXV4XIIquIszXyyN60b7fsvGw+GwjtCwaCTNRmmxoa4UcjrQVxazbuZNuY/hf3D4t7lZdUda4ggg2INwR2cVb7V5pN9JYdS1RN3luSXhKzqu8L2zeDgg2RERAREQEREBERAREQEREBVp5QGM89ivMA9WkhjZbszPHOuPo9g+FWWVPNP63n8UxKXvqZgPBrywfg1BmtVWrh2MVBdJdlNTkGVw2FxO0QtPee09g4kK0OH4dFTRMggjbFHGLNYwWaB4f89qwOrnRkYdhtLTZcrywSS9hMrwHOv4bG+DQtmQEREGPx7AYK+CSlqYxJHINoO8Hse0/VI7CqoafaFS4RWPpn3cx3WiltYSRk7DwI3Ed/AhW/Wk629DBieHyBjbz0wdLCe0kDrRfE0Wt3hvcgqkps5N+kNpKzDnHY9onjHFtmPHmCw/CVCa2bVvjnQsUoagmzedax57Mkns3E+AdfyQW9REQEREBERAREQEREBERAVPdGKbpuLUjHC4qKyMuB7WmbO78Lq4LhcEbrqONHNRlHQVUFbHPUvdA7M1rzFlJykbbNB7UEkIiICIiAiIgqhrd0Y+j8VqGNFo57Tx9wa8nM0eDw4eFlpgKsLyi9H+do6euaOtSyZHfw5dlz4Pa35yq8oLk6GYx03D6KqvcywRl3b1wMrx8zXBZpRXyeMY53DZaYm5pJ3WHcyQZx+bnFKiAiIgIiICIiAiIgIiICIiAiIgIiICIiDC6Z4L07D62k7ZYZA374GZh+drVTci2xXiVPdYOEdExTEKe1g2d7mj7D/aM/K8IN05O+Mc1iM1MT1aqA2He+N2cflMnqrHKnegOMdDxOgqSbBk8YcfsPOR/wCVxVxEBERAREQEREBERAREQEREBERAREQEREBVw5RGGc3icU4Gypp2EnvdG5zD+XIrHquXKF0jZUV0NGyx6Cx2Zw385LlcWX4NazzJQRUCrlaH4t0ygoqq9zNBE53b1soDh5OBHkqaKy3J+xXnsJ5knbSzyst9l9pR+L3IJNREQEREBERAREQEREBERAREQEREBERBidKtIGYfR1NbJtELCQ3dmfuYzzcQPNU5rq188ss8hLnyvc9zj2uc4uJ9Spk5RWluZ8GFRu2R2mmsfrEWjYfBpLrfab3KFEBTHybsXy1VdRk7JomSj70b8pt4iX8qhxbhqjxbo2M0DybCSTmT/NaYx+ZzfRBbNERAREQEREBERAREQEREBERAREQF4saxaOjp56qU2ZBG57u+wF8o4k7BxIXtUL8onS3JFBhcZ2zWmmt+w02Yw+LgXfAO9BCWOYvJWVM9XKbvnkc89trnY0cALAcAvCiIC7aWoMUkcrTZ0bmuB4tII/ELqRBdrDa0Twwzt3TRskHg9ocP1XpWkamcW6Tg1ESbugD4Dw5t5DR8hYt3QEREBERAREQEREBERAREQEREHTWVbIY5JpHBjImOe5x3BrWlxd6BU60u0ifiNbU1r7+2eS0H6rB1WM8mgBTnygdLej0bMPjPtK03fbshYQT8zrDwa5V0QEREHdS0b5SWxtLy1kjyB2MjYZHu8mtJ8l0qb9QGhTZIa2vmbcTsfSx3H1SPau87tb5OUL19IYZZYXb4nvYfFri0/ognPk2YteGvoyfckimaOD2ljvQxt+ZTSqx6hMU5nGGRk2FVDLF5gCUf7as4gIiICIiAiIgIiICIiAiIgL5keGguJAABJJ2AAbSSvpRvr00t6FhxpmOtLXZohbeIre1d6EN+PgggjWHpScTxCpqrnJmyRDuiZsbs7L7XHi4rW0RAXpw6gfUTRU8QzPmeyNo73OcGgepXmUt8nvRTn6yXEXjqUYysv2zPBF/hZf5moJ20cwNlDSU1HH7sEbWX3Zjvc/zcSfNVi1w4T0bGa4AWEz2zDjzrQ5x+fOPJWvUA8pLCstRQVYH+bFJETxjeHC/lKfRBF+i2KmkrqKqH/RnheeLQ8Zh5tuPNXNabgEKjwVw9AsW6XhmH1F7l9PGHH7bBkf8AmY5Bn0REBERAREQEREBERAREQFU/Wzpb9JYlPI03ig9jFbcWsJu/4nZj4W7lPOuDS36OwyYsdlmqbwRW3guBzyD7rL7e8tVU0BERBy1tyANpOyw/RW81c6LDDMOpqUiz8vOS8ZX7XDy2N8GhQFqT0V6diccj23iorTvvuLgfZs83bbdzCrRoCjTX/hfPYSZQNtLPFJf7LrxH/cHopLWG0ywnpeH11Na5lp5Q37+Qlh8nBp8kFNVZHk84rzuFyQE7aad4A7mvAkH5i9VvKl3k4YtkraylJ2VEDXji6J/9srvRBYVERAREQEREBERAREQERavrJ0r+jMOqKkECQjm4d22V4IaeOUAu+FBA+u7S3p2JPhYbxUV4W23F9/av+YZfBgUeLlziSSTcnaSdpPFcICItm1daL/SeI01KQTHm5yXhEza4X7L7G+Lggn3Unop0DDI5Hi0tbaZ/eGkezZ8u3xeVIC4a0AAAAAbABsAHdZcoC4K5RBTbTTCuiYhXU1rCKolDfuFxc0/KQVkNV2MdExfD5SbNdKIndgyygxXPhnB8lsXKBwvmcW54DZVQRPv9pt4j+DGqNY5C1zXA2LSCDxBuCgvCixujmLCso6Sqbunhjf4FzQSPI3HkskgIiICIiAiIgIiICrfr+0t6VXNoYzeOhBDrbjM4Au+UZW+OZTrpppI3DaGprXWJiYcjT9aR3VY3zcRfhdU8qal0r3yvJc6RznOcd5c43Lj4koOpERAViOT1orzFHLiEjbPrDlZfeIWOIv8AE+/yNUE6N4G+vq6ajj96eRrL78ov1nngGgnyVycOoGU8MVPEMrIWMY0dzWtDR+AQehERAREQQ1yksJzU1DVgf5UskR8JGBwv4GL8ygFWx1vYR0rBq5oFzEwTD+U4Pd+QOVTkFkuT5jvP4Y+lJu6jlc23/bkvI0/Nzg8lKKrFqJ0j6JijIXGzK1phN92f3oz6gt+NWdQEREBERAReHHMQ6NS1VRs9hDLJt3XZGXC/oq+RcoHFHGwbR7v9J/8A9EFkURY7SHG2UNLUVkvuwRueRuzEDYwcSbDzQQhyh9LednhwuN3Vp7Sy2/1XN6jT91hv/MUOL14riT6qeaplOZ873PceLjc24LyICIu6kpXzSRwxtLnyvaxrRvLnODQ3zJCCaOTpopd1Rikg928EN+8gGR48srb/AGnKdViNE9H24fRU1Ey3sIwCR9Z56z3+bi4+ay6AiIgIiIOqrp2yxyROF2yNcwjg4EH8CqWYrQOp556d/vQSyRnxY8tP6K7CrBr2wPo2LyygWbWMZMO7NbI8fMy/xII/p53RvZIwlrmOa5rhvDgbgjzCuFoTpOzE6GnrGWvI2z2/syt2PZ67RwIVOVImp3WL9FVJgncei1RGc7+afuE1u7sdwsfq2QWfRfMcgcGuaQ4OAIIIIIIuCCN6+kBERBo2unGRS4PVi9nVGSBvHO7rf02vVc9D8L6TO9ndE53o9g/9luuvrTRtZVsoYXB0VFmzEbnTnY4ccoGXxLk5PmF89XVbjuZSkebpoyP/AAKCyCg/lFaW2FPhUbt9p5rHs2iOM+d3W4NKmfEsQZTQy1EpyshY57j3Na0k/oqcaS46+vq6msk96eQute+Vu5rL8GgDyQYxERAUp6gNFOk1z654vHQtu2+4zPBDfRuZ3jlUWK22q7RX6Nwyngc20kg52bv5x4Byn7rcrfhQbaiIgIiICIiAoq5QujnP4fFWtF3UUm3+FKQ13o4Rn1Uqry4phzKmGamlGZk0b43D7LmkH9UFJkWS0iwSShqqijlFnQSObf8AaG9rxwc0gjxWNQSHq81x1OFBtPKDU0w3Rk2fH/Deez7J2d1tqmrCdcmE1LQ7pTYCd7KgOicOF/dPkSqpIgtzV60sJiBc6vpzbsjcZT8rASov0/1+mZj6bDGvjDrtdUv6r7dvNs+r947e4A7VCyIOSVYHk4YMWUlZVnZz8zY2/dibckeLpSPhUAQwue5rGguc8hrWjaSSbAAeJVxNCdHhh1BSUey8UYzkbjI7rPPzOPlZBHnKG0t5mmiwyN1nVREktt4ia7qt+J4/pnvVe1K+nGrnGsSr6msNIcsj7Rgy0/Vib1WNtn2dUXPElYH/AATxj9z/AKtP/eg0ZFvP+CeMfuf9Wn/vT/BPGP3P+rT/AN6DjU9or9IYpDnbeKl9vJfccpGRh8X22dwcrVrQNTmgr8Kon9IaG1FS8ukF2uytbdrI8wuDsu74+C39AREQEREBERAREQRRrv1buroxiNKwunp22kjaLmWIbbgdrm7dnaCR2AKuhCvEo31galabEi+opyKSoNyXAXikPe9g3H7TfMFBWRFtGkWrXEcPLufpZCxt/axAzRkd+Zvu/FZawQg4Re3DMGnqniOnhlncfqxMc8+JsNniVL+r/UE8uZU4rZrQQRStcCXfxHt2AfZabnvG5B0aidXDpJG4vUstHET0drh7793P2PY3s73bfq7Z+XxFE1jWsaA1rQGhrQAAALBoA3ABfaAiIgIiICIiAiIgIiICIiAiIgIiIC8s2FwvOZ8MTz3uYxx9SF6kQfEULWDK0BoHY0AD0C+0RAREQEREBERAREQEREBERAREQEREBERAREQEREBER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First-class </a:t>
            </a:r>
            <a:r>
              <a:rPr lang="en-US" altLang="zh-CN" dirty="0"/>
              <a:t>functions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Higher-order </a:t>
            </a:r>
            <a:r>
              <a:rPr lang="en-US" altLang="zh-CN" dirty="0" smtClean="0"/>
              <a:t>functions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Currying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Lazy </a:t>
            </a:r>
            <a:r>
              <a:rPr lang="en-US" altLang="zh-CN" dirty="0" smtClean="0"/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Continuations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Closures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Recursion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Pattern </a:t>
            </a:r>
            <a:r>
              <a:rPr lang="en-US" altLang="zh-CN" dirty="0" smtClean="0"/>
              <a:t>Matching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Decorators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First-class &amp; Higher-order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add(x: </a:t>
            </a:r>
            <a:r>
              <a:rPr lang="en-US" altLang="zh-CN" b="1" dirty="0" err="1"/>
              <a:t>Int</a:t>
            </a:r>
            <a:r>
              <a:rPr lang="en-US" altLang="zh-CN" b="1" dirty="0"/>
              <a:t>, y: </a:t>
            </a:r>
            <a:r>
              <a:rPr lang="en-US" altLang="zh-CN" b="1" dirty="0" err="1"/>
              <a:t>Int</a:t>
            </a:r>
            <a:r>
              <a:rPr lang="en-US" altLang="zh-CN" b="1" dirty="0"/>
              <a:t>): </a:t>
            </a:r>
            <a:r>
              <a:rPr lang="en-US" altLang="zh-CN" b="1" dirty="0" err="1"/>
              <a:t>Int</a:t>
            </a:r>
            <a:r>
              <a:rPr lang="en-US" altLang="zh-CN" b="1" dirty="0"/>
              <a:t> = x + y</a:t>
            </a:r>
          </a:p>
          <a:p>
            <a:pPr marL="0" indent="0">
              <a:buNone/>
            </a:pPr>
            <a:r>
              <a:rPr lang="es-ES" altLang="zh-CN" dirty="0"/>
              <a:t>  </a:t>
            </a:r>
            <a:r>
              <a:rPr lang="es-ES" altLang="zh-CN" b="1" dirty="0"/>
              <a:t>val sub = (x: </a:t>
            </a:r>
            <a:r>
              <a:rPr lang="es-ES" altLang="zh-CN" b="1" dirty="0" err="1"/>
              <a:t>Int</a:t>
            </a:r>
            <a:r>
              <a:rPr lang="es-ES" altLang="zh-CN" b="1" dirty="0"/>
              <a:t>, y: </a:t>
            </a:r>
            <a:r>
              <a:rPr lang="es-ES" altLang="zh-CN" b="1" dirty="0" err="1"/>
              <a:t>Int</a:t>
            </a:r>
            <a:r>
              <a:rPr lang="es-ES" altLang="zh-CN" b="1" dirty="0"/>
              <a:t>) =&gt; x - y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mul</a:t>
            </a:r>
            <a:r>
              <a:rPr lang="en-US" altLang="zh-CN" b="1" dirty="0"/>
              <a:t>(x: </a:t>
            </a:r>
            <a:r>
              <a:rPr lang="en-US" altLang="zh-CN" b="1" dirty="0" err="1"/>
              <a:t>Int</a:t>
            </a:r>
            <a:r>
              <a:rPr lang="en-US" altLang="zh-CN" b="1" dirty="0"/>
              <a:t>, y: </a:t>
            </a:r>
            <a:r>
              <a:rPr lang="en-US" altLang="zh-CN" b="1" dirty="0" err="1"/>
              <a:t>Int</a:t>
            </a:r>
            <a:r>
              <a:rPr lang="en-US" altLang="zh-CN" b="1" dirty="0"/>
              <a:t>): </a:t>
            </a:r>
            <a:r>
              <a:rPr lang="en-US" altLang="zh-CN" b="1" dirty="0" err="1"/>
              <a:t>Int</a:t>
            </a:r>
            <a:r>
              <a:rPr lang="en-US" altLang="zh-CN" b="1" dirty="0"/>
              <a:t> = x * y</a:t>
            </a:r>
          </a:p>
          <a:p>
            <a:pPr marL="0" indent="0">
              <a:buNone/>
            </a:pPr>
            <a:r>
              <a:rPr lang="es-ES" altLang="zh-CN" dirty="0"/>
              <a:t>  </a:t>
            </a:r>
            <a:r>
              <a:rPr lang="es-ES" altLang="zh-CN" b="1" dirty="0"/>
              <a:t>val div = (x: </a:t>
            </a:r>
            <a:r>
              <a:rPr lang="es-ES" altLang="zh-CN" b="1" dirty="0" err="1"/>
              <a:t>Int</a:t>
            </a:r>
            <a:r>
              <a:rPr lang="es-ES" altLang="zh-CN" b="1" dirty="0"/>
              <a:t>, y: </a:t>
            </a:r>
            <a:r>
              <a:rPr lang="es-ES" altLang="zh-CN" b="1" dirty="0" err="1"/>
              <a:t>Int</a:t>
            </a:r>
            <a:r>
              <a:rPr lang="es-ES" altLang="zh-CN" b="1" dirty="0"/>
              <a:t>) =&gt; x / y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hof</a:t>
            </a:r>
            <a:r>
              <a:rPr lang="en-US" altLang="zh-CN" b="1" dirty="0"/>
              <a:t>(x: </a:t>
            </a:r>
            <a:r>
              <a:rPr lang="en-US" altLang="zh-CN" b="1" dirty="0" err="1"/>
              <a:t>Int</a:t>
            </a:r>
            <a:r>
              <a:rPr lang="en-US" altLang="zh-CN" b="1" dirty="0"/>
              <a:t>, y: </a:t>
            </a:r>
            <a:r>
              <a:rPr lang="en-US" altLang="zh-CN" b="1" dirty="0" err="1"/>
              <a:t>Int</a:t>
            </a:r>
            <a:r>
              <a:rPr lang="en-US" altLang="zh-CN" b="1" dirty="0"/>
              <a:t>, f: (</a:t>
            </a:r>
            <a:r>
              <a:rPr lang="en-US" altLang="zh-CN" b="1" dirty="0" err="1"/>
              <a:t>Int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) =&gt; </a:t>
            </a:r>
            <a:r>
              <a:rPr lang="en-US" altLang="zh-CN" b="1" dirty="0" err="1"/>
              <a:t>Int</a:t>
            </a:r>
            <a:r>
              <a:rPr lang="en-US" altLang="zh-CN" b="1" dirty="0"/>
              <a:t>) = f(x, y)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add))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sub))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</a:t>
            </a:r>
            <a:r>
              <a:rPr lang="en-US" altLang="zh-CN" dirty="0" err="1"/>
              <a:t>mul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div))</a:t>
            </a:r>
          </a:p>
          <a:p>
            <a:pPr marL="0" indent="0">
              <a:buNone/>
            </a:pPr>
            <a:r>
              <a:rPr lang="es-ES" altLang="zh-CN" dirty="0"/>
              <a:t>  </a:t>
            </a:r>
            <a:r>
              <a:rPr lang="es-ES" altLang="zh-CN" dirty="0" err="1"/>
              <a:t>println</a:t>
            </a:r>
            <a:r>
              <a:rPr lang="es-ES" altLang="zh-CN" dirty="0"/>
              <a:t>(</a:t>
            </a:r>
            <a:r>
              <a:rPr lang="es-ES" altLang="zh-CN" dirty="0" err="1"/>
              <a:t>hof</a:t>
            </a:r>
            <a:r>
              <a:rPr lang="es-ES" altLang="zh-CN" dirty="0"/>
              <a:t>(1, 2, (x: </a:t>
            </a:r>
            <a:r>
              <a:rPr lang="es-ES" altLang="zh-CN" dirty="0" err="1"/>
              <a:t>Int</a:t>
            </a:r>
            <a:r>
              <a:rPr lang="es-ES" altLang="zh-CN" dirty="0"/>
              <a:t>, y: </a:t>
            </a:r>
            <a:r>
              <a:rPr lang="es-ES" altLang="zh-CN" dirty="0" err="1"/>
              <a:t>Int</a:t>
            </a:r>
            <a:r>
              <a:rPr lang="es-ES" altLang="zh-CN" dirty="0"/>
              <a:t>) =&gt; x + y))</a:t>
            </a:r>
          </a:p>
          <a:p>
            <a:pPr marL="0" indent="0">
              <a:buNone/>
            </a:pPr>
            <a:r>
              <a:rPr lang="es-ES" altLang="zh-CN" dirty="0"/>
              <a:t>  </a:t>
            </a:r>
            <a:r>
              <a:rPr lang="es-ES" altLang="zh-CN" dirty="0" err="1"/>
              <a:t>println</a:t>
            </a:r>
            <a:r>
              <a:rPr lang="es-ES" altLang="zh-CN" dirty="0"/>
              <a:t>(</a:t>
            </a:r>
            <a:r>
              <a:rPr lang="es-ES" altLang="zh-CN" dirty="0" err="1"/>
              <a:t>hof</a:t>
            </a:r>
            <a:r>
              <a:rPr lang="es-ES" altLang="zh-CN" dirty="0"/>
              <a:t>(1, 2, (x, y) =&gt; x - y))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(_: </a:t>
            </a:r>
            <a:r>
              <a:rPr lang="en-US" altLang="zh-CN" dirty="0" err="1"/>
              <a:t>Int</a:t>
            </a:r>
            <a:r>
              <a:rPr lang="en-US" altLang="zh-CN" dirty="0"/>
              <a:t>) * (_: </a:t>
            </a:r>
            <a:r>
              <a:rPr lang="en-US" altLang="zh-CN" dirty="0" err="1"/>
              <a:t>Int</a:t>
            </a:r>
            <a:r>
              <a:rPr lang="en-US" altLang="zh-CN" dirty="0"/>
              <a:t>)))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hof</a:t>
            </a:r>
            <a:r>
              <a:rPr lang="en-US" altLang="zh-CN" dirty="0"/>
              <a:t>(1, 2, _ / _))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(() =&gt; "")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(() =&gt; 5)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(() =&gt; Unit)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((x: </a:t>
            </a:r>
            <a:r>
              <a:rPr lang="en-US" altLang="zh-CN" dirty="0" err="1"/>
              <a:t>Int</a:t>
            </a:r>
            <a:r>
              <a:rPr lang="en-US" altLang="zh-CN" dirty="0"/>
              <a:t>) =&gt; x + 1)</a:t>
            </a:r>
          </a:p>
          <a:p>
            <a:pPr marL="0" indent="0">
              <a:buNone/>
            </a:pPr>
            <a:r>
              <a:rPr lang="es-ES" altLang="zh-CN" dirty="0"/>
              <a:t>  </a:t>
            </a:r>
            <a:r>
              <a:rPr lang="es-ES" altLang="zh-CN" dirty="0" err="1"/>
              <a:t>println</a:t>
            </a:r>
            <a:r>
              <a:rPr lang="es-ES" altLang="zh-CN" dirty="0"/>
              <a:t>((x: </a:t>
            </a:r>
            <a:r>
              <a:rPr lang="es-ES" altLang="zh-CN" dirty="0" err="1"/>
              <a:t>Int</a:t>
            </a:r>
            <a:r>
              <a:rPr lang="es-ES" altLang="zh-CN" dirty="0"/>
              <a:t>, y: </a:t>
            </a:r>
            <a:r>
              <a:rPr lang="es-ES" altLang="zh-CN" dirty="0" err="1"/>
              <a:t>Int</a:t>
            </a:r>
            <a:r>
              <a:rPr lang="es-ES" altLang="zh-CN" dirty="0"/>
              <a:t>) =&gt; x + y)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((a: </a:t>
            </a:r>
            <a:r>
              <a:rPr lang="en-US" altLang="zh-CN" dirty="0" err="1"/>
              <a:t>Int</a:t>
            </a:r>
            <a:r>
              <a:rPr lang="en-US" altLang="zh-CN" dirty="0"/>
              <a:t>, b: String, c: Double, d: Long, e: Byte, f: Float) =&gt; Unit)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2743200" y="1309333"/>
            <a:ext cx="2738162" cy="429334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first-class Functions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3581400" y="2095028"/>
            <a:ext cx="3134276" cy="58283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higher-order Functions</a:t>
            </a:r>
            <a:endParaRPr lang="zh-CN" alt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2978727" y="3314700"/>
            <a:ext cx="1381676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lambdas</a:t>
            </a:r>
            <a:endParaRPr lang="zh-CN" alt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2667000" y="4711175"/>
            <a:ext cx="27432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function traits</a:t>
            </a:r>
            <a:endParaRPr lang="zh-CN" altLang="en-US" sz="16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12" y="1524000"/>
            <a:ext cx="12954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16" y="120912"/>
            <a:ext cx="1272821" cy="98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Mark Odersky photo by Linda Poe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1"/>
            <a:ext cx="1295400" cy="19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4483" y="145456"/>
            <a:ext cx="61782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“</a:t>
            </a:r>
            <a:r>
              <a:rPr lang="en-US" altLang="zh-CN" sz="1600" dirty="0" smtClean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Throughout </a:t>
            </a:r>
            <a:r>
              <a:rPr lang="en-US" altLang="zh-CN" sz="1600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his career, Martin's singular objective has been to make </a:t>
            </a:r>
            <a:endParaRPr lang="en-US" altLang="zh-CN" sz="1600" dirty="0" smtClean="0">
              <a:latin typeface="Andalus" panose="02020603050405020304" pitchFamily="18" charset="-78"/>
              <a:ea typeface="Meiryo" panose="020B0604030504040204" pitchFamily="34" charset="-128"/>
              <a:cs typeface="Andalus" panose="02020603050405020304" pitchFamily="18" charset="-78"/>
            </a:endParaRPr>
          </a:p>
          <a:p>
            <a:r>
              <a:rPr lang="en-US" altLang="zh-CN" sz="1600" dirty="0" smtClean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the </a:t>
            </a:r>
            <a:r>
              <a:rPr lang="en-US" altLang="zh-CN" sz="1600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basic job of writing programs </a:t>
            </a:r>
            <a:r>
              <a:rPr lang="en-US" altLang="zh-CN" b="1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faster</a:t>
            </a:r>
            <a:r>
              <a:rPr lang="en-US" altLang="zh-CN" sz="1600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, </a:t>
            </a:r>
            <a:r>
              <a:rPr lang="en-US" altLang="zh-CN" b="1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easier</a:t>
            </a:r>
            <a:r>
              <a:rPr lang="en-US" altLang="zh-CN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 </a:t>
            </a:r>
            <a:r>
              <a:rPr lang="en-US" altLang="zh-CN" sz="1600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and </a:t>
            </a:r>
            <a:r>
              <a:rPr lang="en-US" altLang="zh-CN" b="1" dirty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more </a:t>
            </a:r>
            <a:r>
              <a:rPr lang="en-US" altLang="zh-CN" b="1" dirty="0" smtClean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enjoyable</a:t>
            </a:r>
            <a:r>
              <a:rPr lang="en-US" altLang="zh-CN" sz="1600" dirty="0" smtClean="0">
                <a:latin typeface="Andalus" panose="02020603050405020304" pitchFamily="18" charset="-78"/>
                <a:ea typeface="Meiryo" panose="020B0604030504040204" pitchFamily="34" charset="-128"/>
                <a:cs typeface="Andalus" panose="02020603050405020304" pitchFamily="18" charset="-78"/>
              </a:rPr>
              <a:t>.”</a:t>
            </a:r>
            <a:endParaRPr lang="zh-CN" altLang="en-US" sz="16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2198" y="1161119"/>
            <a:ext cx="83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ea typeface="Gungsuh" panose="02030600000101010101" pitchFamily="18" charset="-127"/>
              </a:rPr>
              <a:t>javac</a:t>
            </a:r>
            <a:endParaRPr lang="zh-CN" altLang="en-US" b="1" dirty="0">
              <a:ea typeface="Gungsuh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3385" y="1180388"/>
            <a:ext cx="1193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/>
              <a:t>scalac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9097" y="1784799"/>
            <a:ext cx="442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a typeface="Gungsuh" panose="02030600000101010101" pitchFamily="18" charset="-127"/>
              </a:rPr>
              <a:t>Pizza </a:t>
            </a:r>
            <a:r>
              <a:rPr lang="en-US" altLang="zh-CN" sz="2400" b="1" dirty="0" smtClean="0">
                <a:ea typeface="Gungsuh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zh-CN" sz="2400" b="1" dirty="0" smtClean="0">
                <a:ea typeface="Gungsuh" panose="02030600000101010101" pitchFamily="18" charset="-127"/>
              </a:rPr>
              <a:t>Generic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ea typeface="Gungsuh" panose="02030600000101010101" pitchFamily="18" charset="-127"/>
              </a:rPr>
              <a:t>Java </a:t>
            </a:r>
            <a:r>
              <a:rPr lang="en-US" altLang="zh-CN" sz="2400" b="1" dirty="0" smtClean="0">
                <a:ea typeface="Gungsuh" panose="02030600000101010101" pitchFamily="18" charset="-127"/>
                <a:sym typeface="Wingdings" panose="05000000000000000000" pitchFamily="2" charset="2"/>
              </a:rPr>
              <a:t> Java SE 5</a:t>
            </a:r>
            <a:endParaRPr lang="en-US" altLang="zh-CN" sz="2400" b="1" dirty="0">
              <a:ea typeface="Gungsuh" panose="02030600000101010101" pitchFamily="18" charset="-127"/>
            </a:endParaRPr>
          </a:p>
        </p:txBody>
      </p:sp>
      <p:sp>
        <p:nvSpPr>
          <p:cNvPr id="9" name="AutoShape 4" descr="http://pizzacompiler.sourceforge.net/lambda-pizza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pizzacompiler.sourceforge.net/lambda-pizza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6" y="4089513"/>
            <a:ext cx="1943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23" y="4341926"/>
            <a:ext cx="1447800" cy="120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1" y="4743095"/>
            <a:ext cx="1333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5715000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48" y="5551265"/>
            <a:ext cx="419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30332" y="2514600"/>
            <a:ext cx="534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Functional Programming Principles in </a:t>
            </a:r>
            <a:r>
              <a:rPr lang="en-US" altLang="zh-CN" i="1" dirty="0" err="1"/>
              <a:t>Scala</a:t>
            </a:r>
            <a:r>
              <a:rPr lang="en-US" altLang="zh-CN" i="1" dirty="0"/>
              <a:t> @ </a:t>
            </a:r>
            <a:r>
              <a:rPr lang="en-US" altLang="zh-CN" i="1" dirty="0" err="1"/>
              <a:t>Coursera</a:t>
            </a:r>
            <a:endParaRPr lang="zh-CN" alt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32425" y="2362200"/>
            <a:ext cx="164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Martin </a:t>
            </a:r>
            <a:r>
              <a:rPr lang="en-US" altLang="zh-CN" dirty="0" err="1"/>
              <a:t>Odersky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2429173" y="3004214"/>
            <a:ext cx="324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Functional Programming </a:t>
            </a:r>
            <a:r>
              <a:rPr lang="en-US" altLang="zh-CN" b="1" dirty="0" smtClean="0"/>
              <a:t>Theory</a:t>
            </a:r>
            <a:endParaRPr lang="en-US" altLang="zh-C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91043" y="3566066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Concurrent </a:t>
            </a:r>
            <a:r>
              <a:rPr lang="en-US" altLang="zh-CN" b="1" dirty="0" smtClean="0"/>
              <a:t>Programming</a:t>
            </a:r>
            <a:endParaRPr lang="en-US" altLang="zh-C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06139" y="3181139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Type </a:t>
            </a:r>
            <a:r>
              <a:rPr lang="en-US" altLang="zh-CN" b="1" dirty="0" smtClean="0"/>
              <a:t>Systems</a:t>
            </a:r>
            <a:endParaRPr lang="en-US" altLang="zh-C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986" y="3193288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Code </a:t>
            </a:r>
            <a:r>
              <a:rPr lang="en-US" altLang="zh-CN" b="1" dirty="0"/>
              <a:t>analysis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2590" y="3461266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Programming </a:t>
            </a:r>
            <a:r>
              <a:rPr lang="en-US" altLang="zh-CN" b="1" dirty="0" smtClean="0"/>
              <a:t>language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959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Currying &amp; Partial </a:t>
            </a:r>
            <a:r>
              <a:rPr lang="en-US" altLang="zh-CN" dirty="0"/>
              <a:t>function application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val</a:t>
            </a:r>
            <a:r>
              <a:rPr lang="en-US" altLang="zh-CN" sz="1200" b="1" dirty="0" smtClean="0"/>
              <a:t> </a:t>
            </a:r>
            <a:r>
              <a:rPr lang="en-US" altLang="zh-CN" sz="1200" b="1" dirty="0"/>
              <a:t>power = (x: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y: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=&gt; </a:t>
            </a:r>
            <a:r>
              <a:rPr lang="en-US" altLang="zh-CN" sz="1200" b="1" dirty="0" err="1"/>
              <a:t>scala.math.pow</a:t>
            </a:r>
            <a:r>
              <a:rPr lang="en-US" altLang="zh-CN" sz="1200" b="1" dirty="0"/>
              <a:t>(x, y)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p2 = (x: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=&gt; power(x, 2)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p3 = (x: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=&gt; power(x, 3)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(power)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(p2, p2(2))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(p3, p3(2))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def</a:t>
            </a:r>
            <a:r>
              <a:rPr lang="en-US" altLang="zh-CN" sz="1200" b="1" dirty="0"/>
              <a:t> computation(a: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b: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c: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d: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 (a + </a:t>
            </a:r>
            <a:r>
              <a:rPr lang="en-US" altLang="zh-CN" sz="1200" b="1" dirty="0" err="1"/>
              <a:t>scala.math.pow</a:t>
            </a:r>
            <a:r>
              <a:rPr lang="en-US" altLang="zh-CN" sz="1200" b="1" dirty="0"/>
              <a:t>(b, 2) + </a:t>
            </a:r>
            <a:r>
              <a:rPr lang="en-US" altLang="zh-CN" sz="1200" b="1" dirty="0" err="1"/>
              <a:t>scala.math.pow</a:t>
            </a:r>
            <a:r>
              <a:rPr lang="en-US" altLang="zh-CN" sz="1200" b="1" dirty="0"/>
              <a:t>(c, 3) + </a:t>
            </a:r>
            <a:r>
              <a:rPr lang="en-US" altLang="zh-CN" sz="1200" b="1" dirty="0" err="1"/>
              <a:t>scala.math.pow</a:t>
            </a:r>
            <a:r>
              <a:rPr lang="en-US" altLang="zh-CN" sz="1200" b="1" dirty="0"/>
              <a:t>(d, 4))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fill_a</a:t>
            </a:r>
            <a:r>
              <a:rPr lang="en-US" altLang="zh-CN" sz="1200" b="1" dirty="0"/>
              <a:t> = (b: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c: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d: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=&gt; computation(1, b, c, d)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fill_b</a:t>
            </a:r>
            <a:r>
              <a:rPr lang="en-US" altLang="zh-CN" sz="1200" b="1" dirty="0"/>
              <a:t> = (c: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d: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) =&gt; </a:t>
            </a:r>
            <a:r>
              <a:rPr lang="en-US" altLang="zh-CN" sz="1200" b="1" dirty="0" err="1"/>
              <a:t>fill_a</a:t>
            </a:r>
            <a:r>
              <a:rPr lang="en-US" altLang="zh-CN" sz="1200" b="1" dirty="0"/>
              <a:t>(2, c, d)</a:t>
            </a:r>
          </a:p>
          <a:p>
            <a:pPr marL="0" indent="0">
              <a:buNone/>
            </a:pPr>
            <a:r>
              <a:rPr lang="sv-SE" altLang="zh-CN" sz="1200" dirty="0"/>
              <a:t>  </a:t>
            </a:r>
            <a:r>
              <a:rPr lang="sv-SE" altLang="zh-CN" sz="1200" b="1" dirty="0"/>
              <a:t>val </a:t>
            </a:r>
            <a:r>
              <a:rPr lang="sv-SE" altLang="zh-CN" sz="1200" b="1" dirty="0" err="1"/>
              <a:t>fill_c</a:t>
            </a:r>
            <a:r>
              <a:rPr lang="sv-SE" altLang="zh-CN" sz="1200" b="1" dirty="0"/>
              <a:t> = (d: </a:t>
            </a:r>
            <a:r>
              <a:rPr lang="sv-SE" altLang="zh-CN" sz="1200" b="1" dirty="0" err="1"/>
              <a:t>Int</a:t>
            </a:r>
            <a:r>
              <a:rPr lang="sv-SE" altLang="zh-CN" sz="1200" b="1" dirty="0"/>
              <a:t>) =&gt; </a:t>
            </a:r>
            <a:r>
              <a:rPr lang="sv-SE" altLang="zh-CN" sz="1200" b="1" dirty="0" err="1"/>
              <a:t>fill_b</a:t>
            </a:r>
            <a:r>
              <a:rPr lang="sv-SE" altLang="zh-CN" sz="1200" b="1" dirty="0"/>
              <a:t>(3, d)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fill_d</a:t>
            </a:r>
            <a:r>
              <a:rPr lang="en-US" altLang="zh-CN" sz="1200" b="1" dirty="0"/>
              <a:t> = () =&gt; </a:t>
            </a:r>
            <a:r>
              <a:rPr lang="en-US" altLang="zh-CN" sz="1200" b="1" dirty="0" err="1"/>
              <a:t>fill_c</a:t>
            </a:r>
            <a:r>
              <a:rPr lang="en-US" altLang="zh-CN" sz="1200" b="1" dirty="0"/>
              <a:t>(4)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fill_a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fill_b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fill_c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fill_d</a:t>
            </a:r>
            <a:r>
              <a:rPr lang="en-US" altLang="zh-CN" sz="1200" dirty="0"/>
              <a:t>)</a:t>
            </a:r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fill_a</a:t>
            </a:r>
            <a:r>
              <a:rPr lang="en-US" altLang="zh-CN" sz="1200" dirty="0"/>
              <a:t>(2, 3, 4), </a:t>
            </a:r>
            <a:r>
              <a:rPr lang="en-US" altLang="zh-CN" sz="1200" dirty="0" err="1"/>
              <a:t>fill_b</a:t>
            </a:r>
            <a:r>
              <a:rPr lang="en-US" altLang="zh-CN" sz="1200" dirty="0"/>
              <a:t>(3, 4), </a:t>
            </a:r>
            <a:r>
              <a:rPr lang="en-US" altLang="zh-CN" sz="1200" dirty="0" err="1"/>
              <a:t>fill_c</a:t>
            </a:r>
            <a:r>
              <a:rPr lang="en-US" altLang="zh-CN" sz="1200" dirty="0"/>
              <a:t>(4), </a:t>
            </a:r>
            <a:r>
              <a:rPr lang="en-US" altLang="zh-CN" sz="1200" dirty="0" err="1"/>
              <a:t>fill_d</a:t>
            </a:r>
            <a:r>
              <a:rPr lang="en-US" altLang="zh-CN" sz="1200" dirty="0"/>
              <a:t>())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s-ES" altLang="zh-CN" sz="1200" dirty="0"/>
              <a:t>  </a:t>
            </a:r>
            <a:r>
              <a:rPr lang="es-ES" altLang="zh-CN" sz="1200" b="1" dirty="0" err="1"/>
              <a:t>def</a:t>
            </a:r>
            <a:r>
              <a:rPr lang="es-ES" altLang="zh-CN" sz="1200" b="1" dirty="0"/>
              <a:t> curriedSum1(x: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, y: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 x + y</a:t>
            </a:r>
          </a:p>
          <a:p>
            <a:pPr marL="0" indent="0">
              <a:buNone/>
            </a:pPr>
            <a:r>
              <a:rPr lang="es-ES" altLang="zh-CN" sz="1200" dirty="0"/>
              <a:t>  </a:t>
            </a:r>
            <a:r>
              <a:rPr lang="es-ES" altLang="zh-CN" sz="1200" b="1" dirty="0" err="1"/>
              <a:t>def</a:t>
            </a:r>
            <a:r>
              <a:rPr lang="es-ES" altLang="zh-CN" sz="1200" b="1" dirty="0"/>
              <a:t> curriedSum2(x: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)(y: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 x + y</a:t>
            </a:r>
          </a:p>
          <a:p>
            <a:pPr marL="0" indent="0">
              <a:buNone/>
            </a:pPr>
            <a:r>
              <a:rPr lang="es-ES" altLang="zh-CN" sz="1200" dirty="0"/>
              <a:t>  </a:t>
            </a:r>
            <a:r>
              <a:rPr lang="es-ES" altLang="zh-CN" sz="1200" b="1" dirty="0" err="1"/>
              <a:t>def</a:t>
            </a:r>
            <a:r>
              <a:rPr lang="es-ES" altLang="zh-CN" sz="1200" b="1" dirty="0"/>
              <a:t> curriedSum3(x: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 (y: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=&gt; x + y</a:t>
            </a:r>
          </a:p>
          <a:p>
            <a:pPr marL="0" indent="0">
              <a:buNone/>
            </a:pPr>
            <a:r>
              <a:rPr lang="es-ES" altLang="zh-CN" sz="1200" dirty="0"/>
              <a:t>  </a:t>
            </a:r>
            <a:r>
              <a:rPr lang="es-ES" altLang="zh-CN" sz="1200" b="1" dirty="0"/>
              <a:t>val curriedSum4 = (x: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=&gt; (y: </a:t>
            </a:r>
            <a:r>
              <a:rPr lang="es-ES" altLang="zh-CN" sz="1200" b="1" dirty="0" err="1"/>
              <a:t>Int</a:t>
            </a:r>
            <a:r>
              <a:rPr lang="es-ES" altLang="zh-CN" sz="1200" b="1" dirty="0"/>
              <a:t>) =&gt; x + y</a:t>
            </a:r>
          </a:p>
          <a:p>
            <a:pPr marL="0" indent="0">
              <a:buNone/>
            </a:pPr>
            <a:r>
              <a:rPr lang="es-ES" altLang="zh-CN" sz="1200" dirty="0"/>
              <a:t>  </a:t>
            </a:r>
            <a:r>
              <a:rPr lang="es-ES" altLang="zh-CN" sz="1200" dirty="0" err="1"/>
              <a:t>println</a:t>
            </a:r>
            <a:r>
              <a:rPr lang="es-ES" altLang="zh-CN" sz="1200" dirty="0"/>
              <a:t>(curriedSum1(1, 2), curriedSum2(1)(2), curriedSum3(1)(2), curriedSum4(1)(2))</a:t>
            </a:r>
            <a:endParaRPr lang="zh-CN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4114800" y="1676400"/>
            <a:ext cx="2763352" cy="58283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</a:t>
            </a:r>
            <a:r>
              <a:rPr lang="en-US" altLang="zh-CN" sz="1600" dirty="0" smtClean="0"/>
              <a:t>unctions currying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1894294" y="2486460"/>
            <a:ext cx="3581400" cy="3063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partial function application</a:t>
            </a:r>
            <a:endParaRPr lang="en-US" altLang="zh-CN" sz="11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89"/>
            <a:ext cx="1866900" cy="61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7" y="1296014"/>
            <a:ext cx="1828800" cy="13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1" indent="-342900" algn="ctr"/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lazy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fib1: Stream[Long] =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0 </a:t>
            </a:r>
            <a:r>
              <a:rPr lang="en-US" altLang="zh-CN" sz="2800" b="1" dirty="0"/>
              <a:t>#:: </a:t>
            </a:r>
            <a:r>
              <a:rPr lang="en-US" altLang="zh-CN" sz="2800" b="1" u="sng" dirty="0"/>
              <a:t>1 #:: fib1.zip(fib1.tail).map { n =&gt; n._1 + n._2 }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334000" y="1427963"/>
            <a:ext cx="2763352" cy="58283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Stream for lazy evaluation</a:t>
            </a:r>
            <a:endParaRPr lang="zh-CN" altLang="en-US" sz="1600" dirty="0"/>
          </a:p>
        </p:txBody>
      </p:sp>
      <p:sp>
        <p:nvSpPr>
          <p:cNvPr id="6" name="Oval Callout 5"/>
          <p:cNvSpPr/>
          <p:nvPr/>
        </p:nvSpPr>
        <p:spPr>
          <a:xfrm>
            <a:off x="3429000" y="3276600"/>
            <a:ext cx="5334000" cy="2438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/>
              <a:t>(Stream(1, ?),(0,1),0,1)</a:t>
            </a:r>
          </a:p>
          <a:p>
            <a:r>
              <a:rPr lang="en-US" altLang="zh-CN" sz="1100" dirty="0"/>
              <a:t>(Stream(1, 1, ?),(1,1),1,1)</a:t>
            </a:r>
          </a:p>
          <a:p>
            <a:r>
              <a:rPr lang="en-US" altLang="zh-CN" sz="1100" dirty="0"/>
              <a:t>(Stream(1, 1, 2, ?),(1,2),1,2)</a:t>
            </a:r>
          </a:p>
          <a:p>
            <a:r>
              <a:rPr lang="en-US" altLang="zh-CN" sz="1100" dirty="0"/>
              <a:t>(Stream(1, 1, 2, 3, ?),(2,3),2,3)</a:t>
            </a:r>
          </a:p>
          <a:p>
            <a:r>
              <a:rPr lang="en-US" altLang="zh-CN" sz="1100" dirty="0"/>
              <a:t>(Stream(1, 1, 2, 3, 5, ?),(3,5),3,5)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Stream(1, 1, 2, 3, 5, 8, ?),(5,8),5,8)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Stream(1, 1, 2, 3, 5, 8, 13, ?),(8,13),8,13)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Stream(1, 1, 2, 3, 5, 8, 13, 21, ?),(13,21),13,21)</a:t>
            </a:r>
          </a:p>
          <a:p>
            <a:r>
              <a:rPr lang="en-US" altLang="zh-CN" sz="1100" dirty="0" smtClean="0"/>
              <a:t>(</a:t>
            </a:r>
            <a:r>
              <a:rPr lang="en-US" altLang="zh-CN" sz="1100" dirty="0"/>
              <a:t>Stream(1, 1, 2, 3, 5, 8, 13, 21, 34, ?),(21,34),21,34)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1" dirty="0" err="1"/>
              <a:t>val</a:t>
            </a:r>
            <a:r>
              <a:rPr lang="en-US" altLang="zh-CN" b="1" dirty="0"/>
              <a:t> res = </a:t>
            </a:r>
            <a:r>
              <a:rPr lang="en-US" altLang="zh-CN" b="1" dirty="0">
                <a:solidFill>
                  <a:srgbClr val="FF0000"/>
                </a:solidFill>
              </a:rPr>
              <a:t>reset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shift</a:t>
            </a:r>
            <a:r>
              <a:rPr lang="en-US" altLang="zh-CN" dirty="0"/>
              <a:t> { k: (</a:t>
            </a:r>
            <a:r>
              <a:rPr lang="en-US" altLang="zh-CN" dirty="0" err="1"/>
              <a:t>Int</a:t>
            </a:r>
            <a:r>
              <a:rPr lang="en-US" altLang="zh-CN" dirty="0"/>
              <a:t> =&gt; </a:t>
            </a:r>
            <a:r>
              <a:rPr lang="en-US" altLang="zh-CN" dirty="0" err="1"/>
              <a:t>Int</a:t>
            </a:r>
            <a:r>
              <a:rPr lang="en-US" altLang="zh-CN" dirty="0"/>
              <a:t>) =&gt;</a:t>
            </a:r>
          </a:p>
          <a:p>
            <a:pPr marL="0" indent="0">
              <a:buNone/>
            </a:pPr>
            <a:r>
              <a:rPr lang="en-US" altLang="zh-CN" dirty="0"/>
              <a:t>      k(7)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 + 1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(res)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foo() =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("Once here.")</a:t>
            </a:r>
          </a:p>
          <a:p>
            <a:pPr marL="0" indent="0">
              <a:buNone/>
            </a:pPr>
            <a:r>
              <a:rPr lang="en-US" altLang="zh-CN" dirty="0"/>
              <a:t>    shift((k: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u="sng" dirty="0"/>
              <a:t>=&gt; </a:t>
            </a:r>
            <a:r>
              <a:rPr lang="en-US" altLang="zh-CN" u="sng" dirty="0" err="1"/>
              <a:t>Int</a:t>
            </a:r>
            <a:r>
              <a:rPr lang="en-US" altLang="zh-CN" u="sng" dirty="0"/>
              <a:t>) =&gt; k(k(k(7))))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bar() = {</a:t>
            </a:r>
          </a:p>
          <a:p>
            <a:pPr marL="0" indent="0">
              <a:buNone/>
            </a:pPr>
            <a:r>
              <a:rPr lang="en-US" altLang="zh-CN" dirty="0"/>
              <a:t>    1 + foo()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baz</a:t>
            </a:r>
            <a:r>
              <a:rPr lang="en-US" altLang="zh-CN" b="1" dirty="0"/>
              <a:t>() = {</a:t>
            </a:r>
          </a:p>
          <a:p>
            <a:pPr marL="0" indent="0">
              <a:buNone/>
            </a:pPr>
            <a:r>
              <a:rPr lang="en-US" altLang="zh-CN" dirty="0"/>
              <a:t>    reset(bar() * 2)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res2 = </a:t>
            </a:r>
            <a:r>
              <a:rPr lang="en-US" altLang="zh-CN" b="1" dirty="0" err="1"/>
              <a:t>baz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(res2)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3505200" y="1719381"/>
            <a:ext cx="3886200" cy="58283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Continuation-passing style</a:t>
            </a:r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more</a:t>
            </a:r>
            <a:r>
              <a:rPr lang="en-US" altLang="zh-CN" b="1" dirty="0"/>
              <a:t> = 1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addMore</a:t>
            </a:r>
            <a:r>
              <a:rPr lang="en-US" altLang="zh-CN" b="1" dirty="0"/>
              <a:t>(x: </a:t>
            </a:r>
            <a:r>
              <a:rPr lang="en-US" altLang="zh-CN" b="1" dirty="0" err="1"/>
              <a:t>Int</a:t>
            </a:r>
            <a:r>
              <a:rPr lang="en-US" altLang="zh-CN" b="1" dirty="0"/>
              <a:t>) = x + </a:t>
            </a:r>
            <a:r>
              <a:rPr lang="en-US" altLang="zh-CN" b="1" dirty="0">
                <a:solidFill>
                  <a:srgbClr val="FF0000"/>
                </a:solidFill>
              </a:rPr>
              <a:t>more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addMore</a:t>
            </a:r>
            <a:r>
              <a:rPr lang="en-US" altLang="zh-CN" dirty="0"/>
              <a:t>(5))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en-US" altLang="zh-CN" dirty="0"/>
              <a:t> = 5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addMore</a:t>
            </a:r>
            <a:r>
              <a:rPr lang="en-US" altLang="zh-CN" dirty="0"/>
              <a:t>(5))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makeIncreaser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more</a:t>
            </a:r>
            <a:r>
              <a:rPr lang="en-US" altLang="zh-CN" b="1" dirty="0"/>
              <a:t>: </a:t>
            </a:r>
            <a:r>
              <a:rPr lang="en-US" altLang="zh-CN" b="1" dirty="0" err="1"/>
              <a:t>Int</a:t>
            </a:r>
            <a:r>
              <a:rPr lang="en-US" altLang="zh-CN" b="1" dirty="0"/>
              <a:t>) = (x: </a:t>
            </a:r>
            <a:r>
              <a:rPr lang="en-US" altLang="zh-CN" b="1" dirty="0" err="1"/>
              <a:t>Int</a:t>
            </a:r>
            <a:r>
              <a:rPr lang="en-US" altLang="zh-CN" b="1" dirty="0"/>
              <a:t>) =&gt; x + </a:t>
            </a:r>
            <a:r>
              <a:rPr lang="en-US" altLang="zh-CN" b="1" dirty="0">
                <a:solidFill>
                  <a:srgbClr val="FF0000"/>
                </a:solidFill>
              </a:rPr>
              <a:t>more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inc1 = </a:t>
            </a:r>
            <a:r>
              <a:rPr lang="en-US" altLang="zh-CN" b="1" dirty="0" err="1"/>
              <a:t>makeIncreaser</a:t>
            </a:r>
            <a:r>
              <a:rPr lang="en-US" altLang="zh-CN" b="1" dirty="0"/>
              <a:t>(1)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/>
              <a:t>val</a:t>
            </a:r>
            <a:r>
              <a:rPr lang="en-US" altLang="zh-CN" b="1" dirty="0"/>
              <a:t> inc100 = </a:t>
            </a:r>
            <a:r>
              <a:rPr lang="en-US" altLang="zh-CN" b="1" dirty="0" err="1"/>
              <a:t>makeIncreaser</a:t>
            </a:r>
            <a:r>
              <a:rPr lang="en-US" altLang="zh-CN" b="1" dirty="0"/>
              <a:t>(100)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(inc1(10))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println</a:t>
            </a:r>
            <a:r>
              <a:rPr lang="en-US" altLang="zh-CN" dirty="0"/>
              <a:t>(inc100(10))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"/>
            <a:ext cx="1835931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295400" y="1143000"/>
            <a:ext cx="1219200" cy="500063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context</a:t>
            </a:r>
            <a:endParaRPr lang="zh-CN" alt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3733800" y="1471612"/>
            <a:ext cx="1219200" cy="500063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logic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/>
              <a:t>Recursion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val</a:t>
            </a:r>
            <a:r>
              <a:rPr lang="en-US" altLang="zh-CN" sz="1200" b="1" dirty="0" smtClean="0"/>
              <a:t> </a:t>
            </a:r>
            <a:r>
              <a:rPr lang="en-US" altLang="zh-CN" sz="1200" b="1" dirty="0"/>
              <a:t>min = 0.000000001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square = (x: Double) =&gt; x * x</a:t>
            </a:r>
          </a:p>
          <a:p>
            <a:pPr marL="0" indent="0">
              <a:buNone/>
            </a:pPr>
            <a:r>
              <a:rPr lang="fr-FR" altLang="zh-CN" sz="1200" dirty="0"/>
              <a:t>  </a:t>
            </a:r>
            <a:r>
              <a:rPr lang="fr-FR" altLang="zh-CN" sz="1200" b="1" dirty="0"/>
              <a:t>val cube = (x: Double) =&gt; x * x * x</a:t>
            </a:r>
          </a:p>
          <a:p>
            <a:pPr marL="0" indent="0">
              <a:buNone/>
            </a:pPr>
            <a:r>
              <a:rPr lang="fr-FR" altLang="zh-CN" sz="1200" dirty="0"/>
              <a:t>  </a:t>
            </a:r>
            <a:r>
              <a:rPr lang="fr-FR" altLang="zh-CN" sz="1200" b="1" dirty="0"/>
              <a:t>val mul4 = (x: Double) =&gt; x * x * x * x</a:t>
            </a:r>
          </a:p>
          <a:p>
            <a:pPr marL="0" indent="0">
              <a:buNone/>
            </a:pPr>
            <a:r>
              <a:rPr lang="fr-FR" altLang="zh-CN" sz="1200" dirty="0"/>
              <a:t>  </a:t>
            </a:r>
            <a:r>
              <a:rPr lang="fr-FR" altLang="zh-CN" sz="1200" b="1" dirty="0"/>
              <a:t>val f5 = (x: Double) =&gt; 4 * x * x * x - 3 - x * x + 9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fr-FR" altLang="zh-CN" sz="1200" dirty="0"/>
              <a:t>  </a:t>
            </a:r>
            <a:r>
              <a:rPr lang="fr-FR" altLang="zh-CN" sz="1200" b="1" dirty="0" err="1"/>
              <a:t>def</a:t>
            </a:r>
            <a:r>
              <a:rPr lang="fr-FR" altLang="zh-CN" sz="1200" b="1" dirty="0"/>
              <a:t> </a:t>
            </a:r>
            <a:r>
              <a:rPr lang="fr-FR" altLang="zh-CN" sz="1200" b="1" dirty="0" err="1">
                <a:solidFill>
                  <a:srgbClr val="FF0000"/>
                </a:solidFill>
              </a:rPr>
              <a:t>derivative</a:t>
            </a:r>
            <a:r>
              <a:rPr lang="fr-FR" altLang="zh-CN" sz="1200" b="1" dirty="0"/>
              <a:t>(f: (Double =&gt; Double), dx: Double) = (x: Double) =&gt; (f(x + dx) - f(x)) / dx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def</a:t>
            </a:r>
            <a:r>
              <a:rPr lang="en-US" altLang="zh-CN" sz="1200" b="1" dirty="0"/>
              <a:t> </a:t>
            </a:r>
            <a:r>
              <a:rPr lang="en-US" altLang="zh-CN" sz="1200" b="1" dirty="0" err="1">
                <a:solidFill>
                  <a:srgbClr val="FF0000"/>
                </a:solidFill>
              </a:rPr>
              <a:t>newton_improve</a:t>
            </a:r>
            <a:r>
              <a:rPr lang="en-US" altLang="zh-CN" sz="1200" b="1" dirty="0"/>
              <a:t>(f: (Double =&gt; Double), x: Double, g: Double) = g - (f(g) - x) / derivative(f, 0.00001)(g)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def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isGoodEnough</a:t>
            </a:r>
            <a:r>
              <a:rPr lang="en-US" altLang="zh-CN" sz="1200" b="1" dirty="0"/>
              <a:t>(value: Double, guess: Double, f: (Double) =&gt; Double) = if ((</a:t>
            </a:r>
            <a:r>
              <a:rPr lang="en-US" altLang="zh-CN" sz="1200" b="1" u="sng" dirty="0"/>
              <a:t>value - f(guess)).abs &lt;= min) true else false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def</a:t>
            </a:r>
            <a:r>
              <a:rPr lang="en-US" altLang="zh-CN" sz="1200" b="1" dirty="0"/>
              <a:t> improve(value: Double, guess: Double, f: (Double, Double) =&gt; Double): Double = f(value, guess)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 </a:t>
            </a:r>
            <a:r>
              <a:rPr lang="en-US" altLang="zh-CN" sz="1200" b="1" dirty="0" err="1"/>
              <a:t>def</a:t>
            </a:r>
            <a:r>
              <a:rPr lang="en-US" altLang="zh-CN" sz="1200" b="1" dirty="0"/>
              <a:t> approximate(value: Double, guess: Double, f: (Double) =&gt; Double): Double =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if (</a:t>
            </a:r>
            <a:r>
              <a:rPr lang="en-US" altLang="zh-CN" sz="1200" b="1" dirty="0" err="1"/>
              <a:t>isGoodEnough</a:t>
            </a:r>
            <a:r>
              <a:rPr lang="en-US" altLang="zh-CN" sz="1200" b="1" dirty="0"/>
              <a:t>(value, guess, f)) guess</a:t>
            </a:r>
          </a:p>
          <a:p>
            <a:pPr marL="0" indent="0">
              <a:buNone/>
            </a:pPr>
            <a:r>
              <a:rPr lang="en-US" altLang="zh-CN" sz="1200" dirty="0"/>
              <a:t>    </a:t>
            </a:r>
            <a:r>
              <a:rPr lang="en-US" altLang="zh-CN" sz="1200" b="1" dirty="0"/>
              <a:t>else approximate(value, </a:t>
            </a:r>
            <a:r>
              <a:rPr lang="en-US" altLang="zh-CN" sz="1200" b="1" dirty="0" err="1"/>
              <a:t>newton_improve</a:t>
            </a:r>
            <a:r>
              <a:rPr lang="en-US" altLang="zh-CN" sz="1200" b="1" dirty="0"/>
              <a:t>(f, value, guess), f</a:t>
            </a:r>
            <a:r>
              <a:rPr lang="en-US" altLang="zh-CN" sz="1200" b="1" dirty="0" smtClean="0"/>
              <a:t>)</a:t>
            </a:r>
            <a:endParaRPr lang="en-US" altLang="zh-CN" sz="1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209855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38400"/>
            <a:ext cx="1171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5486400" y="5181600"/>
            <a:ext cx="2362200" cy="56661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tail </a:t>
            </a:r>
            <a:r>
              <a:rPr lang="en-US" altLang="zh-CN" sz="1600" dirty="0" smtClean="0"/>
              <a:t>call recursion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64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lvl="1" indent="-342900" algn="ctr"/>
            <a:r>
              <a:rPr lang="en-US" altLang="zh-CN" sz="4400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find(x: Any) = x match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</a:t>
            </a:r>
            <a:r>
              <a:rPr lang="en-US" altLang="zh-CN" b="1" dirty="0" err="1"/>
              <a:t>Math.PI</a:t>
            </a:r>
            <a:r>
              <a:rPr lang="en-US" altLang="zh-CN" b="1" dirty="0"/>
              <a:t> =&gt; x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"hello" =&gt; "exactly hello"</a:t>
            </a:r>
          </a:p>
          <a:p>
            <a:pPr marL="0" indent="0">
              <a:buNone/>
            </a:pPr>
            <a:r>
              <a:rPr lang="it-IT" altLang="zh-CN" dirty="0"/>
              <a:t>    </a:t>
            </a:r>
            <a:r>
              <a:rPr lang="it-IT" altLang="zh-CN" b="1" dirty="0"/>
              <a:t>case </a:t>
            </a:r>
            <a:r>
              <a:rPr lang="it-IT" altLang="zh-CN" b="1" dirty="0" err="1"/>
              <a:t>UnOp</a:t>
            </a:r>
            <a:r>
              <a:rPr lang="it-IT" altLang="zh-CN" b="1" dirty="0"/>
              <a:t>("-", </a:t>
            </a:r>
            <a:r>
              <a:rPr lang="it-IT" altLang="zh-CN" b="1" dirty="0" err="1"/>
              <a:t>UnOp</a:t>
            </a:r>
            <a:r>
              <a:rPr lang="it-IT" altLang="zh-CN" b="1" dirty="0"/>
              <a:t>("-", e @ </a:t>
            </a:r>
            <a:r>
              <a:rPr lang="it-IT" altLang="zh-CN" b="1" dirty="0" err="1"/>
              <a:t>Var</a:t>
            </a:r>
            <a:r>
              <a:rPr lang="it-IT" altLang="zh-CN" b="1" dirty="0"/>
              <a:t>(_))) =&gt; "a " + e</a:t>
            </a:r>
          </a:p>
          <a:p>
            <a:pPr marL="0" indent="0">
              <a:buNone/>
            </a:pPr>
            <a:r>
              <a:rPr lang="it-IT" altLang="zh-CN" dirty="0"/>
              <a:t>    </a:t>
            </a:r>
            <a:r>
              <a:rPr lang="it-IT" altLang="zh-CN" b="1" dirty="0"/>
              <a:t>case </a:t>
            </a:r>
            <a:r>
              <a:rPr lang="it-IT" altLang="zh-CN" b="1" dirty="0" err="1"/>
              <a:t>UnOp</a:t>
            </a:r>
            <a:r>
              <a:rPr lang="it-IT" altLang="zh-CN" b="1" dirty="0"/>
              <a:t>("-", </a:t>
            </a:r>
            <a:r>
              <a:rPr lang="it-IT" altLang="zh-CN" b="1" dirty="0" err="1"/>
              <a:t>UnOp</a:t>
            </a:r>
            <a:r>
              <a:rPr lang="it-IT" altLang="zh-CN" b="1" dirty="0"/>
              <a:t>("+", e)) =&gt; "b " + e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List(0, _, _) =&gt; "List 3 </a:t>
            </a:r>
            <a:r>
              <a:rPr lang="en-US" altLang="zh-CN" b="1" dirty="0" err="1"/>
              <a:t>objs</a:t>
            </a:r>
            <a:r>
              <a:rPr lang="en-US" altLang="zh-CN" b="1" dirty="0"/>
              <a:t>, starts with 0"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Array(0, 1, _*) =&gt; "Array starts with 0, 1"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(a, b, c) =&gt; "find " + a + b + c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s: String =&gt; </a:t>
            </a:r>
            <a:r>
              <a:rPr lang="en-US" altLang="zh-CN" b="1" dirty="0" err="1"/>
              <a:t>s.length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m: Map[_, _] =&gt; </a:t>
            </a:r>
            <a:r>
              <a:rPr lang="en-US" altLang="zh-CN" b="1" dirty="0" err="1"/>
              <a:t>m.size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a: Array[</a:t>
            </a:r>
            <a:r>
              <a:rPr lang="en-US" altLang="zh-CN" b="1" dirty="0" err="1"/>
              <a:t>Int</a:t>
            </a:r>
            <a:r>
              <a:rPr lang="en-US" altLang="zh-CN" b="1" dirty="0"/>
              <a:t>] =&gt; </a:t>
            </a:r>
            <a:r>
              <a:rPr lang="en-US" altLang="zh-CN" b="1" u="sng" dirty="0" err="1"/>
              <a:t>a.size</a:t>
            </a:r>
            <a:endParaRPr lang="en-US" altLang="zh-CN" b="1" u="sng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case pi =&gt; pi</a:t>
            </a:r>
          </a:p>
          <a:p>
            <a:pPr marL="0" indent="0">
              <a:buNone/>
            </a:pPr>
            <a:r>
              <a:rPr lang="en-US" altLang="zh-CN" dirty="0"/>
              <a:t>    //case _ =&gt; x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2209800" y="5241191"/>
            <a:ext cx="23622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wildcard pattern</a:t>
            </a:r>
            <a:endParaRPr lang="en-US" altLang="zh-CN" sz="1600" dirty="0"/>
          </a:p>
        </p:txBody>
      </p:sp>
      <p:sp>
        <p:nvSpPr>
          <p:cNvPr id="7" name="Oval Callout 6"/>
          <p:cNvSpPr/>
          <p:nvPr/>
        </p:nvSpPr>
        <p:spPr>
          <a:xfrm>
            <a:off x="3886200" y="1808883"/>
            <a:ext cx="23622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constant pattern</a:t>
            </a:r>
            <a:endParaRPr lang="en-US" altLang="zh-CN" sz="1600" dirty="0"/>
          </a:p>
        </p:txBody>
      </p:sp>
      <p:sp>
        <p:nvSpPr>
          <p:cNvPr id="8" name="Oval Callout 7"/>
          <p:cNvSpPr/>
          <p:nvPr/>
        </p:nvSpPr>
        <p:spPr>
          <a:xfrm>
            <a:off x="3875494" y="4903173"/>
            <a:ext cx="23622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variable pattern</a:t>
            </a:r>
            <a:endParaRPr lang="en-US" altLang="zh-CN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6057900" y="2514600"/>
            <a:ext cx="26289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constructor pattern</a:t>
            </a:r>
            <a:endParaRPr lang="en-US" altLang="zh-CN" sz="1600" dirty="0"/>
          </a:p>
        </p:txBody>
      </p:sp>
      <p:sp>
        <p:nvSpPr>
          <p:cNvPr id="12" name="Oval Callout 11"/>
          <p:cNvSpPr/>
          <p:nvPr/>
        </p:nvSpPr>
        <p:spPr>
          <a:xfrm>
            <a:off x="5503068" y="3048000"/>
            <a:ext cx="26289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sequence pattern</a:t>
            </a:r>
            <a:endParaRPr lang="en-US" altLang="zh-CN" sz="1600" dirty="0"/>
          </a:p>
        </p:txBody>
      </p:sp>
      <p:sp>
        <p:nvSpPr>
          <p:cNvPr id="13" name="Oval Callout 12"/>
          <p:cNvSpPr/>
          <p:nvPr/>
        </p:nvSpPr>
        <p:spPr>
          <a:xfrm>
            <a:off x="4572000" y="3657600"/>
            <a:ext cx="26289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tuple pattern</a:t>
            </a:r>
            <a:endParaRPr lang="en-US" altLang="zh-CN" sz="1600" dirty="0"/>
          </a:p>
        </p:txBody>
      </p:sp>
      <p:sp>
        <p:nvSpPr>
          <p:cNvPr id="16" name="Oval Callout 15"/>
          <p:cNvSpPr/>
          <p:nvPr/>
        </p:nvSpPr>
        <p:spPr>
          <a:xfrm>
            <a:off x="3889349" y="4191000"/>
            <a:ext cx="2628900" cy="3380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ype pattern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64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/>
              <a:t>Decorators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 smtClean="0"/>
              <a:t>  //</a:t>
            </a:r>
            <a:r>
              <a:rPr lang="en-US" altLang="zh-CN" sz="1100" dirty="0"/>
              <a:t>memory</a:t>
            </a:r>
          </a:p>
          <a:p>
            <a:pPr marL="0" indent="0">
              <a:buNone/>
            </a:pPr>
            <a:r>
              <a:rPr lang="en-US" altLang="zh-CN" sz="1100" dirty="0"/>
              <a:t>  </a:t>
            </a:r>
            <a:r>
              <a:rPr lang="en-US" altLang="zh-CN" sz="1100" b="1" dirty="0" err="1"/>
              <a:t>def</a:t>
            </a:r>
            <a:r>
              <a:rPr lang="en-US" altLang="zh-CN" sz="1100" b="1" dirty="0"/>
              <a:t> memory(f: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=&gt;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) = new Function1[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,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] {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altLang="zh-CN" sz="1100" b="1" dirty="0" err="1"/>
              <a:t>var</a:t>
            </a:r>
            <a:r>
              <a:rPr lang="en-US" altLang="zh-CN" sz="1100" b="1" dirty="0"/>
              <a:t> cache = Map[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,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]()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altLang="zh-CN" sz="1100" b="1" dirty="0" err="1"/>
              <a:t>def</a:t>
            </a:r>
            <a:r>
              <a:rPr lang="en-US" altLang="zh-CN" sz="1100" b="1" dirty="0"/>
              <a:t> apply(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: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) =</a:t>
            </a:r>
          </a:p>
          <a:p>
            <a:pPr marL="0" indent="0">
              <a:buNone/>
            </a:pPr>
            <a:r>
              <a:rPr lang="en-US" altLang="zh-CN" sz="1100" dirty="0"/>
              <a:t>      </a:t>
            </a:r>
            <a:r>
              <a:rPr lang="en-US" altLang="zh-CN" sz="1100" b="1" dirty="0"/>
              <a:t>if (cache contains 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) {</a:t>
            </a:r>
          </a:p>
          <a:p>
            <a:pPr marL="0" indent="0">
              <a:buNone/>
            </a:pPr>
            <a:r>
              <a:rPr lang="en-US" altLang="zh-CN" sz="1100" dirty="0"/>
              <a:t>      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("cache hit for " +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</a:p>
          <a:p>
            <a:pPr marL="0" indent="0">
              <a:buNone/>
            </a:pPr>
            <a:r>
              <a:rPr lang="en-US" altLang="zh-CN" sz="1100" dirty="0"/>
              <a:t>        cache(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</a:p>
          <a:p>
            <a:pPr marL="0" indent="0">
              <a:buNone/>
            </a:pPr>
            <a:r>
              <a:rPr lang="en-US" altLang="zh-CN" sz="1100" dirty="0"/>
              <a:t>      } </a:t>
            </a:r>
            <a:r>
              <a:rPr lang="en-US" altLang="zh-CN" sz="1100" b="1" dirty="0"/>
              <a:t>else {</a:t>
            </a:r>
          </a:p>
          <a:p>
            <a:pPr marL="0" indent="0">
              <a:buNone/>
            </a:pPr>
            <a:r>
              <a:rPr lang="en-US" altLang="zh-CN" sz="1100" dirty="0"/>
              <a:t>      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("calculate " +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</a:p>
          <a:p>
            <a:pPr marL="0" indent="0">
              <a:buNone/>
            </a:pPr>
            <a:r>
              <a:rPr lang="en-US" altLang="zh-CN" sz="1100" dirty="0"/>
              <a:t>        </a:t>
            </a:r>
            <a:r>
              <a:rPr lang="en-US" altLang="zh-CN" sz="1100" b="1" dirty="0" err="1"/>
              <a:t>val</a:t>
            </a:r>
            <a:r>
              <a:rPr lang="en-US" altLang="zh-CN" sz="1100" b="1" dirty="0"/>
              <a:t> ret = f(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)</a:t>
            </a:r>
          </a:p>
          <a:p>
            <a:pPr marL="0" indent="0">
              <a:buNone/>
            </a:pPr>
            <a:r>
              <a:rPr lang="en-US" altLang="zh-CN" sz="1100" dirty="0"/>
              <a:t>        cache += (</a:t>
            </a:r>
            <a:r>
              <a:rPr lang="en-US" altLang="zh-CN" sz="1100" u="sng" dirty="0" err="1"/>
              <a:t>i</a:t>
            </a:r>
            <a:r>
              <a:rPr lang="en-US" altLang="zh-CN" sz="1100" u="sng" dirty="0"/>
              <a:t> -&gt; ret)</a:t>
            </a:r>
          </a:p>
          <a:p>
            <a:pPr marL="0" indent="0">
              <a:buNone/>
            </a:pPr>
            <a:r>
              <a:rPr lang="en-US" altLang="zh-CN" sz="1100" dirty="0"/>
              <a:t>        ret</a:t>
            </a:r>
          </a:p>
          <a:p>
            <a:pPr marL="0" indent="0">
              <a:buNone/>
            </a:pPr>
            <a:r>
              <a:rPr lang="zh-CN" altLang="en-US" sz="1100" dirty="0"/>
              <a:t>      </a:t>
            </a:r>
            <a:r>
              <a:rPr lang="en-US" altLang="zh-CN" sz="1100" dirty="0"/>
              <a:t>}</a:t>
            </a:r>
          </a:p>
          <a:p>
            <a:pPr marL="0" indent="0">
              <a:buNone/>
            </a:pPr>
            <a:r>
              <a:rPr lang="zh-CN" altLang="en-US" sz="1100" dirty="0"/>
              <a:t>  </a:t>
            </a:r>
            <a:r>
              <a:rPr lang="en-US" altLang="zh-CN" sz="1100" dirty="0" smtClean="0"/>
              <a:t>}</a:t>
            </a:r>
            <a:endParaRPr lang="zh-CN" altLang="en-US" sz="1100" dirty="0"/>
          </a:p>
          <a:p>
            <a:pPr marL="0" indent="0">
              <a:buNone/>
            </a:pPr>
            <a:r>
              <a:rPr lang="en-US" altLang="zh-CN" sz="1100" dirty="0"/>
              <a:t>  </a:t>
            </a:r>
            <a:r>
              <a:rPr lang="en-US" altLang="zh-CN" sz="1100" b="1" dirty="0" err="1"/>
              <a:t>val</a:t>
            </a:r>
            <a:r>
              <a:rPr lang="en-US" altLang="zh-CN" sz="1100" b="1" dirty="0"/>
              <a:t> fib: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=&gt;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= memory {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altLang="zh-CN" sz="1100" b="1" dirty="0"/>
              <a:t>case 0 =&gt; 0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altLang="zh-CN" sz="1100" b="1" dirty="0"/>
              <a:t>case 1 =&gt; 1</a:t>
            </a:r>
          </a:p>
          <a:p>
            <a:pPr marL="0" indent="0">
              <a:buNone/>
            </a:pPr>
            <a:r>
              <a:rPr lang="pt-BR" altLang="zh-CN" sz="1100" dirty="0"/>
              <a:t>    </a:t>
            </a:r>
            <a:r>
              <a:rPr lang="pt-BR" altLang="zh-CN" sz="1100" b="1" dirty="0"/>
              <a:t>case n =&gt; </a:t>
            </a:r>
            <a:r>
              <a:rPr lang="pt-BR" altLang="zh-CN" sz="1100" b="1" dirty="0" err="1"/>
              <a:t>fib</a:t>
            </a:r>
            <a:r>
              <a:rPr lang="pt-BR" altLang="zh-CN" sz="1100" b="1" dirty="0"/>
              <a:t>(n - 1) + </a:t>
            </a:r>
            <a:r>
              <a:rPr lang="pt-BR" altLang="zh-CN" sz="1100" b="1" dirty="0" err="1"/>
              <a:t>fib</a:t>
            </a:r>
            <a:r>
              <a:rPr lang="pt-BR" altLang="zh-CN" sz="1100" b="1" dirty="0"/>
              <a:t>(n - 2)</a:t>
            </a:r>
          </a:p>
          <a:p>
            <a:pPr marL="0" indent="0">
              <a:buNone/>
            </a:pPr>
            <a:r>
              <a:rPr lang="zh-CN" altLang="en-US" sz="1100" dirty="0"/>
              <a:t>  </a:t>
            </a:r>
            <a:r>
              <a:rPr lang="en-US" altLang="zh-CN" sz="1100" dirty="0" smtClean="0"/>
              <a:t>}</a:t>
            </a:r>
            <a:endParaRPr lang="zh-CN" altLang="en-US" sz="1100" dirty="0"/>
          </a:p>
          <a:p>
            <a:pPr marL="0" indent="0">
              <a:buNone/>
            </a:pPr>
            <a:r>
              <a:rPr lang="en-US" altLang="zh-CN" sz="1100" dirty="0"/>
              <a:t>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(fib(10</a:t>
            </a:r>
            <a:r>
              <a:rPr lang="en-US" altLang="zh-CN" sz="1100" dirty="0" smtClean="0"/>
              <a:t>))</a:t>
            </a:r>
            <a:endParaRPr lang="zh-CN" altLang="en-US" sz="1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3200400"/>
            <a:ext cx="3429000" cy="249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100" dirty="0" err="1"/>
              <a:t>def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nano</a:t>
            </a:r>
            <a:r>
              <a:rPr lang="en-US" altLang="zh-CN" sz="1100" dirty="0"/>
              <a:t>() = {</a:t>
            </a:r>
          </a:p>
          <a:p>
            <a:pPr>
              <a:spcBef>
                <a:spcPct val="20000"/>
              </a:spcBef>
            </a:pPr>
            <a:r>
              <a:rPr lang="en-US" altLang="zh-CN" sz="1100" dirty="0"/>
              <a:t>  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("Getting </a:t>
            </a:r>
            <a:r>
              <a:rPr lang="en-US" altLang="zh-CN" sz="1100" dirty="0" err="1"/>
              <a:t>nano</a:t>
            </a:r>
            <a:r>
              <a:rPr lang="en-US" altLang="zh-CN" sz="1100" dirty="0"/>
              <a:t>")</a:t>
            </a:r>
          </a:p>
          <a:p>
            <a:pPr>
              <a:spcBef>
                <a:spcPct val="20000"/>
              </a:spcBef>
            </a:pPr>
            <a:r>
              <a:rPr lang="en-US" altLang="zh-CN" sz="1100" dirty="0"/>
              <a:t>    </a:t>
            </a:r>
            <a:r>
              <a:rPr lang="en-US" altLang="zh-CN" sz="1100" dirty="0" err="1"/>
              <a:t>System.nanoTime</a:t>
            </a:r>
            <a:endParaRPr lang="en-US" altLang="zh-CN" sz="1100" dirty="0"/>
          </a:p>
          <a:p>
            <a:pPr>
              <a:spcBef>
                <a:spcPct val="20000"/>
              </a:spcBef>
            </a:pPr>
            <a:r>
              <a:rPr lang="zh-CN" altLang="en-US" sz="1100" dirty="0"/>
              <a:t>  </a:t>
            </a:r>
            <a:r>
              <a:rPr lang="en-US" altLang="zh-CN" sz="1100" dirty="0"/>
              <a:t>}</a:t>
            </a:r>
          </a:p>
          <a:p>
            <a:pPr>
              <a:spcBef>
                <a:spcPct val="20000"/>
              </a:spcBef>
            </a:pPr>
            <a:endParaRPr lang="zh-CN" altLang="en-US" sz="1100" dirty="0"/>
          </a:p>
          <a:p>
            <a:pPr>
              <a:spcBef>
                <a:spcPct val="20000"/>
              </a:spcBef>
            </a:pPr>
            <a:r>
              <a:rPr lang="en-US" altLang="zh-CN" sz="1100" dirty="0"/>
              <a:t>  </a:t>
            </a:r>
            <a:r>
              <a:rPr lang="en-US" altLang="zh-CN" sz="1100" dirty="0" err="1"/>
              <a:t>def</a:t>
            </a:r>
            <a:r>
              <a:rPr lang="en-US" altLang="zh-CN" sz="1100" dirty="0"/>
              <a:t> delayed(t: =&gt; Long) = </a:t>
            </a:r>
            <a:r>
              <a:rPr lang="en-US" altLang="zh-CN" sz="1100" dirty="0" smtClean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100" dirty="0"/>
              <a:t> </a:t>
            </a:r>
            <a:r>
              <a:rPr lang="en-US" altLang="zh-CN" sz="1100" dirty="0" smtClean="0"/>
              <a:t>   </a:t>
            </a:r>
            <a:r>
              <a:rPr lang="en-US" altLang="zh-CN" sz="1100" dirty="0" err="1" smtClean="0"/>
              <a:t>println</a:t>
            </a:r>
            <a:r>
              <a:rPr lang="en-US" altLang="zh-CN" sz="1100" dirty="0"/>
              <a:t>("In delayed method")</a:t>
            </a:r>
          </a:p>
          <a:p>
            <a:pPr>
              <a:spcBef>
                <a:spcPct val="20000"/>
              </a:spcBef>
            </a:pPr>
            <a:r>
              <a:rPr lang="en-US" altLang="zh-CN" sz="1100" dirty="0"/>
              <a:t>  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Param</a:t>
            </a:r>
            <a:r>
              <a:rPr lang="en-US" altLang="zh-CN" sz="1100" dirty="0"/>
              <a:t>: " + t)</a:t>
            </a:r>
          </a:p>
          <a:p>
            <a:pPr>
              <a:spcBef>
                <a:spcPct val="20000"/>
              </a:spcBef>
            </a:pPr>
            <a:r>
              <a:rPr lang="en-US" altLang="zh-CN" sz="1100" dirty="0"/>
              <a:t>    t</a:t>
            </a:r>
          </a:p>
          <a:p>
            <a:pPr>
              <a:spcBef>
                <a:spcPct val="20000"/>
              </a:spcBef>
            </a:pPr>
            <a:r>
              <a:rPr lang="zh-CN" altLang="en-US" sz="1100" dirty="0"/>
              <a:t>  </a:t>
            </a:r>
            <a:r>
              <a:rPr lang="en-US" altLang="zh-CN" sz="1100" dirty="0"/>
              <a:t>}</a:t>
            </a:r>
          </a:p>
          <a:p>
            <a:pPr>
              <a:spcBef>
                <a:spcPct val="20000"/>
              </a:spcBef>
            </a:pPr>
            <a:endParaRPr lang="zh-CN" altLang="en-US" sz="1100" dirty="0"/>
          </a:p>
          <a:p>
            <a:pPr>
              <a:spcBef>
                <a:spcPct val="20000"/>
              </a:spcBef>
            </a:pPr>
            <a:r>
              <a:rPr lang="en-US" altLang="zh-CN" sz="1100" dirty="0"/>
              <a:t>  </a:t>
            </a:r>
            <a:r>
              <a:rPr lang="en-US" altLang="zh-CN" sz="1100" dirty="0" err="1"/>
              <a:t>println</a:t>
            </a:r>
            <a:r>
              <a:rPr lang="en-US" altLang="zh-CN" sz="1100" dirty="0"/>
              <a:t>(delayed(</a:t>
            </a:r>
            <a:r>
              <a:rPr lang="en-US" altLang="zh-CN" sz="1100" dirty="0" err="1"/>
              <a:t>nano</a:t>
            </a:r>
            <a:r>
              <a:rPr lang="en-US" altLang="zh-CN" sz="1100" dirty="0"/>
              <a:t>()))</a:t>
            </a:r>
            <a:endParaRPr lang="zh-CN" altLang="en-US" sz="1100" dirty="0"/>
          </a:p>
        </p:txBody>
      </p:sp>
      <p:sp>
        <p:nvSpPr>
          <p:cNvPr id="6" name="Oval Callout 5"/>
          <p:cNvSpPr/>
          <p:nvPr/>
        </p:nvSpPr>
        <p:spPr>
          <a:xfrm>
            <a:off x="6286500" y="3581400"/>
            <a:ext cx="2628900" cy="56661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by name parameter</a:t>
            </a:r>
            <a:endParaRPr lang="en-US" altLang="zh-CN" sz="1600" dirty="0"/>
          </a:p>
        </p:txBody>
      </p:sp>
      <p:sp>
        <p:nvSpPr>
          <p:cNvPr id="7" name="Oval Callout 6"/>
          <p:cNvSpPr/>
          <p:nvPr/>
        </p:nvSpPr>
        <p:spPr>
          <a:xfrm>
            <a:off x="1447800" y="1219200"/>
            <a:ext cx="1828800" cy="56661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decorator</a:t>
            </a:r>
            <a:endParaRPr lang="en-US" altLang="zh-CN" sz="1600" dirty="0"/>
          </a:p>
        </p:txBody>
      </p:sp>
      <p:sp>
        <p:nvSpPr>
          <p:cNvPr id="8" name="Oval Callout 7"/>
          <p:cNvSpPr/>
          <p:nvPr/>
        </p:nvSpPr>
        <p:spPr>
          <a:xfrm>
            <a:off x="2362200" y="2362200"/>
            <a:ext cx="1828800" cy="3809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f(a)</a:t>
            </a:r>
            <a:r>
              <a:rPr lang="en-US" altLang="zh-CN" sz="1100" dirty="0"/>
              <a:t> </a:t>
            </a:r>
            <a:r>
              <a:rPr lang="en-US" altLang="zh-CN" sz="1100" dirty="0" smtClean="0">
                <a:sym typeface="Wingdings" panose="05000000000000000000" pitchFamily="2" charset="2"/>
              </a:rPr>
              <a:t></a:t>
            </a:r>
            <a:r>
              <a:rPr lang="en-US" altLang="zh-CN" sz="1100" dirty="0"/>
              <a:t> </a:t>
            </a:r>
            <a:r>
              <a:rPr lang="en-US" altLang="zh-CN" sz="1100" dirty="0" err="1" smtClean="0"/>
              <a:t>f.apply</a:t>
            </a:r>
            <a:r>
              <a:rPr lang="en-US" altLang="zh-CN" sz="1100" dirty="0" smtClean="0"/>
              <a:t>(a)</a:t>
            </a:r>
            <a:r>
              <a:rPr lang="en-US" altLang="zh-CN" sz="11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Features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Implicits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Extractors</a:t>
            </a:r>
            <a:endParaRPr lang="en-US" altLang="zh-CN" dirty="0"/>
          </a:p>
          <a:p>
            <a:r>
              <a:rPr lang="en-US" altLang="zh-CN" sz="2800" dirty="0"/>
              <a:t>Annotations</a:t>
            </a:r>
          </a:p>
          <a:p>
            <a:r>
              <a:rPr lang="en-US" altLang="zh-CN" sz="2800" dirty="0"/>
              <a:t>Object </a:t>
            </a:r>
            <a:r>
              <a:rPr lang="en-US" altLang="zh-CN" sz="2800" dirty="0" smtClean="0"/>
              <a:t>Equality</a:t>
            </a:r>
          </a:p>
          <a:p>
            <a:r>
              <a:rPr lang="en-US" altLang="zh-CN" sz="2800" dirty="0" smtClean="0"/>
              <a:t>Actors</a:t>
            </a:r>
            <a:endParaRPr lang="en-US" altLang="zh-CN" sz="2800" dirty="0"/>
          </a:p>
          <a:p>
            <a:r>
              <a:rPr lang="en-US" altLang="zh-CN" sz="2800" dirty="0"/>
              <a:t>Type </a:t>
            </a:r>
            <a:r>
              <a:rPr lang="en-US" altLang="zh-CN" sz="2800" dirty="0" smtClean="0"/>
              <a:t>Parameterization</a:t>
            </a:r>
          </a:p>
          <a:p>
            <a:r>
              <a:rPr lang="en-US" altLang="zh-CN" sz="2800" dirty="0" smtClean="0"/>
              <a:t>Type-Class</a:t>
            </a:r>
          </a:p>
          <a:p>
            <a:r>
              <a:rPr lang="en-US" altLang="zh-CN" sz="2800" dirty="0" err="1"/>
              <a:t>Functors</a:t>
            </a:r>
            <a:r>
              <a:rPr lang="en-US" altLang="zh-CN" sz="2800" dirty="0"/>
              <a:t>, monads, and applicative </a:t>
            </a:r>
            <a:r>
              <a:rPr lang="en-US" altLang="zh-CN" sz="2800" dirty="0" err="1" smtClean="0"/>
              <a:t>functors</a:t>
            </a:r>
            <a:endParaRPr lang="en-US" altLang="zh-CN" sz="2800" dirty="0"/>
          </a:p>
          <a:p>
            <a:r>
              <a:rPr lang="en-US" altLang="zh-CN" sz="2800" dirty="0" smtClean="0"/>
              <a:t>Integrating </a:t>
            </a:r>
            <a:r>
              <a:rPr lang="en-US" altLang="zh-CN" sz="2800" dirty="0"/>
              <a:t>with </a:t>
            </a:r>
            <a:r>
              <a:rPr lang="en-US" altLang="zh-CN" sz="2800" dirty="0" smtClean="0"/>
              <a:t>Java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You!!!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altLang="zh-CN" dirty="0"/>
          </a:p>
          <a:p>
            <a:endParaRPr lang="en-US" altLang="zh-CN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Pragmatic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22180" y="346364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since </a:t>
            </a:r>
            <a:r>
              <a:rPr lang="en-US" altLang="zh-CN" sz="4800" b="1" dirty="0" smtClean="0"/>
              <a:t>2003</a:t>
            </a:r>
            <a:endParaRPr lang="zh-CN" altLang="en-US" b="1" dirty="0"/>
          </a:p>
        </p:txBody>
      </p:sp>
      <p:pic>
        <p:nvPicPr>
          <p:cNvPr id="19458" name="Picture 2" descr="École Polytechnique Fédérale de Lausann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12188"/>
            <a:ext cx="1071561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71800" y="1371600"/>
            <a:ext cx="2495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Sponsored by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4451" y="2209800"/>
            <a:ext cx="7783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seamless java interoperability</a:t>
            </a:r>
            <a:endParaRPr lang="zh-CN" alt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182034"/>
            <a:ext cx="339003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Friendly</a:t>
            </a:r>
            <a:r>
              <a:rPr lang="en-US" altLang="zh-CN" sz="2800" dirty="0" smtClean="0"/>
              <a:t> </a:t>
            </a:r>
            <a:r>
              <a:rPr lang="en-US" altLang="zh-CN" dirty="0" smtClean="0"/>
              <a:t>and supportive</a:t>
            </a:r>
          </a:p>
          <a:p>
            <a:r>
              <a:rPr lang="en-US" altLang="zh-CN" sz="3600" b="1" i="1" dirty="0" smtClean="0"/>
              <a:t>Community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5965" y="3163771"/>
            <a:ext cx="25315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Production</a:t>
            </a:r>
            <a:endParaRPr lang="en-US" altLang="zh-CN" b="1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eady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234626"/>
            <a:ext cx="2331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uns on </a:t>
            </a:r>
            <a:r>
              <a:rPr lang="en-US" altLang="zh-CN" sz="6000" b="1" dirty="0" smtClean="0"/>
              <a:t>JVM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152986"/>
            <a:ext cx="2359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Statically</a:t>
            </a:r>
            <a:r>
              <a:rPr lang="en-US" altLang="zh-CN" sz="3200" dirty="0" smtClean="0"/>
              <a:t> </a:t>
            </a:r>
            <a:r>
              <a:rPr lang="en-US" altLang="zh-CN" dirty="0" smtClean="0"/>
              <a:t>typed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81708" y="4506655"/>
            <a:ext cx="2613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Object</a:t>
            </a:r>
            <a:r>
              <a:rPr lang="en-US" altLang="zh-CN" sz="2400" dirty="0" smtClean="0"/>
              <a:t>-oriented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7124" y="4267200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Functional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Basics</a:t>
            </a:r>
          </a:p>
          <a:p>
            <a:r>
              <a:rPr lang="en-US" altLang="zh-CN" dirty="0" smtClean="0"/>
              <a:t>OOP</a:t>
            </a:r>
            <a:endParaRPr lang="en-US" altLang="zh-CN" dirty="0" smtClean="0"/>
          </a:p>
          <a:p>
            <a:r>
              <a:rPr lang="en-US" altLang="zh-CN" dirty="0" smtClean="0"/>
              <a:t>FP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Advanced </a:t>
            </a:r>
            <a:r>
              <a:rPr lang="en-US" altLang="zh-CN" sz="3200" dirty="0"/>
              <a:t>Features</a:t>
            </a:r>
            <a:endParaRPr lang="zh-CN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Statically </a:t>
            </a:r>
            <a:r>
              <a:rPr lang="en-US" altLang="zh-CN" dirty="0" smtClean="0"/>
              <a:t>Typed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Type Annotation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Type </a:t>
            </a:r>
            <a:r>
              <a:rPr lang="en-US" altLang="zh-CN" dirty="0" smtClean="0"/>
              <a:t>I</a:t>
            </a:r>
            <a:r>
              <a:rPr lang="en-US" altLang="zh-CN" dirty="0" smtClean="0"/>
              <a:t>nference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Scalable Syntax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Expression-oriented Programming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Immutable Programming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Option type programming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Class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Trait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class.1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b="1" dirty="0">
                <a:solidFill>
                  <a:srgbClr val="FF0000"/>
                </a:solidFill>
              </a:rPr>
              <a:t>class</a:t>
            </a:r>
            <a:r>
              <a:rPr lang="en-US" altLang="zh-CN" sz="900" b="1" dirty="0"/>
              <a:t> Rational(n: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, d: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 extends Ordered[Rational] {</a:t>
            </a:r>
          </a:p>
          <a:p>
            <a:pPr marL="0" indent="0">
              <a:buNone/>
            </a:pPr>
            <a:r>
              <a:rPr lang="en-US" altLang="zh-CN" sz="900" dirty="0"/>
              <a:t>  require(d != 0)</a:t>
            </a:r>
          </a:p>
          <a:p>
            <a:pPr marL="0" indent="0">
              <a:buNone/>
            </a:pP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>
                <a:solidFill>
                  <a:srgbClr val="FF0000"/>
                </a:solidFill>
              </a:rPr>
              <a:t>  </a:t>
            </a:r>
            <a:r>
              <a:rPr lang="en-US" altLang="zh-CN" sz="900" b="1" dirty="0">
                <a:solidFill>
                  <a:srgbClr val="FF0000"/>
                </a:solidFill>
              </a:rPr>
              <a:t>private </a:t>
            </a:r>
            <a:r>
              <a:rPr lang="en-US" altLang="zh-CN" sz="900" b="1" dirty="0" err="1">
                <a:solidFill>
                  <a:srgbClr val="FF0000"/>
                </a:solidFill>
              </a:rPr>
              <a:t>val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g = </a:t>
            </a:r>
            <a:r>
              <a:rPr lang="en-US" altLang="zh-CN" sz="900" b="1" dirty="0" err="1"/>
              <a:t>gcd</a:t>
            </a:r>
            <a:r>
              <a:rPr lang="en-US" altLang="zh-CN" sz="900" b="1" dirty="0"/>
              <a:t>(</a:t>
            </a:r>
            <a:r>
              <a:rPr lang="en-US" altLang="zh-CN" sz="900" b="1" u="sng" dirty="0" err="1"/>
              <a:t>n.abs</a:t>
            </a:r>
            <a:r>
              <a:rPr lang="en-US" altLang="zh-CN" sz="900" b="1" u="sng" dirty="0"/>
              <a:t>, </a:t>
            </a:r>
            <a:r>
              <a:rPr lang="en-US" altLang="zh-CN" sz="900" b="1" u="sng" dirty="0" err="1"/>
              <a:t>d.abs</a:t>
            </a:r>
            <a:r>
              <a:rPr lang="en-US" altLang="zh-CN" sz="900" b="1" u="sng" dirty="0"/>
              <a:t>)</a:t>
            </a:r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val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number = n / g</a:t>
            </a:r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val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 err="1"/>
              <a:t>denom</a:t>
            </a:r>
            <a:r>
              <a:rPr lang="en-US" altLang="zh-CN" sz="900" b="1" dirty="0"/>
              <a:t> = d / g</a:t>
            </a:r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dirty="0" err="1"/>
              <a:t>println</a:t>
            </a:r>
            <a:r>
              <a:rPr lang="en-US" altLang="zh-CN" sz="900" dirty="0"/>
              <a:t>("Created " + </a:t>
            </a:r>
            <a:r>
              <a:rPr lang="en-US" altLang="zh-CN" sz="900" b="1" dirty="0"/>
              <a:t>this)</a:t>
            </a:r>
          </a:p>
          <a:p>
            <a:pPr marL="0" indent="0">
              <a:buNone/>
            </a:pP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this</a:t>
            </a:r>
            <a:r>
              <a:rPr lang="en-US" altLang="zh-CN" sz="900" b="1" dirty="0"/>
              <a:t>(n: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 = this(n, 1)</a:t>
            </a:r>
          </a:p>
          <a:p>
            <a:pPr marL="0" indent="0">
              <a:buNone/>
            </a:pP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+(that: Rational):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/>
              <a:t> + </a:t>
            </a:r>
            <a:r>
              <a:rPr lang="en-US" altLang="zh-CN" sz="900" b="1" dirty="0" err="1"/>
              <a:t>that.number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+(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+ 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-(that: Rational):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/>
              <a:t> - </a:t>
            </a:r>
            <a:r>
              <a:rPr lang="en-US" altLang="zh-CN" sz="900" b="1" dirty="0" err="1"/>
              <a:t>that.number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-(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- 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*(that: Rational):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that.number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*(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/(that: Rational):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that.number</a:t>
            </a:r>
            <a:r>
              <a:rPr lang="en-US" altLang="zh-CN" sz="900" b="1" dirty="0" smtClean="0"/>
              <a:t>)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/(</a:t>
            </a:r>
            <a:r>
              <a:rPr lang="en-US" altLang="zh-CN" sz="900" b="1" dirty="0" err="1"/>
              <a:t>i</a:t>
            </a:r>
            <a:r>
              <a:rPr lang="en-US" altLang="zh-CN" sz="900" b="1" dirty="0"/>
              <a:t>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): Rational </a:t>
            </a:r>
            <a:r>
              <a:rPr lang="en-US" altLang="zh-CN" sz="900" b="1" dirty="0" smtClean="0"/>
              <a:t>= new </a:t>
            </a:r>
            <a:r>
              <a:rPr lang="en-US" altLang="zh-CN" sz="900" b="1" dirty="0"/>
              <a:t>Rational(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, </a:t>
            </a:r>
            <a:r>
              <a:rPr lang="en-US" altLang="zh-CN" sz="900" b="1" dirty="0" err="1"/>
              <a:t>this.denom</a:t>
            </a:r>
            <a:r>
              <a:rPr lang="en-US" altLang="zh-CN" sz="900" b="1" dirty="0"/>
              <a:t> * </a:t>
            </a:r>
            <a:r>
              <a:rPr lang="en-US" altLang="zh-CN" sz="900" b="1" dirty="0" err="1" smtClean="0"/>
              <a:t>i</a:t>
            </a:r>
            <a:r>
              <a:rPr lang="en-US" altLang="zh-CN" sz="900" b="1" dirty="0" smtClean="0"/>
              <a:t>)</a:t>
            </a:r>
            <a:endParaRPr lang="en-US" altLang="zh-CN" sz="900" dirty="0"/>
          </a:p>
          <a:p>
            <a:pPr marL="0" indent="0">
              <a:buNone/>
            </a:pPr>
            <a:r>
              <a:rPr lang="en-US" altLang="zh-CN" sz="900" b="1" dirty="0"/>
              <a:t> </a:t>
            </a:r>
            <a:r>
              <a:rPr lang="en-US" altLang="zh-CN" sz="900" b="1" dirty="0" smtClean="0"/>
              <a:t> </a:t>
            </a:r>
          </a:p>
          <a:p>
            <a:pPr marL="0" indent="0">
              <a:buNone/>
            </a:pPr>
            <a:r>
              <a:rPr lang="en-US" altLang="zh-CN" sz="900" b="1" dirty="0"/>
              <a:t> </a:t>
            </a:r>
            <a:r>
              <a:rPr lang="en-US" altLang="zh-CN" sz="900" b="1" dirty="0" smtClean="0"/>
              <a:t> 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def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900" b="1" dirty="0"/>
              <a:t>compare(that: Rational) = 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* </a:t>
            </a:r>
            <a:r>
              <a:rPr lang="en-US" altLang="zh-CN" sz="900" b="1" dirty="0" err="1"/>
              <a:t>that.denom</a:t>
            </a:r>
            <a:r>
              <a:rPr lang="en-US" altLang="zh-CN" sz="900" b="1" dirty="0"/>
              <a:t> - </a:t>
            </a:r>
            <a:r>
              <a:rPr lang="en-US" altLang="zh-CN" sz="900" b="1" dirty="0" err="1"/>
              <a:t>that.number</a:t>
            </a:r>
            <a:r>
              <a:rPr lang="en-US" altLang="zh-CN" sz="900" b="1" dirty="0"/>
              <a:t> * </a:t>
            </a:r>
            <a:r>
              <a:rPr lang="en-US" altLang="zh-CN" sz="900" b="1" dirty="0" err="1" smtClean="0"/>
              <a:t>that.denom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sz="900" b="1" dirty="0"/>
              <a:t> </a:t>
            </a:r>
            <a:r>
              <a:rPr lang="en-US" altLang="zh-CN" sz="900" b="1" dirty="0" smtClean="0"/>
              <a:t>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override</a:t>
            </a:r>
            <a:r>
              <a:rPr lang="en-US" altLang="zh-CN" sz="900" b="1" dirty="0" smtClean="0"/>
              <a:t>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 err="1"/>
              <a:t>toString</a:t>
            </a:r>
            <a:r>
              <a:rPr lang="en-US" altLang="zh-CN" sz="900" b="1" dirty="0"/>
              <a:t> = </a:t>
            </a:r>
            <a:r>
              <a:rPr lang="en-US" altLang="zh-CN" sz="900" b="1" dirty="0" err="1"/>
              <a:t>this.number</a:t>
            </a:r>
            <a:r>
              <a:rPr lang="en-US" altLang="zh-CN" sz="900" b="1" dirty="0"/>
              <a:t> + "/" + </a:t>
            </a:r>
            <a:r>
              <a:rPr lang="en-US" altLang="zh-CN" sz="900" b="1" dirty="0" err="1" smtClean="0"/>
              <a:t>this.denom</a:t>
            </a:r>
            <a:endParaRPr lang="zh-CN" altLang="en-US" sz="900" dirty="0"/>
          </a:p>
          <a:p>
            <a:pPr marL="0" indent="0">
              <a:buNone/>
            </a:pPr>
            <a:r>
              <a:rPr lang="en-US" altLang="zh-CN" sz="900" dirty="0"/>
              <a:t>  </a:t>
            </a: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sz="900" b="1" dirty="0"/>
              <a:t> </a:t>
            </a:r>
            <a:r>
              <a:rPr lang="en-US" altLang="zh-CN" sz="900" b="1" dirty="0" smtClean="0"/>
              <a:t>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private</a:t>
            </a:r>
            <a:r>
              <a:rPr lang="en-US" altLang="zh-CN" sz="900" b="1" dirty="0" smtClean="0"/>
              <a:t> </a:t>
            </a:r>
            <a:r>
              <a:rPr lang="en-US" altLang="zh-CN" sz="900" b="1" dirty="0" err="1">
                <a:solidFill>
                  <a:srgbClr val="FF0000"/>
                </a:solidFill>
              </a:rPr>
              <a:t>def</a:t>
            </a:r>
            <a:r>
              <a:rPr lang="en-US" altLang="zh-CN" sz="900" b="1" dirty="0">
                <a:solidFill>
                  <a:srgbClr val="FF0000"/>
                </a:solidFill>
              </a:rPr>
              <a:t> </a:t>
            </a:r>
            <a:r>
              <a:rPr lang="en-US" altLang="zh-CN" sz="900" b="1" dirty="0" err="1"/>
              <a:t>gcd</a:t>
            </a:r>
            <a:r>
              <a:rPr lang="en-US" altLang="zh-CN" sz="900" b="1" dirty="0"/>
              <a:t>(a: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, b: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): </a:t>
            </a:r>
            <a:r>
              <a:rPr lang="en-US" altLang="zh-CN" sz="900" b="1" dirty="0" err="1"/>
              <a:t>Int</a:t>
            </a:r>
            <a:r>
              <a:rPr lang="en-US" altLang="zh-CN" sz="900" b="1" dirty="0"/>
              <a:t> </a:t>
            </a:r>
            <a:r>
              <a:rPr lang="en-US" altLang="zh-CN" sz="900" b="1" dirty="0" smtClean="0"/>
              <a:t>= if </a:t>
            </a:r>
            <a:r>
              <a:rPr lang="en-US" altLang="zh-CN" sz="900" b="1" dirty="0"/>
              <a:t>(b == 0) a else </a:t>
            </a:r>
            <a:r>
              <a:rPr lang="en-US" altLang="zh-CN" sz="900" b="1" dirty="0" err="1"/>
              <a:t>gcd</a:t>
            </a:r>
            <a:r>
              <a:rPr lang="en-US" altLang="zh-CN" sz="900" b="1" dirty="0"/>
              <a:t>(b, a % b)</a:t>
            </a:r>
          </a:p>
          <a:p>
            <a:pPr marL="0" indent="0">
              <a:buNone/>
            </a:pPr>
            <a:r>
              <a:rPr lang="en-US" altLang="zh-CN" sz="900" dirty="0"/>
              <a:t>}</a:t>
            </a:r>
            <a:endParaRPr lang="zh-CN" altLang="en-US" sz="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304800" y="1371600"/>
            <a:ext cx="12192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constructor</a:t>
            </a:r>
            <a:endParaRPr lang="zh-CN" altLang="en-US" sz="1100" dirty="0"/>
          </a:p>
        </p:txBody>
      </p:sp>
      <p:sp>
        <p:nvSpPr>
          <p:cNvPr id="8" name="Oval Callout 7"/>
          <p:cNvSpPr/>
          <p:nvPr/>
        </p:nvSpPr>
        <p:spPr>
          <a:xfrm>
            <a:off x="1905000" y="2794210"/>
            <a:ext cx="1219200" cy="253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constructor</a:t>
            </a:r>
            <a:endParaRPr lang="zh-CN" altLang="en-US" sz="1100" dirty="0"/>
          </a:p>
        </p:txBody>
      </p:sp>
      <p:sp>
        <p:nvSpPr>
          <p:cNvPr id="11" name="Oval Callout 10"/>
          <p:cNvSpPr/>
          <p:nvPr/>
        </p:nvSpPr>
        <p:spPr>
          <a:xfrm>
            <a:off x="1752600" y="1905000"/>
            <a:ext cx="15240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private field</a:t>
            </a:r>
            <a:endParaRPr lang="zh-CN" altLang="en-US" sz="1100" dirty="0"/>
          </a:p>
        </p:txBody>
      </p:sp>
      <p:sp>
        <p:nvSpPr>
          <p:cNvPr id="12" name="Oval Callout 11"/>
          <p:cNvSpPr/>
          <p:nvPr/>
        </p:nvSpPr>
        <p:spPr>
          <a:xfrm>
            <a:off x="1676400" y="2286000"/>
            <a:ext cx="1219200" cy="228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public field</a:t>
            </a:r>
            <a:endParaRPr lang="zh-CN" altLang="en-US" sz="1100" dirty="0"/>
          </a:p>
        </p:txBody>
      </p:sp>
      <p:sp>
        <p:nvSpPr>
          <p:cNvPr id="14" name="Oval Callout 13"/>
          <p:cNvSpPr/>
          <p:nvPr/>
        </p:nvSpPr>
        <p:spPr>
          <a:xfrm>
            <a:off x="6477000" y="3043592"/>
            <a:ext cx="1654968" cy="253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p</a:t>
            </a:r>
            <a:r>
              <a:rPr lang="en-US" altLang="zh-CN" sz="1100" b="1" dirty="0" smtClean="0"/>
              <a:t>ublic method</a:t>
            </a:r>
            <a:endParaRPr lang="zh-CN" altLang="en-US" sz="1100" dirty="0"/>
          </a:p>
        </p:txBody>
      </p:sp>
      <p:sp>
        <p:nvSpPr>
          <p:cNvPr id="15" name="Oval Callout 14"/>
          <p:cNvSpPr/>
          <p:nvPr/>
        </p:nvSpPr>
        <p:spPr>
          <a:xfrm>
            <a:off x="3581400" y="5202382"/>
            <a:ext cx="1654968" cy="25379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private method</a:t>
            </a:r>
            <a:endParaRPr lang="zh-CN" altLang="en-US" sz="1100" dirty="0"/>
          </a:p>
        </p:txBody>
      </p:sp>
      <p:sp>
        <p:nvSpPr>
          <p:cNvPr id="16" name="Oval Callout 15"/>
          <p:cNvSpPr/>
          <p:nvPr/>
        </p:nvSpPr>
        <p:spPr>
          <a:xfrm>
            <a:off x="945572" y="533400"/>
            <a:ext cx="2680855" cy="61264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Immutable Objects</a:t>
            </a:r>
          </a:p>
          <a:p>
            <a:pPr algn="ctr"/>
            <a:r>
              <a:rPr lang="en-US" altLang="zh-CN" sz="1600" dirty="0" smtClean="0"/>
              <a:t>Functional Objects</a:t>
            </a:r>
            <a:endParaRPr lang="zh-CN" altLang="en-US" sz="1600" dirty="0"/>
          </a:p>
        </p:txBody>
      </p:sp>
      <p:sp>
        <p:nvSpPr>
          <p:cNvPr id="17" name="Oval Callout 16"/>
          <p:cNvSpPr/>
          <p:nvPr/>
        </p:nvSpPr>
        <p:spPr>
          <a:xfrm>
            <a:off x="3774734" y="1741995"/>
            <a:ext cx="3581400" cy="763524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def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zh-CN" dirty="0" err="1"/>
              <a:t>parameterless</a:t>
            </a:r>
            <a:r>
              <a:rPr lang="en-US" altLang="zh-CN" dirty="0"/>
              <a:t> methods</a:t>
            </a:r>
            <a:endParaRPr lang="zh-CN" alt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1600200" y="1371600"/>
            <a:ext cx="1219200" cy="228600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/>
              <a:t>parameter</a:t>
            </a:r>
            <a:endParaRPr lang="zh-CN" altLang="en-US" sz="1100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5867400" y="4876800"/>
            <a:ext cx="2667000" cy="6858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c</a:t>
            </a:r>
            <a:r>
              <a:rPr lang="en-US" altLang="zh-CN" sz="1050" b="1" dirty="0" smtClean="0"/>
              <a:t>lass Rational(n</a:t>
            </a:r>
            <a:r>
              <a:rPr lang="en-US" altLang="zh-CN" sz="1050" b="1" dirty="0"/>
              <a:t>: </a:t>
            </a:r>
            <a:r>
              <a:rPr lang="en-US" altLang="zh-CN" sz="1050" b="1" dirty="0" err="1"/>
              <a:t>Int</a:t>
            </a:r>
            <a:r>
              <a:rPr lang="en-US" altLang="zh-CN" sz="1050" b="1" dirty="0"/>
              <a:t>, d: </a:t>
            </a:r>
            <a:r>
              <a:rPr lang="en-US" altLang="zh-CN" sz="1050" b="1" dirty="0" err="1"/>
              <a:t>Int</a:t>
            </a:r>
            <a:r>
              <a:rPr lang="en-US" altLang="zh-CN" sz="1050" b="1" dirty="0" smtClean="0"/>
              <a:t>)</a:t>
            </a:r>
          </a:p>
          <a:p>
            <a:pPr algn="ctr"/>
            <a:r>
              <a:rPr lang="en-US" altLang="zh-CN" sz="1050" b="1" dirty="0" smtClean="0"/>
              <a:t>class Rational(</a:t>
            </a:r>
            <a:r>
              <a:rPr lang="en-US" altLang="zh-CN" sz="1050" b="1" dirty="0" err="1" smtClean="0"/>
              <a:t>val</a:t>
            </a:r>
            <a:r>
              <a:rPr lang="en-US" altLang="zh-CN" sz="1050" b="1" dirty="0" smtClean="0"/>
              <a:t> n</a:t>
            </a:r>
            <a:r>
              <a:rPr lang="en-US" altLang="zh-CN" sz="1050" b="1" dirty="0"/>
              <a:t>: </a:t>
            </a:r>
            <a:r>
              <a:rPr lang="en-US" altLang="zh-CN" sz="1050" b="1" dirty="0" err="1"/>
              <a:t>Int</a:t>
            </a:r>
            <a:r>
              <a:rPr lang="en-US" altLang="zh-CN" sz="1050" b="1" dirty="0"/>
              <a:t>, </a:t>
            </a:r>
            <a:r>
              <a:rPr lang="en-US" altLang="zh-CN" sz="1050" b="1" dirty="0" smtClean="0"/>
              <a:t>private </a:t>
            </a:r>
            <a:r>
              <a:rPr lang="en-US" altLang="zh-CN" sz="1050" b="1" dirty="0" err="1" smtClean="0"/>
              <a:t>var</a:t>
            </a:r>
            <a:r>
              <a:rPr lang="en-US" altLang="zh-CN" sz="1050" b="1" dirty="0" smtClean="0"/>
              <a:t> d</a:t>
            </a:r>
            <a:r>
              <a:rPr lang="en-US" altLang="zh-CN" sz="1050" b="1" dirty="0"/>
              <a:t>: </a:t>
            </a:r>
            <a:r>
              <a:rPr lang="en-US" altLang="zh-CN" sz="1050" b="1" dirty="0" err="1"/>
              <a:t>Int</a:t>
            </a:r>
            <a:r>
              <a:rPr lang="en-US" altLang="zh-CN" sz="1050" b="1" dirty="0" smtClean="0"/>
              <a:t>)</a:t>
            </a:r>
          </a:p>
          <a:p>
            <a:pPr algn="ctr"/>
            <a:r>
              <a:rPr lang="en-US" altLang="zh-CN" sz="1050" b="1" dirty="0" smtClean="0"/>
              <a:t> case class </a:t>
            </a:r>
            <a:r>
              <a:rPr lang="en-US" altLang="zh-CN" sz="1050" b="1" dirty="0"/>
              <a:t>Rational(n: </a:t>
            </a:r>
            <a:r>
              <a:rPr lang="en-US" altLang="zh-CN" sz="1050" b="1" dirty="0" err="1"/>
              <a:t>Int</a:t>
            </a:r>
            <a:r>
              <a:rPr lang="en-US" altLang="zh-CN" sz="1050" b="1" dirty="0"/>
              <a:t>, d: </a:t>
            </a:r>
            <a:r>
              <a:rPr lang="en-US" altLang="zh-CN" sz="1050" b="1" dirty="0" err="1"/>
              <a:t>Int</a:t>
            </a:r>
            <a:r>
              <a:rPr lang="en-US" altLang="zh-CN" sz="1050" b="1" dirty="0"/>
              <a:t>) 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class.2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Time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private[this]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var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h = 12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private[this] </a:t>
            </a:r>
            <a:r>
              <a:rPr lang="en-US" altLang="zh-CN" b="1" dirty="0" err="1">
                <a:solidFill>
                  <a:srgbClr val="FF0000"/>
                </a:solidFill>
              </a:rPr>
              <a:t>var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m = 0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private[this] </a:t>
            </a:r>
            <a:r>
              <a:rPr lang="en-US" altLang="zh-CN" b="1" dirty="0" err="1">
                <a:solidFill>
                  <a:srgbClr val="FF0000"/>
                </a:solidFill>
              </a:rPr>
              <a:t>var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s: </a:t>
            </a:r>
            <a:r>
              <a:rPr lang="en-US" altLang="zh-CN" b="1" dirty="0" err="1"/>
              <a:t>Int</a:t>
            </a:r>
            <a:r>
              <a:rPr lang="en-US" altLang="zh-CN" b="1" dirty="0"/>
              <a:t> = 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/>
              <a:t> hour: </a:t>
            </a:r>
            <a:r>
              <a:rPr lang="en-US" altLang="zh-CN" b="1" dirty="0" err="1"/>
              <a:t>Int</a:t>
            </a:r>
            <a:r>
              <a:rPr lang="en-US" altLang="zh-CN" b="1" dirty="0"/>
              <a:t> = h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hour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en-US" altLang="zh-CN" b="1" dirty="0"/>
              <a:t>=(x: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h = x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minute: </a:t>
            </a:r>
            <a:r>
              <a:rPr lang="en-US" altLang="zh-CN" b="1" dirty="0" err="1"/>
              <a:t>Int</a:t>
            </a:r>
            <a:r>
              <a:rPr lang="en-US" altLang="zh-CN" b="1" dirty="0"/>
              <a:t> = m</a:t>
            </a:r>
          </a:p>
          <a:p>
            <a:pPr marL="0" indent="0">
              <a:buNone/>
            </a:pPr>
            <a:r>
              <a:rPr lang="de-DE" altLang="zh-CN" dirty="0"/>
              <a:t>  </a:t>
            </a:r>
            <a:r>
              <a:rPr lang="de-DE" altLang="zh-CN" b="1" dirty="0" err="1">
                <a:solidFill>
                  <a:srgbClr val="FF0000"/>
                </a:solidFill>
              </a:rPr>
              <a:t>def</a:t>
            </a:r>
            <a:r>
              <a:rPr lang="de-DE" altLang="zh-CN" b="1" dirty="0">
                <a:solidFill>
                  <a:srgbClr val="FF0000"/>
                </a:solidFill>
              </a:rPr>
              <a:t> </a:t>
            </a:r>
            <a:r>
              <a:rPr lang="de-DE" altLang="zh-CN" b="1" dirty="0" err="1"/>
              <a:t>minute</a:t>
            </a:r>
            <a:r>
              <a:rPr lang="de-DE" altLang="zh-CN" b="1" dirty="0">
                <a:solidFill>
                  <a:srgbClr val="FF0000"/>
                </a:solidFill>
              </a:rPr>
              <a:t>_</a:t>
            </a:r>
            <a:r>
              <a:rPr lang="de-DE" altLang="zh-CN" b="1" dirty="0"/>
              <a:t>=(x: </a:t>
            </a:r>
            <a:r>
              <a:rPr lang="de-DE" altLang="zh-CN" b="1" dirty="0" err="1"/>
              <a:t>Int</a:t>
            </a:r>
            <a:r>
              <a:rPr lang="de-DE" altLang="zh-CN" b="1" dirty="0"/>
              <a:t>) { m = x }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second: </a:t>
            </a:r>
            <a:r>
              <a:rPr lang="en-US" altLang="zh-CN" b="1" dirty="0" err="1"/>
              <a:t>Int</a:t>
            </a:r>
            <a:r>
              <a:rPr lang="en-US" altLang="zh-CN" b="1" dirty="0"/>
              <a:t> = 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def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second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en-US" altLang="zh-CN" b="1" dirty="0"/>
              <a:t>=(x: </a:t>
            </a:r>
            <a:r>
              <a:rPr lang="en-US" altLang="zh-CN" b="1" dirty="0" err="1"/>
              <a:t>Int</a:t>
            </a:r>
            <a:r>
              <a:rPr lang="en-US" altLang="zh-CN" b="1" dirty="0"/>
              <a:t>) { s = x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3733800" y="1447800"/>
            <a:ext cx="17526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private field</a:t>
            </a:r>
            <a:endParaRPr lang="zh-CN" altLang="en-US" sz="1600" dirty="0"/>
          </a:p>
        </p:txBody>
      </p:sp>
      <p:sp>
        <p:nvSpPr>
          <p:cNvPr id="7" name="Oval Callout 6"/>
          <p:cNvSpPr/>
          <p:nvPr/>
        </p:nvSpPr>
        <p:spPr>
          <a:xfrm>
            <a:off x="4267200" y="3474657"/>
            <a:ext cx="17526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getter</a:t>
            </a:r>
            <a:endParaRPr lang="zh-CN" altLang="en-US" sz="1600" dirty="0"/>
          </a:p>
        </p:txBody>
      </p:sp>
      <p:sp>
        <p:nvSpPr>
          <p:cNvPr id="8" name="Oval Callout 7"/>
          <p:cNvSpPr/>
          <p:nvPr/>
        </p:nvSpPr>
        <p:spPr>
          <a:xfrm>
            <a:off x="4359774" y="4648200"/>
            <a:ext cx="1752600" cy="533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setter</a:t>
            </a:r>
            <a:endParaRPr lang="zh-CN" altLang="en-US" sz="1600" dirty="0"/>
          </a:p>
        </p:txBody>
      </p:sp>
      <p:sp>
        <p:nvSpPr>
          <p:cNvPr id="9" name="Oval Callout 8"/>
          <p:cNvSpPr/>
          <p:nvPr/>
        </p:nvSpPr>
        <p:spPr>
          <a:xfrm>
            <a:off x="4359774" y="2362200"/>
            <a:ext cx="2269626" cy="5334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initializing </a:t>
            </a:r>
            <a:r>
              <a:rPr lang="en-US" altLang="zh-CN" sz="1600" dirty="0" smtClean="0"/>
              <a:t>value</a:t>
            </a:r>
            <a:br>
              <a:rPr lang="en-US" altLang="zh-CN" sz="1600" dirty="0" smtClean="0"/>
            </a:br>
            <a:r>
              <a:rPr lang="en-US" altLang="zh-CN" sz="1600" dirty="0" smtClean="0"/>
              <a:t>0, false, null</a:t>
            </a:r>
            <a:endParaRPr lang="zh-CN" altLang="en-US" sz="1600" dirty="0"/>
          </a:p>
        </p:txBody>
      </p:sp>
      <p:sp>
        <p:nvSpPr>
          <p:cNvPr id="10" name="Oval Callout 9"/>
          <p:cNvSpPr/>
          <p:nvPr/>
        </p:nvSpPr>
        <p:spPr>
          <a:xfrm>
            <a:off x="914400" y="854838"/>
            <a:ext cx="2680855" cy="61264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</a:t>
            </a:r>
            <a:r>
              <a:rPr lang="en-US" altLang="zh-CN" sz="1600" dirty="0" smtClean="0"/>
              <a:t>utable Objects</a:t>
            </a:r>
          </a:p>
          <a:p>
            <a:pPr algn="ctr"/>
            <a:r>
              <a:rPr lang="en-US" altLang="zh-CN" sz="1600" dirty="0" err="1" smtClean="0"/>
              <a:t>Stateful</a:t>
            </a:r>
            <a:r>
              <a:rPr lang="en-US" altLang="zh-CN" sz="1600" dirty="0" smtClean="0"/>
              <a:t> Objects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lass.3 case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sealed</a:t>
            </a:r>
            <a:r>
              <a:rPr lang="en-US" altLang="zh-CN" sz="2000" b="1" dirty="0"/>
              <a:t> abstract class </a:t>
            </a:r>
            <a:r>
              <a:rPr lang="en-US" altLang="zh-CN" sz="2000" b="1" dirty="0" err="1"/>
              <a:t>Expr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 class </a:t>
            </a:r>
            <a:r>
              <a:rPr lang="en-US" altLang="zh-CN" sz="2000" b="1" dirty="0" err="1"/>
              <a:t>Var</a:t>
            </a:r>
            <a:r>
              <a:rPr lang="en-US" altLang="zh-CN" sz="2000" b="1" dirty="0"/>
              <a:t>(name: String) extends </a:t>
            </a:r>
            <a:r>
              <a:rPr lang="en-US" altLang="zh-CN" sz="2000" b="1" dirty="0" err="1"/>
              <a:t>Expr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 class </a:t>
            </a:r>
            <a:r>
              <a:rPr lang="en-US" altLang="zh-CN" sz="2000" b="1" dirty="0"/>
              <a:t>Number(</a:t>
            </a:r>
            <a:r>
              <a:rPr lang="en-US" altLang="zh-CN" sz="2000" b="1" dirty="0" err="1"/>
              <a:t>num</a:t>
            </a:r>
            <a:r>
              <a:rPr lang="en-US" altLang="zh-CN" sz="2000" b="1" dirty="0"/>
              <a:t>: Double) extends </a:t>
            </a:r>
            <a:r>
              <a:rPr lang="en-US" altLang="zh-CN" sz="2000" b="1" dirty="0" err="1"/>
              <a:t>Expr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 class </a:t>
            </a:r>
            <a:r>
              <a:rPr lang="en-US" altLang="zh-CN" sz="2000" b="1" dirty="0" err="1"/>
              <a:t>UnOp</a:t>
            </a:r>
            <a:r>
              <a:rPr lang="en-US" altLang="zh-CN" sz="2000" b="1" dirty="0"/>
              <a:t>(operator: String, </a:t>
            </a:r>
            <a:r>
              <a:rPr lang="en-US" altLang="zh-CN" sz="2000" b="1" dirty="0" err="1"/>
              <a:t>arg</a:t>
            </a:r>
            <a:r>
              <a:rPr lang="en-US" altLang="zh-CN" sz="2000" b="1" dirty="0"/>
              <a:t>: </a:t>
            </a:r>
            <a:r>
              <a:rPr lang="en-US" altLang="zh-CN" sz="2000" b="1" dirty="0" err="1"/>
              <a:t>Expr</a:t>
            </a:r>
            <a:r>
              <a:rPr lang="en-US" altLang="zh-CN" sz="2000" b="1" dirty="0"/>
              <a:t>) extends </a:t>
            </a:r>
            <a:r>
              <a:rPr lang="en-US" altLang="zh-CN" sz="2000" b="1" dirty="0" err="1"/>
              <a:t>Expr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 class </a:t>
            </a:r>
            <a:r>
              <a:rPr lang="en-US" altLang="zh-CN" sz="2000" b="1" dirty="0" err="1"/>
              <a:t>BinOp</a:t>
            </a:r>
            <a:r>
              <a:rPr lang="en-US" altLang="zh-CN" sz="2000" b="1" dirty="0"/>
              <a:t>(operator: String, left: </a:t>
            </a:r>
            <a:r>
              <a:rPr lang="en-US" altLang="zh-CN" sz="2000" b="1" dirty="0" err="1"/>
              <a:t>Expr</a:t>
            </a:r>
            <a:r>
              <a:rPr lang="en-US" altLang="zh-CN" sz="2000" b="1" dirty="0"/>
              <a:t>, right: </a:t>
            </a:r>
            <a:r>
              <a:rPr lang="en-US" altLang="zh-CN" sz="2000" b="1" dirty="0" err="1"/>
              <a:t>Expr</a:t>
            </a:r>
            <a:r>
              <a:rPr lang="en-US" altLang="zh-CN" sz="2000" b="1" dirty="0"/>
              <a:t>) extends </a:t>
            </a:r>
            <a:r>
              <a:rPr lang="en-US" altLang="zh-CN" sz="2000" b="1" dirty="0" err="1" smtClean="0"/>
              <a:t>Expr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48400"/>
            <a:ext cx="1785937" cy="5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81001" y="838200"/>
            <a:ext cx="1905000" cy="62928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</a:t>
            </a:r>
            <a:r>
              <a:rPr lang="en-US" altLang="zh-CN" sz="1600" dirty="0" smtClean="0"/>
              <a:t>ase class</a:t>
            </a:r>
          </a:p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ealed class</a:t>
            </a:r>
            <a:endParaRPr lang="zh-CN" alt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709737" y="4876800"/>
            <a:ext cx="73152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Case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factory method: no </a:t>
            </a:r>
            <a:r>
              <a:rPr lang="en-US" altLang="zh-CN" sz="1200" dirty="0"/>
              <a:t>new </a:t>
            </a:r>
            <a:r>
              <a:rPr lang="en-US" altLang="zh-CN" sz="1200" dirty="0" smtClean="0"/>
              <a:t>need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all arguments in the parameter list of a case class implicitly get a </a:t>
            </a:r>
            <a:r>
              <a:rPr lang="en-US" altLang="zh-CN" sz="1200" dirty="0" err="1"/>
              <a:t>val</a:t>
            </a:r>
            <a:r>
              <a:rPr lang="en-US" altLang="zh-CN" sz="1200" dirty="0"/>
              <a:t> prefix, so they are maintained as </a:t>
            </a:r>
            <a:r>
              <a:rPr lang="en-US" altLang="zh-CN" sz="1200" dirty="0" smtClean="0"/>
              <a:t>fields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the compiler adds “natural” implementations of methods </a:t>
            </a:r>
            <a:r>
              <a:rPr lang="en-US" altLang="zh-CN" sz="1200" dirty="0" err="1"/>
              <a:t>toString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hashCode</a:t>
            </a:r>
            <a:r>
              <a:rPr lang="en-US" altLang="zh-CN" sz="1200" dirty="0"/>
              <a:t>, and equals to your </a:t>
            </a:r>
            <a:r>
              <a:rPr lang="en-US" altLang="zh-CN" sz="1200" dirty="0" smtClean="0"/>
              <a:t>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the compiler adds a copy method to your class for making modified copies.</a:t>
            </a:r>
            <a:endParaRPr lang="zh-CN" alt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3859121"/>
            <a:ext cx="541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Sealed Class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dirty="0" smtClean="0"/>
              <a:t>A </a:t>
            </a:r>
            <a:r>
              <a:rPr lang="en-US" altLang="zh-CN" sz="1100" dirty="0"/>
              <a:t>sealed class cannot have any new subclasses added except the ones in the same file.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16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3068</Words>
  <Application>Microsoft Office PowerPoint</Application>
  <PresentationFormat>On-screen Show (4:3)</PresentationFormat>
  <Paragraphs>499</Paragraphs>
  <Slides>28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Scala at a glance</vt:lpstr>
      <vt:lpstr>PowerPoint Presentation</vt:lpstr>
      <vt:lpstr>PowerPoint Presentation</vt:lpstr>
      <vt:lpstr>Outline</vt:lpstr>
      <vt:lpstr>Statically Typed</vt:lpstr>
      <vt:lpstr>OOP</vt:lpstr>
      <vt:lpstr>class.1</vt:lpstr>
      <vt:lpstr>class.2</vt:lpstr>
      <vt:lpstr>class.3 case class</vt:lpstr>
      <vt:lpstr>Object</vt:lpstr>
      <vt:lpstr>trait</vt:lpstr>
      <vt:lpstr>trait.1 Rich Interface</vt:lpstr>
      <vt:lpstr>trait.2 Stackable Modifications</vt:lpstr>
      <vt:lpstr>trait.3 Multiple Views</vt:lpstr>
      <vt:lpstr>trait.4 DI with self-type annotation</vt:lpstr>
      <vt:lpstr>OOP v.s. FP</vt:lpstr>
      <vt:lpstr>OOP v.s. FP</vt:lpstr>
      <vt:lpstr>FP</vt:lpstr>
      <vt:lpstr>First-class &amp; Higher-order</vt:lpstr>
      <vt:lpstr>Currying &amp; Partial function application</vt:lpstr>
      <vt:lpstr>Lazy Evaluation</vt:lpstr>
      <vt:lpstr>Continuations</vt:lpstr>
      <vt:lpstr>Closures</vt:lpstr>
      <vt:lpstr>Recursion</vt:lpstr>
      <vt:lpstr>Pattern Matching</vt:lpstr>
      <vt:lpstr>Decorators</vt:lpstr>
      <vt:lpstr>Advanced Features</vt:lpstr>
      <vt:lpstr>Thank You!!!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Shi,Dongjie</dc:creator>
  <cp:lastModifiedBy>Shi, Dongjie</cp:lastModifiedBy>
  <cp:revision>186</cp:revision>
  <dcterms:created xsi:type="dcterms:W3CDTF">2006-08-16T00:00:00Z</dcterms:created>
  <dcterms:modified xsi:type="dcterms:W3CDTF">2013-11-07T09:24:20Z</dcterms:modified>
</cp:coreProperties>
</file>