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9" r:id="rId9"/>
    <p:sldId id="270" r:id="rId10"/>
    <p:sldId id="287" r:id="rId11"/>
    <p:sldId id="288" r:id="rId12"/>
    <p:sldId id="289" r:id="rId13"/>
    <p:sldId id="290" r:id="rId14"/>
    <p:sldId id="291" r:id="rId15"/>
    <p:sldId id="292" r:id="rId16"/>
    <p:sldId id="293" r:id="rId17"/>
    <p:sldId id="294" r:id="rId18"/>
    <p:sldId id="295" r:id="rId19"/>
    <p:sldId id="296" r:id="rId20"/>
    <p:sldId id="297" r:id="rId21"/>
    <p:sldId id="318" r:id="rId22"/>
    <p:sldId id="298" r:id="rId23"/>
    <p:sldId id="299" r:id="rId24"/>
    <p:sldId id="300" r:id="rId25"/>
    <p:sldId id="301" r:id="rId26"/>
    <p:sldId id="302" r:id="rId27"/>
    <p:sldId id="303" r:id="rId28"/>
    <p:sldId id="304" r:id="rId29"/>
    <p:sldId id="305" r:id="rId30"/>
    <p:sldId id="306" r:id="rId31"/>
    <p:sldId id="307" r:id="rId32"/>
    <p:sldId id="308" r:id="rId33"/>
    <p:sldId id="312" r:id="rId34"/>
    <p:sldId id="313" r:id="rId35"/>
    <p:sldId id="317" r:id="rId3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40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175127" y="478358"/>
            <a:ext cx="2793745" cy="697230"/>
          </a:xfrm>
          <a:prstGeom prst="rect">
            <a:avLst/>
          </a:prstGeom>
        </p:spPr>
        <p:txBody>
          <a:bodyPr wrap="square" lIns="0" tIns="0" rIns="0" bIns="0">
            <a:spAutoFit/>
          </a:bodyPr>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96900" y="1621281"/>
            <a:ext cx="7950199" cy="378079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1789" y="269570"/>
            <a:ext cx="8042275" cy="566822"/>
          </a:xfrm>
          <a:prstGeom prst="rect">
            <a:avLst/>
          </a:prstGeom>
        </p:spPr>
        <p:txBody>
          <a:bodyPr vert="horz" wrap="square" lIns="0" tIns="12700" rIns="0" bIns="0" rtlCol="0">
            <a:spAutoFit/>
          </a:bodyPr>
          <a:lstStyle/>
          <a:p>
            <a:pPr marL="1853564" marR="5080" indent="-1841500">
              <a:lnSpc>
                <a:spcPct val="100000"/>
              </a:lnSpc>
              <a:spcBef>
                <a:spcPts val="100"/>
              </a:spcBef>
            </a:pPr>
            <a:r>
              <a:rPr lang="en-US" sz="3600" spc="-15" dirty="0" smtClean="0"/>
              <a:t>Court Case Management Software</a:t>
            </a:r>
            <a:endParaRPr sz="3600" dirty="0"/>
          </a:p>
        </p:txBody>
      </p:sp>
      <p:sp>
        <p:nvSpPr>
          <p:cNvPr id="3" name="object 3"/>
          <p:cNvSpPr txBox="1"/>
          <p:nvPr/>
        </p:nvSpPr>
        <p:spPr>
          <a:xfrm>
            <a:off x="535940" y="2559837"/>
            <a:ext cx="8379460" cy="2853345"/>
          </a:xfrm>
          <a:prstGeom prst="rect">
            <a:avLst/>
          </a:prstGeom>
        </p:spPr>
        <p:txBody>
          <a:bodyPr vert="horz" wrap="square" lIns="0" tIns="97790" rIns="0" bIns="0" rtlCol="0">
            <a:spAutoFit/>
          </a:bodyPr>
          <a:lstStyle/>
          <a:p>
            <a:pPr marL="12700">
              <a:lnSpc>
                <a:spcPct val="100000"/>
              </a:lnSpc>
              <a:spcBef>
                <a:spcPts val="770"/>
              </a:spcBef>
            </a:pPr>
            <a:r>
              <a:rPr sz="2000" spc="-5" dirty="0">
                <a:latin typeface="Times New Roman"/>
                <a:cs typeface="Times New Roman"/>
              </a:rPr>
              <a:t>Guided</a:t>
            </a:r>
            <a:r>
              <a:rPr sz="2000" spc="-10" dirty="0">
                <a:latin typeface="Times New Roman"/>
                <a:cs typeface="Times New Roman"/>
              </a:rPr>
              <a:t> </a:t>
            </a:r>
            <a:r>
              <a:rPr sz="2000" spc="-5" dirty="0">
                <a:latin typeface="Times New Roman"/>
                <a:cs typeface="Times New Roman"/>
              </a:rPr>
              <a:t>By:</a:t>
            </a:r>
            <a:endParaRPr sz="2000" dirty="0">
              <a:latin typeface="Times New Roman"/>
              <a:cs typeface="Times New Roman"/>
            </a:endParaRPr>
          </a:p>
          <a:p>
            <a:pPr marL="12700">
              <a:lnSpc>
                <a:spcPct val="100000"/>
              </a:lnSpc>
              <a:spcBef>
                <a:spcPts val="675"/>
              </a:spcBef>
            </a:pPr>
            <a:r>
              <a:rPr lang="en-US" sz="2000" spc="-50" dirty="0" smtClean="0">
                <a:latin typeface="Times New Roman"/>
                <a:cs typeface="Times New Roman"/>
              </a:rPr>
              <a:t>K.VANISHREE AP/IT</a:t>
            </a:r>
            <a:endParaRPr sz="2000" dirty="0" smtClean="0">
              <a:latin typeface="Times New Roman"/>
              <a:cs typeface="Times New Roman"/>
            </a:endParaRPr>
          </a:p>
          <a:p>
            <a:pPr marL="4204335">
              <a:lnSpc>
                <a:spcPct val="100000"/>
              </a:lnSpc>
              <a:spcBef>
                <a:spcPts val="670"/>
              </a:spcBef>
            </a:pPr>
            <a:r>
              <a:rPr sz="2000" spc="-5" dirty="0" smtClean="0">
                <a:latin typeface="Times New Roman"/>
                <a:cs typeface="Times New Roman"/>
              </a:rPr>
              <a:t>Presented</a:t>
            </a:r>
            <a:r>
              <a:rPr sz="2000" spc="-10" dirty="0" smtClean="0">
                <a:latin typeface="Times New Roman"/>
                <a:cs typeface="Times New Roman"/>
              </a:rPr>
              <a:t> </a:t>
            </a:r>
            <a:r>
              <a:rPr sz="2000" spc="-5" dirty="0" smtClean="0">
                <a:latin typeface="Times New Roman"/>
                <a:cs typeface="Times New Roman"/>
              </a:rPr>
              <a:t>By:</a:t>
            </a:r>
            <a:endParaRPr sz="2000" dirty="0" smtClean="0">
              <a:latin typeface="Times New Roman"/>
              <a:cs typeface="Times New Roman"/>
            </a:endParaRPr>
          </a:p>
          <a:p>
            <a:pPr marL="4204335">
              <a:lnSpc>
                <a:spcPct val="100000"/>
              </a:lnSpc>
              <a:spcBef>
                <a:spcPts val="675"/>
              </a:spcBef>
            </a:pPr>
            <a:r>
              <a:rPr lang="en-US" sz="2000" spc="-10" dirty="0" smtClean="0">
                <a:latin typeface="Times New Roman"/>
                <a:cs typeface="Times New Roman"/>
              </a:rPr>
              <a:t>V.PRAVEEN KUMAR(110817205023)</a:t>
            </a:r>
          </a:p>
          <a:p>
            <a:pPr marL="4204335">
              <a:lnSpc>
                <a:spcPct val="100000"/>
              </a:lnSpc>
              <a:spcBef>
                <a:spcPts val="675"/>
              </a:spcBef>
            </a:pPr>
            <a:r>
              <a:rPr lang="en-US" sz="2000" spc="-10" dirty="0" smtClean="0">
                <a:latin typeface="Times New Roman"/>
                <a:cs typeface="Times New Roman"/>
              </a:rPr>
              <a:t>M.RANJITH</a:t>
            </a:r>
            <a:r>
              <a:rPr lang="en-US" sz="2000" spc="-10" dirty="0" smtClean="0">
                <a:latin typeface="Times New Roman"/>
                <a:cs typeface="Times New Roman"/>
              </a:rPr>
              <a:t>(110817205026)</a:t>
            </a:r>
            <a:endParaRPr lang="en-US" sz="2000" spc="-10" dirty="0" smtClean="0">
              <a:latin typeface="Times New Roman"/>
              <a:cs typeface="Times New Roman"/>
            </a:endParaRPr>
          </a:p>
          <a:p>
            <a:pPr marL="4204335">
              <a:lnSpc>
                <a:spcPct val="100000"/>
              </a:lnSpc>
              <a:spcBef>
                <a:spcPts val="675"/>
              </a:spcBef>
            </a:pPr>
            <a:r>
              <a:rPr lang="en-US" sz="2000" spc="-10" dirty="0" smtClean="0">
                <a:latin typeface="Times New Roman"/>
                <a:cs typeface="Times New Roman"/>
              </a:rPr>
              <a:t>R.SATHISH KUMAR(110817205031)</a:t>
            </a:r>
          </a:p>
          <a:p>
            <a:pPr marL="4204335">
              <a:lnSpc>
                <a:spcPct val="100000"/>
              </a:lnSpc>
              <a:spcBef>
                <a:spcPts val="675"/>
              </a:spcBef>
            </a:pPr>
            <a:r>
              <a:rPr lang="en-US" sz="2000" spc="-10" dirty="0" smtClean="0">
                <a:latin typeface="Times New Roman"/>
                <a:cs typeface="Times New Roman"/>
              </a:rPr>
              <a:t>S.SURYA</a:t>
            </a:r>
            <a:r>
              <a:rPr lang="en-US" sz="2000" spc="-10" dirty="0" smtClean="0">
                <a:latin typeface="Times New Roman"/>
                <a:cs typeface="Times New Roman"/>
              </a:rPr>
              <a:t>(110817205034)</a:t>
            </a:r>
            <a:endParaRPr sz="20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0076" y="478358"/>
            <a:ext cx="4867910" cy="697230"/>
          </a:xfrm>
          <a:prstGeom prst="rect">
            <a:avLst/>
          </a:prstGeom>
        </p:spPr>
        <p:txBody>
          <a:bodyPr vert="horz" wrap="square" lIns="0" tIns="13335" rIns="0" bIns="0" rtlCol="0">
            <a:spAutoFit/>
          </a:bodyPr>
          <a:lstStyle/>
          <a:p>
            <a:pPr marL="12700">
              <a:lnSpc>
                <a:spcPct val="100000"/>
              </a:lnSpc>
              <a:spcBef>
                <a:spcPts val="105"/>
              </a:spcBef>
            </a:pPr>
            <a:r>
              <a:rPr dirty="0"/>
              <a:t>System</a:t>
            </a:r>
            <a:r>
              <a:rPr spc="-285" dirty="0"/>
              <a:t> </a:t>
            </a:r>
            <a:r>
              <a:rPr spc="-15" dirty="0"/>
              <a:t>Architecture</a:t>
            </a:r>
          </a:p>
        </p:txBody>
      </p:sp>
      <p:pic>
        <p:nvPicPr>
          <p:cNvPr id="4" name="Picture 3" descr="C:\Users\Praveen Vel\Downloads\system Architecture Court.jpg"/>
          <p:cNvPicPr/>
          <p:nvPr/>
        </p:nvPicPr>
        <p:blipFill>
          <a:blip r:embed="rId2">
            <a:extLst>
              <a:ext uri="{28A0092B-C50C-407E-A947-70E740481C1C}">
                <a14:useLocalDpi xmlns:a14="http://schemas.microsoft.com/office/drawing/2010/main" val="0"/>
              </a:ext>
            </a:extLst>
          </a:blip>
          <a:srcRect/>
          <a:stretch>
            <a:fillRect/>
          </a:stretch>
        </p:blipFill>
        <p:spPr bwMode="auto">
          <a:xfrm>
            <a:off x="533401" y="1428750"/>
            <a:ext cx="7919224" cy="4895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3970">
              <a:lnSpc>
                <a:spcPct val="100000"/>
              </a:lnSpc>
              <a:spcBef>
                <a:spcPts val="105"/>
              </a:spcBef>
            </a:pPr>
            <a:r>
              <a:rPr dirty="0"/>
              <a:t>Description</a:t>
            </a:r>
          </a:p>
        </p:txBody>
      </p:sp>
      <p:sp>
        <p:nvSpPr>
          <p:cNvPr id="3" name="object 3"/>
          <p:cNvSpPr txBox="1"/>
          <p:nvPr/>
        </p:nvSpPr>
        <p:spPr>
          <a:xfrm>
            <a:off x="535940" y="1557273"/>
            <a:ext cx="8025765" cy="4424929"/>
          </a:xfrm>
          <a:prstGeom prst="rect">
            <a:avLst/>
          </a:prstGeom>
        </p:spPr>
        <p:txBody>
          <a:bodyPr vert="horz" wrap="square" lIns="0" tIns="76835" rIns="0" bIns="0" rtlCol="0">
            <a:spAutoFit/>
          </a:bodyPr>
          <a:lstStyle/>
          <a:p>
            <a:pPr marL="342900" indent="-34290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The Petitioner/Advocate must register in this application after which they will get OTP confirmation.</a:t>
            </a:r>
          </a:p>
          <a:p>
            <a:pPr marL="342900" indent="-34290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Once login successfully petitioner can add the case details and hire Advocate.</a:t>
            </a:r>
          </a:p>
          <a:p>
            <a:pPr marL="342900" indent="-34290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The Advocate will submit case details to the court (offline). Then Advocate has to enter CNR number ,court order and next hearing date after receiving those details from court.</a:t>
            </a:r>
          </a:p>
          <a:p>
            <a:pPr marL="342900" indent="-34290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The Advocate will request to the petitioner regarding  payment details.</a:t>
            </a:r>
          </a:p>
          <a:p>
            <a:pPr marL="342900" indent="-34290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Then the system  will show the transaction alert in petitioner dashboard .</a:t>
            </a:r>
          </a:p>
          <a:p>
            <a:pPr marL="342900" indent="-34290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Once petitioner click pay now button the page is redirected to  transaction process.</a:t>
            </a:r>
          </a:p>
          <a:p>
            <a:pPr marL="342900" indent="-34290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If the transaction is success then the application shows invoice to petitioner and also have facility to print invoice.</a:t>
            </a:r>
            <a:endParaRPr lang="en-IN" sz="2000" dirty="0" smtClean="0">
              <a:latin typeface="Times New Roman" panose="02020603050405020304" pitchFamily="18" charset="0"/>
              <a:cs typeface="Times New Roman" panose="02020603050405020304" pitchFamily="18" charset="0"/>
            </a:endParaRPr>
          </a:p>
          <a:p>
            <a:pPr marL="355600" marR="5080" indent="-342900">
              <a:lnSpc>
                <a:spcPts val="2110"/>
              </a:lnSpc>
              <a:spcBef>
                <a:spcPts val="605"/>
              </a:spcBef>
              <a:buFont typeface="Arial"/>
              <a:buChar char="•"/>
              <a:tabLst>
                <a:tab pos="354965" algn="l"/>
                <a:tab pos="355600" algn="l"/>
              </a:tabLst>
            </a:pPr>
            <a:endParaRPr sz="2000" dirty="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3394" y="478358"/>
            <a:ext cx="2077720" cy="697230"/>
          </a:xfrm>
          <a:prstGeom prst="rect">
            <a:avLst/>
          </a:prstGeom>
        </p:spPr>
        <p:txBody>
          <a:bodyPr vert="horz" wrap="square" lIns="0" tIns="13335" rIns="0" bIns="0" rtlCol="0">
            <a:spAutoFit/>
          </a:bodyPr>
          <a:lstStyle/>
          <a:p>
            <a:pPr marL="12700">
              <a:lnSpc>
                <a:spcPct val="100000"/>
              </a:lnSpc>
              <a:spcBef>
                <a:spcPts val="105"/>
              </a:spcBef>
            </a:pPr>
            <a:r>
              <a:rPr dirty="0"/>
              <a:t>Modules</a:t>
            </a:r>
          </a:p>
        </p:txBody>
      </p:sp>
      <p:sp>
        <p:nvSpPr>
          <p:cNvPr id="3" name="object 3"/>
          <p:cNvSpPr txBox="1"/>
          <p:nvPr/>
        </p:nvSpPr>
        <p:spPr>
          <a:xfrm>
            <a:off x="535940" y="1522827"/>
            <a:ext cx="7804150" cy="1921680"/>
          </a:xfrm>
          <a:prstGeom prst="rect">
            <a:avLst/>
          </a:prstGeom>
        </p:spPr>
        <p:txBody>
          <a:bodyPr vert="horz" wrap="square" lIns="0" tIns="109855" rIns="0" bIns="0" rtlCol="0">
            <a:spAutoFit/>
          </a:bodyPr>
          <a:lstStyle/>
          <a:p>
            <a:pPr marL="355600" indent="-342900">
              <a:lnSpc>
                <a:spcPct val="100000"/>
              </a:lnSpc>
              <a:spcBef>
                <a:spcPts val="865"/>
              </a:spcBef>
              <a:buFont typeface="Wingdings"/>
              <a:buChar char=""/>
              <a:tabLst>
                <a:tab pos="355600" algn="l"/>
              </a:tabLst>
            </a:pPr>
            <a:endParaRPr lang="en-US" sz="2400" dirty="0" smtClean="0">
              <a:latin typeface="Times New Roman" panose="02020603050405020304" pitchFamily="18" charset="0"/>
              <a:cs typeface="Times New Roman" panose="02020603050405020304" pitchFamily="18" charset="0"/>
            </a:endParaRPr>
          </a:p>
          <a:p>
            <a:pPr marL="355600" lvl="2" indent="-342900">
              <a:spcBef>
                <a:spcPts val="865"/>
              </a:spcBef>
              <a:buFont typeface="Wingdings"/>
              <a:buChar char=""/>
              <a:tabLst>
                <a:tab pos="355600" algn="l"/>
              </a:tabLst>
            </a:pPr>
            <a:r>
              <a:rPr lang="en-US" sz="2400" dirty="0">
                <a:latin typeface="Times New Roman" panose="02020603050405020304" pitchFamily="18" charset="0"/>
                <a:cs typeface="Times New Roman" panose="02020603050405020304" pitchFamily="18" charset="0"/>
              </a:rPr>
              <a:t>Login Access and Authentication</a:t>
            </a:r>
            <a:endParaRPr lang="en-IN" sz="2400" dirty="0">
              <a:latin typeface="Times New Roman" panose="02020603050405020304" pitchFamily="18" charset="0"/>
              <a:cs typeface="Times New Roman" panose="02020603050405020304" pitchFamily="18" charset="0"/>
            </a:endParaRPr>
          </a:p>
          <a:p>
            <a:pPr marL="355600" indent="-342900">
              <a:lnSpc>
                <a:spcPct val="100000"/>
              </a:lnSpc>
              <a:spcBef>
                <a:spcPts val="865"/>
              </a:spcBef>
              <a:buFont typeface="Wingdings"/>
              <a:buChar char=""/>
              <a:tabLst>
                <a:tab pos="355600" algn="l"/>
              </a:tabLst>
            </a:pPr>
            <a:r>
              <a:rPr lang="en-US" sz="2400" dirty="0" smtClean="0">
                <a:latin typeface="Times New Roman" panose="02020603050405020304" pitchFamily="18" charset="0"/>
                <a:cs typeface="Times New Roman" panose="02020603050405020304" pitchFamily="18" charset="0"/>
              </a:rPr>
              <a:t>Add Case and Hir</a:t>
            </a:r>
            <a:r>
              <a:rPr lang="en-US" sz="2400" dirty="0" smtClean="0">
                <a:latin typeface="Times New Roman" panose="02020603050405020304" pitchFamily="18" charset="0"/>
                <a:cs typeface="Times New Roman" panose="02020603050405020304" pitchFamily="18" charset="0"/>
              </a:rPr>
              <a:t>e Advocate</a:t>
            </a:r>
            <a:r>
              <a:rPr sz="2400" dirty="0" smtClean="0">
                <a:latin typeface="Times New Roman" panose="02020603050405020304" pitchFamily="18" charset="0"/>
                <a:cs typeface="Times New Roman" panose="02020603050405020304" pitchFamily="18" charset="0"/>
              </a:rPr>
              <a:t>.</a:t>
            </a:r>
          </a:p>
          <a:p>
            <a:pPr marL="355600" indent="-342900">
              <a:lnSpc>
                <a:spcPct val="100000"/>
              </a:lnSpc>
              <a:spcBef>
                <a:spcPts val="770"/>
              </a:spcBef>
              <a:buFont typeface="Wingdings"/>
              <a:buChar char=""/>
              <a:tabLst>
                <a:tab pos="355600" algn="l"/>
              </a:tabLst>
            </a:pPr>
            <a:r>
              <a:rPr lang="en-US" sz="2400" dirty="0">
                <a:latin typeface="Times New Roman" panose="02020603050405020304" pitchFamily="18" charset="0"/>
                <a:cs typeface="Times New Roman" panose="02020603050405020304" pitchFamily="18" charset="0"/>
              </a:rPr>
              <a:t>Online Transaction with Invoice</a:t>
            </a:r>
            <a:r>
              <a:rPr sz="2400" spc="-25" dirty="0" smtClean="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1893" y="478358"/>
            <a:ext cx="7903209" cy="690574"/>
          </a:xfrm>
          <a:prstGeom prst="rect">
            <a:avLst/>
          </a:prstGeom>
        </p:spPr>
        <p:txBody>
          <a:bodyPr vert="horz" wrap="square" lIns="0" tIns="13335" rIns="0" bIns="0" rtlCol="0">
            <a:spAutoFit/>
          </a:bodyPr>
          <a:lstStyle/>
          <a:p>
            <a:pPr marL="12700">
              <a:lnSpc>
                <a:spcPct val="100000"/>
              </a:lnSpc>
              <a:spcBef>
                <a:spcPts val="105"/>
              </a:spcBef>
            </a:pPr>
            <a:r>
              <a:rPr lang="en-US" dirty="0">
                <a:latin typeface="Times New Roman" panose="02020603050405020304" pitchFamily="18" charset="0"/>
                <a:cs typeface="Times New Roman" panose="02020603050405020304" pitchFamily="18" charset="0"/>
              </a:rPr>
              <a:t>Login Access and Authentication</a:t>
            </a:r>
            <a:endParaRPr dirty="0"/>
          </a:p>
        </p:txBody>
      </p:sp>
      <p:sp>
        <p:nvSpPr>
          <p:cNvPr id="3" name="object 3"/>
          <p:cNvSpPr txBox="1"/>
          <p:nvPr/>
        </p:nvSpPr>
        <p:spPr>
          <a:xfrm>
            <a:off x="535940" y="1546605"/>
            <a:ext cx="7780655" cy="2240998"/>
          </a:xfrm>
          <a:prstGeom prst="rect">
            <a:avLst/>
          </a:prstGeom>
        </p:spPr>
        <p:txBody>
          <a:bodyPr vert="horz" wrap="square" lIns="0" tIns="85725" rIns="0" bIns="0" rtlCol="0">
            <a:spAutoFit/>
          </a:bodyPr>
          <a:lstStyle/>
          <a:p>
            <a:pPr marL="355600" marR="619125" indent="-342900" algn="just">
              <a:lnSpc>
                <a:spcPts val="2400"/>
              </a:lnSpc>
              <a:spcBef>
                <a:spcPts val="675"/>
              </a:spcBef>
              <a:buFont typeface="Arial"/>
              <a:buChar char="•"/>
              <a:tabLst>
                <a:tab pos="354965" algn="l"/>
                <a:tab pos="355600" algn="l"/>
              </a:tabLst>
            </a:pPr>
            <a:r>
              <a:rPr lang="en-US" sz="2000" dirty="0"/>
              <a:t>In this module user want to get the services of court case management , so the user initially registers with the cloud service provider. admin provides an access code OTP only for the authorized user. User request for the access from the admin to use the data that is present in the cloud. login access is provided with the access code and authenticity is provided by issuing user name and password</a:t>
            </a:r>
            <a:endParaRPr sz="2800" dirty="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6449" y="207086"/>
            <a:ext cx="6536055" cy="627736"/>
          </a:xfrm>
          <a:prstGeom prst="rect">
            <a:avLst/>
          </a:prstGeom>
        </p:spPr>
        <p:txBody>
          <a:bodyPr vert="horz" wrap="square" lIns="0" tIns="12065" rIns="0" bIns="0" rtlCol="0">
            <a:spAutoFit/>
          </a:bodyPr>
          <a:lstStyle/>
          <a:p>
            <a:pPr marL="1112520" marR="5080" indent="-1100455">
              <a:lnSpc>
                <a:spcPct val="100000"/>
              </a:lnSpc>
              <a:spcBef>
                <a:spcPts val="95"/>
              </a:spcBef>
            </a:pPr>
            <a:r>
              <a:rPr lang="en-US" sz="4000" dirty="0">
                <a:latin typeface="Times New Roman" panose="02020603050405020304" pitchFamily="18" charset="0"/>
                <a:cs typeface="Times New Roman" panose="02020603050405020304" pitchFamily="18" charset="0"/>
              </a:rPr>
              <a:t>Add Case and Hire Advocate</a:t>
            </a:r>
            <a:endParaRPr sz="4000" dirty="0"/>
          </a:p>
        </p:txBody>
      </p:sp>
      <p:sp>
        <p:nvSpPr>
          <p:cNvPr id="3" name="object 3"/>
          <p:cNvSpPr txBox="1"/>
          <p:nvPr/>
        </p:nvSpPr>
        <p:spPr>
          <a:xfrm>
            <a:off x="535940" y="1563370"/>
            <a:ext cx="8030845" cy="3106620"/>
          </a:xfrm>
          <a:prstGeom prst="rect">
            <a:avLst/>
          </a:prstGeom>
        </p:spPr>
        <p:txBody>
          <a:bodyPr vert="horz" wrap="square" lIns="0" tIns="74295" rIns="0" bIns="0" rtlCol="0">
            <a:spAutoFit/>
          </a:bodyPr>
          <a:lstStyle/>
          <a:p>
            <a:pPr marL="355600" marR="346075" indent="-342900" algn="just">
              <a:lnSpc>
                <a:spcPct val="80000"/>
              </a:lnSpc>
              <a:spcBef>
                <a:spcPts val="585"/>
              </a:spcBef>
              <a:buFont typeface="Arial"/>
              <a:buChar char="•"/>
              <a:tabLst>
                <a:tab pos="354965" algn="l"/>
                <a:tab pos="355600" algn="l"/>
              </a:tabLst>
            </a:pPr>
            <a:r>
              <a:rPr lang="en-US" sz="2000" dirty="0" smtClean="0">
                <a:latin typeface="Times New Roman"/>
                <a:cs typeface="Times New Roman"/>
              </a:rPr>
              <a:t>In this module once the petitioner / respondent is logged in the dashboard will show here the petitioner / respondent will add case and hire advocate for that case the case adding form will contain respondent name and email, mobile number, address, those field are not required field. Case description is required field that text area to fill entire case details here</a:t>
            </a:r>
          </a:p>
          <a:p>
            <a:pPr marL="355600" marR="346075" indent="-342900" algn="just">
              <a:lnSpc>
                <a:spcPct val="80000"/>
              </a:lnSpc>
              <a:spcBef>
                <a:spcPts val="585"/>
              </a:spcBef>
              <a:buFont typeface="Arial"/>
              <a:buChar char="•"/>
              <a:tabLst>
                <a:tab pos="354965" algn="l"/>
                <a:tab pos="355600" algn="l"/>
              </a:tabLst>
            </a:pPr>
            <a:r>
              <a:rPr lang="en-US" sz="2000" dirty="0" smtClean="0">
                <a:latin typeface="Times New Roman"/>
                <a:cs typeface="Times New Roman"/>
              </a:rPr>
              <a:t>Once the case adding process done it automatically recommend an advocate based on the case details the content based recommendation system will be implemented here to hire advocate for that case it will recommend advocate by practice area and rating, experience, and winning percentage  of previous cases of that advocate is the process of hiring</a:t>
            </a:r>
            <a:endParaRPr sz="2000" dirty="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4514" y="478358"/>
            <a:ext cx="7414895" cy="629018"/>
          </a:xfrm>
          <a:prstGeom prst="rect">
            <a:avLst/>
          </a:prstGeom>
        </p:spPr>
        <p:txBody>
          <a:bodyPr vert="horz" wrap="square" lIns="0" tIns="13335" rIns="0" bIns="0" rtlCol="0">
            <a:spAutoFit/>
          </a:bodyPr>
          <a:lstStyle/>
          <a:p>
            <a:pPr marL="12700">
              <a:lnSpc>
                <a:spcPct val="100000"/>
              </a:lnSpc>
              <a:spcBef>
                <a:spcPts val="105"/>
              </a:spcBef>
            </a:pPr>
            <a:r>
              <a:rPr lang="en-US" sz="4000" dirty="0">
                <a:latin typeface="Times New Roman" panose="02020603050405020304" pitchFamily="18" charset="0"/>
                <a:cs typeface="Times New Roman" panose="02020603050405020304" pitchFamily="18" charset="0"/>
              </a:rPr>
              <a:t>Online Transaction with Invoice</a:t>
            </a:r>
            <a:endParaRPr sz="4000" dirty="0"/>
          </a:p>
        </p:txBody>
      </p:sp>
      <p:sp>
        <p:nvSpPr>
          <p:cNvPr id="3" name="object 3"/>
          <p:cNvSpPr txBox="1"/>
          <p:nvPr/>
        </p:nvSpPr>
        <p:spPr>
          <a:xfrm>
            <a:off x="535940" y="1557273"/>
            <a:ext cx="8608060" cy="2501326"/>
          </a:xfrm>
          <a:prstGeom prst="rect">
            <a:avLst/>
          </a:prstGeom>
        </p:spPr>
        <p:txBody>
          <a:bodyPr vert="horz" wrap="square" lIns="0" tIns="76835" rIns="0" bIns="0" rtlCol="0">
            <a:spAutoFit/>
          </a:bodyPr>
          <a:lstStyle/>
          <a:p>
            <a:pPr marL="355600" marR="809625" indent="-342900" algn="just">
              <a:lnSpc>
                <a:spcPts val="2110"/>
              </a:lnSpc>
              <a:spcBef>
                <a:spcPts val="605"/>
              </a:spcBef>
              <a:buFont typeface="Arial"/>
              <a:buChar char="•"/>
              <a:tabLst>
                <a:tab pos="354965" algn="l"/>
                <a:tab pos="355600" algn="l"/>
              </a:tabLst>
            </a:pPr>
            <a:r>
              <a:rPr lang="en-US" dirty="0" smtClean="0"/>
              <a:t>In </a:t>
            </a:r>
            <a:r>
              <a:rPr lang="en-US" dirty="0"/>
              <a:t>this module once the advocate will work for petitioner so he/she has send request money for their work. The online transaction will be done with help </a:t>
            </a:r>
            <a:r>
              <a:rPr lang="en-US" dirty="0" err="1"/>
              <a:t>razorpay</a:t>
            </a:r>
            <a:r>
              <a:rPr lang="en-US" dirty="0"/>
              <a:t> payment gateway tool the </a:t>
            </a:r>
            <a:r>
              <a:rPr lang="en-US" dirty="0" err="1"/>
              <a:t>api</a:t>
            </a:r>
            <a:r>
              <a:rPr lang="en-US" dirty="0"/>
              <a:t> is called to access online transaction. The transaction will contain all possible type like (credit/debit card, Net banking, </a:t>
            </a:r>
            <a:r>
              <a:rPr lang="en-US" dirty="0" err="1"/>
              <a:t>upi</a:t>
            </a:r>
            <a:r>
              <a:rPr lang="en-US" dirty="0"/>
              <a:t> transaction, wallet transaction, etc…) The petitioner has to select the type of transaction once the type is selected, the transaction processing if the transaction success means it will redirect to success page the petitioner / respondent has a facility to print invoice. if the transaction fail it will redirect to new transaction page</a:t>
            </a:r>
            <a:endParaRPr sz="2200" dirty="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3814" y="478358"/>
            <a:ext cx="2980055" cy="697230"/>
          </a:xfrm>
          <a:prstGeom prst="rect">
            <a:avLst/>
          </a:prstGeom>
        </p:spPr>
        <p:txBody>
          <a:bodyPr vert="horz" wrap="square" lIns="0" tIns="13335" rIns="0" bIns="0" rtlCol="0">
            <a:spAutoFit/>
          </a:bodyPr>
          <a:lstStyle/>
          <a:p>
            <a:pPr marL="12700">
              <a:lnSpc>
                <a:spcPct val="100000"/>
              </a:lnSpc>
              <a:spcBef>
                <a:spcPts val="105"/>
              </a:spcBef>
            </a:pPr>
            <a:r>
              <a:rPr dirty="0"/>
              <a:t>Registration</a:t>
            </a:r>
          </a:p>
        </p:txBody>
      </p:sp>
      <p:pic>
        <p:nvPicPr>
          <p:cNvPr id="4" name="Picture 3"/>
          <p:cNvPicPr/>
          <p:nvPr/>
        </p:nvPicPr>
        <p:blipFill>
          <a:blip r:embed="rId2"/>
          <a:stretch>
            <a:fillRect/>
          </a:stretch>
        </p:blipFill>
        <p:spPr>
          <a:xfrm>
            <a:off x="762000" y="1499552"/>
            <a:ext cx="7786577" cy="444404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59529" y="466166"/>
            <a:ext cx="1426845" cy="697230"/>
          </a:xfrm>
          <a:prstGeom prst="rect">
            <a:avLst/>
          </a:prstGeom>
        </p:spPr>
        <p:txBody>
          <a:bodyPr vert="horz" wrap="square" lIns="0" tIns="13335" rIns="0" bIns="0" rtlCol="0">
            <a:spAutoFit/>
          </a:bodyPr>
          <a:lstStyle/>
          <a:p>
            <a:pPr marL="12700">
              <a:lnSpc>
                <a:spcPct val="100000"/>
              </a:lnSpc>
              <a:spcBef>
                <a:spcPts val="105"/>
              </a:spcBef>
            </a:pPr>
            <a:r>
              <a:rPr dirty="0"/>
              <a:t>Lo</a:t>
            </a:r>
            <a:r>
              <a:rPr spc="10" dirty="0"/>
              <a:t>g</a:t>
            </a:r>
            <a:r>
              <a:rPr dirty="0"/>
              <a:t>in</a:t>
            </a:r>
          </a:p>
        </p:txBody>
      </p:sp>
      <p:pic>
        <p:nvPicPr>
          <p:cNvPr id="4" name="Picture 3"/>
          <p:cNvPicPr/>
          <p:nvPr/>
        </p:nvPicPr>
        <p:blipFill>
          <a:blip r:embed="rId2"/>
          <a:stretch>
            <a:fillRect/>
          </a:stretch>
        </p:blipFill>
        <p:spPr>
          <a:xfrm>
            <a:off x="838200" y="1392554"/>
            <a:ext cx="7543799" cy="447484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69157" y="478358"/>
            <a:ext cx="2807970" cy="697230"/>
          </a:xfrm>
          <a:prstGeom prst="rect">
            <a:avLst/>
          </a:prstGeom>
        </p:spPr>
        <p:txBody>
          <a:bodyPr vert="horz" wrap="square" lIns="0" tIns="13335" rIns="0" bIns="0" rtlCol="0">
            <a:spAutoFit/>
          </a:bodyPr>
          <a:lstStyle/>
          <a:p>
            <a:pPr marL="12700">
              <a:lnSpc>
                <a:spcPct val="100000"/>
              </a:lnSpc>
              <a:spcBef>
                <a:spcPts val="105"/>
              </a:spcBef>
            </a:pPr>
            <a:r>
              <a:rPr lang="en-US" dirty="0" smtClean="0"/>
              <a:t>Add Case</a:t>
            </a:r>
            <a:endParaRPr dirty="0"/>
          </a:p>
        </p:txBody>
      </p:sp>
      <p:pic>
        <p:nvPicPr>
          <p:cNvPr id="4" name="Picture 3"/>
          <p:cNvPicPr/>
          <p:nvPr/>
        </p:nvPicPr>
        <p:blipFill>
          <a:blip r:embed="rId2"/>
          <a:stretch>
            <a:fillRect/>
          </a:stretch>
        </p:blipFill>
        <p:spPr>
          <a:xfrm>
            <a:off x="612846" y="1630044"/>
            <a:ext cx="8049110" cy="41611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59747" y="533400"/>
            <a:ext cx="3424427" cy="690574"/>
          </a:xfrm>
          <a:prstGeom prst="rect">
            <a:avLst/>
          </a:prstGeom>
        </p:spPr>
        <p:txBody>
          <a:bodyPr vert="horz" wrap="square" lIns="0" tIns="13335" rIns="0" bIns="0" rtlCol="0">
            <a:spAutoFit/>
          </a:bodyPr>
          <a:lstStyle/>
          <a:p>
            <a:pPr marL="12700">
              <a:lnSpc>
                <a:spcPct val="100000"/>
              </a:lnSpc>
              <a:spcBef>
                <a:spcPts val="105"/>
              </a:spcBef>
            </a:pPr>
            <a:r>
              <a:rPr lang="en-US" dirty="0" smtClean="0"/>
              <a:t>Case Added</a:t>
            </a:r>
            <a:endParaRPr dirty="0"/>
          </a:p>
        </p:txBody>
      </p:sp>
      <p:pic>
        <p:nvPicPr>
          <p:cNvPr id="4" name="Picture 3"/>
          <p:cNvPicPr/>
          <p:nvPr/>
        </p:nvPicPr>
        <p:blipFill>
          <a:blip r:embed="rId2"/>
          <a:stretch>
            <a:fillRect/>
          </a:stretch>
        </p:blipFill>
        <p:spPr>
          <a:xfrm>
            <a:off x="515927" y="1618296"/>
            <a:ext cx="8312349" cy="43253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78358"/>
            <a:ext cx="1050925" cy="697230"/>
          </a:xfrm>
          <a:prstGeom prst="rect">
            <a:avLst/>
          </a:prstGeom>
        </p:spPr>
        <p:txBody>
          <a:bodyPr vert="horz" wrap="square" lIns="0" tIns="13335" rIns="0" bIns="0" rtlCol="0">
            <a:spAutoFit/>
          </a:bodyPr>
          <a:lstStyle/>
          <a:p>
            <a:pPr marL="12700">
              <a:lnSpc>
                <a:spcPct val="100000"/>
              </a:lnSpc>
              <a:spcBef>
                <a:spcPts val="105"/>
              </a:spcBef>
            </a:pPr>
            <a:r>
              <a:rPr spc="-5" dirty="0"/>
              <a:t>Aim</a:t>
            </a:r>
          </a:p>
        </p:txBody>
      </p:sp>
      <p:sp>
        <p:nvSpPr>
          <p:cNvPr id="3" name="object 3"/>
          <p:cNvSpPr txBox="1"/>
          <p:nvPr/>
        </p:nvSpPr>
        <p:spPr>
          <a:xfrm>
            <a:off x="673100" y="1609089"/>
            <a:ext cx="7917815" cy="1501117"/>
          </a:xfrm>
          <a:prstGeom prst="rect">
            <a:avLst/>
          </a:prstGeom>
        </p:spPr>
        <p:txBody>
          <a:bodyPr vert="horz" wrap="square" lIns="0" tIns="8890" rIns="0" bIns="0" rtlCol="0">
            <a:spAutoFit/>
          </a:bodyPr>
          <a:lstStyle/>
          <a:p>
            <a:pPr marL="12700" marR="5080" indent="777240" algn="just">
              <a:lnSpc>
                <a:spcPct val="100800"/>
              </a:lnSpc>
              <a:spcBef>
                <a:spcPts val="70"/>
              </a:spcBef>
            </a:pPr>
            <a:r>
              <a:rPr lang="en-US" sz="3200" spc="-120" dirty="0" smtClean="0">
                <a:latin typeface="Times New Roman"/>
                <a:cs typeface="Times New Roman"/>
              </a:rPr>
              <a:t>To add court case(s) and hire advocate for that case(s) and send money to advocate by a online software </a:t>
            </a:r>
            <a:endParaRPr sz="32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1536" y="478358"/>
            <a:ext cx="4363085" cy="697230"/>
          </a:xfrm>
          <a:prstGeom prst="rect">
            <a:avLst/>
          </a:prstGeom>
        </p:spPr>
        <p:txBody>
          <a:bodyPr vert="horz" wrap="square" lIns="0" tIns="13335" rIns="0" bIns="0" rtlCol="0">
            <a:spAutoFit/>
          </a:bodyPr>
          <a:lstStyle/>
          <a:p>
            <a:pPr marL="12700">
              <a:lnSpc>
                <a:spcPct val="100000"/>
              </a:lnSpc>
              <a:spcBef>
                <a:spcPts val="105"/>
              </a:spcBef>
            </a:pPr>
            <a:r>
              <a:rPr lang="en-US" dirty="0" smtClean="0"/>
              <a:t>Hire Advocate</a:t>
            </a:r>
            <a:endParaRPr dirty="0"/>
          </a:p>
        </p:txBody>
      </p:sp>
      <p:pic>
        <p:nvPicPr>
          <p:cNvPr id="4" name="Picture 3"/>
          <p:cNvPicPr/>
          <p:nvPr/>
        </p:nvPicPr>
        <p:blipFill>
          <a:blip r:embed="rId2"/>
          <a:stretch>
            <a:fillRect/>
          </a:stretch>
        </p:blipFill>
        <p:spPr>
          <a:xfrm>
            <a:off x="1092200" y="1600200"/>
            <a:ext cx="6959600" cy="36576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1536" y="478358"/>
            <a:ext cx="4363085" cy="697230"/>
          </a:xfrm>
          <a:prstGeom prst="rect">
            <a:avLst/>
          </a:prstGeom>
        </p:spPr>
        <p:txBody>
          <a:bodyPr vert="horz" wrap="square" lIns="0" tIns="13335" rIns="0" bIns="0" rtlCol="0">
            <a:spAutoFit/>
          </a:bodyPr>
          <a:lstStyle/>
          <a:p>
            <a:pPr marL="12700">
              <a:lnSpc>
                <a:spcPct val="100000"/>
              </a:lnSpc>
              <a:spcBef>
                <a:spcPts val="105"/>
              </a:spcBef>
            </a:pPr>
            <a:r>
              <a:rPr lang="en-US" dirty="0" smtClean="0"/>
              <a:t>Advocate Details</a:t>
            </a:r>
            <a:endParaRPr dirty="0"/>
          </a:p>
        </p:txBody>
      </p:sp>
      <p:pic>
        <p:nvPicPr>
          <p:cNvPr id="5" name="Picture 4"/>
          <p:cNvPicPr/>
          <p:nvPr/>
        </p:nvPicPr>
        <p:blipFill>
          <a:blip r:embed="rId2"/>
          <a:stretch>
            <a:fillRect/>
          </a:stretch>
        </p:blipFill>
        <p:spPr>
          <a:xfrm>
            <a:off x="1092200" y="1636077"/>
            <a:ext cx="6959600" cy="3585845"/>
          </a:xfrm>
          <a:prstGeom prst="rect">
            <a:avLst/>
          </a:prstGeom>
        </p:spPr>
      </p:pic>
    </p:spTree>
    <p:extLst>
      <p:ext uri="{BB962C8B-B14F-4D97-AF65-F5344CB8AC3E}">
        <p14:creationId xmlns:p14="http://schemas.microsoft.com/office/powerpoint/2010/main" val="803000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7000" y="533400"/>
            <a:ext cx="4038600" cy="690574"/>
          </a:xfrm>
          <a:prstGeom prst="rect">
            <a:avLst/>
          </a:prstGeom>
        </p:spPr>
        <p:txBody>
          <a:bodyPr vert="horz" wrap="square" lIns="0" tIns="13335" rIns="0" bIns="0" rtlCol="0">
            <a:spAutoFit/>
          </a:bodyPr>
          <a:lstStyle/>
          <a:p>
            <a:pPr marL="12700">
              <a:lnSpc>
                <a:spcPct val="100000"/>
              </a:lnSpc>
              <a:spcBef>
                <a:spcPts val="105"/>
              </a:spcBef>
            </a:pPr>
            <a:r>
              <a:rPr lang="en-US" dirty="0" smtClean="0"/>
              <a:t>Advocate Hired</a:t>
            </a:r>
            <a:endParaRPr dirty="0"/>
          </a:p>
        </p:txBody>
      </p:sp>
      <p:pic>
        <p:nvPicPr>
          <p:cNvPr id="4" name="Picture 3"/>
          <p:cNvPicPr/>
          <p:nvPr/>
        </p:nvPicPr>
        <p:blipFill>
          <a:blip r:embed="rId2"/>
          <a:stretch>
            <a:fillRect/>
          </a:stretch>
        </p:blipFill>
        <p:spPr>
          <a:xfrm>
            <a:off x="685800" y="1793557"/>
            <a:ext cx="7924800" cy="399764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22498" y="478358"/>
            <a:ext cx="3178302" cy="690574"/>
          </a:xfrm>
          <a:prstGeom prst="rect">
            <a:avLst/>
          </a:prstGeom>
        </p:spPr>
        <p:txBody>
          <a:bodyPr vert="horz" wrap="square" lIns="0" tIns="13335" rIns="0" bIns="0" rtlCol="0">
            <a:spAutoFit/>
          </a:bodyPr>
          <a:lstStyle/>
          <a:p>
            <a:pPr marL="12700">
              <a:lnSpc>
                <a:spcPct val="100000"/>
              </a:lnSpc>
              <a:spcBef>
                <a:spcPts val="105"/>
              </a:spcBef>
            </a:pPr>
            <a:r>
              <a:rPr lang="en-US" dirty="0" smtClean="0"/>
              <a:t>Update Case</a:t>
            </a:r>
            <a:endParaRPr dirty="0"/>
          </a:p>
        </p:txBody>
      </p:sp>
      <p:pic>
        <p:nvPicPr>
          <p:cNvPr id="5" name="Picture 4"/>
          <p:cNvPicPr/>
          <p:nvPr/>
        </p:nvPicPr>
        <p:blipFill>
          <a:blip r:embed="rId2"/>
          <a:stretch>
            <a:fillRect/>
          </a:stretch>
        </p:blipFill>
        <p:spPr>
          <a:xfrm>
            <a:off x="533400" y="1763712"/>
            <a:ext cx="8001000" cy="425608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457200"/>
            <a:ext cx="6172200" cy="690574"/>
          </a:xfrm>
          <a:prstGeom prst="rect">
            <a:avLst/>
          </a:prstGeom>
        </p:spPr>
        <p:txBody>
          <a:bodyPr vert="horz" wrap="square" lIns="0" tIns="13335" rIns="0" bIns="0" rtlCol="0">
            <a:spAutoFit/>
          </a:bodyPr>
          <a:lstStyle/>
          <a:p>
            <a:pPr marL="12700">
              <a:lnSpc>
                <a:spcPct val="100000"/>
              </a:lnSpc>
              <a:spcBef>
                <a:spcPts val="105"/>
              </a:spcBef>
            </a:pPr>
            <a:r>
              <a:rPr lang="en-IN" dirty="0" smtClean="0"/>
              <a:t>Advocate Request Money</a:t>
            </a:r>
            <a:endParaRPr dirty="0"/>
          </a:p>
        </p:txBody>
      </p:sp>
      <p:pic>
        <p:nvPicPr>
          <p:cNvPr id="4" name="Picture 3"/>
          <p:cNvPicPr/>
          <p:nvPr/>
        </p:nvPicPr>
        <p:blipFill>
          <a:blip r:embed="rId2"/>
          <a:stretch>
            <a:fillRect/>
          </a:stretch>
        </p:blipFill>
        <p:spPr>
          <a:xfrm>
            <a:off x="533400" y="1582420"/>
            <a:ext cx="7924800" cy="43611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6613" y="478358"/>
            <a:ext cx="5434330" cy="697230"/>
          </a:xfrm>
          <a:prstGeom prst="rect">
            <a:avLst/>
          </a:prstGeom>
        </p:spPr>
        <p:txBody>
          <a:bodyPr vert="horz" wrap="square" lIns="0" tIns="13335" rIns="0" bIns="0" rtlCol="0">
            <a:spAutoFit/>
          </a:bodyPr>
          <a:lstStyle/>
          <a:p>
            <a:pPr marL="12700">
              <a:lnSpc>
                <a:spcPct val="100000"/>
              </a:lnSpc>
              <a:spcBef>
                <a:spcPts val="105"/>
              </a:spcBef>
            </a:pPr>
            <a:r>
              <a:rPr lang="en-US" spc="-35" dirty="0" smtClean="0"/>
              <a:t>Request </a:t>
            </a:r>
            <a:r>
              <a:rPr lang="en-US" spc="-35" dirty="0" err="1" smtClean="0"/>
              <a:t>Submition</a:t>
            </a:r>
            <a:endParaRPr dirty="0"/>
          </a:p>
        </p:txBody>
      </p:sp>
      <p:pic>
        <p:nvPicPr>
          <p:cNvPr id="4" name="Picture 3"/>
          <p:cNvPicPr/>
          <p:nvPr/>
        </p:nvPicPr>
        <p:blipFill>
          <a:blip r:embed="rId2"/>
          <a:stretch>
            <a:fillRect/>
          </a:stretch>
        </p:blipFill>
        <p:spPr>
          <a:xfrm>
            <a:off x="1092834" y="1505267"/>
            <a:ext cx="7168663" cy="396376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261" y="381000"/>
            <a:ext cx="8153400" cy="690574"/>
          </a:xfrm>
          <a:prstGeom prst="rect">
            <a:avLst/>
          </a:prstGeom>
        </p:spPr>
        <p:txBody>
          <a:bodyPr vert="horz" wrap="square" lIns="0" tIns="13335" rIns="0" bIns="0" rtlCol="0">
            <a:spAutoFit/>
          </a:bodyPr>
          <a:lstStyle/>
          <a:p>
            <a:pPr marL="12700">
              <a:lnSpc>
                <a:spcPct val="100000"/>
              </a:lnSpc>
              <a:spcBef>
                <a:spcPts val="105"/>
              </a:spcBef>
            </a:pPr>
            <a:r>
              <a:rPr lang="en-US" dirty="0" smtClean="0"/>
              <a:t>Money Request in Client Panel</a:t>
            </a:r>
            <a:endParaRPr dirty="0"/>
          </a:p>
        </p:txBody>
      </p:sp>
      <p:pic>
        <p:nvPicPr>
          <p:cNvPr id="4" name="Picture 3"/>
          <p:cNvPicPr/>
          <p:nvPr/>
        </p:nvPicPr>
        <p:blipFill>
          <a:blip r:embed="rId2"/>
          <a:stretch>
            <a:fillRect/>
          </a:stretch>
        </p:blipFill>
        <p:spPr>
          <a:xfrm>
            <a:off x="264625" y="1766887"/>
            <a:ext cx="8498375" cy="417671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1226" y="478358"/>
            <a:ext cx="3244215" cy="697230"/>
          </a:xfrm>
          <a:prstGeom prst="rect">
            <a:avLst/>
          </a:prstGeom>
        </p:spPr>
        <p:txBody>
          <a:bodyPr vert="horz" wrap="square" lIns="0" tIns="13335" rIns="0" bIns="0" rtlCol="0">
            <a:spAutoFit/>
          </a:bodyPr>
          <a:lstStyle/>
          <a:p>
            <a:pPr marL="12700">
              <a:lnSpc>
                <a:spcPct val="100000"/>
              </a:lnSpc>
              <a:spcBef>
                <a:spcPts val="105"/>
              </a:spcBef>
            </a:pPr>
            <a:r>
              <a:rPr lang="en-US" dirty="0" smtClean="0"/>
              <a:t>Pay Money</a:t>
            </a:r>
            <a:endParaRPr dirty="0"/>
          </a:p>
        </p:txBody>
      </p:sp>
      <p:pic>
        <p:nvPicPr>
          <p:cNvPr id="4" name="Picture 3"/>
          <p:cNvPicPr/>
          <p:nvPr/>
        </p:nvPicPr>
        <p:blipFill>
          <a:blip r:embed="rId2"/>
          <a:stretch>
            <a:fillRect/>
          </a:stretch>
        </p:blipFill>
        <p:spPr>
          <a:xfrm>
            <a:off x="725233" y="1752600"/>
            <a:ext cx="7696200" cy="410432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500" y="381000"/>
            <a:ext cx="7239000" cy="690574"/>
          </a:xfrm>
          <a:prstGeom prst="rect">
            <a:avLst/>
          </a:prstGeom>
        </p:spPr>
        <p:txBody>
          <a:bodyPr vert="horz" wrap="square" lIns="0" tIns="13335" rIns="0" bIns="0" rtlCol="0">
            <a:spAutoFit/>
          </a:bodyPr>
          <a:lstStyle/>
          <a:p>
            <a:pPr marL="12700">
              <a:lnSpc>
                <a:spcPct val="100000"/>
              </a:lnSpc>
              <a:spcBef>
                <a:spcPts val="105"/>
              </a:spcBef>
            </a:pPr>
            <a:r>
              <a:rPr lang="en-US" dirty="0" smtClean="0"/>
              <a:t>Select Transaction Process</a:t>
            </a:r>
            <a:endParaRPr dirty="0"/>
          </a:p>
        </p:txBody>
      </p:sp>
      <p:pic>
        <p:nvPicPr>
          <p:cNvPr id="4" name="Picture 3"/>
          <p:cNvPicPr/>
          <p:nvPr/>
        </p:nvPicPr>
        <p:blipFill>
          <a:blip r:embed="rId2"/>
          <a:stretch>
            <a:fillRect/>
          </a:stretch>
        </p:blipFill>
        <p:spPr>
          <a:xfrm>
            <a:off x="723900" y="1676400"/>
            <a:ext cx="7696200" cy="424878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0776" y="457200"/>
            <a:ext cx="5506823" cy="690574"/>
          </a:xfrm>
          <a:prstGeom prst="rect">
            <a:avLst/>
          </a:prstGeom>
        </p:spPr>
        <p:txBody>
          <a:bodyPr vert="horz" wrap="square" lIns="0" tIns="13335" rIns="0" bIns="0" rtlCol="0">
            <a:spAutoFit/>
          </a:bodyPr>
          <a:lstStyle/>
          <a:p>
            <a:pPr marL="12700">
              <a:lnSpc>
                <a:spcPct val="100000"/>
              </a:lnSpc>
              <a:spcBef>
                <a:spcPts val="105"/>
              </a:spcBef>
            </a:pPr>
            <a:r>
              <a:rPr lang="en-US" dirty="0" smtClean="0"/>
              <a:t>Net Banking Choosing</a:t>
            </a:r>
            <a:endParaRPr dirty="0"/>
          </a:p>
        </p:txBody>
      </p:sp>
      <p:pic>
        <p:nvPicPr>
          <p:cNvPr id="4" name="Picture 3"/>
          <p:cNvPicPr/>
          <p:nvPr/>
        </p:nvPicPr>
        <p:blipFill>
          <a:blip r:embed="rId2"/>
          <a:stretch>
            <a:fillRect/>
          </a:stretch>
        </p:blipFill>
        <p:spPr>
          <a:xfrm>
            <a:off x="1092200" y="1776095"/>
            <a:ext cx="6959600" cy="33058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78358"/>
            <a:ext cx="2324100" cy="697230"/>
          </a:xfrm>
          <a:prstGeom prst="rect">
            <a:avLst/>
          </a:prstGeom>
        </p:spPr>
        <p:txBody>
          <a:bodyPr vert="horz" wrap="square" lIns="0" tIns="13335" rIns="0" bIns="0" rtlCol="0">
            <a:spAutoFit/>
          </a:bodyPr>
          <a:lstStyle/>
          <a:p>
            <a:pPr marL="12700">
              <a:lnSpc>
                <a:spcPct val="100000"/>
              </a:lnSpc>
              <a:spcBef>
                <a:spcPts val="105"/>
              </a:spcBef>
            </a:pPr>
            <a:r>
              <a:rPr spc="-5" dirty="0"/>
              <a:t>O</a:t>
            </a:r>
            <a:r>
              <a:rPr dirty="0"/>
              <a:t>bjective</a:t>
            </a:r>
          </a:p>
        </p:txBody>
      </p:sp>
      <p:sp>
        <p:nvSpPr>
          <p:cNvPr id="3" name="object 3"/>
          <p:cNvSpPr txBox="1">
            <a:spLocks noGrp="1"/>
          </p:cNvSpPr>
          <p:nvPr>
            <p:ph type="body" idx="1"/>
          </p:nvPr>
        </p:nvSpPr>
        <p:spPr>
          <a:xfrm>
            <a:off x="596900" y="1621281"/>
            <a:ext cx="8089900" cy="1748556"/>
          </a:xfrm>
          <a:prstGeom prst="rect">
            <a:avLst/>
          </a:prstGeom>
        </p:spPr>
        <p:txBody>
          <a:bodyPr vert="horz" wrap="square" lIns="0" tIns="12065" rIns="0" bIns="0" rtlCol="0">
            <a:spAutoFit/>
          </a:bodyPr>
          <a:lstStyle/>
          <a:p>
            <a:pPr marL="694690" marR="5080" indent="-287020" algn="just">
              <a:lnSpc>
                <a:spcPct val="100000"/>
              </a:lnSpc>
              <a:spcBef>
                <a:spcPts val="95"/>
              </a:spcBef>
              <a:buFont typeface="Arial"/>
              <a:buChar char="•"/>
              <a:tabLst>
                <a:tab pos="695325" algn="l"/>
                <a:tab pos="695960" algn="l"/>
              </a:tabLst>
            </a:pPr>
            <a:r>
              <a:rPr lang="en-US" spc="-105" dirty="0" smtClean="0"/>
              <a:t>To create online application to add case and hire advocate for that case</a:t>
            </a:r>
            <a:endParaRPr lang="en-US" spc="-5" dirty="0"/>
          </a:p>
          <a:p>
            <a:pPr marL="694690" marR="5080" indent="-287020" algn="just">
              <a:lnSpc>
                <a:spcPct val="100000"/>
              </a:lnSpc>
              <a:spcBef>
                <a:spcPts val="95"/>
              </a:spcBef>
              <a:buFont typeface="Arial"/>
              <a:buChar char="•"/>
              <a:tabLst>
                <a:tab pos="695325" algn="l"/>
                <a:tab pos="695960" algn="l"/>
              </a:tabLst>
            </a:pPr>
            <a:r>
              <a:rPr lang="en-US" spc="-5" dirty="0" smtClean="0"/>
              <a:t>Transfer money to advocate by online and generate invoice </a:t>
            </a:r>
            <a:endParaRPr lang="en-US" spc="-105"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478358"/>
            <a:ext cx="4237101" cy="690574"/>
          </a:xfrm>
          <a:prstGeom prst="rect">
            <a:avLst/>
          </a:prstGeom>
        </p:spPr>
        <p:txBody>
          <a:bodyPr vert="horz" wrap="square" lIns="0" tIns="13335" rIns="0" bIns="0" rtlCol="0">
            <a:spAutoFit/>
          </a:bodyPr>
          <a:lstStyle/>
          <a:p>
            <a:pPr marL="12700">
              <a:lnSpc>
                <a:spcPct val="100000"/>
              </a:lnSpc>
              <a:spcBef>
                <a:spcPts val="105"/>
              </a:spcBef>
            </a:pPr>
            <a:r>
              <a:rPr lang="en-US" dirty="0" smtClean="0"/>
              <a:t>Transaction Page</a:t>
            </a:r>
            <a:endParaRPr dirty="0"/>
          </a:p>
        </p:txBody>
      </p:sp>
      <p:pic>
        <p:nvPicPr>
          <p:cNvPr id="4" name="Picture 3"/>
          <p:cNvPicPr/>
          <p:nvPr/>
        </p:nvPicPr>
        <p:blipFill>
          <a:blip r:embed="rId2"/>
          <a:stretch>
            <a:fillRect/>
          </a:stretch>
        </p:blipFill>
        <p:spPr>
          <a:xfrm>
            <a:off x="1092200" y="1440180"/>
            <a:ext cx="6959600" cy="397764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533400"/>
            <a:ext cx="5044821" cy="690574"/>
          </a:xfrm>
          <a:prstGeom prst="rect">
            <a:avLst/>
          </a:prstGeom>
        </p:spPr>
        <p:txBody>
          <a:bodyPr vert="horz" wrap="square" lIns="0" tIns="13335" rIns="0" bIns="0" rtlCol="0">
            <a:spAutoFit/>
          </a:bodyPr>
          <a:lstStyle/>
          <a:p>
            <a:pPr marL="12700">
              <a:lnSpc>
                <a:spcPct val="100000"/>
              </a:lnSpc>
              <a:spcBef>
                <a:spcPts val="105"/>
              </a:spcBef>
            </a:pPr>
            <a:r>
              <a:rPr lang="en-US" dirty="0" smtClean="0"/>
              <a:t>Transaction Success</a:t>
            </a:r>
            <a:endParaRPr dirty="0"/>
          </a:p>
        </p:txBody>
      </p:sp>
      <p:pic>
        <p:nvPicPr>
          <p:cNvPr id="4" name="Picture 3"/>
          <p:cNvPicPr/>
          <p:nvPr/>
        </p:nvPicPr>
        <p:blipFill>
          <a:blip r:embed="rId2"/>
          <a:stretch>
            <a:fillRect/>
          </a:stretch>
        </p:blipFill>
        <p:spPr>
          <a:xfrm>
            <a:off x="1092517" y="1398587"/>
            <a:ext cx="6958965" cy="40608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0052" y="478358"/>
            <a:ext cx="3725545" cy="697230"/>
          </a:xfrm>
          <a:prstGeom prst="rect">
            <a:avLst/>
          </a:prstGeom>
        </p:spPr>
        <p:txBody>
          <a:bodyPr vert="horz" wrap="square" lIns="0" tIns="13335" rIns="0" bIns="0" rtlCol="0">
            <a:spAutoFit/>
          </a:bodyPr>
          <a:lstStyle/>
          <a:p>
            <a:pPr marL="12700">
              <a:lnSpc>
                <a:spcPct val="100000"/>
              </a:lnSpc>
              <a:spcBef>
                <a:spcPts val="105"/>
              </a:spcBef>
            </a:pPr>
            <a:r>
              <a:rPr lang="en-US" dirty="0" smtClean="0"/>
              <a:t>Invoice</a:t>
            </a:r>
            <a:endParaRPr dirty="0"/>
          </a:p>
        </p:txBody>
      </p:sp>
      <p:pic>
        <p:nvPicPr>
          <p:cNvPr id="4" name="Picture 3"/>
          <p:cNvPicPr/>
          <p:nvPr/>
        </p:nvPicPr>
        <p:blipFill>
          <a:blip r:embed="rId2"/>
          <a:stretch>
            <a:fillRect/>
          </a:stretch>
        </p:blipFill>
        <p:spPr>
          <a:xfrm>
            <a:off x="1092200" y="1517332"/>
            <a:ext cx="6959600" cy="382333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22498" y="478358"/>
            <a:ext cx="2701925" cy="697230"/>
          </a:xfrm>
          <a:prstGeom prst="rect">
            <a:avLst/>
          </a:prstGeom>
        </p:spPr>
        <p:txBody>
          <a:bodyPr vert="horz" wrap="square" lIns="0" tIns="13335" rIns="0" bIns="0" rtlCol="0">
            <a:spAutoFit/>
          </a:bodyPr>
          <a:lstStyle/>
          <a:p>
            <a:pPr marL="12700">
              <a:lnSpc>
                <a:spcPct val="100000"/>
              </a:lnSpc>
              <a:spcBef>
                <a:spcPts val="105"/>
              </a:spcBef>
            </a:pPr>
            <a:r>
              <a:rPr dirty="0"/>
              <a:t>Conclusion</a:t>
            </a:r>
          </a:p>
        </p:txBody>
      </p:sp>
      <p:sp>
        <p:nvSpPr>
          <p:cNvPr id="3" name="object 3"/>
          <p:cNvSpPr txBox="1"/>
          <p:nvPr/>
        </p:nvSpPr>
        <p:spPr>
          <a:xfrm>
            <a:off x="535940" y="1580134"/>
            <a:ext cx="8042275" cy="791049"/>
          </a:xfrm>
          <a:prstGeom prst="rect">
            <a:avLst/>
          </a:prstGeom>
        </p:spPr>
        <p:txBody>
          <a:bodyPr vert="horz" wrap="square" lIns="0" tIns="58419" rIns="0" bIns="0" rtlCol="0">
            <a:spAutoFit/>
          </a:bodyPr>
          <a:lstStyle/>
          <a:p>
            <a:pPr marL="355600" marR="5080" indent="-342900">
              <a:lnSpc>
                <a:spcPts val="2920"/>
              </a:lnSpc>
              <a:spcBef>
                <a:spcPts val="459"/>
              </a:spcBef>
              <a:buFont typeface="Arial"/>
              <a:buChar char="•"/>
              <a:tabLst>
                <a:tab pos="354965" algn="l"/>
                <a:tab pos="355600" algn="l"/>
              </a:tabLst>
            </a:pPr>
            <a:r>
              <a:rPr lang="en-US" sz="2400" dirty="0"/>
              <a:t>In this paper I have provided add case and hire advocate for that case and transfer money online to the advocate  </a:t>
            </a:r>
            <a:endParaRPr lang="en-IN"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4252" y="478358"/>
            <a:ext cx="5097145" cy="697230"/>
          </a:xfrm>
          <a:prstGeom prst="rect">
            <a:avLst/>
          </a:prstGeom>
        </p:spPr>
        <p:txBody>
          <a:bodyPr vert="horz" wrap="square" lIns="0" tIns="13335" rIns="0" bIns="0" rtlCol="0">
            <a:spAutoFit/>
          </a:bodyPr>
          <a:lstStyle/>
          <a:p>
            <a:pPr marL="12700">
              <a:lnSpc>
                <a:spcPct val="100000"/>
              </a:lnSpc>
              <a:spcBef>
                <a:spcPts val="105"/>
              </a:spcBef>
            </a:pPr>
            <a:r>
              <a:rPr spc="-15" dirty="0"/>
              <a:t>Future</a:t>
            </a:r>
            <a:r>
              <a:rPr spc="-45" dirty="0"/>
              <a:t> </a:t>
            </a:r>
            <a:r>
              <a:rPr dirty="0"/>
              <a:t>Enhancement</a:t>
            </a:r>
          </a:p>
        </p:txBody>
      </p:sp>
      <p:sp>
        <p:nvSpPr>
          <p:cNvPr id="3" name="object 3"/>
          <p:cNvSpPr txBox="1"/>
          <p:nvPr/>
        </p:nvSpPr>
        <p:spPr>
          <a:xfrm>
            <a:off x="535940" y="1619757"/>
            <a:ext cx="8042909" cy="3173305"/>
          </a:xfrm>
          <a:prstGeom prst="rect">
            <a:avLst/>
          </a:prstGeom>
        </p:spPr>
        <p:txBody>
          <a:bodyPr vert="horz" wrap="square" lIns="0" tIns="13335" rIns="0" bIns="0" rtlCol="0">
            <a:spAutoFit/>
          </a:bodyPr>
          <a:lstStyle/>
          <a:p>
            <a:pPr marL="355600" marR="5080" indent="-342900">
              <a:lnSpc>
                <a:spcPct val="100000"/>
              </a:lnSpc>
              <a:spcBef>
                <a:spcPts val="105"/>
              </a:spcBef>
              <a:buFont typeface="Arial"/>
              <a:buChar char="•"/>
              <a:tabLst>
                <a:tab pos="354965" algn="l"/>
                <a:tab pos="355600" algn="l"/>
              </a:tabLst>
            </a:pPr>
            <a:r>
              <a:rPr sz="3200" dirty="0">
                <a:latin typeface="Times New Roman"/>
                <a:cs typeface="Times New Roman"/>
              </a:rPr>
              <a:t>In future, this technique can be implemented</a:t>
            </a:r>
            <a:r>
              <a:rPr sz="3200" spc="-140" dirty="0">
                <a:latin typeface="Times New Roman"/>
                <a:cs typeface="Times New Roman"/>
              </a:rPr>
              <a:t> </a:t>
            </a:r>
            <a:r>
              <a:rPr sz="3200" dirty="0" smtClean="0">
                <a:latin typeface="Times New Roman"/>
                <a:cs typeface="Times New Roman"/>
              </a:rPr>
              <a:t>in</a:t>
            </a:r>
            <a:r>
              <a:rPr lang="en-US" sz="3200" dirty="0" smtClean="0">
                <a:latin typeface="Times New Roman"/>
                <a:cs typeface="Times New Roman"/>
              </a:rPr>
              <a:t>  Online Arbitration method</a:t>
            </a:r>
            <a:r>
              <a:rPr sz="3200" dirty="0" smtClean="0">
                <a:latin typeface="Times New Roman"/>
                <a:cs typeface="Times New Roman"/>
              </a:rPr>
              <a:t>.</a:t>
            </a:r>
          </a:p>
          <a:p>
            <a:pPr marL="355600" marR="248285" indent="-342900">
              <a:lnSpc>
                <a:spcPct val="100000"/>
              </a:lnSpc>
              <a:spcBef>
                <a:spcPts val="770"/>
              </a:spcBef>
              <a:buFont typeface="Arial"/>
              <a:buChar char="•"/>
              <a:tabLst>
                <a:tab pos="354965" algn="l"/>
                <a:tab pos="355600" algn="l"/>
              </a:tabLst>
            </a:pPr>
            <a:r>
              <a:rPr sz="3200" dirty="0" smtClean="0">
                <a:latin typeface="Times New Roman"/>
                <a:cs typeface="Times New Roman"/>
              </a:rPr>
              <a:t>Reverse hacking may be implemented in</a:t>
            </a:r>
            <a:r>
              <a:rPr sz="3200" spc="-95" dirty="0" smtClean="0">
                <a:latin typeface="Times New Roman"/>
                <a:cs typeface="Times New Roman"/>
              </a:rPr>
              <a:t> </a:t>
            </a:r>
            <a:r>
              <a:rPr sz="3200" dirty="0" smtClean="0">
                <a:latin typeface="Times New Roman"/>
                <a:cs typeface="Times New Roman"/>
              </a:rPr>
              <a:t>case  of intruders</a:t>
            </a:r>
            <a:r>
              <a:rPr sz="3200" spc="-40" dirty="0" smtClean="0">
                <a:latin typeface="Times New Roman"/>
                <a:cs typeface="Times New Roman"/>
              </a:rPr>
              <a:t> </a:t>
            </a:r>
            <a:r>
              <a:rPr sz="3200" dirty="0" smtClean="0">
                <a:latin typeface="Times New Roman"/>
                <a:cs typeface="Times New Roman"/>
              </a:rPr>
              <a:t>attack.</a:t>
            </a:r>
          </a:p>
          <a:p>
            <a:pPr marL="355600" marR="680085" indent="-342900">
              <a:lnSpc>
                <a:spcPct val="100000"/>
              </a:lnSpc>
              <a:spcBef>
                <a:spcPts val="770"/>
              </a:spcBef>
              <a:buFont typeface="Arial"/>
              <a:buChar char="•"/>
              <a:tabLst>
                <a:tab pos="354965" algn="l"/>
                <a:tab pos="355600" algn="l"/>
              </a:tabLst>
            </a:pPr>
            <a:r>
              <a:rPr sz="3200" dirty="0" smtClean="0">
                <a:latin typeface="Times New Roman"/>
                <a:cs typeface="Times New Roman"/>
              </a:rPr>
              <a:t>So </a:t>
            </a:r>
            <a:r>
              <a:rPr sz="3200" dirty="0">
                <a:latin typeface="Times New Roman"/>
                <a:cs typeface="Times New Roman"/>
              </a:rPr>
              <a:t>that, the intruder receives only the</a:t>
            </a:r>
            <a:r>
              <a:rPr sz="3200" spc="-114" dirty="0">
                <a:latin typeface="Times New Roman"/>
                <a:cs typeface="Times New Roman"/>
              </a:rPr>
              <a:t> </a:t>
            </a:r>
            <a:r>
              <a:rPr sz="3200" dirty="0">
                <a:latin typeface="Times New Roman"/>
                <a:cs typeface="Times New Roman"/>
              </a:rPr>
              <a:t>virus  content of the</a:t>
            </a:r>
            <a:r>
              <a:rPr sz="3200" spc="-55" dirty="0">
                <a:latin typeface="Times New Roman"/>
                <a:cs typeface="Times New Roman"/>
              </a:rPr>
              <a:t> </a:t>
            </a:r>
            <a:r>
              <a:rPr lang="en-US" sz="3200" spc="-55" dirty="0" smtClean="0">
                <a:latin typeface="Times New Roman"/>
                <a:cs typeface="Times New Roman"/>
              </a:rPr>
              <a:t>case </a:t>
            </a:r>
            <a:r>
              <a:rPr sz="3200" dirty="0" smtClean="0">
                <a:latin typeface="Times New Roman"/>
                <a:cs typeface="Times New Roman"/>
              </a:rPr>
              <a:t>file.</a:t>
            </a:r>
            <a:endParaRPr lang="en-US" sz="3200" dirty="0" smtClean="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1708" y="1976450"/>
            <a:ext cx="6181725" cy="1489075"/>
          </a:xfrm>
          <a:prstGeom prst="rect">
            <a:avLst/>
          </a:prstGeom>
        </p:spPr>
        <p:txBody>
          <a:bodyPr vert="horz" wrap="square" lIns="0" tIns="12700" rIns="0" bIns="0" rtlCol="0">
            <a:spAutoFit/>
          </a:bodyPr>
          <a:lstStyle/>
          <a:p>
            <a:pPr marL="12700">
              <a:lnSpc>
                <a:spcPct val="100000"/>
              </a:lnSpc>
              <a:spcBef>
                <a:spcPts val="100"/>
              </a:spcBef>
            </a:pPr>
            <a:r>
              <a:rPr sz="9600" dirty="0"/>
              <a:t>Thank</a:t>
            </a:r>
            <a:r>
              <a:rPr sz="9600" spc="-440" dirty="0"/>
              <a:t> </a:t>
            </a:r>
            <a:r>
              <a:rPr sz="9600" spc="-270" dirty="0"/>
              <a:t>You!</a:t>
            </a:r>
            <a:endParaRPr sz="9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78358"/>
            <a:ext cx="2107565" cy="697230"/>
          </a:xfrm>
          <a:prstGeom prst="rect">
            <a:avLst/>
          </a:prstGeom>
        </p:spPr>
        <p:txBody>
          <a:bodyPr vert="horz" wrap="square" lIns="0" tIns="13335" rIns="0" bIns="0" rtlCol="0">
            <a:spAutoFit/>
          </a:bodyPr>
          <a:lstStyle/>
          <a:p>
            <a:pPr marL="12700">
              <a:lnSpc>
                <a:spcPct val="100000"/>
              </a:lnSpc>
              <a:spcBef>
                <a:spcPts val="105"/>
              </a:spcBef>
            </a:pPr>
            <a:r>
              <a:rPr dirty="0"/>
              <a:t>Abstract</a:t>
            </a:r>
          </a:p>
        </p:txBody>
      </p:sp>
      <p:sp>
        <p:nvSpPr>
          <p:cNvPr id="3" name="object 3"/>
          <p:cNvSpPr txBox="1"/>
          <p:nvPr/>
        </p:nvSpPr>
        <p:spPr>
          <a:xfrm>
            <a:off x="535940" y="1581657"/>
            <a:ext cx="7724775" cy="5026248"/>
          </a:xfrm>
          <a:prstGeom prst="rect">
            <a:avLst/>
          </a:prstGeom>
        </p:spPr>
        <p:txBody>
          <a:bodyPr vert="horz" wrap="square" lIns="0" tIns="57785" rIns="0" bIns="0" rtlCol="0">
            <a:spAutoFit/>
          </a:bodyPr>
          <a:lstStyle/>
          <a:p>
            <a:pPr marL="355600" marR="5080" indent="-342900">
              <a:lnSpc>
                <a:spcPts val="2810"/>
              </a:lnSpc>
              <a:spcBef>
                <a:spcPts val="455"/>
              </a:spcBef>
              <a:buFont typeface="Arial"/>
              <a:buChar char="•"/>
              <a:tabLst>
                <a:tab pos="354965" algn="l"/>
                <a:tab pos="355600" algn="l"/>
              </a:tabLst>
            </a:pPr>
            <a:r>
              <a:rPr lang="en-US" sz="2300" dirty="0" smtClean="0">
                <a:latin typeface="Times New Roman" panose="02020603050405020304" pitchFamily="18" charset="0"/>
                <a:cs typeface="Times New Roman" panose="02020603050405020304" pitchFamily="18" charset="0"/>
              </a:rPr>
              <a:t>It is a responsive web application used to add case and hire Advocate for that case. </a:t>
            </a:r>
          </a:p>
          <a:p>
            <a:pPr marL="355600" marR="5080" indent="-342900">
              <a:lnSpc>
                <a:spcPts val="2810"/>
              </a:lnSpc>
              <a:spcBef>
                <a:spcPts val="455"/>
              </a:spcBef>
              <a:buFont typeface="Arial"/>
              <a:buChar char="•"/>
              <a:tabLst>
                <a:tab pos="354965" algn="l"/>
                <a:tab pos="355600" algn="l"/>
              </a:tabLst>
            </a:pPr>
            <a:r>
              <a:rPr lang="en-US" sz="2300" dirty="0" smtClean="0">
                <a:latin typeface="Times New Roman" panose="02020603050405020304" pitchFamily="18" charset="0"/>
                <a:cs typeface="Times New Roman" panose="02020603050405020304" pitchFamily="18" charset="0"/>
              </a:rPr>
              <a:t>Advocate is suggested using Advocate Recommendation System(ARS) based on rating, experience and practice area. </a:t>
            </a:r>
          </a:p>
          <a:p>
            <a:pPr marL="355600" marR="5080" indent="-342900">
              <a:lnSpc>
                <a:spcPts val="2810"/>
              </a:lnSpc>
              <a:spcBef>
                <a:spcPts val="455"/>
              </a:spcBef>
              <a:buFont typeface="Arial"/>
              <a:buChar char="•"/>
              <a:tabLst>
                <a:tab pos="354965" algn="l"/>
                <a:tab pos="355600" algn="l"/>
              </a:tabLst>
            </a:pPr>
            <a:r>
              <a:rPr lang="en-US" sz="2300" dirty="0" smtClean="0">
                <a:latin typeface="Times New Roman" panose="02020603050405020304" pitchFamily="18" charset="0"/>
                <a:cs typeface="Times New Roman" panose="02020603050405020304" pitchFamily="18" charset="0"/>
              </a:rPr>
              <a:t>Transaction process is performed for each hearing based on different heads. Invoice generated and sent by E-mail to Petitioner and also have facility to download invoice in online.</a:t>
            </a:r>
          </a:p>
          <a:p>
            <a:pPr marL="355600" marR="5080" indent="-342900">
              <a:lnSpc>
                <a:spcPts val="2810"/>
              </a:lnSpc>
              <a:spcBef>
                <a:spcPts val="455"/>
              </a:spcBef>
              <a:buFont typeface="Arial"/>
              <a:buChar char="•"/>
              <a:tabLst>
                <a:tab pos="354965" algn="l"/>
                <a:tab pos="355600" algn="l"/>
              </a:tabLst>
            </a:pPr>
            <a:r>
              <a:rPr lang="en-US" sz="2300" dirty="0" smtClean="0">
                <a:latin typeface="Times New Roman" panose="02020603050405020304" pitchFamily="18" charset="0"/>
                <a:cs typeface="Times New Roman" panose="02020603050405020304" pitchFamily="18" charset="0"/>
              </a:rPr>
              <a:t>T</a:t>
            </a:r>
            <a:r>
              <a:rPr lang="en-IN" sz="2300" dirty="0" smtClean="0">
                <a:latin typeface="Times New Roman" panose="02020603050405020304" pitchFamily="18" charset="0"/>
                <a:cs typeface="Times New Roman" panose="02020603050405020304" pitchFamily="18" charset="0"/>
              </a:rPr>
              <a:t>his system will provide end to end management of court case from client perspective and easy to use.</a:t>
            </a:r>
          </a:p>
          <a:p>
            <a:pPr marL="355600" marR="5080" indent="-342900">
              <a:lnSpc>
                <a:spcPts val="2810"/>
              </a:lnSpc>
              <a:spcBef>
                <a:spcPts val="455"/>
              </a:spcBef>
              <a:buFont typeface="Arial"/>
              <a:buChar char="•"/>
              <a:tabLst>
                <a:tab pos="354965" algn="l"/>
                <a:tab pos="355600" algn="l"/>
              </a:tabLst>
            </a:pPr>
            <a:r>
              <a:rPr lang="en-US" sz="2300" dirty="0" smtClean="0">
                <a:solidFill>
                  <a:schemeClr val="tx1"/>
                </a:solidFill>
                <a:latin typeface="Times New Roman" panose="02020603050405020304" pitchFamily="18" charset="0"/>
                <a:cs typeface="Times New Roman" panose="02020603050405020304" pitchFamily="18" charset="0"/>
              </a:rPr>
              <a:t>The Advocate is suggested using </a:t>
            </a:r>
            <a:r>
              <a:rPr lang="en-US" sz="2300" b="1" i="1" dirty="0" smtClean="0">
                <a:solidFill>
                  <a:schemeClr val="tx1"/>
                </a:solidFill>
                <a:latin typeface="Times New Roman" panose="02020603050405020304" pitchFamily="18" charset="0"/>
                <a:cs typeface="Times New Roman" panose="02020603050405020304" pitchFamily="18" charset="0"/>
              </a:rPr>
              <a:t>Advocate Recommendation System(ARS) </a:t>
            </a:r>
            <a:r>
              <a:rPr lang="en-US" sz="2300" i="1" dirty="0" smtClean="0">
                <a:solidFill>
                  <a:schemeClr val="tx1"/>
                </a:solidFill>
                <a:latin typeface="Times New Roman" panose="02020603050405020304" pitchFamily="18" charset="0"/>
                <a:cs typeface="Times New Roman" panose="02020603050405020304" pitchFamily="18" charset="0"/>
              </a:rPr>
              <a:t> </a:t>
            </a:r>
            <a:r>
              <a:rPr lang="en-US" sz="2300" dirty="0" smtClean="0">
                <a:solidFill>
                  <a:schemeClr val="tx1"/>
                </a:solidFill>
                <a:latin typeface="Times New Roman" panose="02020603050405020304" pitchFamily="18" charset="0"/>
                <a:cs typeface="Times New Roman" panose="02020603050405020304" pitchFamily="18" charset="0"/>
              </a:rPr>
              <a:t>based on </a:t>
            </a:r>
            <a:r>
              <a:rPr lang="en-US" sz="2300" b="1" i="1" dirty="0" smtClean="0">
                <a:solidFill>
                  <a:schemeClr val="tx1"/>
                </a:solidFill>
                <a:latin typeface="Times New Roman" panose="02020603050405020304" pitchFamily="18" charset="0"/>
                <a:cs typeface="Times New Roman" panose="02020603050405020304" pitchFamily="18" charset="0"/>
              </a:rPr>
              <a:t>rating</a:t>
            </a:r>
            <a:r>
              <a:rPr lang="en-US" sz="2300" dirty="0" smtClean="0">
                <a:solidFill>
                  <a:schemeClr val="tx1"/>
                </a:solidFill>
                <a:latin typeface="Times New Roman" panose="02020603050405020304" pitchFamily="18" charset="0"/>
                <a:cs typeface="Times New Roman" panose="02020603050405020304" pitchFamily="18" charset="0"/>
              </a:rPr>
              <a:t>, </a:t>
            </a:r>
            <a:r>
              <a:rPr lang="en-US" sz="2300" b="1" i="1" dirty="0" smtClean="0">
                <a:solidFill>
                  <a:schemeClr val="tx1"/>
                </a:solidFill>
                <a:latin typeface="Times New Roman" panose="02020603050405020304" pitchFamily="18" charset="0"/>
                <a:cs typeface="Times New Roman" panose="02020603050405020304" pitchFamily="18" charset="0"/>
              </a:rPr>
              <a:t>experience</a:t>
            </a:r>
            <a:r>
              <a:rPr lang="en-US" sz="2300" b="1" dirty="0" smtClean="0">
                <a:solidFill>
                  <a:schemeClr val="tx1"/>
                </a:solidFill>
                <a:latin typeface="Times New Roman" panose="02020603050405020304" pitchFamily="18" charset="0"/>
                <a:cs typeface="Times New Roman" panose="02020603050405020304" pitchFamily="18" charset="0"/>
              </a:rPr>
              <a:t> </a:t>
            </a:r>
            <a:r>
              <a:rPr lang="en-US" sz="2300" dirty="0" smtClean="0">
                <a:solidFill>
                  <a:schemeClr val="tx1"/>
                </a:solidFill>
                <a:latin typeface="Times New Roman" panose="02020603050405020304" pitchFamily="18" charset="0"/>
                <a:cs typeface="Times New Roman" panose="02020603050405020304" pitchFamily="18" charset="0"/>
              </a:rPr>
              <a:t>and</a:t>
            </a:r>
            <a:r>
              <a:rPr lang="en-US" sz="2300" b="1" dirty="0" smtClean="0">
                <a:solidFill>
                  <a:schemeClr val="tx1"/>
                </a:solidFill>
                <a:latin typeface="Times New Roman" panose="02020603050405020304" pitchFamily="18" charset="0"/>
                <a:cs typeface="Times New Roman" panose="02020603050405020304" pitchFamily="18" charset="0"/>
              </a:rPr>
              <a:t> </a:t>
            </a:r>
            <a:r>
              <a:rPr lang="en-US" sz="2300" b="1" i="1" dirty="0" smtClean="0">
                <a:solidFill>
                  <a:schemeClr val="tx1"/>
                </a:solidFill>
                <a:latin typeface="Times New Roman" panose="02020603050405020304" pitchFamily="18" charset="0"/>
                <a:cs typeface="Times New Roman" panose="02020603050405020304" pitchFamily="18" charset="0"/>
              </a:rPr>
              <a:t>practice area </a:t>
            </a:r>
            <a:r>
              <a:rPr lang="en-US" sz="2300" dirty="0" smtClean="0">
                <a:solidFill>
                  <a:schemeClr val="tx1"/>
                </a:solidFill>
                <a:latin typeface="Times New Roman" panose="02020603050405020304" pitchFamily="18" charset="0"/>
                <a:cs typeface="Times New Roman" panose="02020603050405020304" pitchFamily="18" charset="0"/>
              </a:rPr>
              <a:t>by using submitted case details.</a:t>
            </a:r>
          </a:p>
          <a:p>
            <a:pPr marL="355600" marR="5080" indent="-342900">
              <a:lnSpc>
                <a:spcPts val="2810"/>
              </a:lnSpc>
              <a:spcBef>
                <a:spcPts val="455"/>
              </a:spcBef>
              <a:buFont typeface="Arial"/>
              <a:buChar char="•"/>
              <a:tabLst>
                <a:tab pos="354965" algn="l"/>
                <a:tab pos="355600" algn="l"/>
              </a:tabLst>
            </a:pPr>
            <a:endParaRPr sz="23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630377"/>
            <a:ext cx="7904480" cy="4444165"/>
          </a:xfrm>
          <a:prstGeom prst="rect">
            <a:avLst/>
          </a:prstGeom>
        </p:spPr>
        <p:txBody>
          <a:bodyPr vert="horz" wrap="square" lIns="0" tIns="12065" rIns="0" bIns="0" rtlCol="0">
            <a:spAutoFit/>
          </a:bodyPr>
          <a:lstStyle/>
          <a:p>
            <a:pPr marL="457200" indent="-457200" algn="just">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Petitioner/Advocate must register in this application. The </a:t>
            </a:r>
            <a:r>
              <a:rPr lang="en-US" sz="2400" b="1" i="1" dirty="0" smtClean="0">
                <a:solidFill>
                  <a:schemeClr val="tx1"/>
                </a:solidFill>
                <a:latin typeface="Times New Roman" panose="02020603050405020304" pitchFamily="18" charset="0"/>
                <a:cs typeface="Times New Roman" panose="02020603050405020304" pitchFamily="18" charset="0"/>
              </a:rPr>
              <a:t>centralized database</a:t>
            </a:r>
            <a:r>
              <a:rPr lang="en-US" sz="2400" dirty="0" smtClean="0">
                <a:solidFill>
                  <a:schemeClr val="tx1"/>
                </a:solidFill>
                <a:latin typeface="Times New Roman" panose="02020603050405020304" pitchFamily="18" charset="0"/>
                <a:cs typeface="Times New Roman" panose="02020603050405020304" pitchFamily="18" charset="0"/>
              </a:rPr>
              <a:t> is used to store the case details and Petitioner/Respondent/Advocate details. Advocate are verified with help of enrolment number from previous dataset.</a:t>
            </a:r>
          </a:p>
          <a:p>
            <a:pPr marL="457200" indent="-457200" algn="just">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Once login successful Petitioner/Advocate  can able to </a:t>
            </a:r>
            <a:r>
              <a:rPr lang="en-US" sz="2400" b="1" i="1" dirty="0" smtClean="0">
                <a:solidFill>
                  <a:schemeClr val="tx1"/>
                </a:solidFill>
                <a:latin typeface="Times New Roman" panose="02020603050405020304" pitchFamily="18" charset="0"/>
                <a:cs typeface="Times New Roman" panose="02020603050405020304" pitchFamily="18" charset="0"/>
              </a:rPr>
              <a:t>add case details</a:t>
            </a:r>
            <a:r>
              <a:rPr lang="en-US" sz="2400" dirty="0" smtClean="0">
                <a:solidFill>
                  <a:schemeClr val="tx1"/>
                </a:solidFill>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Then the </a:t>
            </a:r>
            <a:r>
              <a:rPr lang="en-US" sz="2400" b="1" dirty="0" smtClean="0">
                <a:solidFill>
                  <a:schemeClr val="tx1"/>
                </a:solidFill>
                <a:latin typeface="Times New Roman" panose="02020603050405020304" pitchFamily="18" charset="0"/>
                <a:cs typeface="Times New Roman" panose="02020603050405020304" pitchFamily="18" charset="0"/>
              </a:rPr>
              <a:t>transaction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process</a:t>
            </a:r>
            <a:r>
              <a:rPr lang="en-US" sz="2400" dirty="0" smtClean="0">
                <a:solidFill>
                  <a:schemeClr val="tx1"/>
                </a:solidFill>
                <a:latin typeface="Times New Roman" panose="02020603050405020304" pitchFamily="18" charset="0"/>
                <a:cs typeface="Times New Roman" panose="02020603050405020304" pitchFamily="18" charset="0"/>
              </a:rPr>
              <a:t> is performed using </a:t>
            </a:r>
            <a:r>
              <a:rPr lang="en-US" sz="2400" b="1" i="1" dirty="0" err="1" smtClean="0">
                <a:solidFill>
                  <a:schemeClr val="tx1"/>
                </a:solidFill>
                <a:latin typeface="Times New Roman" panose="02020603050405020304" pitchFamily="18" charset="0"/>
                <a:cs typeface="Times New Roman" panose="02020603050405020304" pitchFamily="18" charset="0"/>
              </a:rPr>
              <a:t>Razorpay</a:t>
            </a:r>
            <a:r>
              <a:rPr lang="en-US" sz="2400" b="1" i="1" dirty="0" smtClean="0">
                <a:solidFill>
                  <a:schemeClr val="tx1"/>
                </a:solidFill>
                <a:latin typeface="Times New Roman" panose="02020603050405020304" pitchFamily="18" charset="0"/>
                <a:cs typeface="Times New Roman" panose="02020603050405020304" pitchFamily="18" charset="0"/>
              </a:rPr>
              <a:t> payment gateway </a:t>
            </a:r>
            <a:r>
              <a:rPr lang="en-US" sz="2400" dirty="0" smtClean="0">
                <a:solidFill>
                  <a:schemeClr val="tx1"/>
                </a:solidFill>
                <a:latin typeface="Times New Roman" panose="02020603050405020304" pitchFamily="18" charset="0"/>
                <a:cs typeface="Times New Roman" panose="02020603050405020304" pitchFamily="18" charset="0"/>
              </a:rPr>
              <a:t>for each hearing based on different heads.</a:t>
            </a:r>
            <a:endParaRPr lang="en-US" sz="2400" b="1" dirty="0" smtClean="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Invoice generated using </a:t>
            </a:r>
            <a:r>
              <a:rPr lang="en-US" sz="2400" b="1" i="1" dirty="0" smtClean="0">
                <a:solidFill>
                  <a:schemeClr val="tx1"/>
                </a:solidFill>
                <a:latin typeface="Times New Roman" panose="02020603050405020304" pitchFamily="18" charset="0"/>
                <a:cs typeface="Times New Roman" panose="02020603050405020304" pitchFamily="18" charset="0"/>
              </a:rPr>
              <a:t>FPDF</a:t>
            </a:r>
            <a:r>
              <a:rPr lang="en-US" sz="2400" dirty="0" smtClean="0">
                <a:solidFill>
                  <a:schemeClr val="tx1"/>
                </a:solidFill>
                <a:latin typeface="Times New Roman" panose="02020603050405020304" pitchFamily="18" charset="0"/>
                <a:cs typeface="Times New Roman" panose="02020603050405020304" pitchFamily="18" charset="0"/>
              </a:rPr>
              <a:t> and sent by </a:t>
            </a:r>
            <a:r>
              <a:rPr lang="en-US" sz="2400" b="1" i="1" dirty="0" smtClean="0">
                <a:solidFill>
                  <a:schemeClr val="tx1"/>
                </a:solidFill>
                <a:latin typeface="Times New Roman" panose="02020603050405020304" pitchFamily="18" charset="0"/>
                <a:cs typeface="Times New Roman" panose="02020603050405020304" pitchFamily="18" charset="0"/>
              </a:rPr>
              <a:t>E-mail</a:t>
            </a:r>
            <a:r>
              <a:rPr lang="en-US" sz="2400" dirty="0" smtClean="0">
                <a:solidFill>
                  <a:schemeClr val="tx1"/>
                </a:solidFill>
                <a:latin typeface="Times New Roman" panose="02020603050405020304" pitchFamily="18" charset="0"/>
                <a:cs typeface="Times New Roman" panose="02020603050405020304" pitchFamily="18" charset="0"/>
              </a:rPr>
              <a:t> to Petitioner with help of </a:t>
            </a:r>
            <a:r>
              <a:rPr lang="en-US" sz="2400" b="1" i="1" dirty="0" smtClean="0">
                <a:solidFill>
                  <a:schemeClr val="tx1"/>
                </a:solidFill>
                <a:latin typeface="Times New Roman" panose="02020603050405020304" pitchFamily="18" charset="0"/>
                <a:cs typeface="Times New Roman" panose="02020603050405020304" pitchFamily="18" charset="0"/>
              </a:rPr>
              <a:t>SMTP protocol </a:t>
            </a:r>
            <a:r>
              <a:rPr lang="en-US" sz="2400" dirty="0" smtClean="0">
                <a:solidFill>
                  <a:schemeClr val="tx1"/>
                </a:solidFill>
                <a:latin typeface="Times New Roman" panose="02020603050405020304" pitchFamily="18" charset="0"/>
                <a:cs typeface="Times New Roman" panose="02020603050405020304" pitchFamily="18" charset="0"/>
              </a:rPr>
              <a:t>and also have facility to download </a:t>
            </a:r>
            <a:r>
              <a:rPr lang="en-US" sz="2400" b="1" i="1" dirty="0" smtClean="0">
                <a:solidFill>
                  <a:schemeClr val="tx1"/>
                </a:solidFill>
                <a:latin typeface="Times New Roman" panose="02020603050405020304" pitchFamily="18" charset="0"/>
                <a:cs typeface="Times New Roman" panose="02020603050405020304" pitchFamily="18" charset="0"/>
              </a:rPr>
              <a:t>invoice</a:t>
            </a:r>
            <a:r>
              <a:rPr lang="en-US" sz="2400" dirty="0" smtClean="0">
                <a:solidFill>
                  <a:schemeClr val="tx1"/>
                </a:solidFill>
                <a:latin typeface="Times New Roman" panose="02020603050405020304" pitchFamily="18" charset="0"/>
                <a:cs typeface="Times New Roman" panose="02020603050405020304" pitchFamily="18" charset="0"/>
              </a:rPr>
              <a:t> in online</a:t>
            </a: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5850" y="511886"/>
            <a:ext cx="7372350" cy="1243289"/>
          </a:xfrm>
          <a:prstGeom prst="rect">
            <a:avLst/>
          </a:prstGeom>
        </p:spPr>
        <p:txBody>
          <a:bodyPr vert="horz" wrap="square" lIns="0" tIns="12065" rIns="0" bIns="0" rtlCol="0">
            <a:spAutoFit/>
          </a:bodyPr>
          <a:lstStyle/>
          <a:p>
            <a:pPr marL="12700" algn="ctr">
              <a:lnSpc>
                <a:spcPct val="100000"/>
              </a:lnSpc>
              <a:spcBef>
                <a:spcPts val="95"/>
              </a:spcBef>
            </a:pPr>
            <a:r>
              <a:rPr sz="4000" spc="-10" dirty="0"/>
              <a:t>Introduction </a:t>
            </a:r>
            <a:r>
              <a:rPr sz="4000" spc="-5" dirty="0"/>
              <a:t>to </a:t>
            </a:r>
            <a:r>
              <a:rPr lang="en-US" sz="4000" spc="-5" dirty="0" smtClean="0"/>
              <a:t>court case management software</a:t>
            </a:r>
            <a:endParaRPr sz="4000" dirty="0"/>
          </a:p>
        </p:txBody>
      </p:sp>
      <p:sp>
        <p:nvSpPr>
          <p:cNvPr id="4" name="Rectangle 3"/>
          <p:cNvSpPr/>
          <p:nvPr/>
        </p:nvSpPr>
        <p:spPr>
          <a:xfrm>
            <a:off x="228600" y="1755175"/>
            <a:ext cx="8763000" cy="4950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a:solidFill>
                  <a:schemeClr val="tx1"/>
                </a:solidFill>
              </a:rPr>
              <a:t>The court case management software is used to add case and hire advocate for that case online. This software is request advocate to handle our case once the advocate accepted our case this app will be alert petitioner/respondent about the advocate acceptance. And this app is also having a facility to transfer money online to advocate and generate invoice   for each transaction with GST. The court case management software will have a cloud storage to store case evidence and important case documents those document is being encrypted using AES encryption algorithm. Here a chat app is available that will help advocate and petitioner to communicate more case details. This app is also having consultation part that will help petitioner/respondent to consult about case details before adding case and consult general law rules and regulations </a:t>
            </a:r>
            <a:endParaRPr lang="en-IN" sz="2000" dirty="0">
              <a:solidFill>
                <a:schemeClr val="tx1"/>
              </a:solidFill>
            </a:endParaRPr>
          </a:p>
          <a:p>
            <a:pPr algn="just"/>
            <a:endParaRPr lang="en-IN" sz="20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0902" y="478358"/>
            <a:ext cx="7301865" cy="697230"/>
          </a:xfrm>
          <a:prstGeom prst="rect">
            <a:avLst/>
          </a:prstGeom>
        </p:spPr>
        <p:txBody>
          <a:bodyPr vert="horz" wrap="square" lIns="0" tIns="13335" rIns="0" bIns="0" rtlCol="0">
            <a:spAutoFit/>
          </a:bodyPr>
          <a:lstStyle/>
          <a:p>
            <a:pPr marL="12700">
              <a:lnSpc>
                <a:spcPct val="100000"/>
              </a:lnSpc>
              <a:spcBef>
                <a:spcPts val="105"/>
              </a:spcBef>
            </a:pPr>
            <a:r>
              <a:rPr spc="5" dirty="0"/>
              <a:t>Domain </a:t>
            </a:r>
            <a:r>
              <a:rPr spc="-15" dirty="0"/>
              <a:t>Architecture</a:t>
            </a:r>
            <a:r>
              <a:rPr spc="-360" dirty="0"/>
              <a:t> </a:t>
            </a:r>
            <a:r>
              <a:rPr dirty="0"/>
              <a:t>Diagram</a:t>
            </a:r>
          </a:p>
        </p:txBody>
      </p:sp>
      <p:pic>
        <p:nvPicPr>
          <p:cNvPr id="5" name="Picture 4" descr="Image result for court procedure"/>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447800"/>
            <a:ext cx="3810000" cy="47421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68217" y="478358"/>
            <a:ext cx="2608580" cy="697230"/>
          </a:xfrm>
          <a:prstGeom prst="rect">
            <a:avLst/>
          </a:prstGeom>
        </p:spPr>
        <p:txBody>
          <a:bodyPr vert="horz" wrap="square" lIns="0" tIns="13335" rIns="0" bIns="0" rtlCol="0">
            <a:spAutoFit/>
          </a:bodyPr>
          <a:lstStyle/>
          <a:p>
            <a:pPr marL="12700">
              <a:lnSpc>
                <a:spcPct val="100000"/>
              </a:lnSpc>
              <a:spcBef>
                <a:spcPts val="105"/>
              </a:spcBef>
            </a:pPr>
            <a:r>
              <a:rPr dirty="0"/>
              <a:t>Advantage</a:t>
            </a:r>
          </a:p>
        </p:txBody>
      </p:sp>
      <p:sp>
        <p:nvSpPr>
          <p:cNvPr id="3" name="object 3"/>
          <p:cNvSpPr txBox="1"/>
          <p:nvPr/>
        </p:nvSpPr>
        <p:spPr>
          <a:xfrm>
            <a:off x="457200" y="1752600"/>
            <a:ext cx="8455660" cy="3957494"/>
          </a:xfrm>
          <a:prstGeom prst="rect">
            <a:avLst/>
          </a:prstGeom>
        </p:spPr>
        <p:txBody>
          <a:bodyPr vert="horz" wrap="square" lIns="0" tIns="60960" rIns="0" bIns="0" rtlCol="0">
            <a:spAutoFit/>
          </a:bodyPr>
          <a:lstStyle/>
          <a:p>
            <a:pPr marL="355600" indent="-342900">
              <a:spcBef>
                <a:spcPts val="480"/>
              </a:spcBef>
              <a:buFont typeface="Arial"/>
              <a:buChar char="•"/>
              <a:tabLst>
                <a:tab pos="354965" algn="l"/>
                <a:tab pos="355600" algn="l"/>
              </a:tabLst>
            </a:pPr>
            <a:r>
              <a:rPr lang="en-US" sz="2800" dirty="0" smtClean="0">
                <a:solidFill>
                  <a:schemeClr val="tx1"/>
                </a:solidFill>
                <a:latin typeface="Times New Roman" panose="02020603050405020304" pitchFamily="18" charset="0"/>
                <a:cs typeface="Times New Roman" panose="02020603050405020304" pitchFamily="18" charset="0"/>
              </a:rPr>
              <a:t>This is user friendly application .</a:t>
            </a:r>
            <a:endParaRPr lang="en-US" sz="2800" dirty="0" smtClean="0">
              <a:latin typeface="Times New Roman" panose="02020603050405020304" pitchFamily="18" charset="0"/>
              <a:cs typeface="Times New Roman" panose="02020603050405020304" pitchFamily="18" charset="0"/>
            </a:endParaRPr>
          </a:p>
          <a:p>
            <a:pPr marL="355600" indent="-342900">
              <a:spcBef>
                <a:spcPts val="480"/>
              </a:spcBef>
              <a:buFont typeface="Arial"/>
              <a:buChar char="•"/>
              <a:tabLst>
                <a:tab pos="354965" algn="l"/>
                <a:tab pos="355600" algn="l"/>
              </a:tabLst>
            </a:pPr>
            <a:r>
              <a:rPr lang="en-US" sz="2800" dirty="0" smtClean="0">
                <a:solidFill>
                  <a:schemeClr val="tx1"/>
                </a:solidFill>
                <a:latin typeface="Times New Roman" panose="02020603050405020304" pitchFamily="18" charset="0"/>
                <a:cs typeface="Times New Roman" panose="02020603050405020304" pitchFamily="18" charset="0"/>
              </a:rPr>
              <a:t>Petitioner/Respondent/Advocate can track case details .</a:t>
            </a:r>
          </a:p>
          <a:p>
            <a:pPr marL="355600" indent="-342900">
              <a:spcBef>
                <a:spcPts val="480"/>
              </a:spcBef>
              <a:buFont typeface="Arial"/>
              <a:buChar char="•"/>
              <a:tabLst>
                <a:tab pos="354965" algn="l"/>
                <a:tab pos="355600" algn="l"/>
              </a:tabLst>
            </a:pPr>
            <a:r>
              <a:rPr lang="en-US" sz="2800" dirty="0" smtClean="0">
                <a:solidFill>
                  <a:schemeClr val="tx1"/>
                </a:solidFill>
                <a:latin typeface="Times New Roman" panose="02020603050405020304" pitchFamily="18" charset="0"/>
                <a:cs typeface="Times New Roman" panose="02020603050405020304" pitchFamily="18" charset="0"/>
              </a:rPr>
              <a:t>Money transfer to advocate is simple and easy .</a:t>
            </a:r>
          </a:p>
          <a:p>
            <a:pPr marL="355600" indent="-342900">
              <a:spcBef>
                <a:spcPts val="480"/>
              </a:spcBef>
              <a:buFont typeface="Arial"/>
              <a:buChar char="•"/>
              <a:tabLst>
                <a:tab pos="354965" algn="l"/>
                <a:tab pos="355600" algn="l"/>
              </a:tabLst>
            </a:pPr>
            <a:r>
              <a:rPr lang="en-US" sz="2800" dirty="0" smtClean="0">
                <a:solidFill>
                  <a:schemeClr val="tx1"/>
                </a:solidFill>
                <a:latin typeface="Times New Roman" panose="02020603050405020304" pitchFamily="18" charset="0"/>
                <a:cs typeface="Times New Roman" panose="02020603050405020304" pitchFamily="18" charset="0"/>
              </a:rPr>
              <a:t>This app is provide invoice to Petitioner/Respondent .</a:t>
            </a:r>
          </a:p>
          <a:p>
            <a:pPr marL="355600" indent="-342900">
              <a:spcBef>
                <a:spcPts val="480"/>
              </a:spcBef>
              <a:buFont typeface="Arial"/>
              <a:buChar char="•"/>
              <a:tabLst>
                <a:tab pos="354965" algn="l"/>
                <a:tab pos="355600" algn="l"/>
              </a:tabLst>
            </a:pPr>
            <a:r>
              <a:rPr lang="en-US" sz="2800" dirty="0" smtClean="0">
                <a:solidFill>
                  <a:schemeClr val="tx1"/>
                </a:solidFill>
                <a:latin typeface="Times New Roman" panose="02020603050405020304" pitchFamily="18" charset="0"/>
                <a:cs typeface="Times New Roman" panose="02020603050405020304" pitchFamily="18" charset="0"/>
              </a:rPr>
              <a:t>Hiring of advocate to handle case is very easy .</a:t>
            </a:r>
          </a:p>
          <a:p>
            <a:pPr marL="355600" indent="-342900">
              <a:spcBef>
                <a:spcPts val="480"/>
              </a:spcBef>
              <a:buFont typeface="Arial"/>
              <a:buChar char="•"/>
              <a:tabLst>
                <a:tab pos="354965" algn="l"/>
                <a:tab pos="355600" algn="l"/>
              </a:tabLst>
            </a:pPr>
            <a:r>
              <a:rPr lang="en-US" sz="2800" dirty="0" smtClean="0">
                <a:solidFill>
                  <a:schemeClr val="tx1"/>
                </a:solidFill>
                <a:latin typeface="Times New Roman" panose="02020603050405020304" pitchFamily="18" charset="0"/>
                <a:cs typeface="Times New Roman" panose="02020603050405020304" pitchFamily="18" charset="0"/>
              </a:rPr>
              <a:t>It will reduce the time to add case .</a:t>
            </a:r>
            <a:endParaRPr lang="en-IN" sz="2800" dirty="0" smtClean="0">
              <a:solidFill>
                <a:schemeClr val="tx1"/>
              </a:solidFill>
              <a:latin typeface="Times New Roman" panose="02020603050405020304" pitchFamily="18" charset="0"/>
              <a:cs typeface="Times New Roman" panose="02020603050405020304" pitchFamily="18" charset="0"/>
            </a:endParaRPr>
          </a:p>
          <a:p>
            <a:pPr marL="355600" indent="-342900">
              <a:spcBef>
                <a:spcPts val="480"/>
              </a:spcBef>
              <a:buFont typeface="Arial"/>
              <a:buChar char="•"/>
              <a:tabLst>
                <a:tab pos="354965" algn="l"/>
                <a:tab pos="355600" algn="l"/>
              </a:tabLst>
            </a:pPr>
            <a:r>
              <a:rPr lang="en-US" sz="2800" dirty="0" smtClean="0">
                <a:latin typeface="Times New Roman" panose="02020603050405020304" pitchFamily="18" charset="0"/>
                <a:cs typeface="Times New Roman" panose="02020603050405020304" pitchFamily="18" charset="0"/>
              </a:rPr>
              <a:t>Easy to add case .</a:t>
            </a:r>
          </a:p>
          <a:p>
            <a:pPr marL="12700">
              <a:lnSpc>
                <a:spcPct val="100000"/>
              </a:lnSpc>
              <a:spcBef>
                <a:spcPts val="480"/>
              </a:spcBef>
              <a:tabLst>
                <a:tab pos="354965" algn="l"/>
                <a:tab pos="355600" algn="l"/>
              </a:tabLst>
            </a:pPr>
            <a:endParaRPr sz="28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87217" y="478358"/>
            <a:ext cx="3371850" cy="697230"/>
          </a:xfrm>
          <a:prstGeom prst="rect">
            <a:avLst/>
          </a:prstGeom>
        </p:spPr>
        <p:txBody>
          <a:bodyPr vert="horz" wrap="square" lIns="0" tIns="13335" rIns="0" bIns="0" rtlCol="0">
            <a:spAutoFit/>
          </a:bodyPr>
          <a:lstStyle/>
          <a:p>
            <a:pPr marL="12700">
              <a:lnSpc>
                <a:spcPct val="100000"/>
              </a:lnSpc>
              <a:spcBef>
                <a:spcPts val="105"/>
              </a:spcBef>
            </a:pPr>
            <a:r>
              <a:rPr dirty="0"/>
              <a:t>Requi</a:t>
            </a:r>
            <a:r>
              <a:rPr spc="-85" dirty="0"/>
              <a:t>r</a:t>
            </a:r>
            <a:r>
              <a:rPr dirty="0"/>
              <a:t>ements</a:t>
            </a:r>
          </a:p>
        </p:txBody>
      </p:sp>
      <p:sp>
        <p:nvSpPr>
          <p:cNvPr id="3" name="object 3"/>
          <p:cNvSpPr txBox="1"/>
          <p:nvPr/>
        </p:nvSpPr>
        <p:spPr>
          <a:xfrm>
            <a:off x="535940" y="1546605"/>
            <a:ext cx="7092315" cy="3474669"/>
          </a:xfrm>
          <a:prstGeom prst="rect">
            <a:avLst/>
          </a:prstGeom>
        </p:spPr>
        <p:txBody>
          <a:bodyPr vert="horz" wrap="square" lIns="0" tIns="12065" rIns="0" bIns="0" rtlCol="0">
            <a:spAutoFit/>
          </a:bodyPr>
          <a:lstStyle/>
          <a:p>
            <a:pPr marL="12700">
              <a:lnSpc>
                <a:spcPct val="100000"/>
              </a:lnSpc>
              <a:spcBef>
                <a:spcPts val="95"/>
              </a:spcBef>
            </a:pPr>
            <a:r>
              <a:rPr sz="2500" b="1" spc="-10" dirty="0">
                <a:latin typeface="Times New Roman"/>
                <a:cs typeface="Times New Roman"/>
              </a:rPr>
              <a:t>Software</a:t>
            </a:r>
            <a:r>
              <a:rPr sz="2500" b="1" spc="-10" dirty="0" smtClean="0">
                <a:latin typeface="Times New Roman"/>
                <a:cs typeface="Times New Roman"/>
              </a:rPr>
              <a:t>:</a:t>
            </a:r>
            <a:endParaRPr sz="2500" dirty="0">
              <a:latin typeface="Times New Roman"/>
              <a:cs typeface="Times New Roman"/>
            </a:endParaRPr>
          </a:p>
          <a:p>
            <a:pPr marL="355600" indent="-342900">
              <a:lnSpc>
                <a:spcPct val="100000"/>
              </a:lnSpc>
              <a:buFont typeface="Arial"/>
              <a:buChar char="•"/>
              <a:tabLst>
                <a:tab pos="354965" algn="l"/>
                <a:tab pos="355600" algn="l"/>
              </a:tabLst>
            </a:pPr>
            <a:r>
              <a:rPr lang="en-US" sz="2500" dirty="0" smtClean="0">
                <a:latin typeface="Times New Roman"/>
                <a:cs typeface="Times New Roman"/>
              </a:rPr>
              <a:t>Platform : Windows 7/8/10</a:t>
            </a:r>
          </a:p>
          <a:p>
            <a:pPr marL="355600" indent="-342900">
              <a:lnSpc>
                <a:spcPct val="100000"/>
              </a:lnSpc>
              <a:buFont typeface="Arial"/>
              <a:buChar char="•"/>
              <a:tabLst>
                <a:tab pos="354965" algn="l"/>
                <a:tab pos="355600" algn="l"/>
              </a:tabLst>
            </a:pPr>
            <a:r>
              <a:rPr lang="en-US" sz="2500" dirty="0" smtClean="0">
                <a:latin typeface="Times New Roman"/>
                <a:cs typeface="Times New Roman"/>
              </a:rPr>
              <a:t>Front End :</a:t>
            </a:r>
            <a:r>
              <a:rPr lang="en-US" sz="2500" dirty="0" err="1" smtClean="0">
                <a:latin typeface="Times New Roman"/>
                <a:cs typeface="Times New Roman"/>
              </a:rPr>
              <a:t>Xampp</a:t>
            </a:r>
            <a:r>
              <a:rPr lang="en-US" sz="2500" dirty="0" smtClean="0">
                <a:latin typeface="Times New Roman"/>
                <a:cs typeface="Times New Roman"/>
              </a:rPr>
              <a:t> , PHP</a:t>
            </a:r>
          </a:p>
          <a:p>
            <a:pPr marL="355600" indent="-342900">
              <a:lnSpc>
                <a:spcPct val="100000"/>
              </a:lnSpc>
              <a:buFont typeface="Arial"/>
              <a:buChar char="•"/>
              <a:tabLst>
                <a:tab pos="354965" algn="l"/>
                <a:tab pos="355600" algn="l"/>
              </a:tabLst>
            </a:pPr>
            <a:r>
              <a:rPr lang="en-US" sz="2500" dirty="0" smtClean="0">
                <a:latin typeface="Times New Roman"/>
                <a:cs typeface="Times New Roman"/>
              </a:rPr>
              <a:t>Back End : MySQL</a:t>
            </a:r>
            <a:endParaRPr sz="2500" dirty="0" smtClean="0">
              <a:latin typeface="Times New Roman"/>
              <a:cs typeface="Times New Roman"/>
            </a:endParaRPr>
          </a:p>
          <a:p>
            <a:pPr marL="355600" indent="-342900">
              <a:lnSpc>
                <a:spcPct val="100000"/>
              </a:lnSpc>
              <a:buFont typeface="Arial"/>
              <a:buChar char="•"/>
              <a:tabLst>
                <a:tab pos="354965" algn="l"/>
                <a:tab pos="355600" algn="l"/>
              </a:tabLst>
            </a:pPr>
            <a:endParaRPr sz="2500" dirty="0">
              <a:latin typeface="Times New Roman"/>
              <a:cs typeface="Times New Roman"/>
            </a:endParaRPr>
          </a:p>
          <a:p>
            <a:pPr marL="12700">
              <a:lnSpc>
                <a:spcPct val="100000"/>
              </a:lnSpc>
            </a:pPr>
            <a:r>
              <a:rPr sz="2500" b="1" spc="-10" dirty="0" smtClean="0">
                <a:latin typeface="Times New Roman"/>
                <a:cs typeface="Times New Roman"/>
              </a:rPr>
              <a:t>Hardware</a:t>
            </a:r>
            <a:r>
              <a:rPr sz="2500" b="1" spc="-10" dirty="0">
                <a:latin typeface="Times New Roman"/>
                <a:cs typeface="Times New Roman"/>
              </a:rPr>
              <a:t>:</a:t>
            </a:r>
            <a:endParaRPr sz="2500" dirty="0">
              <a:latin typeface="Times New Roman"/>
              <a:cs typeface="Times New Roman"/>
            </a:endParaRPr>
          </a:p>
          <a:p>
            <a:pPr marL="355600" indent="-342900">
              <a:lnSpc>
                <a:spcPct val="100000"/>
              </a:lnSpc>
              <a:buFont typeface="Arial"/>
              <a:buChar char="•"/>
              <a:tabLst>
                <a:tab pos="354965" algn="l"/>
                <a:tab pos="355600" algn="l"/>
              </a:tabLst>
            </a:pPr>
            <a:r>
              <a:rPr sz="2500" spc="-5" dirty="0">
                <a:latin typeface="Times New Roman"/>
                <a:cs typeface="Times New Roman"/>
              </a:rPr>
              <a:t>Processor: Core</a:t>
            </a:r>
            <a:r>
              <a:rPr sz="2500" spc="45" dirty="0">
                <a:latin typeface="Times New Roman"/>
                <a:cs typeface="Times New Roman"/>
              </a:rPr>
              <a:t> </a:t>
            </a:r>
            <a:r>
              <a:rPr sz="2500" spc="-5" dirty="0">
                <a:latin typeface="Times New Roman"/>
                <a:cs typeface="Times New Roman"/>
              </a:rPr>
              <a:t>i3/i5/i7.</a:t>
            </a:r>
            <a:endParaRPr sz="2500" dirty="0">
              <a:latin typeface="Times New Roman"/>
              <a:cs typeface="Times New Roman"/>
            </a:endParaRPr>
          </a:p>
          <a:p>
            <a:pPr marL="355600" indent="-342900">
              <a:lnSpc>
                <a:spcPct val="100000"/>
              </a:lnSpc>
              <a:buFont typeface="Arial"/>
              <a:buChar char="•"/>
              <a:tabLst>
                <a:tab pos="354965" algn="l"/>
                <a:tab pos="355600" algn="l"/>
              </a:tabLst>
            </a:pPr>
            <a:r>
              <a:rPr sz="2500" spc="-5" dirty="0">
                <a:latin typeface="Times New Roman"/>
                <a:cs typeface="Times New Roman"/>
              </a:rPr>
              <a:t>RAM: 2-4</a:t>
            </a:r>
            <a:r>
              <a:rPr sz="2500" spc="-60" dirty="0">
                <a:latin typeface="Times New Roman"/>
                <a:cs typeface="Times New Roman"/>
              </a:rPr>
              <a:t> </a:t>
            </a:r>
            <a:r>
              <a:rPr sz="2500" spc="-5" dirty="0">
                <a:latin typeface="Times New Roman"/>
                <a:cs typeface="Times New Roman"/>
              </a:rPr>
              <a:t>GB.</a:t>
            </a:r>
            <a:endParaRPr sz="2500" dirty="0">
              <a:latin typeface="Times New Roman"/>
              <a:cs typeface="Times New Roman"/>
            </a:endParaRPr>
          </a:p>
          <a:p>
            <a:pPr marL="355600" indent="-342900">
              <a:lnSpc>
                <a:spcPct val="100000"/>
              </a:lnSpc>
              <a:buFont typeface="Arial"/>
              <a:buChar char="•"/>
              <a:tabLst>
                <a:tab pos="354965" algn="l"/>
                <a:tab pos="355600" algn="l"/>
              </a:tabLst>
            </a:pPr>
            <a:r>
              <a:rPr sz="2500" spc="-5" dirty="0">
                <a:latin typeface="Times New Roman"/>
                <a:cs typeface="Times New Roman"/>
              </a:rPr>
              <a:t>HDD: 500</a:t>
            </a:r>
            <a:r>
              <a:rPr sz="2500" spc="-75" dirty="0">
                <a:latin typeface="Times New Roman"/>
                <a:cs typeface="Times New Roman"/>
              </a:rPr>
              <a:t> </a:t>
            </a:r>
            <a:r>
              <a:rPr sz="2500" spc="-5" dirty="0">
                <a:latin typeface="Times New Roman"/>
                <a:cs typeface="Times New Roman"/>
              </a:rPr>
              <a:t>GB.</a:t>
            </a:r>
            <a:endParaRPr sz="25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TotalTime>
  <Words>1063</Words>
  <Application>Microsoft Office PowerPoint</Application>
  <PresentationFormat>On-screen Show (4:3)</PresentationFormat>
  <Paragraphs>89</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Times New Roman</vt:lpstr>
      <vt:lpstr>Wingdings</vt:lpstr>
      <vt:lpstr>Office Theme</vt:lpstr>
      <vt:lpstr>Court Case Management Software</vt:lpstr>
      <vt:lpstr>Aim</vt:lpstr>
      <vt:lpstr>Objective</vt:lpstr>
      <vt:lpstr>Abstract</vt:lpstr>
      <vt:lpstr>PowerPoint Presentation</vt:lpstr>
      <vt:lpstr>Introduction to court case management software</vt:lpstr>
      <vt:lpstr>Domain Architecture Diagram</vt:lpstr>
      <vt:lpstr>Advantage</vt:lpstr>
      <vt:lpstr>Requirements</vt:lpstr>
      <vt:lpstr>System Architecture</vt:lpstr>
      <vt:lpstr>Description</vt:lpstr>
      <vt:lpstr>Modules</vt:lpstr>
      <vt:lpstr>Login Access and Authentication</vt:lpstr>
      <vt:lpstr>Add Case and Hire Advocate</vt:lpstr>
      <vt:lpstr>Online Transaction with Invoice</vt:lpstr>
      <vt:lpstr>Registration</vt:lpstr>
      <vt:lpstr>Login</vt:lpstr>
      <vt:lpstr>Add Case</vt:lpstr>
      <vt:lpstr>Case Added</vt:lpstr>
      <vt:lpstr>Hire Advocate</vt:lpstr>
      <vt:lpstr>Advocate Details</vt:lpstr>
      <vt:lpstr>Advocate Hired</vt:lpstr>
      <vt:lpstr>Update Case</vt:lpstr>
      <vt:lpstr>Advocate Request Money</vt:lpstr>
      <vt:lpstr>Request Submition</vt:lpstr>
      <vt:lpstr>Money Request in Client Panel</vt:lpstr>
      <vt:lpstr>Pay Money</vt:lpstr>
      <vt:lpstr>Select Transaction Process</vt:lpstr>
      <vt:lpstr>Net Banking Choosing</vt:lpstr>
      <vt:lpstr>Transaction Page</vt:lpstr>
      <vt:lpstr>Transaction Success</vt:lpstr>
      <vt:lpstr>Invoice</vt:lpstr>
      <vt:lpstr>Conclusion</vt:lpstr>
      <vt:lpstr>Future Enhancement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File Transmission on Cloud Using Hybrid Cryptography</dc:title>
  <dc:creator>Madhu C</dc:creator>
  <cp:lastModifiedBy>praveen Kumar</cp:lastModifiedBy>
  <cp:revision>9</cp:revision>
  <dcterms:created xsi:type="dcterms:W3CDTF">2020-04-12T07:24:48Z</dcterms:created>
  <dcterms:modified xsi:type="dcterms:W3CDTF">2020-04-12T08:13:27Z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2018-04-05T00:00:00Z</vt:filetime>
  </property>
  <property fmtid="{D5CDD505-2E9C-101B-9397-08002B2CF9AE}" pid="3" name="Creator">
    <vt:lpwstr>Microsoft® PowerPoint® 2010</vt:lpwstr>
  </property>
  <property fmtid="{D5CDD505-2E9C-101B-9397-08002B2CF9AE}" pid="4" name="LastSaved">
    <vt:filetime>2020-04-12T00:00:00Z</vt:filetime>
  </property>
</Properties>
</file>